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7" r:id="rId5"/>
    <p:sldId id="268" r:id="rId6"/>
    <p:sldId id="262" r:id="rId7"/>
    <p:sldId id="266" r:id="rId8"/>
    <p:sldId id="263" r:id="rId9"/>
    <p:sldId id="270" r:id="rId10"/>
    <p:sldId id="272" r:id="rId11"/>
    <p:sldId id="273" r:id="rId12"/>
    <p:sldId id="269" r:id="rId13"/>
    <p:sldId id="274" r:id="rId14"/>
    <p:sldId id="264" r:id="rId15"/>
    <p:sldId id="265" r:id="rId16"/>
    <p:sldId id="25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 autoAdjust="0"/>
    <p:restoredTop sz="43871" autoAdjust="0"/>
  </p:normalViewPr>
  <p:slideViewPr>
    <p:cSldViewPr snapToGrid="0">
      <p:cViewPr varScale="1">
        <p:scale>
          <a:sx n="30" d="100"/>
          <a:sy n="30" d="100"/>
        </p:scale>
        <p:origin x="4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908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D52F-CAD3-41BA-8733-18238E1A800E}" type="datetimeFigureOut">
              <a:rPr lang="tr-TR" smtClean="0"/>
              <a:t>10.04.2019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02B36-13D7-4209-9141-E5B8ED1DC8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44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1/ref/settings/#std:setting-DATABAS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jangoproject.com/en/2.1/ref/models/querysets/#django.db.models.query.QuerySet.first" TargetMode="External"/><Relationship Id="rId3" Type="http://schemas.openxmlformats.org/officeDocument/2006/relationships/hyperlink" Target="https://docs.djangoproject.com/en/2.1/ref/models/instances/#django.db.models.Model.DoesNotExist" TargetMode="External"/><Relationship Id="rId7" Type="http://schemas.openxmlformats.org/officeDocument/2006/relationships/hyperlink" Target="https://docs.djangoproject.com/en/2.1/ref/models/querysets/#django.db.models.query.QuerySet.lates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djangoproject.com/en/2.1/ref/exceptions/#django.db.IntegrityError" TargetMode="External"/><Relationship Id="rId5" Type="http://schemas.openxmlformats.org/officeDocument/2006/relationships/hyperlink" Target="https://docs.djangoproject.com/en/2.1/ref/models/instances/#ref-models-force-insert" TargetMode="External"/><Relationship Id="rId10" Type="http://schemas.openxmlformats.org/officeDocument/2006/relationships/hyperlink" Target="https://docs.djangoproject.com/en/2.1/topics/db/managers/#create-manager-with-queryset-methods" TargetMode="External"/><Relationship Id="rId4" Type="http://schemas.openxmlformats.org/officeDocument/2006/relationships/hyperlink" Target="https://docs.djangoproject.com/en/2.1/ref/exceptions/#django.core.exceptions.MultipleObjectsReturned" TargetMode="External"/><Relationship Id="rId9" Type="http://schemas.openxmlformats.org/officeDocument/2006/relationships/hyperlink" Target="https://docs.djangoproject.com/en/2.1/topics/db/managers/#django.db.models.Manage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mistakes-i-made-writing-a-django-app-and-how-i-fixed-them-16de4e63204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400" dirty="0"/>
              <a:t>Merhaba,</a:t>
            </a:r>
          </a:p>
          <a:p>
            <a:endParaRPr lang="tr-TR" sz="1400" dirty="0"/>
          </a:p>
          <a:p>
            <a:r>
              <a:rPr lang="tr-TR" sz="1400" dirty="0"/>
              <a:t>Ben Yunus Emre Çevik,</a:t>
            </a:r>
          </a:p>
          <a:p>
            <a:r>
              <a:rPr lang="tr-TR" sz="1400" dirty="0"/>
              <a:t>Eğitimin bu bölümünde sizlere </a:t>
            </a:r>
            <a:r>
              <a:rPr lang="tr-TR" sz="1400" baseline="0" dirty="0"/>
              <a:t>JENGO</a:t>
            </a:r>
            <a:r>
              <a:rPr lang="tr-TR" sz="1400" dirty="0"/>
              <a:t> hakkında bilgiler aktaracağım.</a:t>
            </a:r>
          </a:p>
          <a:p>
            <a:r>
              <a:rPr lang="tr-TR" sz="1400" dirty="0"/>
              <a:t>Eğitimi bitirdiğimizde umuyorumki sizlerde istediklerinizi hayata geçirebilecek</a:t>
            </a:r>
          </a:p>
          <a:p>
            <a:r>
              <a:rPr lang="tr-TR" sz="1400" dirty="0"/>
              <a:t>web tabanlı uygulamalar yazar duruma geleceksiniz.</a:t>
            </a:r>
          </a:p>
          <a:p>
            <a:endParaRPr lang="tr-TR" sz="1400" dirty="0"/>
          </a:p>
          <a:p>
            <a:r>
              <a:rPr lang="tr-TR" sz="1400" dirty="0"/>
              <a:t>Bu Django eğitiminden en iyi seviyede yararlanmak için;</a:t>
            </a:r>
          </a:p>
          <a:p>
            <a:endParaRPr lang="tr-TR" sz="1400" dirty="0"/>
          </a:p>
          <a:p>
            <a:r>
              <a:rPr lang="tr-TR" sz="1400" dirty="0"/>
              <a:t>Orta düzeyde; Pyton, veritabanları  ve nesne yönelimli programlama  ve temel düzeyde </a:t>
            </a:r>
          </a:p>
          <a:p>
            <a:r>
              <a:rPr lang="tr-TR" sz="1400" dirty="0"/>
              <a:t>html / css hakkında bilgi sahibi olmanızda fayda vardır.</a:t>
            </a:r>
          </a:p>
          <a:p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>
                <a:sym typeface="Wingdings" panose="05000000000000000000" pitchFamily="2" charset="2"/>
              </a:rPr>
              <a:t>Tecrübelerimden edindiğim kadarıyla video ile birlikte aynı anda koda dökmeye </a:t>
            </a:r>
          </a:p>
          <a:p>
            <a:r>
              <a:rPr lang="tr-TR" sz="1400" dirty="0">
                <a:sym typeface="Wingdings" panose="05000000000000000000" pitchFamily="2" charset="2"/>
              </a:rPr>
              <a:t>çalışmak teorik bilginin tam öğrenilmesine engel oluyor.</a:t>
            </a:r>
          </a:p>
          <a:p>
            <a:endParaRPr lang="tr-TR" sz="1400" dirty="0"/>
          </a:p>
          <a:p>
            <a:r>
              <a:rPr lang="tr-TR" sz="1400" dirty="0"/>
              <a:t>Sizlere tavsiyem öncelikle videoyu sonuna kadar izleyin.. </a:t>
            </a:r>
          </a:p>
          <a:p>
            <a:r>
              <a:rPr lang="tr-TR" sz="1400" dirty="0"/>
              <a:t>Daha sonra videoyu kapatıp kursta öğrendiklerinizi kodlara dökmeye çalışın.</a:t>
            </a:r>
          </a:p>
          <a:p>
            <a:r>
              <a:rPr lang="tr-TR" sz="1400" dirty="0"/>
              <a:t>Takıldığınız noktalarda videoyu ileri – geri sararak hatırlamanıza yardımcı olabilirsiniz.</a:t>
            </a:r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/>
              <a:t> </a:t>
            </a:r>
          </a:p>
          <a:p>
            <a:r>
              <a:rPr lang="tr-TR" sz="1400" dirty="0"/>
              <a:t>Takıldığınız ve anlamadığınız yerleri bizlere sorma konusunda lütfen tereddüt etmeyin.</a:t>
            </a:r>
          </a:p>
          <a:p>
            <a:r>
              <a:rPr lang="tr-TR" sz="1400" dirty="0"/>
              <a:t>Günlük olarak sizden gelen sorular kontrol edilmekte ve 24 saat içinde yanıtlamaya</a:t>
            </a:r>
          </a:p>
          <a:p>
            <a:r>
              <a:rPr lang="tr-TR" sz="1400" dirty="0"/>
              <a:t>özen gösterilmektedir.</a:t>
            </a:r>
          </a:p>
          <a:p>
            <a:endParaRPr lang="tr-TR" sz="1400" dirty="0"/>
          </a:p>
          <a:p>
            <a:r>
              <a:rPr lang="tr-TR" sz="1400" dirty="0"/>
              <a:t>Bununla birlikte takıldığınız yerleri google da arayıp kendinizin çözmesininde öğrenmenize yardımcı </a:t>
            </a:r>
          </a:p>
          <a:p>
            <a:r>
              <a:rPr lang="tr-TR" sz="1400" dirty="0"/>
              <a:t>olacağını unutmayın. Sorunları çözmek insana gerçekten öğrenme için motivasyon ve kendine güven sağlamaktadır.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Kurulumlar kullanılan sistemlere ve bilgisayarda kurulu olan uygulamalara göre farklı</a:t>
            </a:r>
          </a:p>
          <a:p>
            <a:r>
              <a:rPr lang="tr-TR" sz="1400" dirty="0"/>
              <a:t>hatalara sebep olabiliyor. Bu yüzden kurulumda başarısız olduğunuzda öncelikle hata kodunu</a:t>
            </a:r>
          </a:p>
          <a:p>
            <a:r>
              <a:rPr lang="tr-TR" sz="1400" dirty="0"/>
              <a:t>Google da aramanızı ve kendiniz çözemeye çalışmanızı rica ediyorum.</a:t>
            </a:r>
          </a:p>
          <a:p>
            <a:r>
              <a:rPr lang="tr-TR" sz="1400" dirty="0"/>
              <a:t>Tabi her konuda biz elimizden geldiğince yardımcı olmaya çalışırız fakat kurumlardaki</a:t>
            </a:r>
          </a:p>
          <a:p>
            <a:r>
              <a:rPr lang="tr-TR" sz="1400" dirty="0"/>
              <a:t>hataların bizim tarafımızdan çözüme ulaştırılabilmesi gerçekten zor oluyor.</a:t>
            </a:r>
          </a:p>
          <a:p>
            <a:endParaRPr lang="tr-TR" sz="1400" dirty="0"/>
          </a:p>
          <a:p>
            <a:r>
              <a:rPr lang="tr-TR" sz="1400" dirty="0"/>
              <a:t>Bu eğitimi tamamladığımızda neler öğreneceğiz ve eğitim boyunca nasıl bir metodoloji </a:t>
            </a:r>
          </a:p>
          <a:p>
            <a:r>
              <a:rPr lang="tr-TR" sz="1400" dirty="0"/>
              <a:t>İzleyeceğize değinelim.</a:t>
            </a:r>
          </a:p>
          <a:p>
            <a:endParaRPr lang="tr-TR" sz="1400" dirty="0"/>
          </a:p>
          <a:p>
            <a:r>
              <a:rPr lang="tr-TR" sz="1400" baseline="0" dirty="0"/>
              <a:t>JENGO</a:t>
            </a:r>
            <a:r>
              <a:rPr lang="tr-TR" sz="1400" dirty="0"/>
              <a:t> çok kapsamlı bir framework. </a:t>
            </a:r>
          </a:p>
          <a:p>
            <a:r>
              <a:rPr lang="tr-TR" sz="1400" dirty="0"/>
              <a:t>Biz bu framework içerisindeki işimize en çok yarayacak bilgileri öğreneceğiz.</a:t>
            </a:r>
          </a:p>
          <a:p>
            <a:r>
              <a:rPr lang="tr-TR" sz="1400" dirty="0"/>
              <a:t>İşimize yarayacak derken detaya girmeyecek, yüzelsel bilgiler verecek diye düşünnmeyin </a:t>
            </a:r>
          </a:p>
          <a:p>
            <a:r>
              <a:rPr lang="tr-TR" sz="1400" dirty="0"/>
              <a:t>emin olun udemy üzerindeki en kapsamlı JANGO eğitimlerinden biri olacaktır.</a:t>
            </a:r>
          </a:p>
          <a:p>
            <a:endParaRPr lang="tr-TR" sz="1400" dirty="0"/>
          </a:p>
          <a:p>
            <a:r>
              <a:rPr lang="tr-TR" sz="1400" dirty="0"/>
              <a:t>Öğrendiğimiz bu teorik bilgileri paralel olararak pratiğe dökecek uygulama geliştireceğiz. </a:t>
            </a:r>
          </a:p>
          <a:p>
            <a:endParaRPr lang="tr-TR" sz="1400" dirty="0"/>
          </a:p>
          <a:p>
            <a:r>
              <a:rPr lang="tr-TR" sz="1400" dirty="0"/>
              <a:t>Önceki konuları eğer takip etmişseniz hatırlayacağınız gibi PAY KÜTİ FAYF ile stok takip programı </a:t>
            </a:r>
          </a:p>
          <a:p>
            <a:r>
              <a:rPr lang="tr-TR" sz="1400" dirty="0"/>
              <a:t>hazırlanmıştı. Biz bu kursumuzda uygulama olarak bayilerimizin ulaşabilmesi için web arayüzü yapacağız.</a:t>
            </a:r>
          </a:p>
          <a:p>
            <a:r>
              <a:rPr lang="tr-TR" sz="1400" dirty="0"/>
              <a:t>Yani distribütör için masaüstü programı bayirler için ise web arayüzü hazırlanmış olacak.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14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Merhaba arkadaşlar,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konumuzda model kavramına giriş yaptık ve model oluşturup genel özeliklerini öğrendik.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Şu anda temel bilgiler anlatıyorum.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Konular ilerledikçe anlaşılması daha zor olacak onun için temel bilgileri lütfen tekrar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veritabanına nasıl veri ekleyeceğimizi, güncelleyeceğimizi ve listeleyebileceğimizi öğreneceğiz.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aşamada </a:t>
            </a:r>
            <a:r>
              <a:rPr lang="tr-TR" sz="1400" dirty="0" err="1"/>
              <a:t>veritabanındaki</a:t>
            </a:r>
            <a:r>
              <a:rPr lang="tr-TR" sz="1400" dirty="0"/>
              <a:t> verilere ulaşmak için </a:t>
            </a:r>
            <a:r>
              <a:rPr lang="tr-TR" sz="1400" dirty="0" err="1"/>
              <a:t>django</a:t>
            </a:r>
            <a:r>
              <a:rPr lang="tr-TR" sz="1400" dirty="0"/>
              <a:t> </a:t>
            </a:r>
            <a:r>
              <a:rPr lang="tr-TR" sz="1400" dirty="0" err="1"/>
              <a:t>shell</a:t>
            </a:r>
            <a:r>
              <a:rPr lang="tr-TR" sz="1400" dirty="0"/>
              <a:t> kullanacağız.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</a:t>
            </a:r>
            <a:r>
              <a:rPr lang="tr-TR" sz="1400" dirty="0"/>
              <a:t> </a:t>
            </a:r>
            <a:r>
              <a:rPr lang="tr-TR" sz="1400" dirty="0" err="1"/>
              <a:t>shelll</a:t>
            </a:r>
            <a:r>
              <a:rPr lang="tr-TR" sz="1400" dirty="0"/>
              <a:t> açmak için terminalde: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shell</a:t>
            </a:r>
            <a:r>
              <a:rPr lang="tr-TR" sz="1400" dirty="0"/>
              <a:t> yazıp </a:t>
            </a:r>
            <a:r>
              <a:rPr lang="tr-TR" sz="1400" dirty="0" err="1"/>
              <a:t>entere</a:t>
            </a:r>
            <a:r>
              <a:rPr lang="tr-TR" sz="1400" dirty="0"/>
              <a:t> basıyoruz.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Öncelike</a:t>
            </a:r>
            <a:r>
              <a:rPr lang="tr-TR" sz="1400" dirty="0"/>
              <a:t> </a:t>
            </a:r>
            <a:r>
              <a:rPr lang="tr-TR" sz="1400" dirty="0" err="1"/>
              <a:t>veritabanı</a:t>
            </a:r>
            <a:r>
              <a:rPr lang="tr-TR" sz="1400" dirty="0"/>
              <a:t> ilişki kurabilmek için modeli </a:t>
            </a:r>
            <a:r>
              <a:rPr lang="tr-TR" sz="1400" dirty="0" err="1"/>
              <a:t>import</a:t>
            </a:r>
            <a:r>
              <a:rPr lang="tr-TR" sz="1400" dirty="0"/>
              <a:t> etmemiz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</a:t>
            </a:r>
            <a:r>
              <a:rPr lang="tr-TR" sz="1400" dirty="0"/>
              <a:t> ve </a:t>
            </a:r>
            <a:r>
              <a:rPr lang="tr-TR" sz="1400" dirty="0" err="1"/>
              <a:t>user</a:t>
            </a:r>
            <a:r>
              <a:rPr lang="tr-TR" sz="1400" dirty="0"/>
              <a:t> modelimizi </a:t>
            </a:r>
            <a:r>
              <a:rPr lang="tr-TR" sz="1400" dirty="0" err="1"/>
              <a:t>shelle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learning.models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Product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django.contrib.auth.models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Product.objects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Her modelin en az bir adet </a:t>
            </a:r>
            <a:r>
              <a:rPr lang="tr-TR" sz="1400" dirty="0" err="1"/>
              <a:t>ModelManager’ı</a:t>
            </a:r>
            <a:r>
              <a:rPr lang="tr-TR" sz="1400" dirty="0"/>
              <a:t> vardır. </a:t>
            </a:r>
            <a:r>
              <a:rPr lang="tr-TR" sz="1400" dirty="0" err="1"/>
              <a:t>QuerySet’ler</a:t>
            </a:r>
            <a:r>
              <a:rPr lang="tr-TR" sz="1400" dirty="0"/>
              <a:t> </a:t>
            </a:r>
            <a:r>
              <a:rPr lang="tr-TR" sz="1400" dirty="0" err="1"/>
              <a:t>ModelManager</a:t>
            </a:r>
            <a:r>
              <a:rPr lang="tr-TR" sz="1400" dirty="0"/>
              <a:t> (Modellerimizin yöneticileri)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kullanılarak elde edilir.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</a:t>
            </a:r>
            <a:r>
              <a:rPr lang="tr-TR" sz="1400" dirty="0"/>
              <a:t> nedir?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Querysetler</a:t>
            </a:r>
            <a:r>
              <a:rPr lang="tr-TR" sz="1400" dirty="0"/>
              <a:t> </a:t>
            </a:r>
            <a:r>
              <a:rPr lang="tr-TR" sz="1400" dirty="0" err="1"/>
              <a:t>veritabanındaki</a:t>
            </a:r>
            <a:r>
              <a:rPr lang="tr-TR" sz="1400" dirty="0"/>
              <a:t> bir nesne </a:t>
            </a:r>
            <a:r>
              <a:rPr lang="tr-TR" sz="1400" dirty="0" err="1"/>
              <a:t>kolleksiyonunu</a:t>
            </a:r>
            <a:r>
              <a:rPr lang="tr-TR" sz="1400" dirty="0"/>
              <a:t> temsil eder. Mesela Ürünler.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QuerySetlerin</a:t>
            </a:r>
            <a:r>
              <a:rPr lang="tr-TR" sz="1400" dirty="0"/>
              <a:t> sıralanabilir., filtrelenebilir. Bu işlemler için model yöneticilerin </a:t>
            </a:r>
            <a:r>
              <a:rPr lang="tr-TR" sz="1400" dirty="0" err="1"/>
              <a:t>metodlarını</a:t>
            </a:r>
            <a:r>
              <a:rPr lang="tr-TR" sz="1400" dirty="0"/>
              <a:t> kullanırız.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bu </a:t>
            </a:r>
            <a:r>
              <a:rPr lang="tr-TR" sz="1400" dirty="0" err="1"/>
              <a:t>metodları</a:t>
            </a:r>
            <a:r>
              <a:rPr lang="tr-TR" sz="1400" dirty="0"/>
              <a:t> inceleyelim.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Tüm nesneleri listelemek için </a:t>
            </a:r>
            <a:r>
              <a:rPr lang="tr-TR" sz="1400" dirty="0" err="1"/>
              <a:t>all</a:t>
            </a:r>
            <a:r>
              <a:rPr lang="tr-TR" sz="1400" dirty="0"/>
              <a:t>() </a:t>
            </a:r>
            <a:r>
              <a:rPr lang="tr-TR" sz="1400" dirty="0" err="1"/>
              <a:t>methodunu</a:t>
            </a:r>
            <a:r>
              <a:rPr lang="tr-TR" sz="1400" dirty="0"/>
              <a:t> kullanırız.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urunler</a:t>
            </a:r>
            <a:r>
              <a:rPr lang="tr-TR" sz="1400" dirty="0"/>
              <a:t> = </a:t>
            </a:r>
            <a:r>
              <a:rPr lang="tr-TR" sz="1400" dirty="0" err="1"/>
              <a:t>Product.objects.all</a:t>
            </a:r>
            <a:r>
              <a:rPr lang="tr-TR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Tüm ürünleri </a:t>
            </a:r>
            <a:r>
              <a:rPr lang="tr-TR" sz="1400" dirty="0" err="1"/>
              <a:t>değilde</a:t>
            </a:r>
            <a:r>
              <a:rPr lang="tr-TR" sz="1400" dirty="0"/>
              <a:t> bazı filtrelerden geçen ürünleri listelemek için </a:t>
            </a:r>
            <a:r>
              <a:rPr lang="tr-TR" sz="1400" dirty="0" err="1"/>
              <a:t>filter</a:t>
            </a:r>
            <a:r>
              <a:rPr lang="tr-TR" sz="1400" dirty="0"/>
              <a:t>() ve </a:t>
            </a:r>
            <a:r>
              <a:rPr lang="tr-TR" sz="1400" dirty="0" err="1"/>
              <a:t>exclude</a:t>
            </a:r>
            <a:r>
              <a:rPr lang="tr-TR" sz="1400" dirty="0"/>
              <a:t>() kullanılır.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Product.objects.filter</a:t>
            </a:r>
            <a:r>
              <a:rPr lang="tr-TR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1- Nesne Oluşturma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2- Nesne Değişikliklerini Kayıt Etme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3- İlişkili Alanları Kayıt Etme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4- Nesneleri Çekme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5-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kullanıcılarımızı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Birtane kullanıcımız varmış yeni bir kullanıcı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kullanıcılarımızı tekrar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Değişkene atalım alan tipi ile değerlerine bakalım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Kullanıcıyı güncelleyelim.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ürünleri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Yeni ürün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Ürün güncelleyelim.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get : primary key ile arama. Sadece bir kayıt getirir. Birden çok kayıt gelirse hata verir.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First: ilk kaydı getirir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All : bütün kayıtları getirir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Filtreleme – filter()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User.objects.filter(username='emre’, email=‘x@x.com’).all()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AND ile bağlanır.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İçermeyen Filtreleme  - exclude()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User.objects.filter(username='emre').all()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later than 2005-1-3 AND whose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“Hello”: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Entry.objects.exclude(pub_date__gt=datetime.date(2005, 1, 3), headline='Hello') </a:t>
            </a:r>
          </a:p>
          <a:p>
            <a:br>
              <a:rPr lang="tr-TR" dirty="0"/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Entry.objects.exclude(pub_date__gt=datetime.date(2005, 1, 3)).exclude(headline='Hello')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later than 2005-1-3 OR whose headline is “Hello”:</a:t>
            </a:r>
            <a:br>
              <a:rPr lang="tr-TR" dirty="0"/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Sıralama yapalım :  order_by()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('-username’).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('-username’</a:t>
            </a:r>
            <a:r>
              <a:rPr lang="tr-TR" sz="1400" dirty="0"/>
              <a:t>, ‘email’</a:t>
            </a:r>
            <a:r>
              <a:rPr lang="en-US" sz="1400" dirty="0"/>
              <a:t>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(‘</a:t>
            </a:r>
            <a:r>
              <a:rPr lang="tr-TR" sz="1400" dirty="0"/>
              <a:t>?</a:t>
            </a:r>
            <a:r>
              <a:rPr lang="en-US" sz="1400" dirty="0"/>
              <a:t>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  <a:r>
              <a:rPr lang="tr-TR" sz="1400" dirty="0"/>
              <a:t> -&gt; rasgele sıralama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Product</a:t>
            </a:r>
            <a:r>
              <a:rPr lang="en-US" sz="1400" dirty="0"/>
              <a:t>.</a:t>
            </a:r>
            <a:r>
              <a:rPr lang="en-US" sz="1400" dirty="0" err="1"/>
              <a:t>objects.order_by</a:t>
            </a:r>
            <a:r>
              <a:rPr lang="en-US" sz="1400" dirty="0"/>
              <a:t>(‘</a:t>
            </a:r>
            <a:r>
              <a:rPr lang="tr-TR" sz="1400" dirty="0"/>
              <a:t>author__id</a:t>
            </a:r>
            <a:r>
              <a:rPr lang="en-US" sz="1400" dirty="0"/>
              <a:t>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  <a:r>
              <a:rPr lang="tr-TR" sz="1400" dirty="0"/>
              <a:t> &lt;- ilişkili alana göre sıralama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('headline').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sadece pub_date göre sıralanır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Limitleyerek gösterelim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5 kayıt -&gt; [:5]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6. Kayıttan başlayıp 10 .kayda kadar -&gt; [5:10]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10 kayıttaki 2. kayıtlar -&gt; [:10:2]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)[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dirty="0"/>
              <a:t>]</a:t>
            </a:r>
            <a:r>
              <a:rPr lang="tr-TR" sz="1400" dirty="0"/>
              <a:t> &lt;- yoksa index hatası verir</a:t>
            </a:r>
          </a:p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')[0:1].get()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yoksa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DoesNotExist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hatası verir.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400" dirty="0"/>
          </a:p>
          <a:p>
            <a:r>
              <a:rPr lang="tr-TR" sz="1400" dirty="0"/>
              <a:t>Tersten Sıralama : reverse()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my_queryset.reverse()[:5] </a:t>
            </a:r>
          </a:p>
          <a:p>
            <a:br>
              <a:rPr lang="tr-TR" sz="1400" dirty="0"/>
            </a:br>
            <a:endParaRPr lang="tr-TR" sz="1400" dirty="0"/>
          </a:p>
          <a:p>
            <a:r>
              <a:rPr lang="tr-TR" sz="1400" dirty="0"/>
              <a:t>Çoklayanları Temizleme : distinct()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400" dirty="0"/>
              <a:t>Author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distinct()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values() : Verileri object olarak değil dict olarak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(name__</a:t>
            </a:r>
            <a:r>
              <a:rPr lang="en-US" sz="1400" dirty="0" err="1"/>
              <a:t>startswith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='Beatles'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values()</a:t>
            </a:r>
            <a:endParaRPr lang="tr-TR" sz="1400" dirty="0"/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'name’</a:t>
            </a:r>
            <a:r>
              <a:rPr lang="en-US" sz="1400" dirty="0"/>
              <a:t>)</a:t>
            </a:r>
            <a:r>
              <a:rPr lang="tr-TR" sz="1400" dirty="0"/>
              <a:t> -&gt; istenelen alanlar filtrelenebilir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values_list() – verileri tupple olarak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'headline'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flat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'id’</a:t>
            </a:r>
            <a:r>
              <a:rPr lang="en-US" sz="1400" dirty="0"/>
              <a:t>)</a:t>
            </a:r>
            <a:r>
              <a:rPr lang="tr-TR" sz="1400" dirty="0"/>
              <a:t> &lt;- sadece değerler döner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'headline'</a:t>
            </a:r>
            <a:r>
              <a:rPr lang="en-US" sz="1400" dirty="0"/>
              <a:t>, flat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get(pk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 özel bir alan değerini döndürmek için</a:t>
            </a: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dates() -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datetimes()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order, which defaults to 'ASC', should be either 'ASC' or 'DESC'. This specifies how to order the results.</a:t>
            </a:r>
          </a:p>
          <a:p>
            <a:br>
              <a:rPr lang="en-US" sz="1400" dirty="0"/>
            </a:b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dates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'year'</a:t>
            </a:r>
            <a:r>
              <a:rPr lang="en-US" sz="1400" dirty="0"/>
              <a:t>) </a:t>
            </a:r>
            <a:br>
              <a:rPr lang="en-US" sz="1400" dirty="0"/>
            </a:b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dates(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'pub_date'</a:t>
            </a:r>
            <a:r>
              <a:rPr lang="tr-TR" sz="1400" dirty="0"/>
              <a:t>,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'day'</a:t>
            </a:r>
            <a:r>
              <a:rPr lang="tr-TR" sz="1400" dirty="0"/>
              <a:t>, order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='DESC'</a:t>
            </a:r>
            <a:r>
              <a:rPr lang="tr-TR" sz="1400" dirty="0"/>
              <a:t>) </a:t>
            </a:r>
            <a:br>
              <a:rPr lang="tr-TR" sz="1400" dirty="0"/>
            </a:br>
            <a:endParaRPr lang="tr-TR" sz="1400" dirty="0"/>
          </a:p>
          <a:p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"year" returns a list of all distinct year values for the field.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"month" returns a list of all distinct year/month values for the field.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"week" returns a list of all distinct year/week values for the field. All dates will be a Monday.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"day" returns a list of all distinct year/month/day values for the field.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none()</a:t>
            </a:r>
            <a:r>
              <a:rPr lang="tr-T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boş queryset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none()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&lt;QuerySet []&gt;</a:t>
            </a: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UNION operator to combine the results of two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UNION operator selects only distinct values by default. To allow duplicate values, use the all=True argument.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qs1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Author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values_list(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'name)</a:t>
            </a:r>
          </a:p>
          <a:p>
            <a:r>
              <a:rPr lang="tr-TR" sz="1400" dirty="0"/>
              <a:t>qs2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values_list(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'headline’</a:t>
            </a:r>
            <a:r>
              <a:rPr lang="tr-TR" sz="1400" dirty="0"/>
              <a:t>) </a:t>
            </a:r>
            <a:endParaRPr lang="tr-T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qs1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union(qs2)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order_by(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'name’</a:t>
            </a:r>
            <a:r>
              <a:rPr lang="tr-TR" sz="1400" dirty="0"/>
              <a:t>)</a:t>
            </a:r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intersection()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INTERSECT operator to return the shared elements of two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example: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qs1.intersection(qs2, qs3) </a:t>
            </a:r>
          </a:p>
          <a:p>
            <a:br>
              <a:rPr lang="tr-TR" sz="1400" dirty="0"/>
            </a:br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EXCEPT operator to keep only elements present in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 not in some other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tr-TR" sz="1400" dirty="0"/>
            </a:br>
            <a:r>
              <a:rPr lang="tr-TR" sz="1400" dirty="0"/>
              <a:t>q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s1.difference(qs2, qs3) </a:t>
            </a:r>
          </a:p>
          <a:p>
            <a:br>
              <a:rPr lang="tr-TR" sz="1400" dirty="0"/>
            </a:br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b="1" dirty="0"/>
              <a:t>select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(select={'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'2006-01-01'"}) </a:t>
            </a:r>
            <a:br>
              <a:rPr lang="en-US" sz="1400" dirty="0"/>
            </a:br>
            <a:r>
              <a:rPr lang="en-US" sz="1400" dirty="0"/>
              <a:t>SELECT </a:t>
            </a:r>
            <a:r>
              <a:rPr lang="en-US" sz="1400" dirty="0" err="1"/>
              <a:t>blog_entry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en-US" sz="1400" dirty="0"/>
              <a:t>, (</a:t>
            </a:r>
            <a:r>
              <a:rPr lang="en-US" sz="1400" dirty="0" err="1"/>
              <a:t>pub_date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'2006-01-01'</a:t>
            </a:r>
            <a:r>
              <a:rPr lang="en-US" sz="1400" dirty="0"/>
              <a:t>) AS </a:t>
            </a:r>
            <a:r>
              <a:rPr lang="en-US" sz="1400" dirty="0" err="1"/>
              <a:t>is_recent</a:t>
            </a:r>
            <a:r>
              <a:rPr lang="en-US" sz="1400" dirty="0"/>
              <a:t> FROM </a:t>
            </a:r>
            <a:r>
              <a:rPr lang="en-US" sz="1400" dirty="0" err="1"/>
              <a:t>blog_entry</a:t>
            </a:r>
            <a:r>
              <a:rPr lang="en-US" sz="1400" dirty="0"/>
              <a:t>;</a:t>
            </a:r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extra( select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{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'entry_count'</a:t>
            </a:r>
            <a:r>
              <a:rPr lang="tr-TR" sz="1400" dirty="0"/>
              <a:t>: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'SELECT COUNT(*) FROM blog_entry WHERE blog_entry.blog_id = blog_blog.id'</a:t>
            </a:r>
            <a:r>
              <a:rPr lang="tr-TR" sz="1400" dirty="0"/>
              <a:t> }, )</a:t>
            </a:r>
          </a:p>
          <a:p>
            <a:r>
              <a:rPr lang="tr-TR" sz="1400" dirty="0"/>
              <a:t>SELECT blog_blog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tr-TR" sz="1400" dirty="0"/>
              <a:t>, (SELECT COUNT(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tr-TR" sz="1400" dirty="0"/>
              <a:t>) FROM blog_entry WHERE blog_entry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blog_id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blog_blog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id) AS entry_count FROM blog_blog;</a:t>
            </a:r>
          </a:p>
          <a:p>
            <a:endParaRPr lang="tr-TR" sz="1400" dirty="0"/>
          </a:p>
          <a:p>
            <a:r>
              <a:rPr lang="tr-TR" sz="1400" b="1" dirty="0"/>
              <a:t>where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(where=["foo='a' OR bar = 'a'",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'a'"])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blog_entry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(foo='a' OR bar='a') AND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='a') </a:t>
            </a: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order_by</a:t>
            </a:r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extra</a:t>
            </a:r>
            <a:r>
              <a:rPr lang="en-US" sz="1400" dirty="0"/>
              <a:t>(select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'2006-01-01'"</a:t>
            </a:r>
            <a:r>
              <a:rPr lang="en-US" sz="1400" dirty="0"/>
              <a:t>}) </a:t>
            </a:r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q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extra</a:t>
            </a:r>
            <a:r>
              <a:rPr lang="en-US" sz="1400" dirty="0"/>
              <a:t>(</a:t>
            </a:r>
            <a:r>
              <a:rPr lang="en-US" sz="1400" dirty="0" err="1"/>
              <a:t>order_by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400" dirty="0"/>
              <a:t>])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endParaRPr lang="tr-TR" sz="1400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(where=['headline=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'], params=['Lennon']) </a:t>
            </a: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by passing the names of the fields to not load to defer():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Entry.objects.defer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("headline", "body") </a:t>
            </a:r>
          </a:p>
          <a:p>
            <a:endParaRPr lang="tr-TR" dirty="0"/>
          </a:p>
          <a:p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Defers both the body and headline fields.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filter(rating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defer(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)</a:t>
            </a:r>
            <a:endParaRPr lang="tr-TR" dirty="0"/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Blog.objects.select_related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().defer("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entry__headline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entry__body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</a:p>
          <a:p>
            <a:br>
              <a:rPr lang="en-US" dirty="0"/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clear the set of deferred fields, pass None as a parameter to defer():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Load all fields immediately.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my_queryset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dirty="0"/>
              <a:t>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 model with fields name, age and biography.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two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same, in terms of deferred fields: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"age"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"biography"</a:t>
            </a:r>
            <a:r>
              <a:rPr lang="en-US" dirty="0"/>
              <a:t>) </a:t>
            </a:r>
            <a:endParaRPr lang="tr-TR" dirty="0"/>
          </a:p>
          <a:p>
            <a:r>
              <a:rPr lang="en-US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only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dirty="0"/>
              <a:t>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Final result is that everything except "headline" is deferred.</a:t>
            </a:r>
            <a:endParaRPr lang="tr-T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only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defer(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Final result loads headline and body immediately (only() replaces any</a:t>
            </a:r>
            <a:r>
              <a:rPr lang="en-US" dirty="0"/>
              <a:t> </a:t>
            </a:r>
            <a:endParaRPr lang="tr-TR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existing set of fields).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only(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using()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for controlling which database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evaluated against if you are using more than one database.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argument this method takes is the alias of a database, as defined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queries the database with the 'default' alias.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all</a:t>
            </a:r>
            <a:r>
              <a:rPr lang="en-US" dirty="0"/>
              <a:t>() </a:t>
            </a:r>
            <a:endParaRPr lang="tr-TR" dirty="0"/>
          </a:p>
          <a:p>
            <a:endParaRPr lang="tr-T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queries the database with the 'backup' alias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using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'backup’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Queries de anlatalım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da anlatalım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select_for_update()</a:t>
            </a: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ilişkilerde anlatalım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400" dirty="0"/>
              <a:t>annonate()</a:t>
            </a:r>
          </a:p>
          <a:p>
            <a:r>
              <a:rPr lang="tr-TR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select_related()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prefetch_related()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67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Operators that return new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(&amp;)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Model.objects.filter(x=1) &amp; Model.objects.filter(y=2)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Model.objects.filter(x=1, y=2) 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Model.objects.filter(Q(x=1) &amp; Q(y=2))</a:t>
            </a:r>
          </a:p>
          <a:p>
            <a:endParaRPr lang="tr-TR" sz="1400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400" dirty="0">
                <a:effectLst/>
              </a:rPr>
              <a:t> ...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400" dirty="0">
                <a:effectLst/>
              </a:rPr>
              <a:t> 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>
                <a:effectLst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400" dirty="0">
                <a:effectLst/>
              </a:rPr>
              <a:t> 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400" dirty="0">
                <a:effectLst/>
              </a:rPr>
              <a:t> </a:t>
            </a:r>
          </a:p>
          <a:p>
            <a:endParaRPr lang="tr-TR" sz="1400" dirty="0">
              <a:effectLst/>
            </a:endParaRPr>
          </a:p>
          <a:p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(|)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dirty="0"/>
              <a:t>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filter(x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tr-TR" sz="1400" dirty="0"/>
              <a:t>) </a:t>
            </a:r>
          </a:p>
          <a:p>
            <a:endParaRPr lang="tr-TR" sz="14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Q </a:t>
            </a:r>
          </a:p>
          <a:p>
            <a:r>
              <a:rPr lang="tr-TR" sz="1400" dirty="0"/>
              <a:t>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filter(Q(x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Q(y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tr-TR" sz="1400" dirty="0"/>
              <a:t>))</a:t>
            </a:r>
          </a:p>
          <a:p>
            <a:endParaRPr lang="tr-TR" sz="1400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400" dirty="0">
                <a:effectLst/>
              </a:rPr>
              <a:t> ...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400" dirty="0">
                <a:effectLst/>
              </a:rPr>
              <a:t> 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>
                <a:effectLst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sz="1400" dirty="0">
                <a:effectLst/>
              </a:rPr>
              <a:t> 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400" dirty="0">
                <a:effectLst/>
              </a:rPr>
              <a:t> </a:t>
            </a:r>
          </a:p>
          <a:p>
            <a:br>
              <a:rPr lang="en-US" sz="1400" dirty="0">
                <a:effectLst/>
              </a:rPr>
            </a:br>
            <a:endParaRPr lang="tr-TR" sz="1400" dirty="0">
              <a:effectLst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that do not return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400" dirty="0"/>
            </a:br>
            <a:endParaRPr lang="tr-TR" sz="1400" dirty="0"/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Model.DoesNotExist"/>
              </a:rPr>
              <a:t>DoesNotExist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jango.core.exceptions.MultipleObjectsReturned"/>
              </a:rPr>
              <a:t>MultipleObjectsReturned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django.core.exceptions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ObjectDoesNotExist</a:t>
            </a:r>
          </a:p>
          <a:p>
            <a:endParaRPr lang="tr-TR" sz="1400" dirty="0"/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tr-TR" sz="1400" dirty="0"/>
              <a:t>: </a:t>
            </a:r>
          </a:p>
          <a:p>
            <a:r>
              <a:rPr lang="tr-TR" sz="1400" dirty="0"/>
              <a:t>  e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id=3</a:t>
            </a:r>
            <a:r>
              <a:rPr lang="tr-TR" sz="1400" dirty="0"/>
              <a:t>) </a:t>
            </a:r>
          </a:p>
          <a:p>
            <a:r>
              <a:rPr lang="tr-TR" sz="1400" dirty="0"/>
              <a:t>  b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id=1</a:t>
            </a:r>
            <a:r>
              <a:rPr lang="tr-TR" sz="1400" dirty="0"/>
              <a:t>) 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</a:t>
            </a:r>
            <a:r>
              <a:rPr lang="tr-TR" sz="1400" dirty="0"/>
              <a:t>ObjectDoesNotExist:</a:t>
            </a:r>
          </a:p>
          <a:p>
            <a:r>
              <a:rPr lang="tr-TR" sz="1400" dirty="0"/>
              <a:t> 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tr-TR" sz="1400" dirty="0"/>
              <a:t>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"Either the entry or blog doesn't exist."</a:t>
            </a:r>
            <a:r>
              <a:rPr lang="tr-TR" sz="1400" dirty="0"/>
              <a:t>)</a:t>
            </a:r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Person.objects.create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="Bruce",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="Springsteen") </a:t>
            </a:r>
          </a:p>
          <a:p>
            <a:endParaRPr lang="tr-TR" sz="1400" dirty="0"/>
          </a:p>
          <a:p>
            <a:r>
              <a:rPr lang="tr-TR" sz="1400" dirty="0"/>
              <a:t>and</a:t>
            </a:r>
          </a:p>
          <a:p>
            <a:br>
              <a:rPr lang="en-US" sz="1400" dirty="0"/>
            </a:b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Person(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="Bruce"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="Springsteen"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en-US" sz="1400" dirty="0"/>
              <a:t> </a:t>
            </a:r>
            <a:r>
              <a:rPr lang="en-US" sz="1400" dirty="0" err="1"/>
              <a:t>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save</a:t>
            </a:r>
            <a:r>
              <a:rPr lang="en-US" sz="1400" dirty="0"/>
              <a:t>(</a:t>
            </a:r>
            <a:r>
              <a:rPr lang="en-US" sz="1400" dirty="0" err="1"/>
              <a:t>force_insert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equivalent.</a:t>
            </a:r>
          </a:p>
          <a:p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force_insert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documented elsewhere, but all it means is that a new object will always be created. Normally you won’t need to worry about this. However, if your model contains a manual primary key value that you set and if that value already exists in the database, a call to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fail with an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jango.db.IntegrityError"/>
              </a:rPr>
              <a:t>IntegrityError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primary keys must be unique. Be prepared to handle the exception if you are using manual primary keys.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get_or_create()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/>
              <a:t>obj, created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get_or_create</a:t>
            </a:r>
            <a:r>
              <a:rPr lang="en-US" sz="1400" dirty="0"/>
              <a:t>( 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='John'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</a:t>
            </a:r>
            <a:r>
              <a:rPr lang="en-US" sz="1400" dirty="0"/>
              <a:t>, defaults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'birthday'</a:t>
            </a:r>
            <a:r>
              <a:rPr lang="en-US" sz="1400" dirty="0"/>
              <a:t>: date(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1940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400" dirty="0"/>
              <a:t>)}, )</a:t>
            </a:r>
            <a:endParaRPr lang="tr-TR" sz="1400" dirty="0"/>
          </a:p>
          <a:p>
            <a:endParaRPr lang="tr-TR" sz="14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retrieve Robert or Bob Marley if either exists, and create the latter otherwise: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Q </a:t>
            </a:r>
          </a:p>
          <a:p>
            <a:r>
              <a:rPr lang="tr-TR" sz="1400" dirty="0"/>
              <a:t>obj, created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Person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 Q(first_name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='Bob'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Q(first_name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='Robert'</a:t>
            </a:r>
            <a:r>
              <a:rPr lang="tr-TR" sz="1400" dirty="0"/>
              <a:t>), 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get_or_create(last_name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='Marley'</a:t>
            </a:r>
            <a:r>
              <a:rPr lang="tr-TR" sz="1400" dirty="0"/>
              <a:t>, defaults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{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'first_name'</a:t>
            </a:r>
            <a:r>
              <a:rPr lang="tr-TR" sz="1400" dirty="0"/>
              <a:t>: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'Bob'</a:t>
            </a:r>
            <a:r>
              <a:rPr lang="tr-TR" sz="1400" dirty="0"/>
              <a:t>})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update_or_create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/>
          </a:p>
          <a:p>
            <a:r>
              <a:rPr lang="en-US" sz="1400" dirty="0"/>
              <a:t>obj, created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update_or_create</a:t>
            </a:r>
            <a:r>
              <a:rPr lang="en-US" sz="1400" dirty="0"/>
              <a:t>( 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='John'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</a:t>
            </a:r>
            <a:r>
              <a:rPr lang="en-US" sz="1400" dirty="0"/>
              <a:t>, defaults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'Bob'</a:t>
            </a:r>
            <a:r>
              <a:rPr lang="en-US" sz="1400" dirty="0"/>
              <a:t>}, 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bulk_create()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bulk_create</a:t>
            </a:r>
            <a:r>
              <a:rPr lang="en-US" sz="1400" dirty="0"/>
              <a:t>([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Entry(headline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a test’</a:t>
            </a:r>
            <a:r>
              <a:rPr lang="en-US" sz="1400" dirty="0"/>
              <a:t>),</a:t>
            </a:r>
            <a:endParaRPr lang="tr-TR" sz="1400" dirty="0"/>
          </a:p>
          <a:p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dirty="0"/>
              <a:t>Entry(headline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only a test’</a:t>
            </a:r>
            <a:r>
              <a:rPr lang="en-US" sz="1400" dirty="0"/>
              <a:t>), </a:t>
            </a:r>
            <a:endParaRPr lang="tr-T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dirty="0"/>
              <a:t>])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count() </a:t>
            </a:r>
            <a:br>
              <a:rPr lang="tr-TR" sz="1400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headline__contains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='Lennon').count() </a:t>
            </a:r>
          </a:p>
          <a:p>
            <a:br>
              <a:rPr lang="en-US" sz="1400" b="0" dirty="0"/>
            </a:br>
            <a:r>
              <a:rPr lang="tr-TR" sz="1400" b="0" dirty="0"/>
              <a:t>queryset zaten varsa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len(queryset) kullanılmalı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in_bulk()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 list of field values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those values, and returns a dictionary mapping each value to an instance of the object with the given field value. If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isn’t provided, all objects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returned.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a unique field, and it defaults to the primary key.</a:t>
            </a:r>
          </a:p>
          <a:p>
            <a:br>
              <a:rPr lang="en-US" sz="1400" dirty="0"/>
            </a:br>
            <a:br>
              <a:rPr lang="tr-TR" sz="1400" b="0" dirty="0"/>
            </a:br>
            <a:r>
              <a:rPr lang="tr-TR" sz="1400" dirty="0"/>
              <a:t>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in_bulk([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r-TR" sz="1400" dirty="0"/>
              <a:t>,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r-TR" sz="1400" dirty="0"/>
              <a:t>]) </a:t>
            </a:r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in_bulk</a:t>
            </a:r>
            <a:r>
              <a:rPr lang="en-US" sz="1400" dirty="0"/>
              <a:t>([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beatles_blog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], </a:t>
            </a:r>
            <a:r>
              <a:rPr lang="en-US" sz="1400" dirty="0" err="1"/>
              <a:t>field_name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='slug'</a:t>
            </a:r>
            <a:r>
              <a:rPr lang="en-US" sz="1400" dirty="0"/>
              <a:t>) </a:t>
            </a:r>
            <a:br>
              <a:rPr lang="en-US" sz="1400" dirty="0"/>
            </a:br>
            <a:endParaRPr lang="tr-TR" sz="1400" b="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the latest object in the table based on the given field(s).</a:t>
            </a:r>
          </a:p>
          <a:p>
            <a:br>
              <a:rPr lang="en-US" sz="1400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</a:t>
            </a:r>
          </a:p>
          <a:p>
            <a:endParaRPr lang="tr-TR" sz="14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earliest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two entries have the same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400" dirty="0"/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Entry.objects.latest('pub_date', '-expire_date') </a:t>
            </a:r>
          </a:p>
          <a:p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Works otherwise like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jango.db.models.query.QuerySet.latest"/>
              </a:rPr>
              <a:t>latest()</a:t>
            </a:r>
            <a:r>
              <a:rPr lang="en-US" sz="1400" dirty="0">
                <a:effectLst/>
              </a:rPr>
              <a:t> except the direction is changed.</a:t>
            </a:r>
          </a:p>
          <a:p>
            <a:br>
              <a:rPr lang="en-US" sz="1400" dirty="0">
                <a:effectLst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first()</a:t>
            </a:r>
            <a:br>
              <a:rPr lang="tr-TR" sz="1400" dirty="0"/>
            </a:b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('title',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').first() </a:t>
            </a:r>
          </a:p>
          <a:p>
            <a:br>
              <a:rPr lang="en-US" sz="1400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400" dirty="0"/>
              <a:t>: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Article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'title'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)[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dirty="0"/>
              <a:t>] </a:t>
            </a:r>
            <a:endParaRPr lang="tr-TR" sz="1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en-US" sz="140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IndexError</a:t>
            </a:r>
            <a:r>
              <a:rPr lang="en-US" sz="1400" dirty="0"/>
              <a:t>: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Works like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jango.db.models.query.QuerySet.first"/>
              </a:rPr>
              <a:t>first()</a:t>
            </a:r>
            <a:r>
              <a:rPr lang="en-US" sz="1400" dirty="0">
                <a:effectLst/>
              </a:rPr>
              <a:t>, but returns the last object in the </a:t>
            </a:r>
            <a:r>
              <a:rPr lang="en-US" sz="1400" dirty="0" err="1">
                <a:effectLst/>
              </a:rPr>
              <a:t>queryset</a:t>
            </a:r>
            <a:r>
              <a:rPr lang="en-US" sz="1400" dirty="0">
                <a:effectLst/>
              </a:rPr>
              <a:t>.</a:t>
            </a: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>
              <a:effectLst/>
            </a:endParaRPr>
          </a:p>
          <a:p>
            <a:r>
              <a:rPr lang="tr-TR" sz="1400" dirty="0"/>
              <a:t>entry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get(pk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=123</a:t>
            </a:r>
            <a:r>
              <a:rPr lang="tr-TR" sz="1400" dirty="0"/>
              <a:t>) 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400" dirty="0"/>
              <a:t> some_queryset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filter(pk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pk)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exists(): </a:t>
            </a:r>
          </a:p>
          <a:p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tr-TR" sz="1400" dirty="0"/>
              <a:t>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"Entry contained in queryset"</a:t>
            </a:r>
            <a:r>
              <a:rPr lang="tr-TR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some_queryset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exists</a:t>
            </a:r>
            <a:r>
              <a:rPr lang="en-US" sz="1400" dirty="0"/>
              <a:t>():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"There is at least one object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some_queryset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to turn comments off for all blog entries published in 2010, you could do this:</a:t>
            </a: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pub_date__year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=2010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pub_date__year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=2010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400" dirty="0"/>
              <a:t>, 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old'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blog__id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blog__name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='foo')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Won't work!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br>
              <a:rPr lang="en-US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update() method returns the number of affected rows: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>
              <a:effectLst/>
            </a:endParaRPr>
          </a:p>
          <a:p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b)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delete()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400" dirty="0"/>
              <a:t>blogs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all()</a:t>
            </a:r>
            <a:endParaRPr lang="tr-TR" sz="1400" dirty="0">
              <a:effectLst/>
            </a:endParaRPr>
          </a:p>
          <a:p>
            <a:r>
              <a:rPr lang="tr-TR" sz="1400" dirty="0"/>
              <a:t>blogs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delete()</a:t>
            </a: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as_manager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Class method that returns an instance of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jango.db.models.Manager"/>
              </a:rPr>
              <a:t>Manager</a:t>
            </a:r>
            <a:r>
              <a:rPr lang="en-US" sz="1400" dirty="0">
                <a:effectLst/>
              </a:rPr>
              <a:t> with a copy of the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400" dirty="0" err="1">
                <a:effectLst/>
              </a:rPr>
              <a:t>’s</a:t>
            </a:r>
            <a:r>
              <a:rPr lang="en-US" sz="1400" dirty="0">
                <a:effectLst/>
              </a:rPr>
              <a:t> methods. See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Creating a manager with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QuerySet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methods</a:t>
            </a:r>
            <a:r>
              <a:rPr lang="en-US" sz="1400" dirty="0">
                <a:effectLst/>
              </a:rPr>
              <a:t> for more details.</a:t>
            </a:r>
          </a:p>
          <a:p>
            <a:br>
              <a:rPr lang="en-US" sz="1400" dirty="0">
                <a:effectLst/>
              </a:rPr>
            </a:br>
            <a:br>
              <a:rPr lang="en-US" sz="1400" dirty="0">
                <a:effectLst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aggregate() – ayrı anlatmak lazım funtionları var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40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en-US" sz="1400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sz="1400" dirty="0"/>
              <a:t> Count</a:t>
            </a:r>
            <a:endParaRPr lang="tr-TR" sz="1400" dirty="0"/>
          </a:p>
          <a:p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aggregate</a:t>
            </a:r>
            <a:r>
              <a:rPr lang="en-US" sz="1400" dirty="0"/>
              <a:t>(Count(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'entry'</a:t>
            </a:r>
            <a:r>
              <a:rPr lang="en-US" sz="1400" dirty="0"/>
              <a:t>))</a:t>
            </a:r>
            <a:endParaRPr lang="tr-TR" sz="1400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{'entry__count': 16} </a:t>
            </a:r>
          </a:p>
          <a:p>
            <a:br>
              <a:rPr lang="tr-TR" sz="1400" dirty="0"/>
            </a:br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aggregate</a:t>
            </a:r>
            <a:r>
              <a:rPr lang="en-US" sz="1400" dirty="0"/>
              <a:t>(</a:t>
            </a:r>
            <a:r>
              <a:rPr lang="en-US" sz="1400" dirty="0" err="1"/>
              <a:t>number_of_entries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Count(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'entry’</a:t>
            </a:r>
            <a:r>
              <a:rPr lang="en-US" sz="1400" dirty="0"/>
              <a:t>)) </a:t>
            </a:r>
            <a:endParaRPr lang="tr-TR" sz="140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number_of_entries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16}</a:t>
            </a: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FIELD LOOKSUP KALDIK</a:t>
            </a:r>
            <a:br>
              <a:rPr lang="tr-TR" sz="1400" dirty="0"/>
            </a:b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18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i="0" strike="sngStrike" dirty="0">
                <a:solidFill>
                  <a:srgbClr val="FF0000"/>
                </a:solidFill>
              </a:rPr>
              <a:t>Model oluşturma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strike="sngStrike" dirty="0"/>
              <a:t>Modelleri Kullanma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u="none" strike="sngStrike" dirty="0"/>
              <a:t>Installed Apps ekleme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strike="sngStrike" dirty="0"/>
              <a:t>Make Migration ve Migrate yapma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Alan Tipleri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AutoField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BigAutoField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BigIntegerField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BinaryField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BoleanField</a:t>
            </a:r>
            <a:endParaRPr lang="tr-TR" sz="1400" b="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CharField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DateField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DecimalField (max_digits, decimal_places)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GenericIPAddressField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NullBooleanField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PositiveSmallIntegerField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SlugField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UUIDField</a:t>
            </a:r>
            <a:endParaRPr lang="tr-TR" sz="1400" b="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Alan Tipi Özellikeri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primary_key (seçilmeze id automatik olarak primary key atanır)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default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null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blank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choices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Unique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verbose_name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İlişkileri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Many-To-One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Many-To-Many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One-To-One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Diğer Alan Tipi Bilgileri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Seçilemeyecek model alan tipi isimleri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Özel model alan tipi oluşturma (custom model fields)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Meta Options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Methods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Metodunu Override 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Türetme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Meta Türetme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related_name ve related_query_name kullanımı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Birden Çok Modelden Türetme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Proxy 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Managers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45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FIELD TYPES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FIELD OPTIONS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RELATIONSHIPS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META AYARLARI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MODEL METODLARI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MODEL INTHERITANCE VE PROXY MODEL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80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Modeller konusu çok detaylı. Daha hızlı ilerleyebilmek için. Ben videoyu çekmeden önce modeller oluşturdum ve gerektiğinde bu modeller üzerinden anlatım yapacağım.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Projeyi githuba yükledim sizde örnekler bilgisayarınıza yüklü bir şekilde takip etmek isterseniz ordan indirebilirsiniz.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Nerden ulaşabileceğiniz ile ilgili bilgileri de proje dosyaları bölümünde anlattım.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null=True sets NULL (versus NOT NULL) on the column in your DB. Blank values for Django field types such as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DateTimeField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stored as NULL in the DB.</a:t>
            </a:r>
          </a:p>
          <a:p>
            <a:pPr fontAlgn="base"/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blank=True determines whether the field will be required in forms. This includes the admin and your own custom forms. If blank=True then the field will not be required, whereas if it's False the field cannot be blank.</a:t>
            </a:r>
          </a:p>
          <a:p>
            <a:pPr fontAlgn="base"/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combo of the two is so frequent because typically if you're going to allow a field to be blank in your form, you're going to also need your database to allow NULL values for that field. The exception is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 Django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saved as NULL. Blank values are stored in the DB as an empty string ('').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09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https://e-bergi.com/y/buyuk-projelerde-django/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https://gokmengorgen.net/django-notes/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>
                <a:hlinkClick r:id="rId3"/>
              </a:rPr>
              <a:t>https://hackernoon.com/mistakes-i-made-writing-a-django-app-and-how-i-fixed-them-16de4e632042</a:t>
            </a: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 </a:t>
            </a:r>
            <a:r>
              <a:rPr lang="tr-TR" sz="1400" dirty="0" err="1"/>
              <a:t>veritabanı</a:t>
            </a:r>
            <a:r>
              <a:rPr lang="tr-TR" sz="1400" dirty="0"/>
              <a:t> olarak </a:t>
            </a:r>
            <a:r>
              <a:rPr lang="tr-TR" sz="1400" dirty="0" err="1"/>
              <a:t>Mysql</a:t>
            </a:r>
            <a:r>
              <a:rPr lang="tr-TR" sz="1400" dirty="0"/>
              <a:t> kullanacağız. JANGO standart olarak </a:t>
            </a:r>
            <a:r>
              <a:rPr lang="tr-TR" sz="1400" dirty="0" err="1"/>
              <a:t>sql</a:t>
            </a:r>
            <a:r>
              <a:rPr lang="tr-TR" sz="1400" dirty="0"/>
              <a:t> </a:t>
            </a:r>
            <a:r>
              <a:rPr lang="tr-TR" sz="1400" dirty="0" err="1"/>
              <a:t>lite</a:t>
            </a:r>
            <a:r>
              <a:rPr lang="tr-TR" sz="1400" dirty="0"/>
              <a:t> ile entegre halde </a:t>
            </a:r>
            <a:r>
              <a:rPr lang="tr-TR" sz="1400" dirty="0" err="1"/>
              <a:t>gelmekedir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sizde </a:t>
            </a:r>
            <a:r>
              <a:rPr lang="tr-TR" sz="1400" dirty="0" err="1"/>
              <a:t>Mysql</a:t>
            </a:r>
            <a:r>
              <a:rPr lang="tr-TR" sz="1400" dirty="0"/>
              <a:t> kullanmak isterseniz bilgisayarınızda MYSQL ve </a:t>
            </a:r>
            <a:r>
              <a:rPr lang="tr-TR" sz="1400" dirty="0" err="1"/>
              <a:t>Mysql</a:t>
            </a:r>
            <a:r>
              <a:rPr lang="tr-TR" sz="1400" dirty="0"/>
              <a:t> </a:t>
            </a:r>
            <a:r>
              <a:rPr lang="tr-TR" sz="1400" dirty="0" err="1"/>
              <a:t>WorkBench</a:t>
            </a:r>
            <a:r>
              <a:rPr lang="tr-TR" sz="1400" dirty="0"/>
              <a:t> kurulu olması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Öncelikle proje ayarlarından </a:t>
            </a:r>
            <a:r>
              <a:rPr lang="tr-TR" sz="1400" dirty="0" err="1"/>
              <a:t>mysql</a:t>
            </a:r>
            <a:r>
              <a:rPr lang="tr-TR" sz="1400" dirty="0"/>
              <a:t> ayarlarını düzenleyelim. Buradan </a:t>
            </a:r>
            <a:r>
              <a:rPr lang="tr-TR" sz="1400" dirty="0" err="1"/>
              <a:t>Mysql</a:t>
            </a:r>
            <a:r>
              <a:rPr lang="tr-TR" sz="1400" dirty="0"/>
              <a:t> bağlantı ayarlarını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Stok takibi uygulamamıza başlamadan önce </a:t>
            </a:r>
            <a:r>
              <a:rPr lang="tr-TR" sz="1400" dirty="0" err="1"/>
              <a:t>learning</a:t>
            </a:r>
            <a:r>
              <a:rPr lang="tr-TR" sz="1400" dirty="0"/>
              <a:t> adında bir </a:t>
            </a:r>
            <a:r>
              <a:rPr lang="tr-TR" sz="1400" dirty="0" err="1"/>
              <a:t>app</a:t>
            </a:r>
            <a:r>
              <a:rPr lang="tr-TR" sz="1400" dirty="0"/>
              <a:t> oluşturalım ve bu anlattığım teorik bilgilerin örneklerini orada geliştirelim.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Böylece bu bilgiler hem daha sonra geliştireceğimiz uygulama dosyaları karışmamış olur, </a:t>
            </a:r>
            <a:r>
              <a:rPr lang="tr-TR" sz="1400" dirty="0" err="1"/>
              <a:t>hemde</a:t>
            </a:r>
            <a:r>
              <a:rPr lang="tr-TR" sz="1400" dirty="0"/>
              <a:t> daha sonra buralardan bakarak nasıl yaptığımızı inceleyebiliriz.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dirty="0"/>
              <a:t>: {</a:t>
            </a:r>
            <a:br>
              <a:rPr lang="tr-TR" sz="1400" dirty="0"/>
            </a:br>
            <a:r>
              <a:rPr lang="tr-TR" sz="1400" dirty="0"/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'ENGINE'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django.db.backends.mysql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'edu'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'USER'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'PASSWORD'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'62629617'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'HOST'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'PORT'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19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Şimdi eğitimde neleri öğreneceğimize bakalım.</a:t>
            </a:r>
          </a:p>
          <a:p>
            <a:endParaRPr lang="tr-TR" dirty="0"/>
          </a:p>
          <a:p>
            <a:r>
              <a:rPr lang="tr-TR" dirty="0"/>
              <a:t>Öncelikle teorik olarak temel bilgilere değineceğiz.</a:t>
            </a:r>
          </a:p>
          <a:p>
            <a:endParaRPr lang="tr-TR" dirty="0"/>
          </a:p>
          <a:p>
            <a:r>
              <a:rPr lang="tr-TR" dirty="0"/>
              <a:t>TEMEL BİLGİLER</a:t>
            </a:r>
          </a:p>
          <a:p>
            <a:r>
              <a:rPr lang="tr-TR" dirty="0"/>
              <a:t>----------------------</a:t>
            </a:r>
          </a:p>
          <a:p>
            <a:endParaRPr lang="tr-TR" dirty="0"/>
          </a:p>
          <a:p>
            <a:pPr marL="171450" indent="-171450">
              <a:buFontTx/>
              <a:buChar char="-"/>
            </a:pPr>
            <a:r>
              <a:rPr lang="tr-TR" dirty="0"/>
              <a:t>Kurulum</a:t>
            </a:r>
          </a:p>
          <a:p>
            <a:pPr marL="171450" indent="-171450">
              <a:buFontTx/>
              <a:buChar char="-"/>
            </a:pPr>
            <a:r>
              <a:rPr lang="tr-TR" dirty="0"/>
              <a:t>Proje oluşturma</a:t>
            </a:r>
          </a:p>
          <a:p>
            <a:pPr marL="171450" indent="-171450">
              <a:buFontTx/>
              <a:buChar char="-"/>
            </a:pPr>
            <a:r>
              <a:rPr lang="tr-TR" dirty="0"/>
              <a:t>Veritabanı oluşturma ve bağlantı ayarlarının yapılması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İçerik Oluşturma :  (Urls, App ve Templateleri anlama)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Url oluşturma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App oluşturma 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Teplate oluşturma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 Django Yönetim Paneli Oluşturma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Daha sonra uygulamamızı geliştirmeye başlayacağız ve teorik bilgi ile paralel olarak uygulamamızı geşliştireceğiz.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Uygulama geliştirirken;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Url ve Viewler ile çalışma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Template sistemi ve Jinja Templates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Formlar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İlişkileri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Queries ve Managers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Formları ve Class-Based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Kullanıcı Yönetimi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Yönetim Sayfası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REST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171450" indent="-171450">
              <a:buFontTx/>
              <a:buChar char="-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2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hlinkClick r:id="rId3"/>
              </a:rPr>
              <a:t>SQLITE BROWSER: https://sqlitebrowser.org/dl/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21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JANGO nedir?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JENGO</a:t>
            </a:r>
            <a:r>
              <a:rPr lang="tr-TR" dirty="0"/>
              <a:t>, python dili ile yazılmış MVT ( model, view, template) mimari yapısına sahip bir web frameworküdür. </a:t>
            </a:r>
          </a:p>
          <a:p>
            <a:endParaRPr lang="tr-TR" dirty="0"/>
          </a:p>
          <a:p>
            <a:r>
              <a:rPr lang="tr-TR" dirty="0"/>
              <a:t>Burada öncelikle frameworkü konusuna biraz değinmek gerekiyor.</a:t>
            </a:r>
          </a:p>
          <a:p>
            <a:endParaRPr lang="tr-TR" dirty="0"/>
          </a:p>
          <a:p>
            <a:r>
              <a:rPr lang="tr-TR" dirty="0"/>
              <a:t>Framework, yazılım geliştiriciler için hazırlanan, en çok kullanılan kütüphaneleri içerisinde bulunduran yapılardır.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 yapılar daha sonra farklı kütüphaneleri de sisteme entegre etmenizi sağlar.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JENGO</a:t>
            </a:r>
            <a:r>
              <a:rPr lang="tr-TR" dirty="0"/>
              <a:t> PEKICIZ org adresinden kullanmak istediğiniz paketleri bulabilir ve frameworkümüze dahil edebiliriz.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Nasıl dahil edileceğini ileriki konularda göreceğiz.</a:t>
            </a:r>
          </a:p>
          <a:p>
            <a:endParaRPr lang="tr-TR" dirty="0"/>
          </a:p>
          <a:p>
            <a:r>
              <a:rPr lang="tr-TR" dirty="0"/>
              <a:t>Bir fotoğraf galerisi oluşturacağımzı düşünelim.</a:t>
            </a:r>
          </a:p>
          <a:p>
            <a:r>
              <a:rPr lang="tr-TR" dirty="0"/>
              <a:t>Fotoğraf yüklemek, fotoğrafı düzenlemek (boyutlandırma, kırpma, sağa-sola çevirme, renk değiştirme) vb. </a:t>
            </a:r>
          </a:p>
          <a:p>
            <a:r>
              <a:rPr lang="tr-TR" dirty="0"/>
              <a:t>işlemlerimiz var. Bu işlemleri yapabilmek için her bir işleme özel methodlar yazmamız gerekmektedir.</a:t>
            </a:r>
          </a:p>
          <a:p>
            <a:endParaRPr lang="tr-TR" dirty="0"/>
          </a:p>
          <a:p>
            <a:r>
              <a:rPr lang="tr-TR" dirty="0"/>
              <a:t>Bu işlemler için diğer yazılımcıların daha önceden hazırlamış oldukları paketler mevcut. </a:t>
            </a:r>
          </a:p>
          <a:p>
            <a:r>
              <a:rPr lang="tr-TR" dirty="0"/>
              <a:t>Bu paketleri yükleyerek bu işlemleri yapacak kod bloklarını tekrar yazmamıza gerek kalmıyor. </a:t>
            </a:r>
          </a:p>
          <a:p>
            <a:r>
              <a:rPr lang="tr-TR" dirty="0"/>
              <a:t>İlgili methodu çağırarak bu işlemleri kolayca yapabiliyoruz.</a:t>
            </a:r>
          </a:p>
          <a:p>
            <a:endParaRPr lang="tr-TR" dirty="0"/>
          </a:p>
          <a:p>
            <a:r>
              <a:rPr lang="tr-TR" dirty="0"/>
              <a:t>Bu sayede daha az kod yazarak daha iyi web uygulamaları geliştirebiliriz.</a:t>
            </a:r>
          </a:p>
          <a:p>
            <a:endParaRPr lang="tr-TR" dirty="0"/>
          </a:p>
          <a:p>
            <a:r>
              <a:rPr lang="tr-TR" dirty="0"/>
              <a:t>Burada daha iyiden kasıt görüntüsel olarak değil de, daha çok yazılımın;</a:t>
            </a:r>
          </a:p>
          <a:p>
            <a:endParaRPr lang="tr-TR" dirty="0"/>
          </a:p>
          <a:p>
            <a:pPr marL="171450" indent="-171450">
              <a:buFontTx/>
              <a:buChar char="-"/>
            </a:pPr>
            <a:r>
              <a:rPr lang="tr-TR" dirty="0"/>
              <a:t>daha güvenlikli olması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daha stabil çalışması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kodların diğer yazılımcılar tarafından okunabilir olması anlamına gelmektedir.</a:t>
            </a:r>
          </a:p>
          <a:p>
            <a:pPr marL="171450" indent="-171450">
              <a:buFontTx/>
              <a:buChar char="-"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Şöyle düşünelim. Biz bir program yazdık bitirdik. İşlerde iyi gidiyor, yazılımımız tuttu! </a:t>
            </a:r>
          </a:p>
          <a:p>
            <a:pPr marL="0" indent="0">
              <a:buFontTx/>
              <a:buNone/>
            </a:pPr>
            <a:r>
              <a:rPr lang="tr-TR" dirty="0"/>
              <a:t>Gözlerde $ işaretleri </a:t>
            </a:r>
            <a:r>
              <a:rPr lang="tr-TR" dirty="0">
                <a:sym typeface="Wingdings" panose="05000000000000000000" pitchFamily="2" charset="2"/>
              </a:rPr>
              <a:t>belirmeye başladı. </a:t>
            </a:r>
            <a:r>
              <a:rPr lang="tr-TR" dirty="0"/>
              <a:t>Ama artık işlere yetişemez olduk. </a:t>
            </a:r>
          </a:p>
          <a:p>
            <a:pPr marL="0" indent="0">
              <a:buFontTx/>
              <a:buNone/>
            </a:pPr>
            <a:r>
              <a:rPr lang="tr-TR" dirty="0"/>
              <a:t>Bir yandan yazılıma devam etmemiz gerekiyor bir yandan pazarlama  faaliyetleri çok zamanımızı alıyor. </a:t>
            </a:r>
          </a:p>
          <a:p>
            <a:pPr marL="0" indent="0">
              <a:buFontTx/>
              <a:buNone/>
            </a:pPr>
            <a:r>
              <a:rPr lang="tr-TR" dirty="0"/>
              <a:t>Yazılımı geliştirmek için yanımıza bir yardımcı almamız gerekiyor.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Kodlarımızı bilindik bir framework kullanmadan hele de kara düzen yazdıysak öncelikle yazılımcının </a:t>
            </a:r>
          </a:p>
          <a:p>
            <a:pPr marL="0" indent="0">
              <a:buFontTx/>
              <a:buNone/>
            </a:pPr>
            <a:r>
              <a:rPr lang="tr-TR" dirty="0"/>
              <a:t>sistemi öğrenebilmesi için tüm kodları incelemesi gerekecek. 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Ama bir framework kullandığımızda yeni arkadaş zaten bizim mevcutta kullandığımız kütüphaneler ile </a:t>
            </a:r>
          </a:p>
          <a:p>
            <a:pPr marL="0" indent="0">
              <a:buFontTx/>
              <a:buNone/>
            </a:pPr>
            <a:r>
              <a:rPr lang="tr-TR" dirty="0"/>
              <a:t>daha önce çalıştığı için daha hızlı bir şekilde olaya entegre olabilecek. Frameworkü bilmiyorsa bile </a:t>
            </a:r>
          </a:p>
          <a:p>
            <a:pPr marL="0" indent="0">
              <a:buFontTx/>
              <a:buNone/>
            </a:pPr>
            <a:r>
              <a:rPr lang="tr-TR" dirty="0"/>
              <a:t>detaylı dökümantasyonlar, eğitimler, makaleler vb. sayesinde kısa sürede adepte olabilecektir.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Peki neden </a:t>
            </a:r>
            <a:r>
              <a:rPr lang="tr-TR" sz="1200" baseline="0" dirty="0"/>
              <a:t>JENGO</a:t>
            </a:r>
            <a:r>
              <a:rPr lang="tr-TR" dirty="0"/>
              <a:t> kullanmalıyız.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Popüler. İşinizi kolaylaştıracak istemediğiniz kadar kütüphanesi mevcut.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Cross site scripting, Cross site request forgery, Sql Injection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Sonraki videomuzda </a:t>
            </a:r>
            <a:r>
              <a:rPr lang="tr-TR" sz="1200" baseline="0" dirty="0"/>
              <a:t>JENGO</a:t>
            </a:r>
            <a:r>
              <a:rPr lang="tr-TR" dirty="0"/>
              <a:t> kurulumu gerçekleştirecek ve yavaş yavaş uygulamamızı yazmaya başlayacağız.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64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Arkadaşlar merhaba,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bölümde </a:t>
            </a:r>
            <a:r>
              <a:rPr lang="tr-TR" sz="1400" baseline="0" dirty="0"/>
              <a:t>JENGO</a:t>
            </a:r>
            <a:r>
              <a:rPr lang="tr-TR" sz="1400" dirty="0"/>
              <a:t> kurulumu gerçekleştireceğiz ve </a:t>
            </a:r>
            <a:r>
              <a:rPr lang="tr-TR" sz="1400" baseline="0" dirty="0"/>
              <a:t>JENGO</a:t>
            </a:r>
            <a:r>
              <a:rPr lang="tr-TR" sz="1400" dirty="0"/>
              <a:t> hakkında genel bilgiler vereceğim.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Ben geliştirme ortamı olarak bu eğitim boyunca PAYÇARM, veritabanı olarak ise teorik bilgileri anlatırken SQL Lite, uygulama geliştirirken MYSQL kullanacağım.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bilgisayarınızda MYSQL kurulu değilse web sayfasından MYSQL ve MYSQL Benchmark kurmanızı öneriyorum.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İsterseniz farklı veritabanları da kullanabilirsiniz.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JENGO</a:t>
            </a:r>
            <a:r>
              <a:rPr lang="tr-TR" sz="1400" dirty="0"/>
              <a:t> kurulumu için bilgisayarınızda python ve pip kurulu olması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önceki konularda python, pip, PAYÇARM nasıl kurulduğu anlatılmıştı.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</a:t>
            </a:r>
            <a:r>
              <a:rPr lang="tr-TR" sz="1400" baseline="0" dirty="0"/>
              <a:t>JENGO</a:t>
            </a:r>
            <a:r>
              <a:rPr lang="tr-TR" sz="1400" dirty="0"/>
              <a:t> kurulumuna başlayabiliriz.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PAYÇARM Professional Edition kullanıyorsanız direk </a:t>
            </a:r>
            <a:r>
              <a:rPr lang="tr-TR" sz="1400" baseline="0" dirty="0"/>
              <a:t>JENGO</a:t>
            </a:r>
            <a:r>
              <a:rPr lang="tr-TR" sz="1400" dirty="0"/>
              <a:t> projesi oluşturabilirsiniz. Ben sıfırdan sanal ortam ve</a:t>
            </a:r>
            <a:r>
              <a:rPr lang="tr-TR" sz="1400" baseline="0" dirty="0"/>
              <a:t> JENGO kurulumunu göstereceğim.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Öncelikle terminali açıyoruz.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mkdir</a:t>
            </a:r>
            <a:r>
              <a:rPr lang="tr-TR" sz="1400" dirty="0"/>
              <a:t> </a:t>
            </a:r>
            <a:r>
              <a:rPr lang="tr-TR" sz="1400" dirty="0" err="1"/>
              <a:t>project</a:t>
            </a:r>
            <a:r>
              <a:rPr lang="tr-TR" sz="1400" dirty="0"/>
              <a:t> (ile klasör</a:t>
            </a:r>
            <a:r>
              <a:rPr lang="tr-TR" sz="1400" baseline="0" dirty="0"/>
              <a:t> oluşturuyoruz)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cd </a:t>
            </a:r>
            <a:r>
              <a:rPr lang="tr-TR" sz="1400" dirty="0" err="1"/>
              <a:t>project</a:t>
            </a:r>
            <a:r>
              <a:rPr lang="tr-TR" sz="1400" baseline="0" dirty="0"/>
              <a:t>  (oluşturduğumuz klasöre girelim)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virtualenv stocksproject (projemiz için yeni sanal ortam yaratalım)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virtual envoriement 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 sanal bir ortam oluşturur ve projelerinizi bu ortam içinde çalıştırmamıza yarar.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sanal ortam projeyi dış ortamdaki paket, sürüm değişiklikleri vs gibi problemlerden korur.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Sanal ortamı aktifleştirmek için ilgili klasöre gidiyoruz ve .\Scripts\activate  k</a:t>
            </a:r>
            <a:r>
              <a:rPr lang="tr-TR" sz="1400" baseline="0" dirty="0"/>
              <a:t>omutunu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Aktifleştirildiğinde gördüğünüz gibi başında sanal ortam ismi gelmektedir.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 err="1"/>
              <a:t>pip</a:t>
            </a:r>
            <a:r>
              <a:rPr lang="tr-TR" sz="1400" baseline="0" dirty="0"/>
              <a:t> </a:t>
            </a:r>
            <a:r>
              <a:rPr lang="tr-TR" sz="1400" baseline="0" dirty="0" err="1"/>
              <a:t>freeze</a:t>
            </a:r>
            <a:r>
              <a:rPr lang="tr-TR" sz="1400" baseline="0" dirty="0"/>
              <a:t> komutu ile kurulu paketleri kontrol edelim. Gördüğünüz gibi mevcutta paket bulunmamaktadır.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</a:t>
            </a:r>
            <a:r>
              <a:rPr lang="tr-TR" sz="1400" dirty="0" err="1"/>
              <a:t>install</a:t>
            </a:r>
            <a:r>
              <a:rPr lang="tr-TR" sz="1400" dirty="0"/>
              <a:t> </a:t>
            </a:r>
            <a:r>
              <a:rPr lang="tr-TR" sz="1400" dirty="0" err="1"/>
              <a:t>Django</a:t>
            </a:r>
            <a:r>
              <a:rPr lang="tr-TR" sz="1400" dirty="0"/>
              <a:t> komutu ile </a:t>
            </a:r>
            <a:r>
              <a:rPr lang="tr-TR" sz="1400" baseline="0" dirty="0"/>
              <a:t>JENGO</a:t>
            </a:r>
            <a:r>
              <a:rPr lang="tr-TR" sz="1400" dirty="0"/>
              <a:t> kurulumu yapabiliriz.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freze kurulu paketlere tekrar</a:t>
            </a:r>
            <a:r>
              <a:rPr lang="tr-TR" sz="1400" baseline="0" dirty="0"/>
              <a:t> baktığımızda JENGO geldiğini görebiliriz.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Eski bir versiyon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</a:t>
            </a:r>
            <a:r>
              <a:rPr lang="tr-TR" sz="1400" dirty="0" err="1"/>
              <a:t>install</a:t>
            </a:r>
            <a:r>
              <a:rPr lang="tr-TR" sz="1400" dirty="0"/>
              <a:t> </a:t>
            </a:r>
            <a:r>
              <a:rPr lang="tr-TR" sz="1400" dirty="0" err="1"/>
              <a:t>Django</a:t>
            </a:r>
            <a:r>
              <a:rPr lang="tr-TR" sz="1400" dirty="0"/>
              <a:t>==2.2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İki</a:t>
            </a:r>
            <a:r>
              <a:rPr lang="tr-TR" sz="1400" baseline="0" dirty="0"/>
              <a:t> tane eşittir işaret ve sonrasına </a:t>
            </a:r>
            <a:r>
              <a:rPr lang="tr-TR" sz="1400" dirty="0"/>
              <a:t>versiyon numarası ile de kurulum yapabiliriz.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django-admin</a:t>
            </a:r>
            <a:r>
              <a:rPr lang="tr-TR" sz="1400" dirty="0"/>
              <a:t> –</a:t>
            </a:r>
            <a:r>
              <a:rPr lang="tr-TR" sz="1400" dirty="0" err="1"/>
              <a:t>version</a:t>
            </a:r>
            <a:r>
              <a:rPr lang="tr-TR" sz="1400" dirty="0"/>
              <a:t> yazarak kurulan JENGO versiyonunu kontrol edebiliriz.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JENGO projemizi </a:t>
            </a:r>
            <a:r>
              <a:rPr lang="tr-TR" sz="1400" dirty="0" err="1"/>
              <a:t>oluşturabiliiz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django-admin</a:t>
            </a:r>
            <a:r>
              <a:rPr lang="tr-TR" sz="1400" dirty="0"/>
              <a:t> </a:t>
            </a:r>
            <a:r>
              <a:rPr lang="tr-TR" sz="1400" dirty="0" err="1"/>
              <a:t>startproject</a:t>
            </a:r>
            <a:r>
              <a:rPr lang="tr-TR" sz="1400" dirty="0"/>
              <a:t> </a:t>
            </a:r>
            <a:r>
              <a:rPr lang="tr-TR" sz="1400" dirty="0" err="1"/>
              <a:t>stocks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Yazıyoruz. Buradaki stoks proje adımız oluyor.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21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Evet şimdi oluşturduğumuz projeyi</a:t>
            </a:r>
            <a:r>
              <a:rPr lang="tr-TR" sz="1400" baseline="0" dirty="0"/>
              <a:t> PAYÇARM içine alalım.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Pycharm</a:t>
            </a:r>
            <a:r>
              <a:rPr lang="tr-TR" sz="1400" dirty="0"/>
              <a:t> -&gt; Open -&gt;</a:t>
            </a:r>
            <a:r>
              <a:rPr lang="tr-TR" sz="1400" baseline="0" dirty="0"/>
              <a:t> </a:t>
            </a:r>
            <a:r>
              <a:rPr lang="tr-TR" sz="1400" baseline="0" dirty="0" err="1"/>
              <a:t>Django</a:t>
            </a:r>
            <a:r>
              <a:rPr lang="tr-TR" sz="1400" baseline="0" dirty="0"/>
              <a:t> Proje </a:t>
            </a:r>
            <a:r>
              <a:rPr lang="tr-TR" sz="1400" baseline="0" dirty="0" err="1"/>
              <a:t>mizi</a:t>
            </a:r>
            <a:r>
              <a:rPr lang="tr-TR" sz="1400" baseline="0" dirty="0"/>
              <a:t> seçiyoruz. Burada dikkat edelim Proje klasörünü değil (Project </a:t>
            </a:r>
            <a:r>
              <a:rPr lang="tr-TR" sz="1400" baseline="0" dirty="0" err="1"/>
              <a:t>deği</a:t>
            </a:r>
            <a:r>
              <a:rPr lang="tr-TR" sz="1400" baseline="0" dirty="0"/>
              <a:t>) </a:t>
            </a:r>
            <a:r>
              <a:rPr lang="tr-TR" sz="1400" baseline="0" dirty="0" err="1"/>
              <a:t>Django</a:t>
            </a:r>
            <a:r>
              <a:rPr lang="tr-TR" sz="1400" baseline="0" dirty="0"/>
              <a:t> Projesini (</a:t>
            </a:r>
            <a:r>
              <a:rPr lang="tr-TR" sz="1400" baseline="0" dirty="0" err="1"/>
              <a:t>stocks</a:t>
            </a:r>
            <a:r>
              <a:rPr lang="tr-TR" sz="1400" baseline="0" dirty="0"/>
              <a:t>) seçmemiz gerekmektedir. 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PAYÇARM</a:t>
            </a:r>
            <a:r>
              <a:rPr lang="tr-TR" sz="1400" baseline="0" dirty="0"/>
              <a:t> için </a:t>
            </a:r>
            <a:r>
              <a:rPr lang="tr-TR" sz="1400" dirty="0" err="1"/>
              <a:t>virtualenv</a:t>
            </a:r>
            <a:r>
              <a:rPr lang="tr-TR" sz="1400" baseline="0" dirty="0"/>
              <a:t> ayarlarını yapmamız gerekiyor.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Settings</a:t>
            </a:r>
            <a:r>
              <a:rPr lang="tr-TR" sz="1400" baseline="0" dirty="0"/>
              <a:t> -&gt; Project: </a:t>
            </a:r>
            <a:r>
              <a:rPr lang="tr-TR" sz="1400" baseline="0" dirty="0" err="1"/>
              <a:t>stocks</a:t>
            </a:r>
            <a:r>
              <a:rPr lang="tr-TR" sz="1400" baseline="0" dirty="0"/>
              <a:t> -&gt; Project Interpreter den ayar simgesine tıklıyoruz. Proje klasörünün içindeki </a:t>
            </a:r>
            <a:r>
              <a:rPr lang="tr-TR" sz="1400" baseline="0" dirty="0" err="1"/>
              <a:t>Scripts</a:t>
            </a:r>
            <a:r>
              <a:rPr lang="tr-TR" sz="1400" baseline="0" dirty="0"/>
              <a:t> içerisinden python.exe seçiyoruz.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Gördüğünüz üzere kurulu paketlerimiz buraya geldi.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</a:t>
            </a:r>
            <a:r>
              <a:rPr lang="tr-TR" sz="1400" baseline="0" dirty="0"/>
              <a:t> önce terminalden </a:t>
            </a:r>
            <a:r>
              <a:rPr lang="tr-TR" sz="1400" dirty="0"/>
              <a:t>JENGO projemizi</a:t>
            </a:r>
            <a:r>
              <a:rPr lang="tr-TR" sz="1400" baseline="0" dirty="0"/>
              <a:t> </a:t>
            </a:r>
            <a:r>
              <a:rPr lang="tr-TR" sz="1400" dirty="0"/>
              <a:t>oluşturmuştuk.</a:t>
            </a:r>
            <a:r>
              <a:rPr lang="tr-TR" sz="1400" baseline="0" dirty="0"/>
              <a:t> Proje yapısına baktığımızda </a:t>
            </a:r>
            <a:r>
              <a:rPr lang="tr-TR" sz="1400" dirty="0"/>
              <a:t>içerisine bir adet </a:t>
            </a:r>
            <a:r>
              <a:rPr lang="tr-TR" sz="1400" dirty="0" err="1"/>
              <a:t>stocks</a:t>
            </a:r>
            <a:r>
              <a:rPr lang="tr-TR" sz="1400" dirty="0"/>
              <a:t> adında klasör ve manage.py dosyası eklendi.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manage.py dosyası terminal ekranından komutlarımızı çalıştırmaya yarayacaktır. Bu dosya ile herhangi bir işlem yapmayacağız.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__init__ py dosyası bulunduğu klasörün bir PAYTON modülü olduğunu göstermektedir.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settings.py JENGO ayarlarının bulunduğu dosyadır. Bunun içerisinden genel CENGO ayarlarını yapıyoruz.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urls.py dosyasından browserden istek yapıldığında hangin kodun çalıştırılması gerekiyorsa oraya yönlendirme yapıyoruz.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wsgi.py – sunucumuzun ayarlarının yapıldığı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web sunucumuz çalışıyormu kontrol edelim. Bunun için manage.py ile runserver komutunu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Django otomatik olarak kendini 8000 portunda çalıştırıyor.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python manage.py runserver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http://127.0.0.1:8000/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ctrl + c yaparak sunucuyu durdurabiliriz.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8000 portunda başka bir şey çalıştırıyorsak portu elle vererek başka portta da çalıştırabiliriz.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python manage.py runserver 8081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http://127.0.0.1:8081/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Açılan karşılama sayfası gördüğünüz gibi İngilizce. Biraz önce JANGO ayarlarını settings.py den ayarlayabildiğimizi söylemiştik.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92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settings.py dosyasını biraz inceleyelim.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Burada DEBUG =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görüyoruz.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sistem hataların ekrana basılmasını sağlamaktadır. Bu sayede hatalarımızı görebilir ve gerekli yerleri düzenleyebiliriz.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development yani geliştirme süreci bittinde False olarak değiştirilmelidir. Aksi taktirde güvenlik açığı oluşturacaktır.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INSTALLED_APPS da hali hazırda kurulan uygulamalar gösterilmektedir. Biz paket indirdiğimizde veya uygulama yazdığımızda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Aktifleştirmek için bu alana eklememiz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MIDDLEWARE, ara katman anlamına gelmektedir. Ne işe yarar dersek gelen HTTP isteklerini filtrelemeye yarar. Örnek vermek gerekirse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Tarayıcıdan bir url girmeye çalıştığınızda önce Middleware devreye girer kullanıcının giriş yapıp yapmadığına bakar. Eğer kullanıcı girişi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Başarısızsa giriş sayfasına yönlendirir, başarılı ise devam etmesine izin verir.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Veya kullanıcı bir form gönderdi. Formdaki alanları kontrol eder. Formdan gelen güvenlik ihlali sağlayacak veri varsa onları filtreler 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Kalan veriyi işlemesi için bir sonraki aşamaya gönderir.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ROOT_URLCONF : JANGO ya istek geldiğinde url maping için hang dosyanın kullanılacağını ayarlamaya yarar.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TEMPLATES : Template motoru ayar değişikliklerinin yapıldığı bölüm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DATABASES : Veritabanı ayar değişikliklerinin yapıldığı bölüm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AUTH_PASSWORD_VALIDATORS : Kullanılacak kullanıcı şifreleri için gerekli olan validasyon ayarları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LANGUAGE_CODE: JANGo dil ayarı tr yaparak türkçeleştirebiliriz.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------------------------------------------</a:t>
            </a:r>
            <a:b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TIME_ZONE : Zaman ayarı. Europe/Istanbul yaparak türkiye saatini ayarlayabiliriz.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USE_I18N, USE_L10N, USE_TZ : Localizasyon ayarlarıdır.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STATIC_URL: statik dosyaların konunlandıracağı yeri gösterir.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CENGO kurulumunu gerçekleştirdik ve genel proje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videomuzda uygulama kavramı ve uygulamanın nasıl oluşturulacağını öğreneceğiz.</a:t>
            </a:r>
          </a:p>
          <a:p>
            <a:br>
              <a:rPr lang="tr-TR" sz="1400" dirty="0"/>
            </a:b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1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Merhaba arkadaşlar,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videomuzda </a:t>
            </a:r>
            <a:r>
              <a:rPr lang="tr-TR" sz="1400" baseline="0" dirty="0"/>
              <a:t>JENGO</a:t>
            </a:r>
            <a:r>
              <a:rPr lang="tr-TR" sz="1400" dirty="0"/>
              <a:t> kurulumunu gerçekleştirdik ve genel proje dosyalarını inceledik.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uygulama kavramı ve uygulamanın nasıl oluşturulacağını öğreneceğiz.</a:t>
            </a:r>
          </a:p>
          <a:p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Öncelikle bir tane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adında uygulama oluşturalım.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manage.py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startapp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 oluşturduğumuzda JENGO</a:t>
            </a:r>
            <a:r>
              <a:rPr lang="tr-TR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otomatik olarak bazı klasör ve dosyaları oluşturmaktadır.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bu dosyalar ne işe yaradığına</a:t>
            </a:r>
            <a:r>
              <a:rPr lang="tr-TR" sz="1400" baseline="0" dirty="0"/>
              <a:t> kısaca bakalım. İleriki konularda ayrıntılarına gireceğiz.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Şimdilik ne işe yaradıklarını bilmemiz yeterli.</a:t>
            </a: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__init__.py : dosyası bulunduğu klasörün bir PAYTON modülü olduğunu göstermektedir.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admin.py : uygulama için django admin panelini özelleştirmeye yarayan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apps.py : uygulamanın configürasyon ayarları için kullanılan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migrations/ : </a:t>
            </a:r>
            <a:r>
              <a:rPr lang="tr-TR" sz="1400" baseline="0" dirty="0"/>
              <a:t>models.py de yer alan veri yapılarımızın veritabanına taşınmasını sağlayan dosyadır.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models.py : veri</a:t>
            </a:r>
            <a:r>
              <a:rPr lang="tr-TR" sz="1400" baseline="0" dirty="0"/>
              <a:t> yapılarımızın tanımlandığı dosyadır. </a:t>
            </a:r>
            <a:r>
              <a:rPr lang="tr-TR" sz="1400" baseline="0" dirty="0" err="1"/>
              <a:t>Veritabanında</a:t>
            </a:r>
            <a:r>
              <a:rPr lang="tr-TR" sz="1400" baseline="0" dirty="0"/>
              <a:t> kullanmak istediğimiz veri yapılarını bu dosyalar içerisinde tutarız.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tests.py : </a:t>
            </a:r>
            <a:r>
              <a:rPr lang="tr-TR" sz="1400" baseline="0" dirty="0"/>
              <a:t>birim testlerinin yazıldığı dosyadır. Testler kodumuzun çalıştığını kontrol ederler. Bu sayede her değişiklikte manuel test yapmamıza gerek kalmaz.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views.py : </a:t>
            </a:r>
            <a:r>
              <a:rPr lang="tr-TR" sz="1400" baseline="0" dirty="0"/>
              <a:t>T</a:t>
            </a:r>
            <a:r>
              <a:rPr lang="tr-TR" sz="1400" dirty="0"/>
              <a:t>arayıcıdan bir adrese girildiğinde</a:t>
            </a:r>
            <a:r>
              <a:rPr lang="tr-TR" sz="1400" baseline="0" dirty="0"/>
              <a:t> projenin urls.py dosyasından bu dosyanın içerisindeki </a:t>
            </a:r>
            <a:r>
              <a:rPr lang="tr-TR" sz="1400" baseline="0" dirty="0" err="1"/>
              <a:t>methodlara</a:t>
            </a:r>
            <a:r>
              <a:rPr lang="tr-TR" sz="1400" baseline="0" dirty="0"/>
              <a:t> istek gönderilir. Bu </a:t>
            </a:r>
            <a:r>
              <a:rPr lang="tr-TR" sz="1400" baseline="0" dirty="0" err="1"/>
              <a:t>methodların</a:t>
            </a:r>
            <a:r>
              <a:rPr lang="tr-TR" sz="1400" baseline="0" dirty="0"/>
              <a:t> içerisindeki kodlar çalışarak tarayıcıya bir çıktı </a:t>
            </a:r>
            <a:r>
              <a:rPr lang="tr-TR" sz="1400" baseline="0" dirty="0" err="1"/>
              <a:t>response</a:t>
            </a:r>
            <a:r>
              <a:rPr lang="tr-TR" sz="1400" baseline="0" dirty="0"/>
              <a:t> edilir. Daha sonra tarayıcı o çıktıyı ekrana basar. 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Dosyalar ile ilgili temel bilgiler bu şekilde olup, uygulama aşamasına</a:t>
            </a:r>
            <a:r>
              <a:rPr lang="tr-TR" sz="1400" baseline="0" dirty="0"/>
              <a:t> geçildiğinde daha iyi anlaşılacaktır.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</a:t>
            </a:r>
            <a:r>
              <a:rPr lang="tr-TR" sz="1400" baseline="0" dirty="0"/>
              <a:t> dosyaları ve klasörleri kullanmak zorunda değilsiniz.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Ben büyük projeler için daha kolay okunabilirlik olması nedeniyle </a:t>
            </a:r>
            <a:r>
              <a:rPr lang="tr-TR" sz="1400" baseline="0" dirty="0" err="1"/>
              <a:t>view</a:t>
            </a:r>
            <a:r>
              <a:rPr lang="tr-TR" sz="1400" baseline="0" dirty="0"/>
              <a:t> ve modeller için ayrı klasörler kullanıyorum.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İki kullanım içinde örnekler yapacağım. Öncelikle klasörler kullanarak oluşturulan yapıyı inceleyelim.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73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Eğer uygulamalarınız büyükse views.py ve models.py dosyalarının içerisinde çok fazla kod oluşmakta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bu da dosyada yapılan düzenlemeleri ve okunabilirliği zorlaştırmaktadır.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Uygulamada 10 tane model ve her modelinde yaklaşık 30 satır olduğunu düşünürsek </a:t>
            </a:r>
            <a:r>
              <a:rPr lang="tr-TR" sz="1400" baseline="0" dirty="0" err="1"/>
              <a:t>models.py</a:t>
            </a:r>
            <a:r>
              <a:rPr lang="tr-TR" sz="1400" baseline="0" dirty="0"/>
              <a:t> dosyası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300 satırdan oluşacaktır. Bu da dosya içerisinde istediğimiz modeli bulmayı ve düzenlemeyi zorlaştıracaktır.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Ben bunun yerine models ve views klasör halinde tutup içerisine her model ve view için dosya oluşturuyorum.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Models/ klasörüne baktığımızda product ve product_detail için iki ayrı dosya oluşturdum ve içerisinde ilgili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veri yapılarımı ekledim.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uygulama oluşturduk ve uygulama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videomuzda nasıl model oluşturacağımızı öğreneceğiz ve model özelliklerini inceleyeceğiz.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45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Arkadaşlar merhaba,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videomuzda uygulama oluşturduk ve uygulama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ise modeller oluşturacağız ve bu modeller ile işlemler yapacağız.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ilk modelimizi oluşturarak başlayalım.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Modeller models.Model sınıfından türetilmektedir. Biliyoruzki bir sınıftan türetilen yeni sınıf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diğer sınıfın özelliklerine sahip olur.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Yani burda oluşturduğumuz Products sınıfı Model sınıfının özelliklerini miras alacaktır.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 oluşturduğumuzda veritabanına tablo appadi_modeladi olarak oluşturulur.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kendi istediğimiz ismi vermek istersek Meta Sınıfı altında tanımlayabiliriz.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Buraya alanlar eklenecek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 yapımızı tanımlamış olduk. </a:t>
            </a:r>
            <a:r>
              <a:rPr lang="tr-TR" sz="1400" dirty="0" err="1"/>
              <a:t>Migrations</a:t>
            </a:r>
            <a:r>
              <a:rPr lang="tr-TR" sz="1400" dirty="0"/>
              <a:t> klasörünün veri yapılarının veri tabanına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aktarılmasına yarayan yapılar olduğunu söylemiştik.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bizim veri yapımızdaki değişikliği bu klasöre taşımamız gerekli.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makemigrations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diye bir komut çalıştırıyoruz. Bu proje içerisindeki tüm modelleri tarıyor ve </a:t>
            </a:r>
            <a:r>
              <a:rPr lang="tr-TR" sz="1400" dirty="0" err="1"/>
              <a:t>migration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dosyaları oluşturuyor.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Konutu çalıştırdık ve model dosyalarında herhangi bir değişiklik bulamadı.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Aslında biz yeni bir model oluşturduk.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Neden böyle bir şey yapmış olabilir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önceki konularda belirttiğim gibi bir uygulamayı aktifleştirmek için </a:t>
            </a:r>
            <a:r>
              <a:rPr lang="tr-TR" sz="1400" dirty="0" err="1"/>
              <a:t>settings.py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dosyasında INSTALLED </a:t>
            </a:r>
            <a:r>
              <a:rPr lang="tr-TR" sz="1400" dirty="0" err="1"/>
              <a:t>APPS’a</a:t>
            </a:r>
            <a:r>
              <a:rPr lang="tr-TR" sz="1400" dirty="0"/>
              <a:t> eklememiz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Evet gördüğünüz gibi </a:t>
            </a:r>
            <a:r>
              <a:rPr lang="tr-TR" sz="1400" dirty="0" err="1"/>
              <a:t>migration</a:t>
            </a:r>
            <a:r>
              <a:rPr lang="tr-TR" sz="1400" dirty="0"/>
              <a:t> dosyamızı oluşturdu. Şimdi bu </a:t>
            </a:r>
            <a:r>
              <a:rPr lang="tr-TR" sz="1400" dirty="0" err="1"/>
              <a:t>migration</a:t>
            </a:r>
            <a:r>
              <a:rPr lang="tr-TR" sz="1400" dirty="0"/>
              <a:t> dosyalarındaki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değişiklikleri </a:t>
            </a:r>
            <a:r>
              <a:rPr lang="tr-TR" sz="1400" dirty="0" err="1"/>
              <a:t>veritabanı</a:t>
            </a:r>
            <a:r>
              <a:rPr lang="tr-TR" sz="1400" dirty="0"/>
              <a:t> ile eşleyelim.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migrate</a:t>
            </a:r>
            <a:r>
              <a:rPr lang="tr-TR" sz="1400" dirty="0"/>
              <a:t> </a:t>
            </a:r>
            <a:r>
              <a:rPr lang="tr-TR" sz="1400" dirty="0" err="1"/>
              <a:t>konumutu</a:t>
            </a:r>
            <a:r>
              <a:rPr lang="tr-TR" sz="1400" dirty="0"/>
              <a:t>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 sadece </a:t>
            </a:r>
            <a:r>
              <a:rPr lang="tr-TR" sz="1400" dirty="0" err="1"/>
              <a:t>Products</a:t>
            </a:r>
            <a:r>
              <a:rPr lang="tr-TR" sz="1400" dirty="0"/>
              <a:t> veri yapısını oluşturduk fakat burada bir sürü </a:t>
            </a:r>
            <a:r>
              <a:rPr lang="tr-TR" sz="1400" dirty="0" err="1"/>
              <a:t>migrate</a:t>
            </a:r>
            <a:r>
              <a:rPr lang="tr-TR" sz="1400" dirty="0"/>
              <a:t> işlemi yapıldı.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JANGO </a:t>
            </a:r>
            <a:r>
              <a:rPr lang="tr-TR" sz="1400" dirty="0" err="1"/>
              <a:t>nun</a:t>
            </a:r>
            <a:r>
              <a:rPr lang="tr-TR" sz="1400" dirty="0"/>
              <a:t> hazır oturum yönetimi ve yönetici paneli ile birlikte geldiğini söylemiştik.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tablolar bu modüller ve </a:t>
            </a:r>
            <a:r>
              <a:rPr lang="tr-TR" sz="1400" dirty="0" err="1"/>
              <a:t>jango</a:t>
            </a:r>
            <a:r>
              <a:rPr lang="tr-TR" sz="1400" dirty="0"/>
              <a:t> genel ayarları için oluşturulan tablolardır.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Burada gördüğünüz gibi bizim tablomuzda oluşmuş. </a:t>
            </a:r>
            <a:r>
              <a:rPr lang="tr-TR" sz="1400" dirty="0" err="1"/>
              <a:t>Veritabanından</a:t>
            </a:r>
            <a:r>
              <a:rPr lang="tr-TR" sz="1400" dirty="0"/>
              <a:t> kontrol ettiğimizde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oluştuğunu görebiliyoruz.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50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Hazır yönetici panelinin olduğundan bahsetmiştik şimdi biraz yönetici paneline giriş yapalım.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URL adresimizin sonunda </a:t>
            </a:r>
            <a:r>
              <a:rPr lang="tr-TR" sz="1400" dirty="0" err="1"/>
              <a:t>admin</a:t>
            </a:r>
            <a:r>
              <a:rPr lang="tr-TR" sz="1400" dirty="0"/>
              <a:t> yazarak </a:t>
            </a:r>
            <a:r>
              <a:rPr lang="tr-TR" sz="1400" dirty="0" err="1"/>
              <a:t>login</a:t>
            </a:r>
            <a:r>
              <a:rPr lang="tr-TR" sz="1400" dirty="0"/>
              <a:t> sayfasını getirebiliriz.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Giriş için kullanıcı adı ve şifre oluşturmamız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createsuperuser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Komutunu giriyoruz ve kullanıcı adı ve </a:t>
            </a:r>
            <a:r>
              <a:rPr lang="tr-TR" sz="1400" dirty="0" err="1"/>
              <a:t>email</a:t>
            </a:r>
            <a:r>
              <a:rPr lang="tr-TR" sz="1400" dirty="0"/>
              <a:t> ve şifre belirliyoruz.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Şifre </a:t>
            </a:r>
            <a:r>
              <a:rPr lang="tr-TR" sz="1400" dirty="0" err="1"/>
              <a:t>validasyon</a:t>
            </a:r>
            <a:r>
              <a:rPr lang="tr-TR" sz="1400" dirty="0"/>
              <a:t> kurallarının yerini </a:t>
            </a:r>
            <a:r>
              <a:rPr lang="tr-TR" sz="1400" dirty="0" err="1"/>
              <a:t>settings.py</a:t>
            </a:r>
            <a:r>
              <a:rPr lang="tr-TR" sz="1400" dirty="0"/>
              <a:t> de göstermiştim.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Oraya yeni </a:t>
            </a:r>
            <a:r>
              <a:rPr lang="tr-TR" sz="1400" dirty="0" err="1"/>
              <a:t>validayon</a:t>
            </a:r>
            <a:r>
              <a:rPr lang="tr-TR" sz="1400" dirty="0"/>
              <a:t> kuralları girebilir veya istediklerini kaldırabilirsiniz.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Oluşturduğumuz kullanıcı adı ve şifre ile giriş yapalım.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Gördüğünüz gibi hazır oturum yönetimi için Kullanıcı ve Gruplar oluşturulmuş.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bölümlerde kullanıcı ve grup oluşturabilir ve hem kullanıcı </a:t>
            </a:r>
            <a:r>
              <a:rPr lang="tr-TR" sz="1400" dirty="0" err="1"/>
              <a:t>hemde</a:t>
            </a:r>
            <a:r>
              <a:rPr lang="tr-TR" sz="1400" dirty="0"/>
              <a:t> grup bazında yetkilendirme yapabilirsiniz.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Oturum Yönetimi ve Yetkilendirmeyi ileriki konularda anlatacağım.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Bizim eklediğimiz Learning uygulaması buraya gelmemiş, getirmek için </a:t>
            </a:r>
            <a:r>
              <a:rPr lang="tr-TR" sz="1400" dirty="0" err="1"/>
              <a:t>admin.py</a:t>
            </a:r>
            <a:r>
              <a:rPr lang="tr-TR" sz="1400" dirty="0"/>
              <a:t> den tanıtmamız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admin.site.register</a:t>
            </a:r>
            <a:r>
              <a:rPr lang="tr-TR" sz="1400" dirty="0"/>
              <a:t>(Product)</a:t>
            </a:r>
            <a:br>
              <a:rPr lang="tr-TR" sz="1400" dirty="0"/>
            </a:b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Admin</a:t>
            </a:r>
            <a:r>
              <a:rPr lang="tr-TR" sz="1400" dirty="0"/>
              <a:t> panelini kontrol ettiğimizde Learning uygulaması altında </a:t>
            </a:r>
            <a:r>
              <a:rPr lang="tr-TR" sz="1400" dirty="0" err="1"/>
              <a:t>Products</a:t>
            </a:r>
            <a:r>
              <a:rPr lang="tr-TR" sz="1400" dirty="0"/>
              <a:t> geldiğini görüyoruz.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bir tane kayıt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created</a:t>
            </a:r>
            <a:r>
              <a:rPr lang="tr-TR" sz="1400" dirty="0"/>
              <a:t> alanı </a:t>
            </a:r>
            <a:r>
              <a:rPr lang="tr-TR" sz="1400" dirty="0" err="1"/>
              <a:t>auto</a:t>
            </a:r>
            <a:r>
              <a:rPr lang="tr-TR" sz="1400" dirty="0"/>
              <a:t> </a:t>
            </a:r>
            <a:r>
              <a:rPr lang="tr-TR" sz="1400" dirty="0" err="1"/>
              <a:t>add</a:t>
            </a:r>
            <a:r>
              <a:rPr lang="tr-TR" sz="1400" dirty="0"/>
              <a:t> olduğu için gelmedi. Bu name ve </a:t>
            </a:r>
            <a:r>
              <a:rPr lang="tr-TR" sz="1400" dirty="0" err="1"/>
              <a:t>content</a:t>
            </a:r>
            <a:r>
              <a:rPr lang="tr-TR" sz="1400" dirty="0"/>
              <a:t> direk alan adlarından geldi bunları değiştirmek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Modelimizde </a:t>
            </a:r>
            <a:r>
              <a:rPr lang="tr-TR" sz="1400" dirty="0" err="1"/>
              <a:t>verbose_name</a:t>
            </a:r>
            <a:r>
              <a:rPr lang="tr-TR" sz="1400" dirty="0"/>
              <a:t> vermemiz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Name -&gt; ürün ismi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Content -&gt; ürün açıklaması yapalım ve bir tane kayıt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PYÇARM’da</a:t>
            </a:r>
            <a:r>
              <a:rPr lang="tr-TR" sz="1400" dirty="0"/>
              <a:t> değişiklikleri </a:t>
            </a:r>
            <a:r>
              <a:rPr lang="tr-TR" sz="1400" dirty="0" err="1"/>
              <a:t>save</a:t>
            </a:r>
            <a:r>
              <a:rPr lang="tr-TR" sz="1400" dirty="0"/>
              <a:t> etmeye gerek yoktur. Kendisi otomatik olarak </a:t>
            </a:r>
            <a:r>
              <a:rPr lang="tr-TR" sz="1400" dirty="0" err="1"/>
              <a:t>save</a:t>
            </a:r>
            <a:r>
              <a:rPr lang="tr-TR" sz="1400" dirty="0"/>
              <a:t> yapıp sanal sunucuyu yeniden çalıştırmaktadır.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 </a:t>
            </a:r>
            <a:r>
              <a:rPr lang="tr-TR" sz="1400" dirty="0" err="1"/>
              <a:t>adınıda</a:t>
            </a:r>
            <a:r>
              <a:rPr lang="tr-TR" sz="1400" dirty="0"/>
              <a:t> değiştirebiliriz. Bu Meta sınıfında </a:t>
            </a:r>
            <a:r>
              <a:rPr lang="tr-TR" sz="1400" dirty="0" err="1"/>
              <a:t>verbose_name</a:t>
            </a:r>
            <a:r>
              <a:rPr lang="tr-TR" sz="1400" dirty="0"/>
              <a:t> ile yapmalıyız. </a:t>
            </a:r>
            <a:r>
              <a:rPr lang="tr-TR" sz="1400" dirty="0" err="1"/>
              <a:t>Verbose_name_plural</a:t>
            </a:r>
            <a:r>
              <a:rPr lang="tr-TR" sz="1400" dirty="0"/>
              <a:t> ise çoğul halini yazmalıyız.</a:t>
            </a:r>
            <a:br>
              <a:rPr lang="tr-TR" sz="1400" dirty="0"/>
            </a:br>
            <a:r>
              <a:rPr lang="tr-TR" sz="1400" dirty="0"/>
              <a:t>Boş bırakırsa </a:t>
            </a:r>
            <a:r>
              <a:rPr lang="tr-TR" sz="1400" dirty="0" err="1"/>
              <a:t>ingizlicedeki</a:t>
            </a:r>
            <a:r>
              <a:rPr lang="tr-TR" sz="1400" dirty="0"/>
              <a:t> çoğul eki olan s takısını sonuna getirir.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Listele kısmında </a:t>
            </a:r>
            <a:r>
              <a:rPr lang="tr-TR" sz="1400" dirty="0" err="1"/>
              <a:t>id</a:t>
            </a:r>
            <a:r>
              <a:rPr lang="tr-TR" sz="1400" dirty="0"/>
              <a:t> numarası ile geldiğini görüyoruz. Buraya ürün ismini getirebiliriz. Bunun için Product modeline bir sihirli </a:t>
            </a:r>
            <a:r>
              <a:rPr lang="tr-TR" sz="1400" dirty="0" err="1"/>
              <a:t>method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yazmamız gerekmektedir. Yani modellere </a:t>
            </a:r>
            <a:r>
              <a:rPr lang="tr-TR" sz="1400" dirty="0" err="1"/>
              <a:t>methodlar</a:t>
            </a:r>
            <a:r>
              <a:rPr lang="tr-TR" sz="1400" dirty="0"/>
              <a:t> yazabiliyoruz. Daha sonra farklı </a:t>
            </a:r>
            <a:r>
              <a:rPr lang="tr-TR" sz="1400" dirty="0" err="1"/>
              <a:t>methodlarda</a:t>
            </a:r>
            <a:r>
              <a:rPr lang="tr-TR" sz="1400" dirty="0"/>
              <a:t> yazacağız.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Şimdilik </a:t>
            </a:r>
            <a:r>
              <a:rPr lang="tr-TR" sz="1400" dirty="0" err="1"/>
              <a:t>method</a:t>
            </a:r>
            <a:r>
              <a:rPr lang="tr-TR" sz="1400" dirty="0"/>
              <a:t> yazılabildiği bilmemiz yeterli.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Uygulama adımız </a:t>
            </a:r>
            <a:r>
              <a:rPr lang="tr-TR" sz="1400" dirty="0" err="1"/>
              <a:t>Learnng</a:t>
            </a:r>
            <a:r>
              <a:rPr lang="tr-TR" sz="1400" dirty="0"/>
              <a:t> olarak kaldı. </a:t>
            </a:r>
            <a:r>
              <a:rPr lang="tr-TR" sz="1400" dirty="0" err="1"/>
              <a:t>Bunuda</a:t>
            </a:r>
            <a:r>
              <a:rPr lang="tr-TR" sz="1400" dirty="0"/>
              <a:t> öğrenme olarak </a:t>
            </a:r>
            <a:r>
              <a:rPr lang="tr-TR" sz="1400" dirty="0" err="1"/>
              <a:t>değiştielim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Apps.py</a:t>
            </a:r>
            <a:r>
              <a:rPr lang="tr-TR" sz="1400" dirty="0"/>
              <a:t>. Geliyoruz ve </a:t>
            </a:r>
            <a:r>
              <a:rPr lang="tr-TR" sz="1400" dirty="0" err="1"/>
              <a:t>verbose_name</a:t>
            </a:r>
            <a:r>
              <a:rPr lang="tr-TR" sz="1400" dirty="0"/>
              <a:t> tanımlıyoruz.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sonra bu ayarların aktifleşmesi için __</a:t>
            </a:r>
            <a:r>
              <a:rPr lang="tr-TR" sz="1400" dirty="0" err="1"/>
              <a:t>init</a:t>
            </a:r>
            <a:r>
              <a:rPr lang="tr-TR" sz="1400" dirty="0"/>
              <a:t>__.</a:t>
            </a:r>
            <a:r>
              <a:rPr lang="tr-TR" sz="1400" dirty="0" err="1"/>
              <a:t>py</a:t>
            </a:r>
            <a:r>
              <a:rPr lang="tr-TR" sz="1400" dirty="0"/>
              <a:t> dosyasında tanıtmamız lazım.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dirty="0" err="1"/>
              <a:t>default_app_config</a:t>
            </a:r>
            <a:r>
              <a:rPr lang="en" sz="1400" dirty="0"/>
              <a:t> = 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learning.apps.LearningConfig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efault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ayarları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içindeki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çindeki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LearningConfig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dosyadığını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atadığımızı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söylüyoruz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Ürünlere birde sahiplik bilgisi ekleyelim ürünü eklerken kullanıcı listesinden sahibi seçilebilsin.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 modelimize author ekleni ekleyim kullanıcı tablosu ile ilişkisini kurmalıyız.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İleriki konularda veritabanı ilişkileri hakkında detaylı bilgiler vereceğim.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Modelimize sahiplik bilgisini ekledik.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Değişikliklerin veritabanına yansıması için sırasıyla makemigration yapıp daha sonra migrate yapmalıyız.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Serverı çalıştırıp ürün eklemede gelip gelmediğini kontrol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derste model oluşturma, modellerin temel ayarları, yönetici paneli ve düzenlenmesini öğrendik.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dersimizde django shell ile veritabanına eklenen verileri nasıl çekeceğimizi öğreneceğiz.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77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25127"/>
            <a:ext cx="8825658" cy="3329581"/>
          </a:xfrm>
        </p:spPr>
        <p:txBody>
          <a:bodyPr/>
          <a:lstStyle/>
          <a:p>
            <a:r>
              <a:rPr lang="tr-TR" dirty="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8030-3D15-4E77-83DF-EEB85235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4707"/>
            <a:ext cx="8825658" cy="861420"/>
          </a:xfrm>
        </p:spPr>
        <p:txBody>
          <a:bodyPr/>
          <a:lstStyle/>
          <a:p>
            <a:r>
              <a:rPr lang="tr-TR" dirty="0"/>
              <a:t>YUNUS EMRE ÇEVİK</a:t>
            </a:r>
          </a:p>
        </p:txBody>
      </p:sp>
    </p:spTree>
    <p:extLst>
      <p:ext uri="{BB962C8B-B14F-4D97-AF65-F5344CB8AC3E}">
        <p14:creationId xmlns:p14="http://schemas.microsoft.com/office/powerpoint/2010/main" val="184809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416872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401026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br>
              <a:rPr lang="tr-TR" sz="4000" b="1" dirty="0"/>
            </a:br>
            <a:r>
              <a:rPr lang="tr-TR" sz="4000" b="1" dirty="0"/>
              <a:t>QUERIES, AGGREGATION, SEARCH, MANAGERS TRANSACTIONS VE MIGRATIONS</a:t>
            </a:r>
          </a:p>
        </p:txBody>
      </p:sp>
    </p:spTree>
    <p:extLst>
      <p:ext uri="{BB962C8B-B14F-4D97-AF65-F5344CB8AC3E}">
        <p14:creationId xmlns:p14="http://schemas.microsoft.com/office/powerpoint/2010/main" val="122172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30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URL MAPPING VE VIEWS</a:t>
            </a:r>
          </a:p>
        </p:txBody>
      </p:sp>
    </p:spTree>
    <p:extLst>
      <p:ext uri="{BB962C8B-B14F-4D97-AF65-F5344CB8AC3E}">
        <p14:creationId xmlns:p14="http://schemas.microsoft.com/office/powerpoint/2010/main" val="19761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746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2EE7-CB71-42C4-BC21-F9358E4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ÖĞRENECEĞİZ?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7215-504F-436D-9E8E-D4B4D06D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BİLGİLER </a:t>
            </a:r>
          </a:p>
          <a:p>
            <a:r>
              <a:rPr lang="tr-TR" dirty="0"/>
              <a:t>VİEWS</a:t>
            </a:r>
          </a:p>
          <a:p>
            <a:r>
              <a:rPr lang="tr-TR" dirty="0"/>
              <a:t>TEMPLATES</a:t>
            </a:r>
          </a:p>
          <a:p>
            <a:r>
              <a:rPr lang="tr-TR" dirty="0"/>
              <a:t>FORMS</a:t>
            </a:r>
          </a:p>
          <a:p>
            <a:r>
              <a:rPr lang="tr-TR" dirty="0"/>
              <a:t>MODELS</a:t>
            </a:r>
          </a:p>
          <a:p>
            <a:r>
              <a:rPr lang="tr-TR" dirty="0"/>
              <a:t>USER MANAGEMENT</a:t>
            </a:r>
          </a:p>
          <a:p>
            <a:r>
              <a:rPr lang="tr-TR" dirty="0"/>
              <a:t>ADMIN MANAGEMENT</a:t>
            </a:r>
          </a:p>
          <a:p>
            <a:r>
              <a:rPr lang="tr-TR" dirty="0"/>
              <a:t>DJANGO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13814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0FB-4648-5C4E-A9F8-59081A2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54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192E-91B0-4E50-80B7-692F4CB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DJANGO NEDİR?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44B-2B7C-46CC-8781-046E32DC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740"/>
            <a:ext cx="8797353" cy="1730806"/>
          </a:xfrm>
        </p:spPr>
        <p:txBody>
          <a:bodyPr/>
          <a:lstStyle/>
          <a:p>
            <a:pPr algn="just"/>
            <a:r>
              <a:rPr lang="tr-TR" dirty="0"/>
              <a:t>Django, python dili ile yazılmış MVT mimari yapısına sahip bir web frameworküdür.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B9656B-C0E3-45F4-A933-B88DE88C859E}"/>
              </a:ext>
            </a:extLst>
          </p:cNvPr>
          <p:cNvSpPr txBox="1">
            <a:spLocks/>
          </p:cNvSpPr>
          <p:nvPr/>
        </p:nvSpPr>
        <p:spPr>
          <a:xfrm>
            <a:off x="646111" y="23442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NEDEN DJANGO?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A0BAB-4F6F-4B57-A14C-AC864DE83CCD}"/>
              </a:ext>
            </a:extLst>
          </p:cNvPr>
          <p:cNvSpPr txBox="1">
            <a:spLocks/>
          </p:cNvSpPr>
          <p:nvPr/>
        </p:nvSpPr>
        <p:spPr>
          <a:xfrm>
            <a:off x="1104293" y="3366099"/>
            <a:ext cx="10577955" cy="309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En popüler Python web frameworkü</a:t>
            </a:r>
          </a:p>
          <a:p>
            <a:r>
              <a:rPr lang="tr-TR" dirty="0"/>
              <a:t>Basit kurulum ve kullanım</a:t>
            </a:r>
          </a:p>
          <a:p>
            <a:r>
              <a:rPr lang="tr-TR" dirty="0"/>
              <a:t>Python syntax açısından kolay bir dil. Okunabilir ve düzenli kod yazmaya zorluyor.</a:t>
            </a:r>
          </a:p>
          <a:p>
            <a:r>
              <a:rPr lang="tr-TR" dirty="0"/>
              <a:t>Hazır kullanıcı sistemi ve admin paneli ile birlikte geliyor.</a:t>
            </a:r>
          </a:p>
          <a:p>
            <a:r>
              <a:rPr lang="tr-TR" dirty="0"/>
              <a:t>Detaylı hata ayıklamaları yapılan hataların bulunmasını kolaylaştırıyor.</a:t>
            </a:r>
          </a:p>
          <a:p>
            <a:r>
              <a:rPr lang="tr-TR" dirty="0"/>
              <a:t>Temel güvenlik problemlerinin (xss, csrf, sql injection) engellenmesini sağlıyor.</a:t>
            </a:r>
          </a:p>
        </p:txBody>
      </p:sp>
    </p:spTree>
    <p:extLst>
      <p:ext uri="{BB962C8B-B14F-4D97-AF65-F5344CB8AC3E}">
        <p14:creationId xmlns:p14="http://schemas.microsoft.com/office/powerpoint/2010/main" val="29375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18352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21598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22194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UYGULAMA OLUŞTURMA </a:t>
            </a:r>
            <a:br>
              <a:rPr lang="tr-TR" sz="4000" b="1" dirty="0"/>
            </a:br>
            <a:r>
              <a:rPr lang="tr-TR" sz="4000" b="1" dirty="0"/>
              <a:t>VE </a:t>
            </a:r>
            <a:br>
              <a:rPr lang="tr-TR" sz="4000" b="1" dirty="0"/>
            </a:br>
            <a:r>
              <a:rPr lang="tr-TR" sz="4000" b="1" dirty="0"/>
              <a:t>TEMEL BİLGİLER</a:t>
            </a:r>
          </a:p>
        </p:txBody>
      </p:sp>
    </p:spTree>
    <p:extLst>
      <p:ext uri="{BB962C8B-B14F-4D97-AF65-F5344CB8AC3E}">
        <p14:creationId xmlns:p14="http://schemas.microsoft.com/office/powerpoint/2010/main" val="33430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0"/>
            <a:ext cx="11417300" cy="6858000"/>
          </a:xfrm>
        </p:spPr>
        <p:txBody>
          <a:bodyPr anchor="ctr"/>
          <a:lstStyle/>
          <a:p>
            <a:r>
              <a:rPr lang="tr-TR" sz="1800" b="1" dirty="0" err="1">
                <a:latin typeface="Trebuchet MS" panose="020B0603020202020204" pitchFamily="34" charset="0"/>
              </a:rPr>
              <a:t>stocks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stocks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settings.py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urls.py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wsgi.py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products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admin.py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apps.py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migrations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models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product.py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product_detail.py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views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index.py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detail.py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urls.py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app_two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…..</a:t>
            </a:r>
          </a:p>
        </p:txBody>
      </p:sp>
    </p:spTree>
    <p:extLst>
      <p:ext uri="{BB962C8B-B14F-4D97-AF65-F5344CB8AC3E}">
        <p14:creationId xmlns:p14="http://schemas.microsoft.com/office/powerpoint/2010/main" val="4653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239545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189731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3610</TotalTime>
  <Words>3067</Words>
  <Application>Microsoft Macintosh PowerPoint</Application>
  <PresentationFormat>Widescreen</PresentationFormat>
  <Paragraphs>894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Trebuchet MS</vt:lpstr>
      <vt:lpstr>Wingdings 3</vt:lpstr>
      <vt:lpstr>Ion</vt:lpstr>
      <vt:lpstr>DJANGO</vt:lpstr>
      <vt:lpstr>DJANGO NEDİR?</vt:lpstr>
      <vt:lpstr>KURULUM  VE PROJE OLUŞTURMA</vt:lpstr>
      <vt:lpstr>KURULUM  VE PROJE OLUŞTURMA</vt:lpstr>
      <vt:lpstr>KURULUM  VE PROJE OLUŞTURMA</vt:lpstr>
      <vt:lpstr>UYGULAMA OLUŞTURMA  VE  TEMEL BİLGİLER</vt:lpstr>
      <vt:lpstr>stocks/  stocks/   __init__.py   settings.py   urls.py   wsgi.py  products/   admin.py   apps.py   migrations/    __init_.py   models/    __init__.py    product.py    product_detail.py   views/    __init__.py    index.py    detail.py   urls.py  app_two/   …..</vt:lpstr>
      <vt:lpstr>MODELLER</vt:lpstr>
      <vt:lpstr>MODELLER</vt:lpstr>
      <vt:lpstr>MODELLER</vt:lpstr>
      <vt:lpstr>MODELLER</vt:lpstr>
      <vt:lpstr> QUERIES, AGGREGATION, SEARCH, MANAGERS TRANSACTIONS VE MIGRATIONS</vt:lpstr>
      <vt:lpstr>PowerPoint Presentation</vt:lpstr>
      <vt:lpstr>URL MAPPING VE VIEWS</vt:lpstr>
      <vt:lpstr>TEMPLATES</vt:lpstr>
      <vt:lpstr>NELER ÖĞRENECEĞİZ?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Y.Erdem Çevik</dc:creator>
  <cp:lastModifiedBy>Yasin Erdem Çevik</cp:lastModifiedBy>
  <cp:revision>104</cp:revision>
  <dcterms:created xsi:type="dcterms:W3CDTF">2019-04-06T19:28:16Z</dcterms:created>
  <dcterms:modified xsi:type="dcterms:W3CDTF">2019-04-10T14:21:41Z</dcterms:modified>
</cp:coreProperties>
</file>