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sldIdLst>
    <p:sldId id="261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E60C54-3E36-5F4E-8D4C-A0A6AA3A9374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EDD79A9-C0C1-FAE5-EDED-88D88656D81A}" name="Torner, Cordula" initials="TC" userId="Torner, Cordul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BE53"/>
    <a:srgbClr val="6C8A9B"/>
    <a:srgbClr val="6190BD"/>
    <a:srgbClr val="F9F5EF"/>
    <a:srgbClr val="86817C"/>
    <a:srgbClr val="54504C"/>
    <a:srgbClr val="F5F5F7"/>
    <a:srgbClr val="A7B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8"/>
    <p:restoredTop sz="94674"/>
  </p:normalViewPr>
  <p:slideViewPr>
    <p:cSldViewPr snapToGrid="0" snapToObjects="1" showGuides="1">
      <p:cViewPr>
        <p:scale>
          <a:sx n="149" d="100"/>
          <a:sy n="149" d="100"/>
        </p:scale>
        <p:origin x="1176" y="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56591D0F-5E8A-54CE-A5F5-C6E73087450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86068" y="365760"/>
            <a:ext cx="1814732" cy="176847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de-DE" dirty="0"/>
              <a:t>&lt;Course&gt;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44593C4-8A19-2F67-E001-002FC0B02CF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92316" y="378046"/>
            <a:ext cx="1549400" cy="176847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de-DE" dirty="0"/>
              <a:t>&lt;</a:t>
            </a:r>
            <a:r>
              <a:rPr lang="de-DE" dirty="0" err="1"/>
              <a:t>Author</a:t>
            </a:r>
            <a:r>
              <a:rPr lang="de-DE" dirty="0"/>
              <a:t>&gt;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CEB89BCA-1DC1-7AF3-F532-4EAEEE3E2BC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33232" y="365760"/>
            <a:ext cx="746608" cy="176847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de-DE" dirty="0"/>
              <a:t>&lt;Date&gt;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2006C7A8-AA60-B1B4-1453-080D977397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27540" y="365759"/>
            <a:ext cx="746608" cy="176847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de-DE" dirty="0"/>
              <a:t>&lt;Version&gt;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189D7888-ABC9-FC4F-C735-FA661411537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21448" y="1317611"/>
            <a:ext cx="3168000" cy="229834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417EC69-4674-5D36-1310-00ABC6F40CF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21448" y="1975104"/>
            <a:ext cx="3168000" cy="978491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E7A44AF-E696-B9CC-A6C3-9229B659A7C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21448" y="3461084"/>
            <a:ext cx="3168000" cy="645695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2094DE71-F077-910E-67CD-C9D33551A7A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21448" y="4614268"/>
            <a:ext cx="3168000" cy="645695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9F7BCE7-121D-BF37-D4A4-03D08D72B25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21448" y="5767452"/>
            <a:ext cx="3168000" cy="645695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F8E80F5-8EDC-2AFE-1274-1002D615D94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375302" y="1719592"/>
            <a:ext cx="3168000" cy="1047671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FA340127-4974-291F-6591-3045827E489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369082" y="3312695"/>
            <a:ext cx="3168000" cy="1299409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F80FD4F2-28E2-D37A-FFDE-5E074A2E100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375302" y="5291063"/>
            <a:ext cx="3161780" cy="1153184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B4C7FC21-B85B-844A-57C3-627D58F702B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616554" y="1343608"/>
            <a:ext cx="3168000" cy="1423655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587DB338-36F2-F237-38B3-73FEB557B9F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610334" y="3188451"/>
            <a:ext cx="3168000" cy="1423654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76549439-6ECD-E199-655A-D32546B89B4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616554" y="5156718"/>
            <a:ext cx="3161780" cy="1287529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3149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25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26" Type="http://schemas.openxmlformats.org/officeDocument/2006/relationships/image" Target="../media/image23.svg"/><Relationship Id="rId3" Type="http://schemas.openxmlformats.org/officeDocument/2006/relationships/theme" Target="../theme/theme1.xml"/><Relationship Id="rId21" Type="http://schemas.openxmlformats.org/officeDocument/2006/relationships/image" Target="../media/image18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21.pn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23" Type="http://schemas.openxmlformats.org/officeDocument/2006/relationships/image" Target="../media/image20.svg"/><Relationship Id="rId10" Type="http://schemas.openxmlformats.org/officeDocument/2006/relationships/image" Target="../media/image7.png"/><Relationship Id="rId19" Type="http://schemas.openxmlformats.org/officeDocument/2006/relationships/image" Target="../media/image16.sv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C57C8F8-62E6-C17C-AB37-95DC13C57882}"/>
              </a:ext>
            </a:extLst>
          </p:cNvPr>
          <p:cNvSpPr txBox="1"/>
          <p:nvPr userDrawn="1"/>
        </p:nvSpPr>
        <p:spPr>
          <a:xfrm>
            <a:off x="116737" y="250771"/>
            <a:ext cx="39326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noProof="0" dirty="0"/>
              <a:t>The AI Course Design Planning Framework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5FACD2-D761-F419-02FF-6A4AD4D5FFBC}"/>
              </a:ext>
            </a:extLst>
          </p:cNvPr>
          <p:cNvSpPr/>
          <p:nvPr userDrawn="1"/>
        </p:nvSpPr>
        <p:spPr>
          <a:xfrm>
            <a:off x="4596374" y="246543"/>
            <a:ext cx="1826512" cy="28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i="1" dirty="0">
                <a:solidFill>
                  <a:schemeClr val="tx1"/>
                </a:solidFill>
              </a:rPr>
              <a:t>Course: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BE3FFC-8D84-3651-6191-357A1EADFBD1}"/>
              </a:ext>
            </a:extLst>
          </p:cNvPr>
          <p:cNvSpPr/>
          <p:nvPr userDrawn="1"/>
        </p:nvSpPr>
        <p:spPr>
          <a:xfrm>
            <a:off x="6490552" y="257581"/>
            <a:ext cx="155377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700" i="1" dirty="0">
                <a:solidFill>
                  <a:schemeClr val="tx1"/>
                </a:solidFill>
              </a:rPr>
              <a:t>Author</a:t>
            </a:r>
            <a:r>
              <a:rPr lang="de-DE" sz="700" i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4E16CC-495E-11F2-C09D-162F145CEA9B}"/>
              </a:ext>
            </a:extLst>
          </p:cNvPr>
          <p:cNvSpPr/>
          <p:nvPr userDrawn="1"/>
        </p:nvSpPr>
        <p:spPr>
          <a:xfrm>
            <a:off x="8122357" y="258411"/>
            <a:ext cx="8240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i="1" dirty="0">
                <a:solidFill>
                  <a:schemeClr val="tx1"/>
                </a:solidFill>
              </a:rPr>
              <a:t>Date: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C94E9-F319-E026-DD12-B4B1934D865D}"/>
              </a:ext>
            </a:extLst>
          </p:cNvPr>
          <p:cNvSpPr/>
          <p:nvPr userDrawn="1"/>
        </p:nvSpPr>
        <p:spPr>
          <a:xfrm>
            <a:off x="3365881" y="952061"/>
            <a:ext cx="3168000" cy="1836000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chemeClr val="tx1"/>
                </a:solidFill>
              </a:rPr>
              <a:t>Learners and their Interaction with AI</a:t>
            </a:r>
            <a:endParaRPr lang="de-DE" sz="1200" b="1" dirty="0">
              <a:solidFill>
                <a:schemeClr val="tx1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dirty="0">
                <a:solidFill>
                  <a:schemeClr val="tx1"/>
                </a:solidFill>
              </a:rPr>
              <a:t>What existing AI knowledge and skills do the learners have?</a:t>
            </a:r>
            <a:br>
              <a:rPr lang="en-GB" sz="900" dirty="0">
                <a:solidFill>
                  <a:schemeClr val="tx1"/>
                </a:solidFill>
              </a:rPr>
            </a:br>
            <a:r>
              <a:rPr lang="en-GB" sz="900" dirty="0">
                <a:solidFill>
                  <a:schemeClr val="tx1"/>
                </a:solidFill>
              </a:rPr>
              <a:t>What other related skills and knowledge do the learners have?</a:t>
            </a:r>
            <a:endParaRPr lang="de-DE" sz="900" b="1" dirty="0">
              <a:solidFill>
                <a:schemeClr val="tx1"/>
              </a:solidFill>
            </a:endParaRPr>
          </a:p>
          <a:p>
            <a:r>
              <a:rPr lang="en-GB" sz="900" dirty="0">
                <a:solidFill>
                  <a:schemeClr val="tx1"/>
                </a:solidFill>
              </a:rPr>
              <a:t>What role in the AI interaction are learners supposed to take after completing the course?</a:t>
            </a:r>
            <a:endParaRPr lang="de-DE" sz="9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FFAA0-ADCA-DA89-6A5E-D36832BB0E8F}"/>
              </a:ext>
            </a:extLst>
          </p:cNvPr>
          <p:cNvSpPr/>
          <p:nvPr userDrawn="1"/>
        </p:nvSpPr>
        <p:spPr>
          <a:xfrm>
            <a:off x="6613802" y="956517"/>
            <a:ext cx="3168000" cy="1836000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dirty="0">
                <a:solidFill>
                  <a:schemeClr val="tx1"/>
                </a:solidFill>
              </a:rPr>
              <a:t>Learning Outcomes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dirty="0">
                <a:solidFill>
                  <a:schemeClr val="tx1"/>
                </a:solidFill>
              </a:rPr>
              <a:t>What are the relevant learning outcomes of the course?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C4855C-F699-2F58-C4B6-D3C5C1561DA6}"/>
              </a:ext>
            </a:extLst>
          </p:cNvPr>
          <p:cNvSpPr/>
          <p:nvPr userDrawn="1"/>
        </p:nvSpPr>
        <p:spPr>
          <a:xfrm>
            <a:off x="3365882" y="4624061"/>
            <a:ext cx="3168000" cy="1836000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</a:rPr>
              <a:t>Internal Support</a:t>
            </a:r>
          </a:p>
          <a:p>
            <a:r>
              <a:rPr lang="en-GB" sz="900" dirty="0">
                <a:solidFill>
                  <a:schemeClr val="tx1"/>
                </a:solidFill>
              </a:rPr>
              <a:t>What time and AI-related resources are available?</a:t>
            </a:r>
          </a:p>
          <a:p>
            <a:r>
              <a:rPr lang="en-GB" sz="900" dirty="0">
                <a:solidFill>
                  <a:schemeClr val="tx1"/>
                </a:solidFill>
              </a:rPr>
              <a:t>What AI-related data is available for the course?</a:t>
            </a:r>
            <a:br>
              <a:rPr lang="en-GB" sz="900" dirty="0">
                <a:solidFill>
                  <a:schemeClr val="tx1"/>
                </a:solidFill>
              </a:rPr>
            </a:br>
            <a:r>
              <a:rPr lang="en-GB" sz="900" dirty="0">
                <a:solidFill>
                  <a:schemeClr val="tx1"/>
                </a:solidFill>
              </a:rPr>
              <a:t>What support does the institution or the network provide?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B83E7E-FD3C-1F79-0377-DAABC3C82680}"/>
              </a:ext>
            </a:extLst>
          </p:cNvPr>
          <p:cNvSpPr/>
          <p:nvPr userDrawn="1"/>
        </p:nvSpPr>
        <p:spPr>
          <a:xfrm>
            <a:off x="65937" y="6462611"/>
            <a:ext cx="251728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GB" sz="600" b="1" noProof="0" dirty="0">
                <a:solidFill>
                  <a:schemeClr val="tx1"/>
                </a:solidFill>
              </a:rPr>
              <a:t>Designed by</a:t>
            </a:r>
            <a:r>
              <a:rPr lang="en-GB" sz="600" noProof="0" dirty="0">
                <a:solidFill>
                  <a:schemeClr val="tx1"/>
                </a:solidFill>
              </a:rPr>
              <a:t> Johannes </a:t>
            </a:r>
            <a:r>
              <a:rPr lang="en-GB" sz="600" noProof="0" dirty="0" err="1">
                <a:solidFill>
                  <a:schemeClr val="tx1"/>
                </a:solidFill>
              </a:rPr>
              <a:t>Schleiss</a:t>
            </a:r>
            <a:r>
              <a:rPr lang="en-GB" sz="600" noProof="0" dirty="0">
                <a:solidFill>
                  <a:schemeClr val="tx1"/>
                </a:solidFill>
              </a:rPr>
              <a:t> and Matthias </a:t>
            </a:r>
            <a:r>
              <a:rPr lang="en-GB" sz="600" noProof="0" dirty="0" err="1">
                <a:solidFill>
                  <a:schemeClr val="tx1"/>
                </a:solidFill>
              </a:rPr>
              <a:t>Laupichler</a:t>
            </a:r>
            <a:endParaRPr lang="en-GB" sz="600" noProof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600" noProof="0" dirty="0">
                <a:solidFill>
                  <a:schemeClr val="tx1"/>
                </a:solidFill>
              </a:rPr>
              <a:t>                    This work is licensed under CC BY-SA 4.0.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3E04B4-D8F1-B557-6095-3B0E8FA39801}"/>
              </a:ext>
            </a:extLst>
          </p:cNvPr>
          <p:cNvSpPr/>
          <p:nvPr userDrawn="1"/>
        </p:nvSpPr>
        <p:spPr>
          <a:xfrm>
            <a:off x="117130" y="1570190"/>
            <a:ext cx="3168000" cy="1400684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</a:rPr>
              <a:t>Potential AI Use Cases</a:t>
            </a:r>
            <a:br>
              <a:rPr lang="en-GB" sz="900" dirty="0">
                <a:solidFill>
                  <a:schemeClr val="tx1"/>
                </a:solidFill>
              </a:rPr>
            </a:br>
            <a:r>
              <a:rPr lang="en-GB" sz="900" dirty="0">
                <a:solidFill>
                  <a:schemeClr val="tx1"/>
                </a:solidFill>
              </a:rPr>
              <a:t>What are potential use cases of using AI in the domain?</a:t>
            </a:r>
            <a:endParaRPr lang="de-DE" sz="1000" b="1" dirty="0">
              <a:solidFill>
                <a:schemeClr val="tx1"/>
              </a:solidFill>
            </a:endParaRPr>
          </a:p>
          <a:p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AD16A5-53FC-140D-67E5-48EC1FDEBCAC}"/>
              </a:ext>
            </a:extLst>
          </p:cNvPr>
          <p:cNvSpPr/>
          <p:nvPr userDrawn="1"/>
        </p:nvSpPr>
        <p:spPr>
          <a:xfrm>
            <a:off x="116737" y="2970874"/>
            <a:ext cx="3168000" cy="1180524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</a:rPr>
              <a:t>Data in the Domain</a:t>
            </a:r>
            <a:endParaRPr lang="en-GB" sz="1000" b="1" dirty="0">
              <a:solidFill>
                <a:schemeClr val="tx1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dirty="0">
                <a:solidFill>
                  <a:schemeClr val="tx1"/>
                </a:solidFill>
              </a:rPr>
              <a:t>What type of data is most common in the domain?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b="0" dirty="0">
                <a:solidFill>
                  <a:schemeClr val="tx1"/>
                </a:solidFill>
              </a:rPr>
              <a:t>Is data in the domain abundant or scarce?</a:t>
            </a:r>
            <a:endParaRPr lang="de-DE" sz="1000" b="0" dirty="0">
              <a:solidFill>
                <a:schemeClr val="tx1"/>
              </a:solidFill>
            </a:endParaRPr>
          </a:p>
          <a:p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E3FAFC-4EC5-16C6-A384-FE26C8B74054}"/>
              </a:ext>
            </a:extLst>
          </p:cNvPr>
          <p:cNvSpPr/>
          <p:nvPr userDrawn="1"/>
        </p:nvSpPr>
        <p:spPr>
          <a:xfrm>
            <a:off x="117918" y="4131620"/>
            <a:ext cx="3168000" cy="1156190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</a:rPr>
              <a:t>Implications of using AI in the Domain</a:t>
            </a:r>
            <a:endParaRPr lang="de-DE" sz="1200" b="1" dirty="0">
              <a:solidFill>
                <a:schemeClr val="tx1"/>
              </a:solidFill>
            </a:endParaRPr>
          </a:p>
          <a:p>
            <a:r>
              <a:rPr lang="en-GB" sz="900" dirty="0">
                <a:solidFill>
                  <a:schemeClr val="tx1"/>
                </a:solidFill>
              </a:rPr>
              <a:t>What implications (ethical, legal, social) does the use of AI have in the domain / the use case?</a:t>
            </a:r>
            <a:endParaRPr lang="de-DE" sz="900" b="1" dirty="0">
              <a:solidFill>
                <a:schemeClr val="tx1"/>
              </a:solidFill>
            </a:endParaRPr>
          </a:p>
          <a:p>
            <a:endParaRPr lang="de-DE" sz="9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83FCD2-8387-509F-46BF-3A361FED64E1}"/>
              </a:ext>
            </a:extLst>
          </p:cNvPr>
          <p:cNvSpPr/>
          <p:nvPr userDrawn="1"/>
        </p:nvSpPr>
        <p:spPr>
          <a:xfrm>
            <a:off x="9014121" y="257581"/>
            <a:ext cx="73715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i="1" dirty="0">
                <a:solidFill>
                  <a:schemeClr val="tx1"/>
                </a:solidFill>
              </a:rPr>
              <a:t>Version: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149AEE-7CEC-3AD8-B05B-EF017E4A8672}"/>
              </a:ext>
            </a:extLst>
          </p:cNvPr>
          <p:cNvSpPr/>
          <p:nvPr userDrawn="1"/>
        </p:nvSpPr>
        <p:spPr>
          <a:xfrm>
            <a:off x="3365882" y="2788061"/>
            <a:ext cx="3168000" cy="1836000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chemeClr val="tx1"/>
                </a:solidFill>
              </a:rPr>
              <a:t>Instructors</a:t>
            </a:r>
            <a:endParaRPr lang="de-DE" sz="1200" b="1" dirty="0">
              <a:solidFill>
                <a:schemeClr val="tx1"/>
              </a:solidFill>
            </a:endParaRPr>
          </a:p>
          <a:p>
            <a:r>
              <a:rPr lang="en-GB" sz="900" dirty="0">
                <a:solidFill>
                  <a:schemeClr val="tx1"/>
                </a:solidFill>
              </a:rPr>
              <a:t>What AI-related skills and competencies do the instructors have?</a:t>
            </a:r>
            <a:br>
              <a:rPr lang="en-GB" sz="900" dirty="0">
                <a:solidFill>
                  <a:schemeClr val="tx1"/>
                </a:solidFill>
              </a:rPr>
            </a:br>
            <a:endParaRPr lang="de-DE" sz="900" b="1" dirty="0">
              <a:solidFill>
                <a:schemeClr val="tx1"/>
              </a:solidFill>
            </a:endParaRPr>
          </a:p>
          <a:p>
            <a:endParaRPr lang="de-DE" sz="9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C4F629-A15C-4536-210D-B6DE559A715A}"/>
              </a:ext>
            </a:extLst>
          </p:cNvPr>
          <p:cNvSpPr/>
          <p:nvPr userDrawn="1"/>
        </p:nvSpPr>
        <p:spPr>
          <a:xfrm>
            <a:off x="6617698" y="4628517"/>
            <a:ext cx="3168000" cy="1836000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chemeClr val="tx1"/>
                </a:solidFill>
              </a:rPr>
              <a:t>Learning Activities</a:t>
            </a:r>
            <a:br>
              <a:rPr lang="de-DE" sz="1200" b="1" dirty="0">
                <a:solidFill>
                  <a:schemeClr val="tx1"/>
                </a:solidFill>
              </a:rPr>
            </a:br>
            <a:r>
              <a:rPr lang="en-GB" sz="900" dirty="0">
                <a:solidFill>
                  <a:schemeClr val="tx1"/>
                </a:solidFill>
              </a:rPr>
              <a:t>What learning activities will be included in the course?</a:t>
            </a:r>
            <a:br>
              <a:rPr lang="en-GB" sz="900" dirty="0">
                <a:solidFill>
                  <a:schemeClr val="tx1"/>
                </a:solidFill>
              </a:rPr>
            </a:br>
            <a:r>
              <a:rPr lang="en-GB" sz="900" dirty="0">
                <a:solidFill>
                  <a:schemeClr val="tx1"/>
                </a:solidFill>
              </a:rPr>
              <a:t>What didactical approach will be taken? </a:t>
            </a:r>
            <a:endParaRPr lang="de-DE" sz="900" dirty="0">
              <a:solidFill>
                <a:schemeClr val="tx1"/>
              </a:solidFill>
            </a:endParaRPr>
          </a:p>
          <a:p>
            <a:endParaRPr lang="de-DE" sz="7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D849D9-BEAF-9CA6-80FA-46E9DB8001F9}"/>
              </a:ext>
            </a:extLst>
          </p:cNvPr>
          <p:cNvSpPr/>
          <p:nvPr userDrawn="1"/>
        </p:nvSpPr>
        <p:spPr>
          <a:xfrm>
            <a:off x="6613802" y="2792517"/>
            <a:ext cx="3168000" cy="1836000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dirty="0">
                <a:solidFill>
                  <a:schemeClr val="tx1"/>
                </a:solidFill>
              </a:rPr>
              <a:t>Assessment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dirty="0">
                <a:solidFill>
                  <a:schemeClr val="tx1"/>
                </a:solidFill>
              </a:rPr>
              <a:t>How will the learning outcomes be assessed?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3E5639-671B-D962-8FEA-BCAE7AC3692B}"/>
              </a:ext>
            </a:extLst>
          </p:cNvPr>
          <p:cNvSpPr/>
          <p:nvPr userDrawn="1"/>
        </p:nvSpPr>
        <p:spPr>
          <a:xfrm>
            <a:off x="117918" y="5287810"/>
            <a:ext cx="3168000" cy="1156190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dirty="0">
                <a:solidFill>
                  <a:schemeClr val="tx1"/>
                </a:solidFill>
              </a:rPr>
              <a:t>Additional Learning Resources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dirty="0">
                <a:solidFill>
                  <a:schemeClr val="tx1"/>
                </a:solidFill>
              </a:rPr>
              <a:t>What additional (external) material or resources could be used?</a:t>
            </a:r>
            <a:br>
              <a:rPr lang="en-GB" sz="900" dirty="0">
                <a:solidFill>
                  <a:schemeClr val="tx1"/>
                </a:solidFill>
              </a:rPr>
            </a:br>
            <a:r>
              <a:rPr lang="en-GB" sz="900" dirty="0">
                <a:solidFill>
                  <a:schemeClr val="tx1"/>
                </a:solidFill>
              </a:rPr>
              <a:t>What Open Educational Resources could be helpful?</a:t>
            </a:r>
            <a:endParaRPr lang="en-GB" sz="900" b="1" dirty="0">
              <a:solidFill>
                <a:schemeClr val="tx1"/>
              </a:solidFill>
            </a:endParaRPr>
          </a:p>
          <a:p>
            <a:endParaRPr lang="de-DE" sz="900" b="1" dirty="0">
              <a:solidFill>
                <a:schemeClr val="tx1"/>
              </a:solidFill>
            </a:endParaRPr>
          </a:p>
        </p:txBody>
      </p:sp>
      <p:pic>
        <p:nvPicPr>
          <p:cNvPr id="23" name="Graphic 22" descr="Checklist">
            <a:extLst>
              <a:ext uri="{FF2B5EF4-FFF2-40B4-BE49-F238E27FC236}">
                <a16:creationId xmlns:a16="http://schemas.microsoft.com/office/drawing/2014/main" id="{EE340BA4-4ADB-D894-BF2F-0FC21B2545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3873" y="2824852"/>
            <a:ext cx="216000" cy="216000"/>
          </a:xfrm>
          <a:prstGeom prst="rect">
            <a:avLst/>
          </a:prstGeom>
        </p:spPr>
      </p:pic>
      <p:pic>
        <p:nvPicPr>
          <p:cNvPr id="24" name="Graphic 23" descr="Lightbulb">
            <a:extLst>
              <a:ext uri="{FF2B5EF4-FFF2-40B4-BE49-F238E27FC236}">
                <a16:creationId xmlns:a16="http://schemas.microsoft.com/office/drawing/2014/main" id="{38C49441-D0CD-3F03-D759-AE7DF00B6EE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5180" y="4668971"/>
            <a:ext cx="216000" cy="216000"/>
          </a:xfrm>
          <a:prstGeom prst="rect">
            <a:avLst/>
          </a:prstGeom>
        </p:spPr>
      </p:pic>
      <p:pic>
        <p:nvPicPr>
          <p:cNvPr id="25" name="Graphic 24" descr="Flag">
            <a:extLst>
              <a:ext uri="{FF2B5EF4-FFF2-40B4-BE49-F238E27FC236}">
                <a16:creationId xmlns:a16="http://schemas.microsoft.com/office/drawing/2014/main" id="{AA6032CD-B41D-6FB5-5658-9DEBA8ECBB2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33873" y="988852"/>
            <a:ext cx="216000" cy="216000"/>
          </a:xfrm>
          <a:prstGeom prst="rect">
            <a:avLst/>
          </a:prstGeom>
        </p:spPr>
      </p:pic>
      <p:pic>
        <p:nvPicPr>
          <p:cNvPr id="26" name="Graphic 25" descr="Compass">
            <a:extLst>
              <a:ext uri="{FF2B5EF4-FFF2-40B4-BE49-F238E27FC236}">
                <a16:creationId xmlns:a16="http://schemas.microsoft.com/office/drawing/2014/main" id="{FA6D53D9-C624-6361-D838-C826DFB4C94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51988" y="1588576"/>
            <a:ext cx="216000" cy="216000"/>
          </a:xfrm>
          <a:prstGeom prst="rect">
            <a:avLst/>
          </a:prstGeom>
        </p:spPr>
      </p:pic>
      <p:pic>
        <p:nvPicPr>
          <p:cNvPr id="27" name="Graphic 26" descr="Users">
            <a:extLst>
              <a:ext uri="{FF2B5EF4-FFF2-40B4-BE49-F238E27FC236}">
                <a16:creationId xmlns:a16="http://schemas.microsoft.com/office/drawing/2014/main" id="{49C9975B-C1EC-0665-E1B0-FD1A31E5A64F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98978" y="994620"/>
            <a:ext cx="216000" cy="216000"/>
          </a:xfrm>
          <a:prstGeom prst="rect">
            <a:avLst/>
          </a:prstGeom>
        </p:spPr>
      </p:pic>
      <p:pic>
        <p:nvPicPr>
          <p:cNvPr id="28" name="Graphic 27" descr="Puzzle pieces">
            <a:extLst>
              <a:ext uri="{FF2B5EF4-FFF2-40B4-BE49-F238E27FC236}">
                <a16:creationId xmlns:a16="http://schemas.microsoft.com/office/drawing/2014/main" id="{CDDF92A1-A81F-07CF-F420-DA8C6E26514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56158" y="5312965"/>
            <a:ext cx="216000" cy="216000"/>
          </a:xfrm>
          <a:prstGeom prst="rect">
            <a:avLst/>
          </a:prstGeom>
        </p:spPr>
      </p:pic>
      <p:pic>
        <p:nvPicPr>
          <p:cNvPr id="29" name="Graphic 28" descr="Transfer">
            <a:extLst>
              <a:ext uri="{FF2B5EF4-FFF2-40B4-BE49-F238E27FC236}">
                <a16:creationId xmlns:a16="http://schemas.microsoft.com/office/drawing/2014/main" id="{7B71F913-B26F-9EE9-3DEC-9B81B22B73B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56158" y="4174689"/>
            <a:ext cx="216000" cy="216000"/>
          </a:xfrm>
          <a:prstGeom prst="rect">
            <a:avLst/>
          </a:prstGeom>
        </p:spPr>
      </p:pic>
      <p:pic>
        <p:nvPicPr>
          <p:cNvPr id="30" name="Graphic 29" descr="Server">
            <a:extLst>
              <a:ext uri="{FF2B5EF4-FFF2-40B4-BE49-F238E27FC236}">
                <a16:creationId xmlns:a16="http://schemas.microsoft.com/office/drawing/2014/main" id="{2FBCB0B3-4AB5-7210-185C-244AC627D11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54976" y="3013943"/>
            <a:ext cx="216000" cy="216000"/>
          </a:xfrm>
          <a:prstGeom prst="rect">
            <a:avLst/>
          </a:prstGeom>
        </p:spPr>
      </p:pic>
      <p:pic>
        <p:nvPicPr>
          <p:cNvPr id="31" name="Graphic 30" descr="Classroom">
            <a:extLst>
              <a:ext uri="{FF2B5EF4-FFF2-40B4-BE49-F238E27FC236}">
                <a16:creationId xmlns:a16="http://schemas.microsoft.com/office/drawing/2014/main" id="{1AB16613-AAAA-B468-A862-7504FB063504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90693" y="2830620"/>
            <a:ext cx="216000" cy="216000"/>
          </a:xfrm>
          <a:prstGeom prst="rect">
            <a:avLst/>
          </a:prstGeom>
        </p:spPr>
      </p:pic>
      <p:pic>
        <p:nvPicPr>
          <p:cNvPr id="32" name="Graphic 31" descr="Hourglass">
            <a:extLst>
              <a:ext uri="{FF2B5EF4-FFF2-40B4-BE49-F238E27FC236}">
                <a16:creationId xmlns:a16="http://schemas.microsoft.com/office/drawing/2014/main" id="{463C4C3C-4E78-67D3-7DA7-DAEB2AD86B87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98978" y="4658379"/>
            <a:ext cx="216000" cy="216000"/>
          </a:xfrm>
          <a:prstGeom prst="rect">
            <a:avLst/>
          </a:prstGeom>
        </p:spPr>
      </p:pic>
      <p:pic>
        <p:nvPicPr>
          <p:cNvPr id="33" name="Picture 2" descr="Creative Commons License">
            <a:extLst>
              <a:ext uri="{FF2B5EF4-FFF2-40B4-BE49-F238E27FC236}">
                <a16:creationId xmlns:a16="http://schemas.microsoft.com/office/drawing/2014/main" id="{EA9DBC29-F2C6-FCD2-9D41-D113E18062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0" y="6670303"/>
            <a:ext cx="324910" cy="11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DC576DA-4B12-4FDB-AA59-3A9B27DB1D8F}"/>
              </a:ext>
            </a:extLst>
          </p:cNvPr>
          <p:cNvSpPr/>
          <p:nvPr userDrawn="1"/>
        </p:nvSpPr>
        <p:spPr>
          <a:xfrm>
            <a:off x="117918" y="742272"/>
            <a:ext cx="3168000" cy="1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i="1" dirty="0">
                <a:solidFill>
                  <a:schemeClr val="tx1"/>
                </a:solidFill>
              </a:rPr>
              <a:t>1 AI in the Domain </a:t>
            </a:r>
            <a:endParaRPr lang="de-DE" sz="900" b="1" i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27959D-2B71-2466-062E-F04DF31A9057}"/>
              </a:ext>
            </a:extLst>
          </p:cNvPr>
          <p:cNvSpPr/>
          <p:nvPr userDrawn="1"/>
        </p:nvSpPr>
        <p:spPr>
          <a:xfrm>
            <a:off x="3369000" y="745764"/>
            <a:ext cx="3168000" cy="1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>
                <a:solidFill>
                  <a:schemeClr val="tx1"/>
                </a:solidFill>
              </a:rPr>
              <a:t>2 Learning Environment</a:t>
            </a:r>
            <a:endParaRPr lang="en-GB" sz="900" b="1" i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194A33-DF42-1FD5-D764-30A1CCC5AFDE}"/>
              </a:ext>
            </a:extLst>
          </p:cNvPr>
          <p:cNvSpPr/>
          <p:nvPr userDrawn="1"/>
        </p:nvSpPr>
        <p:spPr>
          <a:xfrm>
            <a:off x="6613802" y="742272"/>
            <a:ext cx="3168000" cy="1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>
                <a:solidFill>
                  <a:schemeClr val="tx1"/>
                </a:solidFill>
              </a:rPr>
              <a:t>3 Course Implementation</a:t>
            </a:r>
            <a:endParaRPr lang="en-GB" sz="900" b="1" i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475330-7236-63A6-DCB5-C7E00847EA55}"/>
              </a:ext>
            </a:extLst>
          </p:cNvPr>
          <p:cNvSpPr/>
          <p:nvPr userDrawn="1"/>
        </p:nvSpPr>
        <p:spPr>
          <a:xfrm>
            <a:off x="118312" y="956177"/>
            <a:ext cx="3168000" cy="614013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</a:rPr>
              <a:t>Domain</a:t>
            </a:r>
            <a:br>
              <a:rPr lang="en-GB" sz="900" dirty="0">
                <a:solidFill>
                  <a:schemeClr val="tx1"/>
                </a:solidFill>
              </a:rPr>
            </a:br>
            <a:r>
              <a:rPr lang="en-GB" sz="900" dirty="0">
                <a:solidFill>
                  <a:schemeClr val="tx1"/>
                </a:solidFill>
              </a:rPr>
              <a:t>With which domain is the course associated?</a:t>
            </a:r>
            <a:endParaRPr lang="de-DE" sz="700" dirty="0">
              <a:solidFill>
                <a:schemeClr val="tx1"/>
              </a:solidFill>
            </a:endParaRPr>
          </a:p>
        </p:txBody>
      </p:sp>
      <p:pic>
        <p:nvPicPr>
          <p:cNvPr id="37" name="Graphic 36" descr="Gears">
            <a:extLst>
              <a:ext uri="{FF2B5EF4-FFF2-40B4-BE49-F238E27FC236}">
                <a16:creationId xmlns:a16="http://schemas.microsoft.com/office/drawing/2014/main" id="{1FD37B98-2B15-4504-A168-1EB8B5BE26CA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3051988" y="983948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4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4367A5-2ADE-95A2-3F70-41DC63225D2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2F76E-B83A-29EC-BDA3-D401736FDC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9ABA9-F354-F069-3141-F5AA1E71511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A630A-67B5-A51E-64CE-535E34DD8B8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A273BC-2428-EB6D-AFF1-F4BF069FAB5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C0BE13-E59C-0855-E909-69AA2B04740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A1A2A2-86EC-0C63-2466-ED26D35D086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60A665-E808-84AF-FDB1-D161CC031F5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56868CF-E37D-C8D9-918B-D54FEF63B92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79894D-F3C6-33CC-B1C9-C290F0B16A8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B5BBCB5-813A-3D65-98FD-07416C1F9BD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09126D-5E5D-6D58-F19D-F9C48B591B3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BE3CD41-1400-97E2-837B-EDA17CE5E71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35FF212-81A3-2237-AE14-E23A0F000CC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987A995-D2EB-6A2F-2C6C-9711CAC529B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208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2131</TotalTime>
  <Words>0</Words>
  <Application>Microsoft Macintosh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Schleiss</dc:creator>
  <cp:lastModifiedBy>Johannes Schleiss</cp:lastModifiedBy>
  <cp:revision>89</cp:revision>
  <dcterms:created xsi:type="dcterms:W3CDTF">2022-06-11T10:17:58Z</dcterms:created>
  <dcterms:modified xsi:type="dcterms:W3CDTF">2023-09-04T06:32:53Z</dcterms:modified>
</cp:coreProperties>
</file>