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E60C54-3E36-5F4E-8D4C-A0A6AA3A937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DD79A9-C0C1-FAE5-EDED-88D88656D81A}" name="Torner, Cordula" initials="TC" userId="Torner, Cordu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E53"/>
    <a:srgbClr val="6C8A9B"/>
    <a:srgbClr val="6190BD"/>
    <a:srgbClr val="F9F5EF"/>
    <a:srgbClr val="86817C"/>
    <a:srgbClr val="54504C"/>
    <a:srgbClr val="F5F5F7"/>
    <a:srgbClr val="A7B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5"/>
    <p:restoredTop sz="94609"/>
  </p:normalViewPr>
  <p:slideViewPr>
    <p:cSldViewPr snapToGrid="0" snapToObjects="1" showGuides="1">
      <p:cViewPr>
        <p:scale>
          <a:sx n="250" d="100"/>
          <a:sy n="250" d="100"/>
        </p:scale>
        <p:origin x="8" y="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6591D0F-5E8A-54CE-A5F5-C6E7308745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86068" y="365760"/>
            <a:ext cx="1814732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&lt;Kurs&gt;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44593C4-8A19-2F67-E001-002FC0B02C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2316" y="378046"/>
            <a:ext cx="1549400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&lt;Autor/in&gt;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EB89BCA-1DC1-7AF3-F532-4EAEEE3E2BC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3232" y="365760"/>
            <a:ext cx="746608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&lt;Datum&gt;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006C7A8-AA60-B1B4-1453-080D97739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27540" y="365759"/>
            <a:ext cx="746608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&lt;Version&gt;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189D7888-ABC9-FC4F-C735-FA66141153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1448" y="1317611"/>
            <a:ext cx="3168000" cy="22983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417EC69-4674-5D36-1310-00ABC6F40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1448" y="2054934"/>
            <a:ext cx="3168000" cy="898661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E7A44AF-E696-B9CC-A6C3-9229B659A7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1448" y="3461084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094DE71-F077-910E-67CD-C9D33551A7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21448" y="4614268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9F7BCE7-121D-BF37-D4A4-03D08D72B2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1448" y="5767452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F8E80F5-8EDC-2AFE-1274-1002D615D94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75302" y="1859280"/>
            <a:ext cx="3168000" cy="907983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A340127-4974-291F-6591-3045827E489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369082" y="3312695"/>
            <a:ext cx="3168000" cy="1299409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F80FD4F2-28E2-D37A-FFDE-5E074A2E100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75302" y="5291063"/>
            <a:ext cx="3161780" cy="115318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4C7FC21-B85B-844A-57C3-627D58F702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616554" y="1343608"/>
            <a:ext cx="3168000" cy="142365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587DB338-36F2-F237-38B3-73FEB557B9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10334" y="3188451"/>
            <a:ext cx="3168000" cy="142365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76549439-6ECD-E199-655A-D32546B89B4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16554" y="5156718"/>
            <a:ext cx="3161780" cy="1287529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14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5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3" Type="http://schemas.openxmlformats.org/officeDocument/2006/relationships/theme" Target="../theme/theme1.xml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57C8F8-62E6-C17C-AB37-95DC13C57882}"/>
              </a:ext>
            </a:extLst>
          </p:cNvPr>
          <p:cNvSpPr txBox="1"/>
          <p:nvPr userDrawn="1"/>
        </p:nvSpPr>
        <p:spPr>
          <a:xfrm>
            <a:off x="116737" y="250771"/>
            <a:ext cx="3932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noProof="0" dirty="0"/>
              <a:t>The AI Course Design </a:t>
            </a:r>
            <a:r>
              <a:rPr lang="de-DE" sz="1500" b="1" noProof="0" dirty="0" err="1"/>
              <a:t>Planning</a:t>
            </a:r>
            <a:r>
              <a:rPr lang="de-DE" sz="1500" b="1" noProof="0" dirty="0"/>
              <a:t>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FACD2-D761-F419-02FF-6A4AD4D5FFBC}"/>
              </a:ext>
            </a:extLst>
          </p:cNvPr>
          <p:cNvSpPr/>
          <p:nvPr userDrawn="1"/>
        </p:nvSpPr>
        <p:spPr>
          <a:xfrm>
            <a:off x="4596374" y="246543"/>
            <a:ext cx="1826512" cy="28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noProof="0" dirty="0">
                <a:solidFill>
                  <a:schemeClr val="tx1"/>
                </a:solidFill>
              </a:rPr>
              <a:t>Kurs: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E3FFC-8D84-3651-6191-357A1EADFBD1}"/>
              </a:ext>
            </a:extLst>
          </p:cNvPr>
          <p:cNvSpPr/>
          <p:nvPr userDrawn="1"/>
        </p:nvSpPr>
        <p:spPr>
          <a:xfrm>
            <a:off x="6490552" y="257581"/>
            <a:ext cx="15537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noProof="0" dirty="0">
                <a:solidFill>
                  <a:schemeClr val="tx1"/>
                </a:solidFill>
              </a:rPr>
              <a:t>Autor/in: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E16CC-495E-11F2-C09D-162F145CEA9B}"/>
              </a:ext>
            </a:extLst>
          </p:cNvPr>
          <p:cNvSpPr/>
          <p:nvPr userDrawn="1"/>
        </p:nvSpPr>
        <p:spPr>
          <a:xfrm>
            <a:off x="8122357" y="258411"/>
            <a:ext cx="8240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noProof="0" dirty="0">
                <a:solidFill>
                  <a:schemeClr val="tx1"/>
                </a:solidFill>
              </a:rPr>
              <a:t>Datum: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C94E9-F319-E026-DD12-B4B1934D865D}"/>
              </a:ext>
            </a:extLst>
          </p:cNvPr>
          <p:cNvSpPr/>
          <p:nvPr userDrawn="1"/>
        </p:nvSpPr>
        <p:spPr>
          <a:xfrm>
            <a:off x="3365881" y="952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noProof="0" dirty="0">
                <a:solidFill>
                  <a:schemeClr val="tx1"/>
                </a:solidFill>
              </a:rPr>
              <a:t>Lernende und ihre Interaktion mit KI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noProof="0" dirty="0">
                <a:solidFill>
                  <a:schemeClr val="tx1"/>
                </a:solidFill>
              </a:rPr>
              <a:t>Über welche vorhandenen KI-Kenntnisse und -Fähigkeiten verfügen die Lernenden? Über welche weiteren damit verbundenen Fähigkeiten und Kenntnisse verfügen die Lernenden? Welche Rolle in der KI-Interaktion sollen die Lernenden nach Abschluss des Kurses einnehmen?</a:t>
            </a:r>
            <a:endParaRPr lang="de-DE" sz="900" b="1" noProof="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FFAA0-ADCA-DA89-6A5E-D36832BB0E8F}"/>
              </a:ext>
            </a:extLst>
          </p:cNvPr>
          <p:cNvSpPr/>
          <p:nvPr userDrawn="1"/>
        </p:nvSpPr>
        <p:spPr>
          <a:xfrm>
            <a:off x="6613802" y="956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noProof="0" dirty="0">
                <a:solidFill>
                  <a:schemeClr val="tx1"/>
                </a:solidFill>
              </a:rPr>
              <a:t>Lernziele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tx1"/>
                </a:solidFill>
              </a:rPr>
              <a:t>Was sind die relevanten Lernergebnisse des Kurses</a:t>
            </a:r>
            <a:r>
              <a:rPr lang="de-DE" sz="900" noProof="0" dirty="0">
                <a:solidFill>
                  <a:schemeClr val="tx1"/>
                </a:solidFill>
              </a:rPr>
              <a:t>?</a:t>
            </a:r>
            <a:endParaRPr lang="de-DE" sz="900" b="1" noProof="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4855C-F699-2F58-C4B6-D3C5C1561DA6}"/>
              </a:ext>
            </a:extLst>
          </p:cNvPr>
          <p:cNvSpPr/>
          <p:nvPr userDrawn="1"/>
        </p:nvSpPr>
        <p:spPr>
          <a:xfrm>
            <a:off x="3365882" y="4624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noProof="0" dirty="0">
                <a:solidFill>
                  <a:schemeClr val="tx1"/>
                </a:solidFill>
              </a:rPr>
              <a:t>Interner Support</a:t>
            </a:r>
          </a:p>
          <a:p>
            <a:r>
              <a:rPr lang="de-DE" sz="900" dirty="0">
                <a:solidFill>
                  <a:schemeClr val="tx1"/>
                </a:solidFill>
              </a:rPr>
              <a:t>Welche Zeit und welche Ressourcen sind verfügbar?</a:t>
            </a:r>
          </a:p>
          <a:p>
            <a:r>
              <a:rPr lang="de-DE" sz="900" dirty="0">
                <a:solidFill>
                  <a:schemeClr val="tx1"/>
                </a:solidFill>
              </a:rPr>
              <a:t>Welche Daten sind für den Kurs verfügbar? Welche Ressourcen stellt die Hochschule oder das Netzwerk zur Verfügung?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83E7E-FD3C-1F79-0377-DAABC3C82680}"/>
              </a:ext>
            </a:extLst>
          </p:cNvPr>
          <p:cNvSpPr/>
          <p:nvPr userDrawn="1"/>
        </p:nvSpPr>
        <p:spPr>
          <a:xfrm>
            <a:off x="65937" y="6462611"/>
            <a:ext cx="251728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de-DE" sz="600" b="1" noProof="0" dirty="0" err="1">
                <a:solidFill>
                  <a:schemeClr val="tx1"/>
                </a:solidFill>
              </a:rPr>
              <a:t>Designed</a:t>
            </a:r>
            <a:r>
              <a:rPr lang="de-DE" sz="600" b="1" noProof="0" dirty="0">
                <a:solidFill>
                  <a:schemeClr val="tx1"/>
                </a:solidFill>
              </a:rPr>
              <a:t> </a:t>
            </a:r>
            <a:r>
              <a:rPr lang="de-DE" sz="600" b="1" noProof="0" dirty="0" err="1">
                <a:solidFill>
                  <a:schemeClr val="tx1"/>
                </a:solidFill>
              </a:rPr>
              <a:t>by</a:t>
            </a:r>
            <a:r>
              <a:rPr lang="de-DE" sz="600" noProof="0" dirty="0">
                <a:solidFill>
                  <a:schemeClr val="tx1"/>
                </a:solidFill>
              </a:rPr>
              <a:t> Johannes Schleiss and Matthias Laupichler</a:t>
            </a:r>
          </a:p>
          <a:p>
            <a:pPr>
              <a:lnSpc>
                <a:spcPct val="150000"/>
              </a:lnSpc>
            </a:pPr>
            <a:r>
              <a:rPr lang="de-DE" sz="600" noProof="0" dirty="0">
                <a:solidFill>
                  <a:schemeClr val="tx1"/>
                </a:solidFill>
              </a:rPr>
              <a:t>                    This </a:t>
            </a:r>
            <a:r>
              <a:rPr lang="de-DE" sz="600" noProof="0" dirty="0" err="1">
                <a:solidFill>
                  <a:schemeClr val="tx1"/>
                </a:solidFill>
              </a:rPr>
              <a:t>work</a:t>
            </a:r>
            <a:r>
              <a:rPr lang="de-DE" sz="600" noProof="0" dirty="0">
                <a:solidFill>
                  <a:schemeClr val="tx1"/>
                </a:solidFill>
              </a:rPr>
              <a:t> </a:t>
            </a:r>
            <a:r>
              <a:rPr lang="de-DE" sz="600" noProof="0" dirty="0" err="1">
                <a:solidFill>
                  <a:schemeClr val="tx1"/>
                </a:solidFill>
              </a:rPr>
              <a:t>is</a:t>
            </a:r>
            <a:r>
              <a:rPr lang="de-DE" sz="600" noProof="0" dirty="0">
                <a:solidFill>
                  <a:schemeClr val="tx1"/>
                </a:solidFill>
              </a:rPr>
              <a:t> </a:t>
            </a:r>
            <a:r>
              <a:rPr lang="de-DE" sz="600" noProof="0" dirty="0" err="1">
                <a:solidFill>
                  <a:schemeClr val="tx1"/>
                </a:solidFill>
              </a:rPr>
              <a:t>licensed</a:t>
            </a:r>
            <a:r>
              <a:rPr lang="de-DE" sz="600" noProof="0" dirty="0">
                <a:solidFill>
                  <a:schemeClr val="tx1"/>
                </a:solidFill>
              </a:rPr>
              <a:t> </a:t>
            </a:r>
            <a:r>
              <a:rPr lang="de-DE" sz="600" noProof="0" dirty="0" err="1">
                <a:solidFill>
                  <a:schemeClr val="tx1"/>
                </a:solidFill>
              </a:rPr>
              <a:t>under</a:t>
            </a:r>
            <a:r>
              <a:rPr lang="de-DE" sz="600" noProof="0" dirty="0">
                <a:solidFill>
                  <a:schemeClr val="tx1"/>
                </a:solidFill>
              </a:rPr>
              <a:t> CC BY-SA 4.0.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3E04B4-D8F1-B557-6095-3B0E8FA39801}"/>
              </a:ext>
            </a:extLst>
          </p:cNvPr>
          <p:cNvSpPr/>
          <p:nvPr userDrawn="1"/>
        </p:nvSpPr>
        <p:spPr>
          <a:xfrm>
            <a:off x="117130" y="1570190"/>
            <a:ext cx="3168000" cy="1400684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noProof="0" dirty="0">
                <a:solidFill>
                  <a:schemeClr val="tx1"/>
                </a:solidFill>
              </a:rPr>
              <a:t>Potentielle KI Anwendungsfälle</a:t>
            </a:r>
            <a:br>
              <a:rPr lang="de-DE" sz="900" noProof="0" dirty="0">
                <a:solidFill>
                  <a:schemeClr val="tx1"/>
                </a:solidFill>
              </a:rPr>
            </a:br>
            <a:r>
              <a:rPr lang="de-DE" sz="900" noProof="0" dirty="0">
                <a:solidFill>
                  <a:schemeClr val="tx1"/>
                </a:solidFill>
              </a:rPr>
              <a:t>Was sind mögliche Anwendungsfälle für den Einsatz von KI in diesem Anwendungsbereich?</a:t>
            </a:r>
            <a:endParaRPr lang="de-DE" sz="1000" b="1" noProof="0" dirty="0">
              <a:solidFill>
                <a:schemeClr val="tx1"/>
              </a:solidFill>
            </a:endParaRPr>
          </a:p>
          <a:p>
            <a:endParaRPr lang="de-DE" sz="1000" b="1" noProof="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D16A5-53FC-140D-67E5-48EC1FDEBCAC}"/>
              </a:ext>
            </a:extLst>
          </p:cNvPr>
          <p:cNvSpPr/>
          <p:nvPr userDrawn="1"/>
        </p:nvSpPr>
        <p:spPr>
          <a:xfrm>
            <a:off x="116737" y="2970874"/>
            <a:ext cx="3168000" cy="1180524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noProof="0" dirty="0">
                <a:solidFill>
                  <a:schemeClr val="tx1"/>
                </a:solidFill>
              </a:rPr>
              <a:t>Daten im Anwendungsbereich</a:t>
            </a:r>
            <a:endParaRPr lang="de-DE" sz="1000" b="1" noProof="0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noProof="0" dirty="0">
                <a:solidFill>
                  <a:schemeClr val="tx1"/>
                </a:solidFill>
              </a:rPr>
              <a:t>Welche Art von Daten ist im Anwendungsbereich am häufigsten anzutreffen? Sind Daten reichlich vorhanden oder knapp?</a:t>
            </a:r>
            <a:endParaRPr lang="de-DE" sz="1000" b="1" noProof="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3FAFC-4EC5-16C6-A384-FE26C8B74054}"/>
              </a:ext>
            </a:extLst>
          </p:cNvPr>
          <p:cNvSpPr/>
          <p:nvPr userDrawn="1"/>
        </p:nvSpPr>
        <p:spPr>
          <a:xfrm>
            <a:off x="117918" y="4131620"/>
            <a:ext cx="3168000" cy="115619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noProof="0" dirty="0">
                <a:solidFill>
                  <a:schemeClr val="tx1"/>
                </a:solidFill>
              </a:rPr>
              <a:t>Implikationen beim Einsatz von KI</a:t>
            </a:r>
          </a:p>
          <a:p>
            <a:r>
              <a:rPr lang="de-DE" sz="900" noProof="0" dirty="0">
                <a:solidFill>
                  <a:schemeClr val="tx1"/>
                </a:solidFill>
              </a:rPr>
              <a:t>Welche rechtlichen, ethischen und sozialen Implikationen sind beim Einsatz von KI im Anwendungsbereich zu berücksichtigen?</a:t>
            </a:r>
            <a:endParaRPr lang="de-DE" sz="900" b="1" noProof="0" dirty="0">
              <a:solidFill>
                <a:schemeClr val="tx1"/>
              </a:solidFill>
            </a:endParaRPr>
          </a:p>
          <a:p>
            <a:endParaRPr lang="de-DE" sz="900" b="1" noProof="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3FCD2-8387-509F-46BF-3A361FED64E1}"/>
              </a:ext>
            </a:extLst>
          </p:cNvPr>
          <p:cNvSpPr/>
          <p:nvPr userDrawn="1"/>
        </p:nvSpPr>
        <p:spPr>
          <a:xfrm>
            <a:off x="9014121" y="257581"/>
            <a:ext cx="73715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noProof="0" dirty="0">
                <a:solidFill>
                  <a:schemeClr val="tx1"/>
                </a:solidFill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49AEE-7CEC-3AD8-B05B-EF017E4A8672}"/>
              </a:ext>
            </a:extLst>
          </p:cNvPr>
          <p:cNvSpPr/>
          <p:nvPr userDrawn="1"/>
        </p:nvSpPr>
        <p:spPr>
          <a:xfrm>
            <a:off x="3365882" y="2788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noProof="0" dirty="0">
                <a:solidFill>
                  <a:schemeClr val="tx1"/>
                </a:solidFill>
              </a:rPr>
              <a:t>Lehrende</a:t>
            </a:r>
          </a:p>
          <a:p>
            <a:r>
              <a:rPr lang="de-DE" sz="900" dirty="0">
                <a:solidFill>
                  <a:schemeClr val="tx1"/>
                </a:solidFill>
              </a:rPr>
              <a:t>Über welche Fähigkeiten und Kompetenzen verfügt die Lehrkraft im Bereich KI?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4F629-A15C-4536-210D-B6DE559A715A}"/>
              </a:ext>
            </a:extLst>
          </p:cNvPr>
          <p:cNvSpPr/>
          <p:nvPr userDrawn="1"/>
        </p:nvSpPr>
        <p:spPr>
          <a:xfrm>
            <a:off x="6617698" y="4628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noProof="0" dirty="0">
                <a:solidFill>
                  <a:schemeClr val="tx1"/>
                </a:solidFill>
              </a:rPr>
              <a:t>Lernaktivitäten</a:t>
            </a:r>
            <a:br>
              <a:rPr lang="de-DE" sz="1200" b="1" noProof="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Welche Lernaktivitäten werden in den Kurs aufgenommen und welcher didaktische Ansatz wird verfolgt</a:t>
            </a:r>
            <a:r>
              <a:rPr lang="de-DE" sz="900" noProof="0" dirty="0">
                <a:solidFill>
                  <a:schemeClr val="tx1"/>
                </a:solidFill>
              </a:rPr>
              <a:t>? </a:t>
            </a:r>
          </a:p>
          <a:p>
            <a:endParaRPr lang="de-DE" sz="700" b="1" noProof="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849D9-BEAF-9CA6-80FA-46E9DB8001F9}"/>
              </a:ext>
            </a:extLst>
          </p:cNvPr>
          <p:cNvSpPr/>
          <p:nvPr userDrawn="1"/>
        </p:nvSpPr>
        <p:spPr>
          <a:xfrm>
            <a:off x="6613802" y="2792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noProof="0" dirty="0">
                <a:solidFill>
                  <a:schemeClr val="tx1"/>
                </a:solidFill>
              </a:rPr>
              <a:t>Prüfung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tx1"/>
                </a:solidFill>
              </a:rPr>
              <a:t>Wie werden die Lernergebnisse geprüft und bewertet</a:t>
            </a:r>
            <a:r>
              <a:rPr lang="de-DE" sz="900" noProof="0" dirty="0">
                <a:solidFill>
                  <a:schemeClr val="tx1"/>
                </a:solidFill>
              </a:rPr>
              <a:t>?</a:t>
            </a:r>
            <a:endParaRPr lang="de-DE" sz="900" b="1" noProof="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E5639-671B-D962-8FEA-BCAE7AC3692B}"/>
              </a:ext>
            </a:extLst>
          </p:cNvPr>
          <p:cNvSpPr/>
          <p:nvPr userDrawn="1"/>
        </p:nvSpPr>
        <p:spPr>
          <a:xfrm>
            <a:off x="117918" y="5287810"/>
            <a:ext cx="3168000" cy="115619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noProof="0" dirty="0">
                <a:solidFill>
                  <a:schemeClr val="tx1"/>
                </a:solidFill>
              </a:rPr>
              <a:t>Externe (Lern-)Ressourcen </a:t>
            </a:r>
          </a:p>
          <a:p>
            <a:r>
              <a:rPr lang="de-DE" sz="900" noProof="0" dirty="0">
                <a:solidFill>
                  <a:schemeClr val="tx1"/>
                </a:solidFill>
              </a:rPr>
              <a:t>Welche zusätzlichen Materialien oder Ressourcen könnten verwendet werden? Welche Open Educational Resources sind hilfreich?</a:t>
            </a:r>
            <a:endParaRPr lang="de-DE" sz="900" b="1" noProof="0" dirty="0">
              <a:solidFill>
                <a:schemeClr val="tx1"/>
              </a:solidFill>
            </a:endParaRPr>
          </a:p>
        </p:txBody>
      </p:sp>
      <p:pic>
        <p:nvPicPr>
          <p:cNvPr id="23" name="Graphic 22" descr="Checklist">
            <a:extLst>
              <a:ext uri="{FF2B5EF4-FFF2-40B4-BE49-F238E27FC236}">
                <a16:creationId xmlns:a16="http://schemas.microsoft.com/office/drawing/2014/main" id="{EE340BA4-4ADB-D894-BF2F-0FC21B2545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873" y="2824852"/>
            <a:ext cx="216000" cy="216000"/>
          </a:xfrm>
          <a:prstGeom prst="rect">
            <a:avLst/>
          </a:prstGeom>
        </p:spPr>
      </p:pic>
      <p:pic>
        <p:nvPicPr>
          <p:cNvPr id="24" name="Graphic 23" descr="Lightbulb">
            <a:extLst>
              <a:ext uri="{FF2B5EF4-FFF2-40B4-BE49-F238E27FC236}">
                <a16:creationId xmlns:a16="http://schemas.microsoft.com/office/drawing/2014/main" id="{38C49441-D0CD-3F03-D759-AE7DF00B6E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180" y="4668971"/>
            <a:ext cx="216000" cy="216000"/>
          </a:xfrm>
          <a:prstGeom prst="rect">
            <a:avLst/>
          </a:prstGeom>
        </p:spPr>
      </p:pic>
      <p:pic>
        <p:nvPicPr>
          <p:cNvPr id="25" name="Graphic 24" descr="Flag">
            <a:extLst>
              <a:ext uri="{FF2B5EF4-FFF2-40B4-BE49-F238E27FC236}">
                <a16:creationId xmlns:a16="http://schemas.microsoft.com/office/drawing/2014/main" id="{AA6032CD-B41D-6FB5-5658-9DEBA8ECBB2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3873" y="988852"/>
            <a:ext cx="216000" cy="216000"/>
          </a:xfrm>
          <a:prstGeom prst="rect">
            <a:avLst/>
          </a:prstGeom>
        </p:spPr>
      </p:pic>
      <p:pic>
        <p:nvPicPr>
          <p:cNvPr id="26" name="Graphic 25" descr="Compass">
            <a:extLst>
              <a:ext uri="{FF2B5EF4-FFF2-40B4-BE49-F238E27FC236}">
                <a16:creationId xmlns:a16="http://schemas.microsoft.com/office/drawing/2014/main" id="{FA6D53D9-C624-6361-D838-C826DFB4C9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1988" y="1588576"/>
            <a:ext cx="216000" cy="216000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49C9975B-C1EC-0665-E1B0-FD1A31E5A64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8978" y="994620"/>
            <a:ext cx="216000" cy="216000"/>
          </a:xfrm>
          <a:prstGeom prst="rect">
            <a:avLst/>
          </a:prstGeom>
        </p:spPr>
      </p:pic>
      <p:pic>
        <p:nvPicPr>
          <p:cNvPr id="28" name="Graphic 27" descr="Puzzle pieces">
            <a:extLst>
              <a:ext uri="{FF2B5EF4-FFF2-40B4-BE49-F238E27FC236}">
                <a16:creationId xmlns:a16="http://schemas.microsoft.com/office/drawing/2014/main" id="{CDDF92A1-A81F-07CF-F420-DA8C6E2651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56158" y="5312965"/>
            <a:ext cx="216000" cy="216000"/>
          </a:xfrm>
          <a:prstGeom prst="rect">
            <a:avLst/>
          </a:prstGeom>
        </p:spPr>
      </p:pic>
      <p:pic>
        <p:nvPicPr>
          <p:cNvPr id="29" name="Graphic 28" descr="Transfer">
            <a:extLst>
              <a:ext uri="{FF2B5EF4-FFF2-40B4-BE49-F238E27FC236}">
                <a16:creationId xmlns:a16="http://schemas.microsoft.com/office/drawing/2014/main" id="{7B71F913-B26F-9EE9-3DEC-9B81B22B73B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6158" y="4174689"/>
            <a:ext cx="216000" cy="216000"/>
          </a:xfrm>
          <a:prstGeom prst="rect">
            <a:avLst/>
          </a:prstGeom>
        </p:spPr>
      </p:pic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2FBCB0B3-4AB5-7210-185C-244AC627D11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4976" y="3013943"/>
            <a:ext cx="216000" cy="216000"/>
          </a:xfrm>
          <a:prstGeom prst="rect">
            <a:avLst/>
          </a:prstGeom>
        </p:spPr>
      </p:pic>
      <p:pic>
        <p:nvPicPr>
          <p:cNvPr id="31" name="Graphic 30" descr="Classroom">
            <a:extLst>
              <a:ext uri="{FF2B5EF4-FFF2-40B4-BE49-F238E27FC236}">
                <a16:creationId xmlns:a16="http://schemas.microsoft.com/office/drawing/2014/main" id="{1AB16613-AAAA-B468-A862-7504FB06350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0693" y="2830620"/>
            <a:ext cx="216000" cy="216000"/>
          </a:xfrm>
          <a:prstGeom prst="rect">
            <a:avLst/>
          </a:prstGeom>
        </p:spPr>
      </p:pic>
      <p:pic>
        <p:nvPicPr>
          <p:cNvPr id="32" name="Graphic 31" descr="Hourglass">
            <a:extLst>
              <a:ext uri="{FF2B5EF4-FFF2-40B4-BE49-F238E27FC236}">
                <a16:creationId xmlns:a16="http://schemas.microsoft.com/office/drawing/2014/main" id="{463C4C3C-4E78-67D3-7DA7-DAEB2AD86B8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98978" y="4658379"/>
            <a:ext cx="216000" cy="216000"/>
          </a:xfrm>
          <a:prstGeom prst="rect">
            <a:avLst/>
          </a:prstGeom>
        </p:spPr>
      </p:pic>
      <p:pic>
        <p:nvPicPr>
          <p:cNvPr id="33" name="Picture 2" descr="Creative Commons License">
            <a:extLst>
              <a:ext uri="{FF2B5EF4-FFF2-40B4-BE49-F238E27FC236}">
                <a16:creationId xmlns:a16="http://schemas.microsoft.com/office/drawing/2014/main" id="{EA9DBC29-F2C6-FCD2-9D41-D113E18062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0" y="6670303"/>
            <a:ext cx="324910" cy="1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DC576DA-4B12-4FDB-AA59-3A9B27DB1D8F}"/>
              </a:ext>
            </a:extLst>
          </p:cNvPr>
          <p:cNvSpPr/>
          <p:nvPr userDrawn="1"/>
        </p:nvSpPr>
        <p:spPr>
          <a:xfrm>
            <a:off x="117918" y="742272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noProof="0" dirty="0">
                <a:solidFill>
                  <a:schemeClr val="tx1"/>
                </a:solidFill>
              </a:rPr>
              <a:t>1 KI im Anwendungsbereich</a:t>
            </a:r>
            <a:endParaRPr lang="de-DE" sz="900" b="1" i="1" noProof="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959D-2B71-2466-062E-F04DF31A9057}"/>
              </a:ext>
            </a:extLst>
          </p:cNvPr>
          <p:cNvSpPr/>
          <p:nvPr userDrawn="1"/>
        </p:nvSpPr>
        <p:spPr>
          <a:xfrm>
            <a:off x="3369000" y="745764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noProof="0" dirty="0">
                <a:solidFill>
                  <a:schemeClr val="tx1"/>
                </a:solidFill>
              </a:rPr>
              <a:t>2 Lernumgebung</a:t>
            </a:r>
            <a:endParaRPr lang="de-DE" sz="900" b="1" i="1" noProof="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194A33-DF42-1FD5-D764-30A1CCC5AFDE}"/>
              </a:ext>
            </a:extLst>
          </p:cNvPr>
          <p:cNvSpPr/>
          <p:nvPr userDrawn="1"/>
        </p:nvSpPr>
        <p:spPr>
          <a:xfrm>
            <a:off x="6613802" y="742272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noProof="0" dirty="0">
                <a:solidFill>
                  <a:schemeClr val="tx1"/>
                </a:solidFill>
              </a:rPr>
              <a:t>3 Kursimplementierung</a:t>
            </a:r>
            <a:endParaRPr lang="de-DE" sz="900" b="1" i="1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75330-7236-63A6-DCB5-C7E00847EA55}"/>
              </a:ext>
            </a:extLst>
          </p:cNvPr>
          <p:cNvSpPr/>
          <p:nvPr userDrawn="1"/>
        </p:nvSpPr>
        <p:spPr>
          <a:xfrm>
            <a:off x="118312" y="956177"/>
            <a:ext cx="3168000" cy="614013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noProof="0" dirty="0">
                <a:solidFill>
                  <a:schemeClr val="tx1"/>
                </a:solidFill>
              </a:rPr>
              <a:t>Anwendungsbereich</a:t>
            </a:r>
            <a:br>
              <a:rPr lang="de-DE" sz="900" noProof="0" dirty="0">
                <a:solidFill>
                  <a:schemeClr val="tx1"/>
                </a:solidFill>
              </a:rPr>
            </a:br>
            <a:r>
              <a:rPr lang="de-DE" sz="900" noProof="0" dirty="0">
                <a:solidFill>
                  <a:schemeClr val="tx1"/>
                </a:solidFill>
              </a:rPr>
              <a:t>Mit welchem Anwendungsbereich ist der Kurs assoziiert?</a:t>
            </a:r>
            <a:endParaRPr lang="de-DE" sz="700" noProof="0" dirty="0">
              <a:solidFill>
                <a:schemeClr val="tx1"/>
              </a:solidFill>
            </a:endParaRP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1FD37B98-2B15-4504-A168-1EB8B5BE26CA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051988" y="98394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4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367A5-2ADE-95A2-3F70-41DC63225D2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F76E-B83A-29EC-BDA3-D401736FDC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9ABA9-F354-F069-3141-F5AA1E7151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A630A-67B5-A51E-64CE-535E34DD8B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A273BC-2428-EB6D-AFF1-F4BF069FAB5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C0BE13-E59C-0855-E909-69AA2B04740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1448" y="2054934"/>
            <a:ext cx="3168000" cy="8986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A1A2A2-86EC-0C63-2466-ED26D35D08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60A665-E808-84AF-FDB1-D161CC031F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6868CF-E37D-C8D9-918B-D54FEF63B92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79894D-F3C6-33CC-B1C9-C290F0B16A8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75302" y="1881051"/>
            <a:ext cx="3168000" cy="8862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5BBCB5-813A-3D65-98FD-07416C1F9BD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09126D-5E5D-6D58-F19D-F9C48B591B3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E3CD41-1400-97E2-837B-EDA17CE5E71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35FF212-81A3-2237-AE14-E23A0F000CC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87A995-D2EB-6A2F-2C6C-9711CAC529B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0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Schleiss</dc:creator>
  <cp:lastModifiedBy>Johannes Schleiss</cp:lastModifiedBy>
  <cp:revision>93</cp:revision>
  <dcterms:created xsi:type="dcterms:W3CDTF">2022-06-11T10:17:58Z</dcterms:created>
  <dcterms:modified xsi:type="dcterms:W3CDTF">2023-12-04T13:34:08Z</dcterms:modified>
</cp:coreProperties>
</file>