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68" r:id="rId2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2E60C54-3E36-5F4E-8D4C-A0A6AA3A9374}">
          <p14:sldIdLst>
            <p14:sldId id="26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3EDD79A9-C0C1-FAE5-EDED-88D88656D81A}" name="Torner, Cordula" initials="TC" userId="Torner, Cordula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83"/>
    <p:restoredTop sz="94740"/>
  </p:normalViewPr>
  <p:slideViewPr>
    <p:cSldViewPr snapToGrid="0" snapToObjects="1" showGuides="1">
      <p:cViewPr varScale="1">
        <p:scale>
          <a:sx n="119" d="100"/>
          <a:sy n="119" d="100"/>
        </p:scale>
        <p:origin x="2048" y="192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8/10/relationships/authors" Target="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258E696-AFC7-1ABA-87E1-CCB9219D05E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489648" y="1325880"/>
            <a:ext cx="2988000" cy="1391333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  <a:lvl2pPr>
              <a:defRPr sz="105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endParaRPr lang="de-DE" dirty="0"/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8A177756-BEAA-5C52-6093-C34B767B5C4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70804" y="1610139"/>
            <a:ext cx="3150894" cy="513301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800"/>
            </a:lvl1pPr>
            <a:lvl2pPr>
              <a:defRPr sz="105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endParaRPr lang="de-DE" dirty="0"/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FEF55632-A8FF-C204-CF7E-CB4C349C1FF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70804" y="2527680"/>
            <a:ext cx="3150894" cy="1007683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  <a:lvl2pPr>
              <a:defRPr sz="105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endParaRPr lang="de-DE" dirty="0"/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CEB2E101-A05E-5AFE-A42B-8E3182886D9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70804" y="4276884"/>
            <a:ext cx="3150894" cy="691197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  <a:lvl2pPr>
              <a:defRPr sz="105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endParaRPr lang="de-DE" dirty="0"/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3D1AA646-DC66-3141-A1DB-426D1EC70F4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80964" y="5536096"/>
            <a:ext cx="3150894" cy="864704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  <a:lvl2pPr>
              <a:defRPr sz="105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endParaRPr lang="de-DE" dirty="0"/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479404D8-7B08-8DAA-0730-2F6CEDE6874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489647" y="3157998"/>
            <a:ext cx="2988000" cy="1391333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  <a:lvl2pPr>
              <a:defRPr sz="105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endParaRPr lang="de-DE" dirty="0"/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199876E7-DA4E-2BF3-61E7-14A4AB4D1F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470985" y="5118652"/>
            <a:ext cx="2988000" cy="1300436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  <a:lvl2pPr>
              <a:defRPr sz="105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endParaRPr lang="de-DE" dirty="0"/>
          </a:p>
        </p:txBody>
      </p: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65840134-4352-C31E-7948-A4CFEC5F61E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606613" y="5251288"/>
            <a:ext cx="3168000" cy="1180729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  <a:lvl2pPr>
              <a:defRPr sz="105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endParaRPr lang="de-DE" dirty="0"/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56591D0F-5E8A-54CE-A5F5-C6E73087450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612640" y="365760"/>
            <a:ext cx="1788160" cy="1768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/>
            </a:lvl1pPr>
            <a:lvl2pPr>
              <a:defRPr sz="105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de-DE" dirty="0"/>
              <a:t>&lt;Course&gt;</a:t>
            </a:r>
          </a:p>
        </p:txBody>
      </p:sp>
      <p:sp>
        <p:nvSpPr>
          <p:cNvPr id="21" name="Text Placeholder 9">
            <a:extLst>
              <a:ext uri="{FF2B5EF4-FFF2-40B4-BE49-F238E27FC236}">
                <a16:creationId xmlns:a16="http://schemas.microsoft.com/office/drawing/2014/main" id="{144593C4-8A19-2F67-E001-002FC0B02CF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492316" y="378046"/>
            <a:ext cx="1549400" cy="1768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/>
            </a:lvl1pPr>
            <a:lvl2pPr>
              <a:defRPr sz="105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de-DE" dirty="0"/>
              <a:t>&lt;</a:t>
            </a:r>
            <a:r>
              <a:rPr lang="de-DE" dirty="0" err="1"/>
              <a:t>Author</a:t>
            </a:r>
            <a:r>
              <a:rPr lang="de-DE" dirty="0"/>
              <a:t>&gt;</a:t>
            </a:r>
          </a:p>
        </p:txBody>
      </p:sp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CEB89BCA-1DC1-7AF3-F532-4EAEEE3E2BC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133232" y="378936"/>
            <a:ext cx="746608" cy="1768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/>
            </a:lvl1pPr>
            <a:lvl2pPr>
              <a:defRPr sz="105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de-DE" dirty="0"/>
              <a:t>&lt;Date&gt;</a:t>
            </a:r>
          </a:p>
        </p:txBody>
      </p:sp>
      <p:sp>
        <p:nvSpPr>
          <p:cNvPr id="23" name="Text Placeholder 9">
            <a:extLst>
              <a:ext uri="{FF2B5EF4-FFF2-40B4-BE49-F238E27FC236}">
                <a16:creationId xmlns:a16="http://schemas.microsoft.com/office/drawing/2014/main" id="{2006C7A8-AA60-B1B4-1453-080D9773975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036684" y="378935"/>
            <a:ext cx="746608" cy="1768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/>
            </a:lvl1pPr>
            <a:lvl2pPr>
              <a:defRPr sz="105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de-DE" dirty="0"/>
              <a:t>&lt;Version&gt;</a:t>
            </a:r>
          </a:p>
        </p:txBody>
      </p:sp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3713F998-F8C0-1F66-CF6B-F1714AD21B51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598112" y="3157999"/>
            <a:ext cx="3168000" cy="1406320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  <a:lvl2pPr>
              <a:defRPr sz="105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endParaRPr lang="de-DE" dirty="0"/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08F14F7A-8B58-ED6D-95BB-2945C31E9439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616552" y="1719469"/>
            <a:ext cx="3168000" cy="1007683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  <a:lvl2pPr>
              <a:defRPr sz="105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901653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5981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svg"/><Relationship Id="rId18" Type="http://schemas.openxmlformats.org/officeDocument/2006/relationships/image" Target="../media/image15.png"/><Relationship Id="rId3" Type="http://schemas.openxmlformats.org/officeDocument/2006/relationships/theme" Target="../theme/theme1.xml"/><Relationship Id="rId21" Type="http://schemas.openxmlformats.org/officeDocument/2006/relationships/image" Target="../media/image18.svg"/><Relationship Id="rId7" Type="http://schemas.openxmlformats.org/officeDocument/2006/relationships/image" Target="../media/image4.svg"/><Relationship Id="rId12" Type="http://schemas.openxmlformats.org/officeDocument/2006/relationships/image" Target="../media/image9.png"/><Relationship Id="rId17" Type="http://schemas.openxmlformats.org/officeDocument/2006/relationships/image" Target="../media/image14.sv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3.png"/><Relationship Id="rId20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8.svg"/><Relationship Id="rId24" Type="http://schemas.openxmlformats.org/officeDocument/2006/relationships/image" Target="../media/image21.png"/><Relationship Id="rId5" Type="http://schemas.openxmlformats.org/officeDocument/2006/relationships/image" Target="../media/image2.svg"/><Relationship Id="rId15" Type="http://schemas.openxmlformats.org/officeDocument/2006/relationships/image" Target="../media/image12.svg"/><Relationship Id="rId23" Type="http://schemas.openxmlformats.org/officeDocument/2006/relationships/image" Target="../media/image20.svg"/><Relationship Id="rId10" Type="http://schemas.openxmlformats.org/officeDocument/2006/relationships/image" Target="../media/image7.png"/><Relationship Id="rId19" Type="http://schemas.openxmlformats.org/officeDocument/2006/relationships/image" Target="../media/image16.svg"/><Relationship Id="rId4" Type="http://schemas.openxmlformats.org/officeDocument/2006/relationships/image" Target="../media/image1.png"/><Relationship Id="rId9" Type="http://schemas.openxmlformats.org/officeDocument/2006/relationships/image" Target="../media/image6.svg"/><Relationship Id="rId14" Type="http://schemas.openxmlformats.org/officeDocument/2006/relationships/image" Target="../media/image11.png"/><Relationship Id="rId22" Type="http://schemas.openxmlformats.org/officeDocument/2006/relationships/image" Target="../media/image19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C57C8F8-62E6-C17C-AB37-95DC13C57882}"/>
              </a:ext>
            </a:extLst>
          </p:cNvPr>
          <p:cNvSpPr txBox="1"/>
          <p:nvPr userDrawn="1"/>
        </p:nvSpPr>
        <p:spPr>
          <a:xfrm>
            <a:off x="116737" y="250771"/>
            <a:ext cx="393268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500" b="1" dirty="0"/>
              <a:t>The AI Course Design Canvas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5FACD2-D761-F419-02FF-6A4AD4D5FFBC}"/>
              </a:ext>
            </a:extLst>
          </p:cNvPr>
          <p:cNvSpPr/>
          <p:nvPr userDrawn="1"/>
        </p:nvSpPr>
        <p:spPr>
          <a:xfrm>
            <a:off x="4586006" y="254674"/>
            <a:ext cx="1826512" cy="2880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700" i="1" dirty="0">
                <a:solidFill>
                  <a:schemeClr val="tx1"/>
                </a:solidFill>
              </a:rPr>
              <a:t>Course: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4BE3FFC-8D84-3651-6191-357A1EADFBD1}"/>
              </a:ext>
            </a:extLst>
          </p:cNvPr>
          <p:cNvSpPr/>
          <p:nvPr userDrawn="1"/>
        </p:nvSpPr>
        <p:spPr>
          <a:xfrm>
            <a:off x="6490552" y="257581"/>
            <a:ext cx="1553771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700" i="1" dirty="0">
                <a:solidFill>
                  <a:schemeClr val="tx1"/>
                </a:solidFill>
              </a:rPr>
              <a:t>Author</a:t>
            </a:r>
            <a:r>
              <a:rPr lang="de-DE" sz="700" i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94E16CC-495E-11F2-C09D-162F145CEA9B}"/>
              </a:ext>
            </a:extLst>
          </p:cNvPr>
          <p:cNvSpPr/>
          <p:nvPr userDrawn="1"/>
        </p:nvSpPr>
        <p:spPr>
          <a:xfrm>
            <a:off x="8127219" y="242312"/>
            <a:ext cx="824098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700" i="1" dirty="0">
                <a:solidFill>
                  <a:schemeClr val="tx1"/>
                </a:solidFill>
              </a:rPr>
              <a:t>Date: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33C94E9-F319-E026-DD12-B4B1934D865D}"/>
              </a:ext>
            </a:extLst>
          </p:cNvPr>
          <p:cNvSpPr/>
          <p:nvPr userDrawn="1"/>
        </p:nvSpPr>
        <p:spPr>
          <a:xfrm>
            <a:off x="6586280" y="925471"/>
            <a:ext cx="3240000" cy="183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200" b="1" dirty="0">
                <a:solidFill>
                  <a:schemeClr val="tx1"/>
                </a:solidFill>
              </a:rPr>
              <a:t>Learners</a:t>
            </a:r>
            <a:endParaRPr lang="de-DE" sz="1200" b="1" dirty="0">
              <a:solidFill>
                <a:schemeClr val="tx1"/>
              </a:solidFill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900" dirty="0">
                <a:solidFill>
                  <a:schemeClr val="tx1"/>
                </a:solidFill>
              </a:rPr>
              <a:t>What existing AI knowledge and skills do the learners have?</a:t>
            </a:r>
            <a:br>
              <a:rPr lang="en-GB" sz="900" dirty="0">
                <a:solidFill>
                  <a:schemeClr val="tx1"/>
                </a:solidFill>
              </a:rPr>
            </a:br>
            <a:r>
              <a:rPr lang="en-GB" sz="900" dirty="0">
                <a:solidFill>
                  <a:schemeClr val="tx1"/>
                </a:solidFill>
              </a:rPr>
              <a:t>What other related skills and knowledge do the learners have?</a:t>
            </a:r>
            <a:endParaRPr lang="de-DE" sz="900" b="1" dirty="0">
              <a:solidFill>
                <a:schemeClr val="tx1"/>
              </a:solidFill>
            </a:endParaRPr>
          </a:p>
          <a:p>
            <a:r>
              <a:rPr lang="en-GB" sz="900" dirty="0">
                <a:solidFill>
                  <a:schemeClr val="tx1"/>
                </a:solidFill>
              </a:rPr>
              <a:t>What role in the AI interaction are learners supposed to take after completing the course?</a:t>
            </a:r>
            <a:endParaRPr lang="de-DE" sz="900" b="1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3EFFAA0-ADCA-DA89-6A5E-D36832BB0E8F}"/>
              </a:ext>
            </a:extLst>
          </p:cNvPr>
          <p:cNvSpPr/>
          <p:nvPr userDrawn="1"/>
        </p:nvSpPr>
        <p:spPr>
          <a:xfrm>
            <a:off x="3438224" y="929927"/>
            <a:ext cx="3060000" cy="183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200" b="1" dirty="0">
                <a:solidFill>
                  <a:schemeClr val="tx1"/>
                </a:solidFill>
              </a:rPr>
              <a:t>Learning Outcomes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900" dirty="0">
                <a:solidFill>
                  <a:schemeClr val="tx1"/>
                </a:solidFill>
              </a:rPr>
              <a:t>What are the relevant learning outcomes of the course?</a:t>
            </a:r>
            <a:endParaRPr lang="en-GB" sz="900" b="1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0C4855C-F699-2F58-C4B6-D3C5C1561DA6}"/>
              </a:ext>
            </a:extLst>
          </p:cNvPr>
          <p:cNvSpPr/>
          <p:nvPr userDrawn="1"/>
        </p:nvSpPr>
        <p:spPr>
          <a:xfrm>
            <a:off x="6586281" y="4597471"/>
            <a:ext cx="3240000" cy="183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1" dirty="0">
                <a:solidFill>
                  <a:schemeClr val="tx1"/>
                </a:solidFill>
              </a:rPr>
              <a:t>Internal Resources</a:t>
            </a:r>
          </a:p>
          <a:p>
            <a:r>
              <a:rPr lang="en-GB" sz="900" dirty="0">
                <a:solidFill>
                  <a:schemeClr val="tx1"/>
                </a:solidFill>
              </a:rPr>
              <a:t>What time and resources are available?</a:t>
            </a:r>
          </a:p>
          <a:p>
            <a:r>
              <a:rPr lang="en-GB" sz="900" dirty="0">
                <a:solidFill>
                  <a:schemeClr val="tx1"/>
                </a:solidFill>
              </a:rPr>
              <a:t>What data is available for the course?</a:t>
            </a:r>
            <a:br>
              <a:rPr lang="en-GB" sz="900" dirty="0">
                <a:solidFill>
                  <a:schemeClr val="tx1"/>
                </a:solidFill>
              </a:rPr>
            </a:br>
            <a:r>
              <a:rPr lang="en-GB" sz="900" dirty="0">
                <a:solidFill>
                  <a:schemeClr val="tx1"/>
                </a:solidFill>
              </a:rPr>
              <a:t>What resources does the university or the network provide?</a:t>
            </a:r>
            <a:endParaRPr lang="en-GB" sz="900" b="1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1B83E7E-FD3C-1F79-0377-DAABC3C82680}"/>
              </a:ext>
            </a:extLst>
          </p:cNvPr>
          <p:cNvSpPr/>
          <p:nvPr userDrawn="1"/>
        </p:nvSpPr>
        <p:spPr>
          <a:xfrm>
            <a:off x="65937" y="6462611"/>
            <a:ext cx="2517289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GB" sz="600" b="1" noProof="0" dirty="0">
                <a:solidFill>
                  <a:schemeClr val="tx1"/>
                </a:solidFill>
              </a:rPr>
              <a:t>Designed by</a:t>
            </a:r>
            <a:r>
              <a:rPr lang="en-GB" sz="600" noProof="0" dirty="0">
                <a:solidFill>
                  <a:schemeClr val="tx1"/>
                </a:solidFill>
              </a:rPr>
              <a:t> Anonymous</a:t>
            </a:r>
          </a:p>
          <a:p>
            <a:pPr>
              <a:lnSpc>
                <a:spcPct val="150000"/>
              </a:lnSpc>
            </a:pPr>
            <a:r>
              <a:rPr lang="en-GB" sz="600" noProof="0" dirty="0">
                <a:solidFill>
                  <a:schemeClr val="tx1"/>
                </a:solidFill>
              </a:rPr>
              <a:t>                    This work is licensed under CC BY-SA 4.0.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93E04B4-D8F1-B557-6095-3B0E8FA39801}"/>
              </a:ext>
            </a:extLst>
          </p:cNvPr>
          <p:cNvSpPr/>
          <p:nvPr userDrawn="1"/>
        </p:nvSpPr>
        <p:spPr>
          <a:xfrm>
            <a:off x="121255" y="933500"/>
            <a:ext cx="3240000" cy="144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1" dirty="0">
                <a:solidFill>
                  <a:schemeClr val="tx1"/>
                </a:solidFill>
              </a:rPr>
              <a:t>Impact of AI &amp; Potential Use Cases in the Domain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900" dirty="0">
                <a:solidFill>
                  <a:schemeClr val="tx1"/>
                </a:solidFill>
              </a:rPr>
              <a:t>How is AI affecting the domain?</a:t>
            </a:r>
            <a:br>
              <a:rPr lang="en-GB" sz="900" dirty="0">
                <a:solidFill>
                  <a:schemeClr val="tx1"/>
                </a:solidFill>
              </a:rPr>
            </a:br>
            <a:r>
              <a:rPr lang="en-GB" sz="900" dirty="0">
                <a:solidFill>
                  <a:schemeClr val="tx1"/>
                </a:solidFill>
              </a:rPr>
              <a:t>What are potential use cases of using AI in the domain?</a:t>
            </a:r>
          </a:p>
          <a:p>
            <a:endParaRPr lang="de-DE" sz="700" dirty="0">
              <a:solidFill>
                <a:schemeClr val="tx1"/>
              </a:solidFill>
            </a:endParaRPr>
          </a:p>
          <a:p>
            <a:endParaRPr lang="de-DE" sz="1000" b="1" dirty="0">
              <a:solidFill>
                <a:schemeClr val="tx1"/>
              </a:solidFill>
            </a:endParaRPr>
          </a:p>
          <a:p>
            <a:endParaRPr lang="de-DE" sz="1000" b="1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CAD16A5-53FC-140D-67E5-48EC1FDEBCAC}"/>
              </a:ext>
            </a:extLst>
          </p:cNvPr>
          <p:cNvSpPr/>
          <p:nvPr userDrawn="1"/>
        </p:nvSpPr>
        <p:spPr>
          <a:xfrm>
            <a:off x="120862" y="2157500"/>
            <a:ext cx="3240000" cy="144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1" dirty="0">
                <a:solidFill>
                  <a:schemeClr val="tx1"/>
                </a:solidFill>
              </a:rPr>
              <a:t>Data in the Domain</a:t>
            </a:r>
            <a:endParaRPr lang="en-GB" sz="1000" b="1" dirty="0">
              <a:solidFill>
                <a:schemeClr val="tx1"/>
              </a:solidFill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900" dirty="0">
                <a:solidFill>
                  <a:schemeClr val="tx1"/>
                </a:solidFill>
              </a:rPr>
              <a:t>What type of data is most common in the domain?</a:t>
            </a:r>
            <a:endParaRPr lang="de-DE" sz="1000" b="1" dirty="0">
              <a:solidFill>
                <a:schemeClr val="tx1"/>
              </a:solidFill>
            </a:endParaRPr>
          </a:p>
          <a:p>
            <a:endParaRPr lang="de-DE" sz="1000" b="1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6E3FAFC-4EC5-16C6-A384-FE26C8B74054}"/>
              </a:ext>
            </a:extLst>
          </p:cNvPr>
          <p:cNvSpPr/>
          <p:nvPr userDrawn="1"/>
        </p:nvSpPr>
        <p:spPr>
          <a:xfrm>
            <a:off x="116737" y="3575326"/>
            <a:ext cx="3240000" cy="144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1" dirty="0">
                <a:solidFill>
                  <a:schemeClr val="tx1"/>
                </a:solidFill>
              </a:rPr>
              <a:t>Implications of using AI in the Domain</a:t>
            </a:r>
            <a:endParaRPr lang="de-DE" sz="1200" b="1" dirty="0">
              <a:solidFill>
                <a:schemeClr val="tx1"/>
              </a:solidFill>
            </a:endParaRPr>
          </a:p>
          <a:p>
            <a:r>
              <a:rPr lang="en-GB" sz="900" dirty="0">
                <a:solidFill>
                  <a:schemeClr val="tx1"/>
                </a:solidFill>
              </a:rPr>
              <a:t>What implications does the use of AI have in the domain and in the use case? What are important legal, ethical, social implications to take into account?</a:t>
            </a:r>
            <a:endParaRPr lang="de-DE" sz="900" b="1" dirty="0">
              <a:solidFill>
                <a:schemeClr val="tx1"/>
              </a:solidFill>
            </a:endParaRPr>
          </a:p>
          <a:p>
            <a:endParaRPr lang="de-DE" sz="900" b="1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383FCD2-8387-509F-46BF-3A361FED64E1}"/>
              </a:ext>
            </a:extLst>
          </p:cNvPr>
          <p:cNvSpPr/>
          <p:nvPr userDrawn="1"/>
        </p:nvSpPr>
        <p:spPr>
          <a:xfrm>
            <a:off x="9034213" y="242311"/>
            <a:ext cx="737151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700" i="1" dirty="0">
                <a:solidFill>
                  <a:schemeClr val="tx1"/>
                </a:solidFill>
              </a:rPr>
              <a:t>Version: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D149AEE-7CEC-3AD8-B05B-EF017E4A8672}"/>
              </a:ext>
            </a:extLst>
          </p:cNvPr>
          <p:cNvSpPr/>
          <p:nvPr userDrawn="1"/>
        </p:nvSpPr>
        <p:spPr>
          <a:xfrm>
            <a:off x="6586281" y="2761471"/>
            <a:ext cx="3240000" cy="183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200" b="1" dirty="0">
                <a:solidFill>
                  <a:schemeClr val="tx1"/>
                </a:solidFill>
              </a:rPr>
              <a:t>Instructors</a:t>
            </a:r>
            <a:endParaRPr lang="de-DE" sz="1200" b="1" dirty="0">
              <a:solidFill>
                <a:schemeClr val="tx1"/>
              </a:solidFill>
            </a:endParaRPr>
          </a:p>
          <a:p>
            <a:r>
              <a:rPr lang="en-GB" sz="900" dirty="0">
                <a:solidFill>
                  <a:schemeClr val="tx1"/>
                </a:solidFill>
              </a:rPr>
              <a:t>What skills and competencies does the instructors have?</a:t>
            </a:r>
            <a:br>
              <a:rPr lang="en-GB" sz="900" dirty="0">
                <a:solidFill>
                  <a:schemeClr val="tx1"/>
                </a:solidFill>
              </a:rPr>
            </a:br>
            <a:endParaRPr lang="de-DE" sz="900" b="1" dirty="0">
              <a:solidFill>
                <a:schemeClr val="tx1"/>
              </a:solidFill>
            </a:endParaRPr>
          </a:p>
          <a:p>
            <a:endParaRPr lang="de-DE" sz="900" b="1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1C4F629-A15C-4536-210D-B6DE559A715A}"/>
              </a:ext>
            </a:extLst>
          </p:cNvPr>
          <p:cNvSpPr/>
          <p:nvPr userDrawn="1"/>
        </p:nvSpPr>
        <p:spPr>
          <a:xfrm>
            <a:off x="3434099" y="4601927"/>
            <a:ext cx="3060000" cy="183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200" b="1" dirty="0">
                <a:solidFill>
                  <a:schemeClr val="tx1"/>
                </a:solidFill>
              </a:rPr>
              <a:t>Learning Activities</a:t>
            </a:r>
            <a:br>
              <a:rPr lang="de-DE" sz="1200" b="1" dirty="0">
                <a:solidFill>
                  <a:schemeClr val="tx1"/>
                </a:solidFill>
              </a:rPr>
            </a:br>
            <a:r>
              <a:rPr lang="en-GB" sz="900" dirty="0">
                <a:solidFill>
                  <a:schemeClr val="tx1"/>
                </a:solidFill>
              </a:rPr>
              <a:t>What learning activities will be included in the course?</a:t>
            </a:r>
            <a:br>
              <a:rPr lang="en-GB" sz="900" dirty="0">
                <a:solidFill>
                  <a:schemeClr val="tx1"/>
                </a:solidFill>
              </a:rPr>
            </a:br>
            <a:r>
              <a:rPr lang="en-GB" sz="900" dirty="0">
                <a:solidFill>
                  <a:schemeClr val="tx1"/>
                </a:solidFill>
              </a:rPr>
              <a:t>What didactical approach will be taken? </a:t>
            </a:r>
            <a:endParaRPr lang="de-DE" sz="900" dirty="0">
              <a:solidFill>
                <a:schemeClr val="tx1"/>
              </a:solidFill>
            </a:endParaRPr>
          </a:p>
          <a:p>
            <a:endParaRPr lang="de-DE" sz="700" b="1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8D849D9-BEAF-9CA6-80FA-46E9DB8001F9}"/>
              </a:ext>
            </a:extLst>
          </p:cNvPr>
          <p:cNvSpPr/>
          <p:nvPr userDrawn="1"/>
        </p:nvSpPr>
        <p:spPr>
          <a:xfrm>
            <a:off x="3438224" y="2765927"/>
            <a:ext cx="3060000" cy="183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200" b="1" dirty="0">
                <a:solidFill>
                  <a:schemeClr val="tx1"/>
                </a:solidFill>
              </a:rPr>
              <a:t>Assessment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900" dirty="0">
                <a:solidFill>
                  <a:schemeClr val="tx1"/>
                </a:solidFill>
              </a:rPr>
              <a:t>How will the learning outcomes be assessed?</a:t>
            </a:r>
            <a:endParaRPr lang="en-GB" sz="900" b="1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33E5639-671B-D962-8FEA-BCAE7AC3692B}"/>
              </a:ext>
            </a:extLst>
          </p:cNvPr>
          <p:cNvSpPr/>
          <p:nvPr userDrawn="1"/>
        </p:nvSpPr>
        <p:spPr>
          <a:xfrm>
            <a:off x="118506" y="4993152"/>
            <a:ext cx="3240000" cy="144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200" b="1" dirty="0">
                <a:solidFill>
                  <a:schemeClr val="tx1"/>
                </a:solidFill>
              </a:rPr>
              <a:t>Additional Resources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900" dirty="0">
                <a:solidFill>
                  <a:schemeClr val="tx1"/>
                </a:solidFill>
              </a:rPr>
              <a:t>What additional material or resources could be used?</a:t>
            </a:r>
            <a:br>
              <a:rPr lang="en-GB" sz="900" dirty="0">
                <a:solidFill>
                  <a:schemeClr val="tx1"/>
                </a:solidFill>
              </a:rPr>
            </a:br>
            <a:r>
              <a:rPr lang="en-GB" sz="900" dirty="0">
                <a:solidFill>
                  <a:schemeClr val="tx1"/>
                </a:solidFill>
              </a:rPr>
              <a:t>What Open Educational Resources are helpful?</a:t>
            </a:r>
            <a:endParaRPr lang="en-GB" sz="900" b="1" dirty="0">
              <a:solidFill>
                <a:schemeClr val="tx1"/>
              </a:solidFill>
            </a:endParaRPr>
          </a:p>
          <a:p>
            <a:endParaRPr lang="de-DE" sz="900" b="1" dirty="0">
              <a:solidFill>
                <a:schemeClr val="tx1"/>
              </a:solidFill>
            </a:endParaRPr>
          </a:p>
        </p:txBody>
      </p:sp>
      <p:pic>
        <p:nvPicPr>
          <p:cNvPr id="23" name="Graphic 22" descr="Checklist">
            <a:extLst>
              <a:ext uri="{FF2B5EF4-FFF2-40B4-BE49-F238E27FC236}">
                <a16:creationId xmlns:a16="http://schemas.microsoft.com/office/drawing/2014/main" id="{EE340BA4-4ADB-D894-BF2F-0FC21B25459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62043" y="2798262"/>
            <a:ext cx="216000" cy="216000"/>
          </a:xfrm>
          <a:prstGeom prst="rect">
            <a:avLst/>
          </a:prstGeom>
        </p:spPr>
      </p:pic>
      <p:pic>
        <p:nvPicPr>
          <p:cNvPr id="24" name="Graphic 23" descr="Lightbulb">
            <a:extLst>
              <a:ext uri="{FF2B5EF4-FFF2-40B4-BE49-F238E27FC236}">
                <a16:creationId xmlns:a16="http://schemas.microsoft.com/office/drawing/2014/main" id="{38C49441-D0CD-3F03-D759-AE7DF00B6EE3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293350" y="4642381"/>
            <a:ext cx="216000" cy="216000"/>
          </a:xfrm>
          <a:prstGeom prst="rect">
            <a:avLst/>
          </a:prstGeom>
        </p:spPr>
      </p:pic>
      <p:pic>
        <p:nvPicPr>
          <p:cNvPr id="25" name="Graphic 24" descr="Flag">
            <a:extLst>
              <a:ext uri="{FF2B5EF4-FFF2-40B4-BE49-F238E27FC236}">
                <a16:creationId xmlns:a16="http://schemas.microsoft.com/office/drawing/2014/main" id="{AA6032CD-B41D-6FB5-5658-9DEBA8ECBB24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262043" y="962262"/>
            <a:ext cx="216000" cy="216000"/>
          </a:xfrm>
          <a:prstGeom prst="rect">
            <a:avLst/>
          </a:prstGeom>
        </p:spPr>
      </p:pic>
      <p:pic>
        <p:nvPicPr>
          <p:cNvPr id="26" name="Graphic 25" descr="Compass">
            <a:extLst>
              <a:ext uri="{FF2B5EF4-FFF2-40B4-BE49-F238E27FC236}">
                <a16:creationId xmlns:a16="http://schemas.microsoft.com/office/drawing/2014/main" id="{FA6D53D9-C624-6361-D838-C826DFB4C940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135714" y="967405"/>
            <a:ext cx="216000" cy="216000"/>
          </a:xfrm>
          <a:prstGeom prst="rect">
            <a:avLst/>
          </a:prstGeom>
        </p:spPr>
      </p:pic>
      <p:pic>
        <p:nvPicPr>
          <p:cNvPr id="27" name="Graphic 26" descr="Users">
            <a:extLst>
              <a:ext uri="{FF2B5EF4-FFF2-40B4-BE49-F238E27FC236}">
                <a16:creationId xmlns:a16="http://schemas.microsoft.com/office/drawing/2014/main" id="{49C9975B-C1EC-0665-E1B0-FD1A31E5A64F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599587" y="968030"/>
            <a:ext cx="216000" cy="216000"/>
          </a:xfrm>
          <a:prstGeom prst="rect">
            <a:avLst/>
          </a:prstGeom>
        </p:spPr>
      </p:pic>
      <p:pic>
        <p:nvPicPr>
          <p:cNvPr id="28" name="Graphic 27" descr="Puzzle pieces">
            <a:extLst>
              <a:ext uri="{FF2B5EF4-FFF2-40B4-BE49-F238E27FC236}">
                <a16:creationId xmlns:a16="http://schemas.microsoft.com/office/drawing/2014/main" id="{CDDF92A1-A81F-07CF-F420-DA8C6E265147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141338" y="4993447"/>
            <a:ext cx="216000" cy="216000"/>
          </a:xfrm>
          <a:prstGeom prst="rect">
            <a:avLst/>
          </a:prstGeom>
        </p:spPr>
      </p:pic>
      <p:pic>
        <p:nvPicPr>
          <p:cNvPr id="29" name="Graphic 28" descr="Transfer">
            <a:extLst>
              <a:ext uri="{FF2B5EF4-FFF2-40B4-BE49-F238E27FC236}">
                <a16:creationId xmlns:a16="http://schemas.microsoft.com/office/drawing/2014/main" id="{7B71F913-B26F-9EE9-3DEC-9B81B22B73B6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131290" y="3604093"/>
            <a:ext cx="216000" cy="216000"/>
          </a:xfrm>
          <a:prstGeom prst="rect">
            <a:avLst/>
          </a:prstGeom>
        </p:spPr>
      </p:pic>
      <p:pic>
        <p:nvPicPr>
          <p:cNvPr id="30" name="Graphic 29" descr="Server">
            <a:extLst>
              <a:ext uri="{FF2B5EF4-FFF2-40B4-BE49-F238E27FC236}">
                <a16:creationId xmlns:a16="http://schemas.microsoft.com/office/drawing/2014/main" id="{2FBCB0B3-4AB5-7210-185C-244AC627D11A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135714" y="2191405"/>
            <a:ext cx="216000" cy="216000"/>
          </a:xfrm>
          <a:prstGeom prst="rect">
            <a:avLst/>
          </a:prstGeom>
        </p:spPr>
      </p:pic>
      <p:pic>
        <p:nvPicPr>
          <p:cNvPr id="31" name="Graphic 30" descr="Classroom">
            <a:extLst>
              <a:ext uri="{FF2B5EF4-FFF2-40B4-BE49-F238E27FC236}">
                <a16:creationId xmlns:a16="http://schemas.microsoft.com/office/drawing/2014/main" id="{1AB16613-AAAA-B468-A862-7504FB063504}"/>
              </a:ext>
            </a:extLst>
          </p:cNvPr>
          <p:cNvPicPr>
            <a:picLocks noChangeAspect="1"/>
          </p:cNvPicPr>
          <p:nvPr userDrawn="1"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9591302" y="2804030"/>
            <a:ext cx="216000" cy="216000"/>
          </a:xfrm>
          <a:prstGeom prst="rect">
            <a:avLst/>
          </a:prstGeom>
        </p:spPr>
      </p:pic>
      <p:pic>
        <p:nvPicPr>
          <p:cNvPr id="32" name="Graphic 31" descr="Hourglass">
            <a:extLst>
              <a:ext uri="{FF2B5EF4-FFF2-40B4-BE49-F238E27FC236}">
                <a16:creationId xmlns:a16="http://schemas.microsoft.com/office/drawing/2014/main" id="{463C4C3C-4E78-67D3-7DA7-DAEB2AD86B87}"/>
              </a:ext>
            </a:extLst>
          </p:cNvPr>
          <p:cNvPicPr>
            <a:picLocks noChangeAspect="1"/>
          </p:cNvPicPr>
          <p:nvPr userDrawn="1"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9599587" y="4631789"/>
            <a:ext cx="216000" cy="216000"/>
          </a:xfrm>
          <a:prstGeom prst="rect">
            <a:avLst/>
          </a:prstGeom>
        </p:spPr>
      </p:pic>
      <p:pic>
        <p:nvPicPr>
          <p:cNvPr id="33" name="Picture 2" descr="Creative Commons License">
            <a:extLst>
              <a:ext uri="{FF2B5EF4-FFF2-40B4-BE49-F238E27FC236}">
                <a16:creationId xmlns:a16="http://schemas.microsoft.com/office/drawing/2014/main" id="{EA9DBC29-F2C6-FCD2-9D41-D113E180625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750" y="6670303"/>
            <a:ext cx="324910" cy="114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4DC576DA-4B12-4FDB-AA59-3A9B27DB1D8F}"/>
              </a:ext>
            </a:extLst>
          </p:cNvPr>
          <p:cNvSpPr/>
          <p:nvPr userDrawn="1"/>
        </p:nvSpPr>
        <p:spPr>
          <a:xfrm>
            <a:off x="120861" y="715733"/>
            <a:ext cx="324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b="1" i="1" dirty="0">
                <a:solidFill>
                  <a:schemeClr val="tx1"/>
                </a:solidFill>
              </a:rPr>
              <a:t>Domain </a:t>
            </a:r>
            <a:endParaRPr lang="de-DE" sz="900" b="1" i="1" dirty="0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527959D-2B71-2466-062E-F04DF31A9057}"/>
              </a:ext>
            </a:extLst>
          </p:cNvPr>
          <p:cNvSpPr/>
          <p:nvPr userDrawn="1"/>
        </p:nvSpPr>
        <p:spPr>
          <a:xfrm>
            <a:off x="6584731" y="715682"/>
            <a:ext cx="324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i="1" dirty="0">
                <a:solidFill>
                  <a:schemeClr val="tx1"/>
                </a:solidFill>
              </a:rPr>
              <a:t>Internal Factors</a:t>
            </a:r>
            <a:endParaRPr lang="en-GB" sz="900" b="1" i="1" dirty="0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7194A33-DF42-1FD5-D764-30A1CCC5AFDE}"/>
              </a:ext>
            </a:extLst>
          </p:cNvPr>
          <p:cNvSpPr/>
          <p:nvPr userDrawn="1"/>
        </p:nvSpPr>
        <p:spPr>
          <a:xfrm>
            <a:off x="3438224" y="715682"/>
            <a:ext cx="306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i="1" dirty="0">
                <a:solidFill>
                  <a:schemeClr val="tx1"/>
                </a:solidFill>
              </a:rPr>
              <a:t>Pedagogical Structure</a:t>
            </a:r>
            <a:endParaRPr lang="en-GB" sz="900" b="1" i="1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6A01D9-BF40-B4DE-4271-8379701D1E14}"/>
              </a:ext>
            </a:extLst>
          </p:cNvPr>
          <p:cNvSpPr txBox="1"/>
          <p:nvPr userDrawn="1"/>
        </p:nvSpPr>
        <p:spPr>
          <a:xfrm>
            <a:off x="384506" y="2722448"/>
            <a:ext cx="35141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sz="1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25CA52-5555-C69D-E09D-1E7FF0BE048D}"/>
              </a:ext>
            </a:extLst>
          </p:cNvPr>
          <p:cNvSpPr txBox="1"/>
          <p:nvPr userDrawn="1"/>
        </p:nvSpPr>
        <p:spPr>
          <a:xfrm>
            <a:off x="384506" y="5204354"/>
            <a:ext cx="35141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1448236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9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12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2DD49CB-663C-9EC7-ADAE-689E27A842A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9DD2B6-C714-F170-67A3-0C63C723331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A0DE1F-DC63-CB1B-04C0-8DF0A62E74A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F82209-CD6B-CFB7-70EF-623836A82A3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45A9E30-BE61-4598-C5E9-1805309316D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568089D-DD75-5B6C-E198-41C6A0E54B4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7DE949D-0D06-A5E4-ED32-A1947A2AEDB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004C00F-F0AA-38CA-C38B-47E2E295DB9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089711F-CE93-FFEC-8E49-46FBD5EAD878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63E86CF-0C04-FB43-B751-62C28B1B084F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CB95E0F-0F7C-C927-CEE8-47E56A719040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9A4975C-B96E-0B43-550F-870918C77100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07B9589C-E22A-6E5E-65D7-C9E82EECE0E6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E129552E-4E91-42DA-565A-C44CF0265ED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70584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413</TotalTime>
  <Words>0</Words>
  <Application>Microsoft Macintosh PowerPoint</Application>
  <PresentationFormat>A4 Paper (210x297 mm)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Johannes Schleiss</dc:creator>
  <cp:lastModifiedBy>Johannes Schleiss</cp:lastModifiedBy>
  <cp:revision>61</cp:revision>
  <dcterms:created xsi:type="dcterms:W3CDTF">2022-06-11T10:17:58Z</dcterms:created>
  <dcterms:modified xsi:type="dcterms:W3CDTF">2023-01-16T07:45:27Z</dcterms:modified>
</cp:coreProperties>
</file>