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HK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96820b54_1_0:notes"/>
          <p:cNvSpPr/>
          <p:nvPr>
            <p:ph idx="2" type="sldImg"/>
          </p:nvPr>
        </p:nvSpPr>
        <p:spPr>
          <a:xfrm>
            <a:off x="1143000" y="694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96820b54_1_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8796820b54_1_0:notes"/>
          <p:cNvSpPr txBox="1"/>
          <p:nvPr>
            <p:ph idx="12" type="sldNum"/>
          </p:nvPr>
        </p:nvSpPr>
        <p:spPr>
          <a:xfrm>
            <a:off x="3881880" y="8686800"/>
            <a:ext cx="2975700" cy="45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96820b54_0_6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each tree sees different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at each split, it sees different columns</a:t>
            </a:r>
            <a:endParaRPr/>
          </a:p>
        </p:txBody>
      </p:sp>
      <p:sp>
        <p:nvSpPr>
          <p:cNvPr id="166" name="Google Shape;166;g8796820b54_0_6:notes"/>
          <p:cNvSpPr/>
          <p:nvPr>
            <p:ph idx="2" type="sldImg"/>
          </p:nvPr>
        </p:nvSpPr>
        <p:spPr>
          <a:xfrm>
            <a:off x="1143000" y="694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96820b54_3_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796820b54_3_2:notes"/>
          <p:cNvSpPr/>
          <p:nvPr>
            <p:ph idx="2" type="sldImg"/>
          </p:nvPr>
        </p:nvSpPr>
        <p:spPr>
          <a:xfrm>
            <a:off x="1143000" y="694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96820b54_3_18:notes"/>
          <p:cNvSpPr/>
          <p:nvPr>
            <p:ph idx="2" type="sldImg"/>
          </p:nvPr>
        </p:nvSpPr>
        <p:spPr>
          <a:xfrm>
            <a:off x="1143000" y="694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96820b54_3_18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796820b54_3_18:notes"/>
          <p:cNvSpPr txBox="1"/>
          <p:nvPr>
            <p:ph idx="12" type="sldNum"/>
          </p:nvPr>
        </p:nvSpPr>
        <p:spPr>
          <a:xfrm>
            <a:off x="3881880" y="8686800"/>
            <a:ext cx="2975700" cy="45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96820b54_3_25:notes"/>
          <p:cNvSpPr/>
          <p:nvPr>
            <p:ph idx="2" type="sldImg"/>
          </p:nvPr>
        </p:nvSpPr>
        <p:spPr>
          <a:xfrm>
            <a:off x="1143000" y="694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96820b54_3_2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796820b54_3_25:notes"/>
          <p:cNvSpPr txBox="1"/>
          <p:nvPr>
            <p:ph idx="12" type="sldNum"/>
          </p:nvPr>
        </p:nvSpPr>
        <p:spPr>
          <a:xfrm>
            <a:off x="3881880" y="8686800"/>
            <a:ext cx="2975700" cy="45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96820b54_3_12:notes"/>
          <p:cNvSpPr/>
          <p:nvPr>
            <p:ph idx="2" type="sldImg"/>
          </p:nvPr>
        </p:nvSpPr>
        <p:spPr>
          <a:xfrm>
            <a:off x="1143000" y="694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96820b54_3_1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796820b54_3_12:notes"/>
          <p:cNvSpPr txBox="1"/>
          <p:nvPr>
            <p:ph idx="12" type="sldNum"/>
          </p:nvPr>
        </p:nvSpPr>
        <p:spPr>
          <a:xfrm>
            <a:off x="3881880" y="8686800"/>
            <a:ext cx="2975700" cy="45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Warmer</a:t>
            </a:r>
            <a:endParaRPr/>
          </a:p>
        </p:txBody>
      </p:sp>
      <p:sp>
        <p:nvSpPr>
          <p:cNvPr id="70" name="Google Shape;70;p16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96820b54_1_19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Warmer</a:t>
            </a:r>
            <a:endParaRPr/>
          </a:p>
        </p:txBody>
      </p:sp>
      <p:sp>
        <p:nvSpPr>
          <p:cNvPr id="75" name="Google Shape;75;g8796820b54_1_195:notes"/>
          <p:cNvSpPr/>
          <p:nvPr>
            <p:ph idx="2" type="sldImg"/>
          </p:nvPr>
        </p:nvSpPr>
        <p:spPr>
          <a:xfrm>
            <a:off x="1143000" y="694800"/>
            <a:ext cx="45717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1371600" y="1143000"/>
            <a:ext cx="41144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2000" strike="noStrike">
                <a:latin typeface="Arial"/>
                <a:ea typeface="Arial"/>
                <a:cs typeface="Arial"/>
                <a:sym typeface="Arial"/>
              </a:rPr>
              <a:t>What type of machine learning are the three examples above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2000" strike="noStrike">
                <a:latin typeface="Arial"/>
                <a:ea typeface="Arial"/>
                <a:cs typeface="Arial"/>
                <a:sym typeface="Arial"/>
              </a:rPr>
              <a:t>Sorting hat: it could be supervised but we hope it is reinforcement learning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2000" strike="noStrike">
                <a:latin typeface="Arial"/>
                <a:ea typeface="Arial"/>
                <a:cs typeface="Arial"/>
                <a:sym typeface="Arial"/>
              </a:rPr>
              <a:t>Speech Recognition: Same as above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2000" strike="noStrike">
                <a:latin typeface="Arial"/>
                <a:ea typeface="Arial"/>
                <a:cs typeface="Arial"/>
                <a:sym typeface="Arial"/>
              </a:rPr>
              <a:t>Self-driving car: Definitely reinforcement learning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1371600" y="1143000"/>
            <a:ext cx="41144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2000" strike="noStrike">
                <a:latin typeface="Arial"/>
                <a:ea typeface="Arial"/>
                <a:cs typeface="Arial"/>
                <a:sym typeface="Arial"/>
              </a:rPr>
              <a:t>False Positive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1. start with all observations in one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2. identify a binary question, i.e., ("*yes/no*", "*over/under*") which will lead to mostly homogeneous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3. repeat step two until every subgroup homogeneous or some other metric has been achieved</a:t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The root node contains all observations</a:t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/>
              <a:t>The first split is done to create as homogenous groups as possible.</a:t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1143000" y="694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3000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30000" y="1681200"/>
            <a:ext cx="386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3000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30000" y="1681200"/>
            <a:ext cx="1887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2612160" y="1681200"/>
            <a:ext cx="1887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.evansimpso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alexisbcook/titanic-tutorial" TargetMode="External"/><Relationship Id="rId4" Type="http://schemas.openxmlformats.org/officeDocument/2006/relationships/hyperlink" Target="https://www.kaggle.com/willkoehrsen/visualize-a-decision-tree-w-python-scikit-learn" TargetMode="External"/><Relationship Id="rId5" Type="http://schemas.openxmlformats.org/officeDocument/2006/relationships/hyperlink" Target="https://www.datacamp.com/community/tutorials/decision-tree-classification-python" TargetMode="External"/><Relationship Id="rId6" Type="http://schemas.openxmlformats.org/officeDocument/2006/relationships/hyperlink" Target="https://www.oreilly.com/library/view/hands-on-machine-learning/978149196228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30000" y="365040"/>
            <a:ext cx="78864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6000"/>
              <a:t>A Forest Full of Trees</a:t>
            </a:r>
            <a:endParaRPr sz="6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30000" y="2598375"/>
            <a:ext cx="7886400" cy="24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HK" sz="2300"/>
              <a:t>Using Trees and Forests for Classification Tasks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HK"/>
              <a:t>Evan Simpson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HK" u="sng">
                <a:solidFill>
                  <a:schemeClr val="accent5"/>
                </a:solidFill>
                <a:hlinkClick r:id="rId3"/>
              </a:rPr>
              <a:t>p.evansimpson@gmail.com</a:t>
            </a:r>
            <a:r>
              <a:rPr lang="en-HK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55761" l="19155" r="0" t="0"/>
          <a:stretch/>
        </p:blipFill>
        <p:spPr>
          <a:xfrm>
            <a:off x="0" y="0"/>
            <a:ext cx="9147960" cy="401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6542" l="0" r="0" t="0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60" y="1554480"/>
            <a:ext cx="2095200" cy="27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1013760" y="4408560"/>
            <a:ext cx="1638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HK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Iris Setosa</a:t>
            </a:r>
            <a:endParaRPr b="0" i="1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8320" y="2909160"/>
            <a:ext cx="2095200" cy="15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3462840" y="44719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HK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Iris Versicolor</a:t>
            </a:r>
            <a:endParaRPr b="0" i="1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5840" y="2135880"/>
            <a:ext cx="2095200" cy="17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6498720" y="3862080"/>
            <a:ext cx="14342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HK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Iris Virginica</a:t>
            </a:r>
            <a:endParaRPr b="0" i="1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1632960" y="147960"/>
            <a:ext cx="5653440" cy="97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60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Task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628560" y="183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60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b="0" sz="60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628560" y="1253160"/>
            <a:ext cx="8515080" cy="48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4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</a:t>
            </a:r>
            <a:endParaRPr b="0" sz="4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-"/>
            </a:pPr>
            <a:r>
              <a:rPr b="0" lang="en-HK" sz="4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interpret and use </a:t>
            </a:r>
            <a:endParaRPr b="0" sz="4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-"/>
            </a:pPr>
            <a:r>
              <a:rPr lang="en-HK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4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HK" sz="4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</a:t>
            </a:r>
            <a:endParaRPr b="0" sz="4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HK" sz="4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HK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Non-linear Data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HK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lang="en-HK" sz="4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overfit</a:t>
            </a:r>
            <a:endParaRPr b="0" sz="4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628560" y="183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60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Methods</a:t>
            </a:r>
            <a:endParaRPr b="0" sz="60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32697" r="38373" t="0"/>
          <a:stretch/>
        </p:blipFill>
        <p:spPr>
          <a:xfrm>
            <a:off x="3074948" y="1268300"/>
            <a:ext cx="2502626" cy="4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88" y="1268300"/>
            <a:ext cx="8651026" cy="48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628560" y="1836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sz="60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26568" l="0" r="60961" t="20591"/>
          <a:stretch/>
        </p:blipFill>
        <p:spPr>
          <a:xfrm>
            <a:off x="0" y="1180825"/>
            <a:ext cx="3569649" cy="2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3151150" y="2724550"/>
            <a:ext cx="805200" cy="6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26568" l="0" r="26269" t="20591"/>
          <a:stretch/>
        </p:blipFill>
        <p:spPr>
          <a:xfrm>
            <a:off x="0" y="1208838"/>
            <a:ext cx="6741850" cy="2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6108275" y="977125"/>
            <a:ext cx="1358100" cy="174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26568" l="0" r="0" t="20591"/>
          <a:stretch/>
        </p:blipFill>
        <p:spPr>
          <a:xfrm>
            <a:off x="0" y="1200775"/>
            <a:ext cx="9144000" cy="22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80175" l="0" r="0" t="0"/>
          <a:stretch/>
        </p:blipFill>
        <p:spPr>
          <a:xfrm>
            <a:off x="0" y="3672890"/>
            <a:ext cx="9144000" cy="8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5">
            <a:alphaModFix/>
          </a:blip>
          <a:srcRect b="0" l="21654" r="22492" t="74372"/>
          <a:stretch/>
        </p:blipFill>
        <p:spPr>
          <a:xfrm>
            <a:off x="66450" y="4766325"/>
            <a:ext cx="8925150" cy="191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60" y="1554480"/>
            <a:ext cx="2095200" cy="27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1013760" y="4408560"/>
            <a:ext cx="163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HK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Iris Setosa</a:t>
            </a:r>
            <a:endParaRPr b="0" i="1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8320" y="2909160"/>
            <a:ext cx="2095200" cy="15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3462840" y="4471920"/>
            <a:ext cx="1828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HK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Iris Versicolor</a:t>
            </a:r>
            <a:endParaRPr b="0" i="1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5840" y="2135880"/>
            <a:ext cx="2095200" cy="17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6498720" y="3862080"/>
            <a:ext cx="143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HK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Iris Virginica</a:t>
            </a:r>
            <a:endParaRPr b="0" i="1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1632960" y="147960"/>
            <a:ext cx="56535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60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Task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300"/>
              <a:t>Random Forest</a:t>
            </a:r>
            <a:endParaRPr sz="3300"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286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-"/>
            </a:pP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Incredibly Powerful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-"/>
            </a:pP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 Box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300"/>
              <a:t>Summary</a:t>
            </a:r>
            <a:endParaRPr sz="3300"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-"/>
            </a:pP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/Over-fitting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-"/>
            </a:pPr>
            <a:r>
              <a:rPr lang="en-HK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Flexibility/Black Box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400"/>
              <a:t>Resources</a:t>
            </a:r>
            <a:endParaRPr sz="3400"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u="sng">
                <a:solidFill>
                  <a:schemeClr val="hlink"/>
                </a:solidFill>
                <a:hlinkClick r:id="rId3"/>
              </a:rPr>
              <a:t>Kaggle Tutorial using Random Forest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HK" sz="2400" u="sng">
                <a:solidFill>
                  <a:schemeClr val="hlink"/>
                </a:solidFill>
                <a:hlinkClick r:id="rId4"/>
              </a:rPr>
              <a:t>Visualizing Decision Trees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HK" sz="2400" u="sng">
                <a:solidFill>
                  <a:schemeClr val="hlink"/>
                </a:solidFill>
                <a:hlinkClick r:id="rId5"/>
              </a:rPr>
              <a:t>DataCamp Decision Tree Tutorial</a:t>
            </a:r>
            <a:r>
              <a:rPr lang="en-HK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HK" sz="2400" u="sng">
                <a:solidFill>
                  <a:schemeClr val="hlink"/>
                </a:solidFill>
                <a:hlinkClick r:id="rId6"/>
              </a:rPr>
              <a:t>Hands On Machine Learning Chapters 6 and 7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45175" y="468999"/>
            <a:ext cx="7886400" cy="54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Warmer: Put the Steps in Order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and Load the Libraries</a:t>
            </a:r>
            <a:br>
              <a:rPr lang="en-HK" sz="2400">
                <a:solidFill>
                  <a:schemeClr val="dk1"/>
                </a:solidFill>
              </a:rPr>
            </a:br>
            <a:br>
              <a:rPr lang="en-HK" sz="2400">
                <a:solidFill>
                  <a:schemeClr val="dk1"/>
                </a:solidFill>
              </a:rPr>
            </a:b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H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nspect the Prediction</a:t>
            </a:r>
            <a:br>
              <a:rPr lang="en-HK" sz="2400">
                <a:solidFill>
                  <a:schemeClr val="dk1"/>
                </a:solidFill>
              </a:rPr>
            </a:br>
            <a:br>
              <a:rPr lang="en-HK" sz="2400">
                <a:solidFill>
                  <a:schemeClr val="dk1"/>
                </a:solidFill>
              </a:rPr>
            </a:b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the Data </a:t>
            </a:r>
            <a:br>
              <a:rPr lang="en-HK" sz="2400">
                <a:solidFill>
                  <a:schemeClr val="dk1"/>
                </a:solidFill>
              </a:rPr>
            </a:br>
            <a:br>
              <a:rPr lang="en-HK" sz="2400">
                <a:solidFill>
                  <a:schemeClr val="dk1"/>
                </a:solidFill>
              </a:rPr>
            </a:b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and Evaluate the Model</a:t>
            </a:r>
            <a:br>
              <a:rPr lang="en-HK" sz="2400">
                <a:solidFill>
                  <a:schemeClr val="dk1"/>
                </a:solidFill>
              </a:rPr>
            </a:br>
            <a:br>
              <a:rPr lang="en-HK" sz="2400">
                <a:solidFill>
                  <a:schemeClr val="dk1"/>
                </a:solidFill>
              </a:rPr>
            </a:b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Exploratory Data Analysis (EDA)</a:t>
            </a:r>
            <a:br>
              <a:rPr lang="en-HK" sz="2400">
                <a:solidFill>
                  <a:schemeClr val="dk1"/>
                </a:solidFill>
              </a:rPr>
            </a:br>
            <a:br>
              <a:rPr lang="en-HK" sz="2400">
                <a:solidFill>
                  <a:schemeClr val="dk1"/>
                </a:solidFill>
              </a:rPr>
            </a:b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</a:t>
            </a:r>
            <a:r>
              <a:rPr lang="en-H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Data</a:t>
            </a:r>
            <a:br>
              <a:rPr lang="en-HK" sz="2400">
                <a:solidFill>
                  <a:schemeClr val="dk1"/>
                </a:solidFill>
              </a:rPr>
            </a:br>
            <a:br>
              <a:rPr lang="en-HK" sz="2400">
                <a:solidFill>
                  <a:schemeClr val="dk1"/>
                </a:solidFill>
              </a:rPr>
            </a:b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the problem</a:t>
            </a:r>
            <a:endParaRPr b="0" sz="2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45175" y="468999"/>
            <a:ext cx="7886400" cy="54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Warmer: Put the Steps in Order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the problem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Collect/Load the Data</a:t>
            </a:r>
            <a:br>
              <a:rPr lang="en-HK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and Load the Libraries</a:t>
            </a:r>
            <a:br>
              <a:rPr lang="en-HK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Exploratory Data Analysis (EDA)</a:t>
            </a:r>
            <a:br>
              <a:rPr lang="en-HK" sz="2400">
                <a:solidFill>
                  <a:schemeClr val="dk1"/>
                </a:solidFill>
              </a:rPr>
            </a:br>
            <a:br>
              <a:rPr lang="en-HK" sz="2400">
                <a:solidFill>
                  <a:schemeClr val="dk1"/>
                </a:solidFill>
              </a:rPr>
            </a:b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the Data </a:t>
            </a:r>
            <a:br>
              <a:rPr lang="en-HK" sz="2400">
                <a:solidFill>
                  <a:schemeClr val="dk1"/>
                </a:solidFill>
              </a:rPr>
            </a:br>
            <a:br>
              <a:rPr lang="en-HK" sz="2400">
                <a:solidFill>
                  <a:schemeClr val="dk1"/>
                </a:solidFill>
              </a:rPr>
            </a:br>
            <a:r>
              <a:rPr b="0" lang="en-HK" sz="2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and Evaluate the Model</a:t>
            </a:r>
            <a:endParaRPr b="0" sz="2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 the Prediction</a:t>
            </a:r>
            <a:endParaRPr b="0" sz="2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14393" r="14393" t="0"/>
          <a:stretch/>
        </p:blipFill>
        <p:spPr>
          <a:xfrm>
            <a:off x="284040" y="992160"/>
            <a:ext cx="4628880" cy="48733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5255640" y="992160"/>
            <a:ext cx="3888000" cy="48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HK" sz="2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Unsupervised? </a:t>
            </a:r>
            <a:endParaRPr b="0" sz="2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HK" sz="2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Supervised? </a:t>
            </a:r>
            <a:endParaRPr b="0" sz="2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HK" sz="2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Reinforcement?</a:t>
            </a:r>
            <a:endParaRPr b="0" sz="2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HK" sz="2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 </a:t>
            </a:r>
            <a:endParaRPr b="0" sz="2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0" y="0"/>
            <a:ext cx="9143640" cy="77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Machine Learning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3640" cy="71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4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But…..</a:t>
            </a:r>
            <a:endParaRPr b="0" sz="4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8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Accurate? </a:t>
            </a:r>
            <a:endParaRPr b="0" sz="8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7518" l="0" r="0" t="0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826351" y="114650"/>
            <a:ext cx="7491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4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Algorithms</a:t>
            </a:r>
            <a:endParaRPr b="0" sz="4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13235" l="22200" r="22618" t="11693"/>
          <a:stretch/>
        </p:blipFill>
        <p:spPr>
          <a:xfrm>
            <a:off x="91080" y="1690560"/>
            <a:ext cx="4480560" cy="45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11506" l="9733" r="10153" t="10067"/>
          <a:stretch/>
        </p:blipFill>
        <p:spPr>
          <a:xfrm>
            <a:off x="4474080" y="1690560"/>
            <a:ext cx="4669560" cy="45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628560" y="-147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HK" sz="60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b="0" sz="60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2838" y="2050365"/>
            <a:ext cx="9138300" cy="1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Offers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73212" l="50001" r="9159" t="0"/>
          <a:stretch/>
        </p:blipFill>
        <p:spPr>
          <a:xfrm>
            <a:off x="175" y="979700"/>
            <a:ext cx="9143638" cy="480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HK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67955" l="35395" r="7733" t="0"/>
          <a:stretch/>
        </p:blipFill>
        <p:spPr>
          <a:xfrm>
            <a:off x="0" y="0"/>
            <a:ext cx="9143640" cy="413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