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3" r:id="rId2"/>
    <p:sldId id="257" r:id="rId3"/>
    <p:sldId id="258" r:id="rId4"/>
    <p:sldId id="285" r:id="rId5"/>
    <p:sldId id="282" r:id="rId6"/>
    <p:sldId id="287" r:id="rId7"/>
    <p:sldId id="284" r:id="rId8"/>
    <p:sldId id="261" r:id="rId9"/>
    <p:sldId id="288" r:id="rId10"/>
    <p:sldId id="286" r:id="rId11"/>
    <p:sldId id="290" r:id="rId12"/>
    <p:sldId id="262" r:id="rId13"/>
    <p:sldId id="291" r:id="rId14"/>
    <p:sldId id="270" r:id="rId15"/>
    <p:sldId id="294" r:id="rId16"/>
    <p:sldId id="277" r:id="rId17"/>
    <p:sldId id="292" r:id="rId18"/>
    <p:sldId id="278" r:id="rId19"/>
    <p:sldId id="293" r:id="rId20"/>
    <p:sldId id="280" r:id="rId21"/>
    <p:sldId id="29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 autoAdjust="0"/>
    <p:restoredTop sz="91158" autoAdjust="0"/>
  </p:normalViewPr>
  <p:slideViewPr>
    <p:cSldViewPr snapToGrid="0">
      <p:cViewPr varScale="1">
        <p:scale>
          <a:sx n="89" d="100"/>
          <a:sy n="89" d="100"/>
        </p:scale>
        <p:origin x="1369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8E478-F969-459B-9099-060E3FAF82B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26DEE0-0042-4B24-BCE7-99349A35D07D}">
      <dgm:prSet/>
      <dgm:spPr/>
      <dgm:t>
        <a:bodyPr/>
        <a:lstStyle/>
        <a:p>
          <a:pPr algn="just"/>
          <a:r>
            <a:rPr lang="en-US" dirty="0"/>
            <a:t>Vancomycin, which is generally used to treat bacterial infections, was the most commonly </a:t>
          </a:r>
          <a:r>
            <a:rPr lang="en-US" dirty="0" err="1"/>
            <a:t>utilised</a:t>
          </a:r>
          <a:r>
            <a:rPr lang="en-US" dirty="0"/>
            <a:t> medicine in the ER. Severe Skin and Soft Tissue Infections, Bacterial Pneumonia, Bone and Joint Infections, and Bloodstream Infections can all be treated with this medicine.</a:t>
          </a:r>
        </a:p>
      </dgm:t>
    </dgm:pt>
    <dgm:pt modelId="{BB30F62C-B1C5-4D1D-A808-33E744C1C2D4}" type="parTrans" cxnId="{2C1D9891-1077-4AD2-8D88-F757BBC5D877}">
      <dgm:prSet/>
      <dgm:spPr/>
      <dgm:t>
        <a:bodyPr/>
        <a:lstStyle/>
        <a:p>
          <a:endParaRPr lang="en-US"/>
        </a:p>
      </dgm:t>
    </dgm:pt>
    <dgm:pt modelId="{F01ED388-772B-4EFC-94B6-AABAC51A0E6D}" type="sibTrans" cxnId="{2C1D9891-1077-4AD2-8D88-F757BBC5D877}">
      <dgm:prSet/>
      <dgm:spPr/>
      <dgm:t>
        <a:bodyPr/>
        <a:lstStyle/>
        <a:p>
          <a:endParaRPr lang="en-US"/>
        </a:p>
      </dgm:t>
    </dgm:pt>
    <dgm:pt modelId="{AF63DDEA-6AC1-4453-B092-468D01884357}">
      <dgm:prSet/>
      <dgm:spPr/>
      <dgm:t>
        <a:bodyPr/>
        <a:lstStyle/>
        <a:p>
          <a:pPr algn="just"/>
          <a:r>
            <a:rPr lang="en-US" dirty="0"/>
            <a:t>This was followed by paracetamol and morphine, which are routinely used to treat fever and pain, respectively. Whereas, Morphine is used for trauma, post-surgical pain, chest pain, and respiratory distress, while taking into account potential opioid-related hazards.</a:t>
          </a:r>
        </a:p>
      </dgm:t>
    </dgm:pt>
    <dgm:pt modelId="{05D9F9F9-CFD8-4DCA-9565-987C61343A47}" type="parTrans" cxnId="{AF53BAB8-BA08-4471-9C83-878945296BE8}">
      <dgm:prSet/>
      <dgm:spPr/>
      <dgm:t>
        <a:bodyPr/>
        <a:lstStyle/>
        <a:p>
          <a:endParaRPr lang="en-US"/>
        </a:p>
      </dgm:t>
    </dgm:pt>
    <dgm:pt modelId="{AA188F4C-9BF8-4AF5-9F90-1A9055A805F5}" type="sibTrans" cxnId="{AF53BAB8-BA08-4471-9C83-878945296BE8}">
      <dgm:prSet/>
      <dgm:spPr/>
      <dgm:t>
        <a:bodyPr/>
        <a:lstStyle/>
        <a:p>
          <a:endParaRPr lang="en-US"/>
        </a:p>
      </dgm:t>
    </dgm:pt>
    <dgm:pt modelId="{30DA09C0-8A11-49A3-8361-EA601F179B6F}">
      <dgm:prSet/>
      <dgm:spPr/>
      <dgm:t>
        <a:bodyPr/>
        <a:lstStyle/>
        <a:p>
          <a:pPr algn="just"/>
          <a:r>
            <a:rPr lang="en-US" dirty="0"/>
            <a:t>Some of the least used drugs were Fentanyl, Folic Acid, Hydromorphone and a few others. </a:t>
          </a:r>
        </a:p>
      </dgm:t>
    </dgm:pt>
    <dgm:pt modelId="{3655EF36-4060-479D-A72B-ED625E45A84C}" type="parTrans" cxnId="{A56832A4-C7A6-4253-BCC3-6943FC2DC3F3}">
      <dgm:prSet/>
      <dgm:spPr/>
      <dgm:t>
        <a:bodyPr/>
        <a:lstStyle/>
        <a:p>
          <a:endParaRPr lang="en-US"/>
        </a:p>
      </dgm:t>
    </dgm:pt>
    <dgm:pt modelId="{66E6CEA0-C0C2-491E-B5D1-B2B9583A5A61}" type="sibTrans" cxnId="{A56832A4-C7A6-4253-BCC3-6943FC2DC3F3}">
      <dgm:prSet/>
      <dgm:spPr/>
      <dgm:t>
        <a:bodyPr/>
        <a:lstStyle/>
        <a:p>
          <a:endParaRPr lang="en-US"/>
        </a:p>
      </dgm:t>
    </dgm:pt>
    <dgm:pt modelId="{98CF5162-1B26-49E9-9D7F-8CA903168A93}" type="pres">
      <dgm:prSet presAssocID="{6998E478-F969-459B-9099-060E3FAF82B3}" presName="linear" presStyleCnt="0">
        <dgm:presLayoutVars>
          <dgm:animLvl val="lvl"/>
          <dgm:resizeHandles val="exact"/>
        </dgm:presLayoutVars>
      </dgm:prSet>
      <dgm:spPr/>
    </dgm:pt>
    <dgm:pt modelId="{D65262E5-B099-45E2-8760-DD2E0FE2B5A7}" type="pres">
      <dgm:prSet presAssocID="{4126DEE0-0042-4B24-BCE7-99349A35D0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3EFF5C-D8EC-4CB9-8836-71B4DA9AB2C3}" type="pres">
      <dgm:prSet presAssocID="{F01ED388-772B-4EFC-94B6-AABAC51A0E6D}" presName="spacer" presStyleCnt="0"/>
      <dgm:spPr/>
    </dgm:pt>
    <dgm:pt modelId="{8118BA12-4980-47EA-8C80-37555370D2CD}" type="pres">
      <dgm:prSet presAssocID="{AF63DDEA-6AC1-4453-B092-468D018843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56880B-52F5-4023-BA00-50B2E55662B2}" type="pres">
      <dgm:prSet presAssocID="{AA188F4C-9BF8-4AF5-9F90-1A9055A805F5}" presName="spacer" presStyleCnt="0"/>
      <dgm:spPr/>
    </dgm:pt>
    <dgm:pt modelId="{377EAADE-8226-4837-B2FD-367663BCFB09}" type="pres">
      <dgm:prSet presAssocID="{30DA09C0-8A11-49A3-8361-EA601F179B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50EBD19-4273-4180-AD8B-0A0FDBD3EB0D}" type="presOf" srcId="{6998E478-F969-459B-9099-060E3FAF82B3}" destId="{98CF5162-1B26-49E9-9D7F-8CA903168A93}" srcOrd="0" destOrd="0" presId="urn:microsoft.com/office/officeart/2005/8/layout/vList2"/>
    <dgm:cxn modelId="{E3B45B4E-3521-42A6-9BA2-07F2A7F4990F}" type="presOf" srcId="{AF63DDEA-6AC1-4453-B092-468D01884357}" destId="{8118BA12-4980-47EA-8C80-37555370D2CD}" srcOrd="0" destOrd="0" presId="urn:microsoft.com/office/officeart/2005/8/layout/vList2"/>
    <dgm:cxn modelId="{F3CB7C71-92F8-4AF4-908A-23AC278D45D0}" type="presOf" srcId="{30DA09C0-8A11-49A3-8361-EA601F179B6F}" destId="{377EAADE-8226-4837-B2FD-367663BCFB09}" srcOrd="0" destOrd="0" presId="urn:microsoft.com/office/officeart/2005/8/layout/vList2"/>
    <dgm:cxn modelId="{2C1D9891-1077-4AD2-8D88-F757BBC5D877}" srcId="{6998E478-F969-459B-9099-060E3FAF82B3}" destId="{4126DEE0-0042-4B24-BCE7-99349A35D07D}" srcOrd="0" destOrd="0" parTransId="{BB30F62C-B1C5-4D1D-A808-33E744C1C2D4}" sibTransId="{F01ED388-772B-4EFC-94B6-AABAC51A0E6D}"/>
    <dgm:cxn modelId="{4BBD1E92-55A9-44BD-ABBF-898A7C6BBCEA}" type="presOf" srcId="{4126DEE0-0042-4B24-BCE7-99349A35D07D}" destId="{D65262E5-B099-45E2-8760-DD2E0FE2B5A7}" srcOrd="0" destOrd="0" presId="urn:microsoft.com/office/officeart/2005/8/layout/vList2"/>
    <dgm:cxn modelId="{A56832A4-C7A6-4253-BCC3-6943FC2DC3F3}" srcId="{6998E478-F969-459B-9099-060E3FAF82B3}" destId="{30DA09C0-8A11-49A3-8361-EA601F179B6F}" srcOrd="2" destOrd="0" parTransId="{3655EF36-4060-479D-A72B-ED625E45A84C}" sibTransId="{66E6CEA0-C0C2-491E-B5D1-B2B9583A5A61}"/>
    <dgm:cxn modelId="{AF53BAB8-BA08-4471-9C83-878945296BE8}" srcId="{6998E478-F969-459B-9099-060E3FAF82B3}" destId="{AF63DDEA-6AC1-4453-B092-468D01884357}" srcOrd="1" destOrd="0" parTransId="{05D9F9F9-CFD8-4DCA-9565-987C61343A47}" sibTransId="{AA188F4C-9BF8-4AF5-9F90-1A9055A805F5}"/>
    <dgm:cxn modelId="{67AEBEA1-8423-46ED-A486-CA7BB2C08F9A}" type="presParOf" srcId="{98CF5162-1B26-49E9-9D7F-8CA903168A93}" destId="{D65262E5-B099-45E2-8760-DD2E0FE2B5A7}" srcOrd="0" destOrd="0" presId="urn:microsoft.com/office/officeart/2005/8/layout/vList2"/>
    <dgm:cxn modelId="{C89E9A31-E05B-4392-B8FB-B79A2658A6B3}" type="presParOf" srcId="{98CF5162-1B26-49E9-9D7F-8CA903168A93}" destId="{5A3EFF5C-D8EC-4CB9-8836-71B4DA9AB2C3}" srcOrd="1" destOrd="0" presId="urn:microsoft.com/office/officeart/2005/8/layout/vList2"/>
    <dgm:cxn modelId="{DC5645C4-8377-477F-B3C6-FC5FCB073ED9}" type="presParOf" srcId="{98CF5162-1B26-49E9-9D7F-8CA903168A93}" destId="{8118BA12-4980-47EA-8C80-37555370D2CD}" srcOrd="2" destOrd="0" presId="urn:microsoft.com/office/officeart/2005/8/layout/vList2"/>
    <dgm:cxn modelId="{6300DA5C-8225-40D7-9D5A-0EE21734A3E1}" type="presParOf" srcId="{98CF5162-1B26-49E9-9D7F-8CA903168A93}" destId="{ED56880B-52F5-4023-BA00-50B2E55662B2}" srcOrd="3" destOrd="0" presId="urn:microsoft.com/office/officeart/2005/8/layout/vList2"/>
    <dgm:cxn modelId="{0E6580F5-EA63-4B45-8660-B58AE90BA8A1}" type="presParOf" srcId="{98CF5162-1B26-49E9-9D7F-8CA903168A93}" destId="{377EAADE-8226-4837-B2FD-367663BCFB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381209-84D3-4497-98E6-1288BE7BE5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E8297B-6BA0-499E-B627-B79D074FE8C5}">
      <dgm:prSet/>
      <dgm:spPr/>
      <dgm:t>
        <a:bodyPr/>
        <a:lstStyle/>
        <a:p>
          <a:pPr algn="just"/>
          <a:r>
            <a:rPr lang="en-US" b="0" i="0" dirty="0"/>
            <a:t>Upon the arrival of patients at the emergency room, we meticulously record and graph their vital signs using a boxplot. This data is segregated by gender, as the vital signs can vary between males and females.</a:t>
          </a:r>
          <a:endParaRPr lang="en-US" dirty="0"/>
        </a:p>
      </dgm:t>
    </dgm:pt>
    <dgm:pt modelId="{94EDFCAA-699B-4720-ACB2-023ABB8F91F5}" type="parTrans" cxnId="{6A3071AB-7EC6-49ED-AC9C-019D7F52B48B}">
      <dgm:prSet/>
      <dgm:spPr/>
      <dgm:t>
        <a:bodyPr/>
        <a:lstStyle/>
        <a:p>
          <a:endParaRPr lang="en-US"/>
        </a:p>
      </dgm:t>
    </dgm:pt>
    <dgm:pt modelId="{C9EC4B20-1C17-4C07-8B7A-F04C9366DC77}" type="sibTrans" cxnId="{6A3071AB-7EC6-49ED-AC9C-019D7F52B48B}">
      <dgm:prSet/>
      <dgm:spPr/>
      <dgm:t>
        <a:bodyPr/>
        <a:lstStyle/>
        <a:p>
          <a:endParaRPr lang="en-US"/>
        </a:p>
      </dgm:t>
    </dgm:pt>
    <dgm:pt modelId="{5FE8F13B-100F-40B4-AEC6-2D2B4661C386}">
      <dgm:prSet/>
      <dgm:spPr/>
      <dgm:t>
        <a:bodyPr/>
        <a:lstStyle/>
        <a:p>
          <a:pPr algn="just"/>
          <a:r>
            <a:rPr lang="en-US" b="0" i="0" dirty="0"/>
            <a:t>In the case of heart rate, we have observed some anomalies, particularly in females, where there is a noticeable increase beyond the normal range. Similarly, temperature readings have revealed outliers among females, with some patients exhibiting symptoms of hypothermia.</a:t>
          </a:r>
        </a:p>
        <a:p>
          <a:pPr algn="just"/>
          <a:endParaRPr lang="en-US" dirty="0"/>
        </a:p>
      </dgm:t>
    </dgm:pt>
    <dgm:pt modelId="{3F3EC6C6-EECE-4EB3-9CFA-087962FDE7BF}" type="parTrans" cxnId="{95B759E7-1DF7-4CCF-ADA0-6A6CF5148962}">
      <dgm:prSet/>
      <dgm:spPr/>
      <dgm:t>
        <a:bodyPr/>
        <a:lstStyle/>
        <a:p>
          <a:endParaRPr lang="en-US"/>
        </a:p>
      </dgm:t>
    </dgm:pt>
    <dgm:pt modelId="{1B3AF8D8-DB3F-4241-B672-B81F757B25F1}" type="sibTrans" cxnId="{95B759E7-1DF7-4CCF-ADA0-6A6CF5148962}">
      <dgm:prSet/>
      <dgm:spPr/>
      <dgm:t>
        <a:bodyPr/>
        <a:lstStyle/>
        <a:p>
          <a:endParaRPr lang="en-US"/>
        </a:p>
      </dgm:t>
    </dgm:pt>
    <dgm:pt modelId="{140395C6-12AC-4872-9ED0-35191D1C2F8D}">
      <dgm:prSet/>
      <dgm:spPr/>
      <dgm:t>
        <a:bodyPr/>
        <a:lstStyle/>
        <a:p>
          <a:pPr algn="just"/>
          <a:r>
            <a:rPr lang="en-US" b="0" i="0" dirty="0"/>
            <a:t>For oxygen saturation (O2sat), we have identified some males with levels below 80%, which is lower than the minimum acceptable rate. This is a critical situation that necessitates immediate medical attention.</a:t>
          </a:r>
          <a:endParaRPr lang="en-US" dirty="0"/>
        </a:p>
      </dgm:t>
    </dgm:pt>
    <dgm:pt modelId="{2E167A0A-4F64-4867-B930-98D9606F8158}" type="parTrans" cxnId="{BB125454-053F-45DB-B09A-46E5EF6EC892}">
      <dgm:prSet/>
      <dgm:spPr/>
      <dgm:t>
        <a:bodyPr/>
        <a:lstStyle/>
        <a:p>
          <a:endParaRPr lang="en-US"/>
        </a:p>
      </dgm:t>
    </dgm:pt>
    <dgm:pt modelId="{F50F3A13-6D27-49B8-BEA5-BC6EF6334A69}" type="sibTrans" cxnId="{BB125454-053F-45DB-B09A-46E5EF6EC892}">
      <dgm:prSet/>
      <dgm:spPr/>
      <dgm:t>
        <a:bodyPr/>
        <a:lstStyle/>
        <a:p>
          <a:endParaRPr lang="en-US"/>
        </a:p>
      </dgm:t>
    </dgm:pt>
    <dgm:pt modelId="{706F615E-9414-432D-888C-C9817905013D}" type="pres">
      <dgm:prSet presAssocID="{E5381209-84D3-4497-98E6-1288BE7BE5A7}" presName="vert0" presStyleCnt="0">
        <dgm:presLayoutVars>
          <dgm:dir/>
          <dgm:animOne val="branch"/>
          <dgm:animLvl val="lvl"/>
        </dgm:presLayoutVars>
      </dgm:prSet>
      <dgm:spPr/>
    </dgm:pt>
    <dgm:pt modelId="{CF79D1DC-DEB7-429E-B791-F0AB98077AD4}" type="pres">
      <dgm:prSet presAssocID="{36E8297B-6BA0-499E-B627-B79D074FE8C5}" presName="thickLine" presStyleLbl="alignNode1" presStyleIdx="0" presStyleCnt="3"/>
      <dgm:spPr/>
    </dgm:pt>
    <dgm:pt modelId="{C478E514-CFF9-4F5A-A8C4-690A3591DF97}" type="pres">
      <dgm:prSet presAssocID="{36E8297B-6BA0-499E-B627-B79D074FE8C5}" presName="horz1" presStyleCnt="0"/>
      <dgm:spPr/>
    </dgm:pt>
    <dgm:pt modelId="{19B5B493-75C9-4DFA-85DA-D0064673ECDD}" type="pres">
      <dgm:prSet presAssocID="{36E8297B-6BA0-499E-B627-B79D074FE8C5}" presName="tx1" presStyleLbl="revTx" presStyleIdx="0" presStyleCnt="3"/>
      <dgm:spPr/>
    </dgm:pt>
    <dgm:pt modelId="{5F0C40D6-AE95-4157-AA2B-C11A9A8A37A1}" type="pres">
      <dgm:prSet presAssocID="{36E8297B-6BA0-499E-B627-B79D074FE8C5}" presName="vert1" presStyleCnt="0"/>
      <dgm:spPr/>
    </dgm:pt>
    <dgm:pt modelId="{635D5E19-6B82-47DB-B13B-E168CCED8E14}" type="pres">
      <dgm:prSet presAssocID="{5FE8F13B-100F-40B4-AEC6-2D2B4661C386}" presName="thickLine" presStyleLbl="alignNode1" presStyleIdx="1" presStyleCnt="3"/>
      <dgm:spPr/>
    </dgm:pt>
    <dgm:pt modelId="{8B429871-266B-4A2D-A849-1E956A13A253}" type="pres">
      <dgm:prSet presAssocID="{5FE8F13B-100F-40B4-AEC6-2D2B4661C386}" presName="horz1" presStyleCnt="0"/>
      <dgm:spPr/>
    </dgm:pt>
    <dgm:pt modelId="{B0DFE28C-F453-44EC-8D8F-4A9EE03D0656}" type="pres">
      <dgm:prSet presAssocID="{5FE8F13B-100F-40B4-AEC6-2D2B4661C386}" presName="tx1" presStyleLbl="revTx" presStyleIdx="1" presStyleCnt="3"/>
      <dgm:spPr/>
    </dgm:pt>
    <dgm:pt modelId="{597055FB-87EC-4D74-903F-E2A31C78A6D2}" type="pres">
      <dgm:prSet presAssocID="{5FE8F13B-100F-40B4-AEC6-2D2B4661C386}" presName="vert1" presStyleCnt="0"/>
      <dgm:spPr/>
    </dgm:pt>
    <dgm:pt modelId="{7B5377D3-4E7D-49C4-A81F-CE89E3F6E9EF}" type="pres">
      <dgm:prSet presAssocID="{140395C6-12AC-4872-9ED0-35191D1C2F8D}" presName="thickLine" presStyleLbl="alignNode1" presStyleIdx="2" presStyleCnt="3"/>
      <dgm:spPr/>
    </dgm:pt>
    <dgm:pt modelId="{D8F447E6-6080-4DC0-AD57-2E27ACD72FB4}" type="pres">
      <dgm:prSet presAssocID="{140395C6-12AC-4872-9ED0-35191D1C2F8D}" presName="horz1" presStyleCnt="0"/>
      <dgm:spPr/>
    </dgm:pt>
    <dgm:pt modelId="{009EDEE7-2B35-44DF-98AF-03A578A85447}" type="pres">
      <dgm:prSet presAssocID="{140395C6-12AC-4872-9ED0-35191D1C2F8D}" presName="tx1" presStyleLbl="revTx" presStyleIdx="2" presStyleCnt="3"/>
      <dgm:spPr/>
    </dgm:pt>
    <dgm:pt modelId="{448DA447-D2F4-48A6-BDDB-E28C051EA44A}" type="pres">
      <dgm:prSet presAssocID="{140395C6-12AC-4872-9ED0-35191D1C2F8D}" presName="vert1" presStyleCnt="0"/>
      <dgm:spPr/>
    </dgm:pt>
  </dgm:ptLst>
  <dgm:cxnLst>
    <dgm:cxn modelId="{EAA44007-A56A-47D7-96D5-33A698904EC4}" type="presOf" srcId="{5FE8F13B-100F-40B4-AEC6-2D2B4661C386}" destId="{B0DFE28C-F453-44EC-8D8F-4A9EE03D0656}" srcOrd="0" destOrd="0" presId="urn:microsoft.com/office/officeart/2008/layout/LinedList"/>
    <dgm:cxn modelId="{37E74D21-5EA8-40B2-BE71-FDB97623ADFB}" type="presOf" srcId="{36E8297B-6BA0-499E-B627-B79D074FE8C5}" destId="{19B5B493-75C9-4DFA-85DA-D0064673ECDD}" srcOrd="0" destOrd="0" presId="urn:microsoft.com/office/officeart/2008/layout/LinedList"/>
    <dgm:cxn modelId="{BB125454-053F-45DB-B09A-46E5EF6EC892}" srcId="{E5381209-84D3-4497-98E6-1288BE7BE5A7}" destId="{140395C6-12AC-4872-9ED0-35191D1C2F8D}" srcOrd="2" destOrd="0" parTransId="{2E167A0A-4F64-4867-B930-98D9606F8158}" sibTransId="{F50F3A13-6D27-49B8-BEA5-BC6EF6334A69}"/>
    <dgm:cxn modelId="{6A3071AB-7EC6-49ED-AC9C-019D7F52B48B}" srcId="{E5381209-84D3-4497-98E6-1288BE7BE5A7}" destId="{36E8297B-6BA0-499E-B627-B79D074FE8C5}" srcOrd="0" destOrd="0" parTransId="{94EDFCAA-699B-4720-ACB2-023ABB8F91F5}" sibTransId="{C9EC4B20-1C17-4C07-8B7A-F04C9366DC77}"/>
    <dgm:cxn modelId="{19ABDEE5-E127-4677-8D58-96720CB674BC}" type="presOf" srcId="{140395C6-12AC-4872-9ED0-35191D1C2F8D}" destId="{009EDEE7-2B35-44DF-98AF-03A578A85447}" srcOrd="0" destOrd="0" presId="urn:microsoft.com/office/officeart/2008/layout/LinedList"/>
    <dgm:cxn modelId="{95B759E7-1DF7-4CCF-ADA0-6A6CF5148962}" srcId="{E5381209-84D3-4497-98E6-1288BE7BE5A7}" destId="{5FE8F13B-100F-40B4-AEC6-2D2B4661C386}" srcOrd="1" destOrd="0" parTransId="{3F3EC6C6-EECE-4EB3-9CFA-087962FDE7BF}" sibTransId="{1B3AF8D8-DB3F-4241-B672-B81F757B25F1}"/>
    <dgm:cxn modelId="{E0CD0BFE-55BE-462F-B840-886C78E85519}" type="presOf" srcId="{E5381209-84D3-4497-98E6-1288BE7BE5A7}" destId="{706F615E-9414-432D-888C-C9817905013D}" srcOrd="0" destOrd="0" presId="urn:microsoft.com/office/officeart/2008/layout/LinedList"/>
    <dgm:cxn modelId="{2F6533F6-B0DC-4D66-982D-84E9B0196F5A}" type="presParOf" srcId="{706F615E-9414-432D-888C-C9817905013D}" destId="{CF79D1DC-DEB7-429E-B791-F0AB98077AD4}" srcOrd="0" destOrd="0" presId="urn:microsoft.com/office/officeart/2008/layout/LinedList"/>
    <dgm:cxn modelId="{2EDB2A40-C14A-4DA2-A248-EE458089827A}" type="presParOf" srcId="{706F615E-9414-432D-888C-C9817905013D}" destId="{C478E514-CFF9-4F5A-A8C4-690A3591DF97}" srcOrd="1" destOrd="0" presId="urn:microsoft.com/office/officeart/2008/layout/LinedList"/>
    <dgm:cxn modelId="{5C557705-B23C-424B-B72E-2099CD1C7998}" type="presParOf" srcId="{C478E514-CFF9-4F5A-A8C4-690A3591DF97}" destId="{19B5B493-75C9-4DFA-85DA-D0064673ECDD}" srcOrd="0" destOrd="0" presId="urn:microsoft.com/office/officeart/2008/layout/LinedList"/>
    <dgm:cxn modelId="{6809B42E-F268-433A-8F61-ECE4734AFA5B}" type="presParOf" srcId="{C478E514-CFF9-4F5A-A8C4-690A3591DF97}" destId="{5F0C40D6-AE95-4157-AA2B-C11A9A8A37A1}" srcOrd="1" destOrd="0" presId="urn:microsoft.com/office/officeart/2008/layout/LinedList"/>
    <dgm:cxn modelId="{71CA4DA6-F88E-48AC-B72C-21F95E820FF3}" type="presParOf" srcId="{706F615E-9414-432D-888C-C9817905013D}" destId="{635D5E19-6B82-47DB-B13B-E168CCED8E14}" srcOrd="2" destOrd="0" presId="urn:microsoft.com/office/officeart/2008/layout/LinedList"/>
    <dgm:cxn modelId="{F534F90D-8583-4693-9695-7C788E4EEBAF}" type="presParOf" srcId="{706F615E-9414-432D-888C-C9817905013D}" destId="{8B429871-266B-4A2D-A849-1E956A13A253}" srcOrd="3" destOrd="0" presId="urn:microsoft.com/office/officeart/2008/layout/LinedList"/>
    <dgm:cxn modelId="{ECC28033-B970-4FEA-9267-4027CA41A8D5}" type="presParOf" srcId="{8B429871-266B-4A2D-A849-1E956A13A253}" destId="{B0DFE28C-F453-44EC-8D8F-4A9EE03D0656}" srcOrd="0" destOrd="0" presId="urn:microsoft.com/office/officeart/2008/layout/LinedList"/>
    <dgm:cxn modelId="{E60AB0C2-4FB3-4248-A1AF-274102035B90}" type="presParOf" srcId="{8B429871-266B-4A2D-A849-1E956A13A253}" destId="{597055FB-87EC-4D74-903F-E2A31C78A6D2}" srcOrd="1" destOrd="0" presId="urn:microsoft.com/office/officeart/2008/layout/LinedList"/>
    <dgm:cxn modelId="{0EF0E8CF-79D7-487D-BE66-FAE64881B5B2}" type="presParOf" srcId="{706F615E-9414-432D-888C-C9817905013D}" destId="{7B5377D3-4E7D-49C4-A81F-CE89E3F6E9EF}" srcOrd="4" destOrd="0" presId="urn:microsoft.com/office/officeart/2008/layout/LinedList"/>
    <dgm:cxn modelId="{30DCEE54-A9E7-44FB-935B-616CBC4343D5}" type="presParOf" srcId="{706F615E-9414-432D-888C-C9817905013D}" destId="{D8F447E6-6080-4DC0-AD57-2E27ACD72FB4}" srcOrd="5" destOrd="0" presId="urn:microsoft.com/office/officeart/2008/layout/LinedList"/>
    <dgm:cxn modelId="{0C46E673-B0BD-49FF-AC1E-7772C069FB6D}" type="presParOf" srcId="{D8F447E6-6080-4DC0-AD57-2E27ACD72FB4}" destId="{009EDEE7-2B35-44DF-98AF-03A578A85447}" srcOrd="0" destOrd="0" presId="urn:microsoft.com/office/officeart/2008/layout/LinedList"/>
    <dgm:cxn modelId="{D8547139-5DD3-497A-A030-6CBF2B8E267F}" type="presParOf" srcId="{D8F447E6-6080-4DC0-AD57-2E27ACD72FB4}" destId="{448DA447-D2F4-48A6-BDDB-E28C051EA4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0C151D-72CF-4DBD-8133-1FCE542A8FB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A4209E-47A0-43D4-A2E9-74B19AB50508}">
      <dgm:prSet/>
      <dgm:spPr/>
      <dgm:t>
        <a:bodyPr/>
        <a:lstStyle/>
        <a:p>
          <a:r>
            <a:rPr lang="en-US"/>
            <a:t>The word cloud indicates that most of the patients were either moved from another hospital or were admitted due to chest pain.</a:t>
          </a:r>
        </a:p>
      </dgm:t>
    </dgm:pt>
    <dgm:pt modelId="{1CEA5ECA-8A69-4FA2-8902-484BCC8BBA58}" type="parTrans" cxnId="{A53FEB29-8FBD-4FB5-B573-0B487EDA9354}">
      <dgm:prSet/>
      <dgm:spPr/>
      <dgm:t>
        <a:bodyPr/>
        <a:lstStyle/>
        <a:p>
          <a:endParaRPr lang="en-US"/>
        </a:p>
      </dgm:t>
    </dgm:pt>
    <dgm:pt modelId="{F9E96C96-22D7-481C-863D-75CA623FA062}" type="sibTrans" cxnId="{A53FEB29-8FBD-4FB5-B573-0B487EDA9354}">
      <dgm:prSet/>
      <dgm:spPr/>
      <dgm:t>
        <a:bodyPr/>
        <a:lstStyle/>
        <a:p>
          <a:endParaRPr lang="en-US"/>
        </a:p>
      </dgm:t>
    </dgm:pt>
    <dgm:pt modelId="{1F34F201-CE6A-403D-BADA-4825DE9DE0B7}">
      <dgm:prSet/>
      <dgm:spPr/>
      <dgm:t>
        <a:bodyPr/>
        <a:lstStyle/>
        <a:p>
          <a:r>
            <a:rPr lang="en-US"/>
            <a:t>The second most common cause of ER admissions for patients was hyperglycemia and overdosage.</a:t>
          </a:r>
        </a:p>
      </dgm:t>
    </dgm:pt>
    <dgm:pt modelId="{7FBCD207-91C2-4E53-AD7E-E3649CD1FD45}" type="parTrans" cxnId="{6453FFFA-2491-4083-AFE8-5F7AEB98E6E5}">
      <dgm:prSet/>
      <dgm:spPr/>
      <dgm:t>
        <a:bodyPr/>
        <a:lstStyle/>
        <a:p>
          <a:endParaRPr lang="en-US"/>
        </a:p>
      </dgm:t>
    </dgm:pt>
    <dgm:pt modelId="{531047C8-B088-4D42-9D0F-8F87C9263FAC}" type="sibTrans" cxnId="{6453FFFA-2491-4083-AFE8-5F7AEB98E6E5}">
      <dgm:prSet/>
      <dgm:spPr/>
      <dgm:t>
        <a:bodyPr/>
        <a:lstStyle/>
        <a:p>
          <a:endParaRPr lang="en-US"/>
        </a:p>
      </dgm:t>
    </dgm:pt>
    <dgm:pt modelId="{BD67F7CD-2C3F-4467-ACFF-30C0F8213B0C}">
      <dgm:prSet/>
      <dgm:spPr/>
      <dgm:t>
        <a:bodyPr/>
        <a:lstStyle/>
        <a:p>
          <a:r>
            <a:rPr lang="en-US"/>
            <a:t>Abnormal test results and hematemesis were the least common reasons for ER admissions.</a:t>
          </a:r>
        </a:p>
      </dgm:t>
    </dgm:pt>
    <dgm:pt modelId="{15584793-CEE4-4956-9775-4252B3E5A22C}" type="parTrans" cxnId="{51ECBA87-FB89-4490-83BA-D73CFE28C34A}">
      <dgm:prSet/>
      <dgm:spPr/>
      <dgm:t>
        <a:bodyPr/>
        <a:lstStyle/>
        <a:p>
          <a:endParaRPr lang="en-US"/>
        </a:p>
      </dgm:t>
    </dgm:pt>
    <dgm:pt modelId="{A5C540C8-1708-42CF-9AF4-73B9F4E3BCFD}" type="sibTrans" cxnId="{51ECBA87-FB89-4490-83BA-D73CFE28C34A}">
      <dgm:prSet/>
      <dgm:spPr/>
      <dgm:t>
        <a:bodyPr/>
        <a:lstStyle/>
        <a:p>
          <a:endParaRPr lang="en-US"/>
        </a:p>
      </dgm:t>
    </dgm:pt>
    <dgm:pt modelId="{52F1B641-44F3-4A52-B308-19C845E79620}" type="pres">
      <dgm:prSet presAssocID="{770C151D-72CF-4DBD-8133-1FCE542A8FBB}" presName="root" presStyleCnt="0">
        <dgm:presLayoutVars>
          <dgm:dir/>
          <dgm:resizeHandles val="exact"/>
        </dgm:presLayoutVars>
      </dgm:prSet>
      <dgm:spPr/>
    </dgm:pt>
    <dgm:pt modelId="{7D9615EF-2C14-4F7E-81BF-6A5FE7333A5F}" type="pres">
      <dgm:prSet presAssocID="{75A4209E-47A0-43D4-A2E9-74B19AB50508}" presName="compNode" presStyleCnt="0"/>
      <dgm:spPr/>
    </dgm:pt>
    <dgm:pt modelId="{995D4C8C-3F9E-4E01-97C4-6639F61937A4}" type="pres">
      <dgm:prSet presAssocID="{75A4209E-47A0-43D4-A2E9-74B19AB505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5EF701AB-6535-46BE-A8F8-4F0E8BB19142}" type="pres">
      <dgm:prSet presAssocID="{75A4209E-47A0-43D4-A2E9-74B19AB50508}" presName="spaceRect" presStyleCnt="0"/>
      <dgm:spPr/>
    </dgm:pt>
    <dgm:pt modelId="{A50CAF59-CFF6-4E26-8F56-10F9C7B43212}" type="pres">
      <dgm:prSet presAssocID="{75A4209E-47A0-43D4-A2E9-74B19AB50508}" presName="textRect" presStyleLbl="revTx" presStyleIdx="0" presStyleCnt="3">
        <dgm:presLayoutVars>
          <dgm:chMax val="1"/>
          <dgm:chPref val="1"/>
        </dgm:presLayoutVars>
      </dgm:prSet>
      <dgm:spPr/>
    </dgm:pt>
    <dgm:pt modelId="{ED1084DC-C282-423A-8FEC-DBEE60CDABDA}" type="pres">
      <dgm:prSet presAssocID="{F9E96C96-22D7-481C-863D-75CA623FA062}" presName="sibTrans" presStyleCnt="0"/>
      <dgm:spPr/>
    </dgm:pt>
    <dgm:pt modelId="{FC332991-67DC-4165-8FF3-66E64224258A}" type="pres">
      <dgm:prSet presAssocID="{1F34F201-CE6A-403D-BADA-4825DE9DE0B7}" presName="compNode" presStyleCnt="0"/>
      <dgm:spPr/>
    </dgm:pt>
    <dgm:pt modelId="{0D3321BA-B90F-4686-8D9F-A8B3DF77A9A7}" type="pres">
      <dgm:prSet presAssocID="{1F34F201-CE6A-403D-BADA-4825DE9DE0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87A80E6C-F527-403E-A108-9C5D76BC99DF}" type="pres">
      <dgm:prSet presAssocID="{1F34F201-CE6A-403D-BADA-4825DE9DE0B7}" presName="spaceRect" presStyleCnt="0"/>
      <dgm:spPr/>
    </dgm:pt>
    <dgm:pt modelId="{960F82E3-873F-4C87-9279-6741A831F1E6}" type="pres">
      <dgm:prSet presAssocID="{1F34F201-CE6A-403D-BADA-4825DE9DE0B7}" presName="textRect" presStyleLbl="revTx" presStyleIdx="1" presStyleCnt="3">
        <dgm:presLayoutVars>
          <dgm:chMax val="1"/>
          <dgm:chPref val="1"/>
        </dgm:presLayoutVars>
      </dgm:prSet>
      <dgm:spPr/>
    </dgm:pt>
    <dgm:pt modelId="{2C62FEF4-C5D9-45BE-9FF7-D6F674E894F5}" type="pres">
      <dgm:prSet presAssocID="{531047C8-B088-4D42-9D0F-8F87C9263FAC}" presName="sibTrans" presStyleCnt="0"/>
      <dgm:spPr/>
    </dgm:pt>
    <dgm:pt modelId="{E3082B6C-FD2D-4213-9B58-143A89DBCE15}" type="pres">
      <dgm:prSet presAssocID="{BD67F7CD-2C3F-4467-ACFF-30C0F8213B0C}" presName="compNode" presStyleCnt="0"/>
      <dgm:spPr/>
    </dgm:pt>
    <dgm:pt modelId="{210C656D-981B-4FF5-8D13-F5C7F114A632}" type="pres">
      <dgm:prSet presAssocID="{BD67F7CD-2C3F-4467-ACFF-30C0F8213B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833DB756-EC1C-4CDF-8939-E9B8CCCE91D8}" type="pres">
      <dgm:prSet presAssocID="{BD67F7CD-2C3F-4467-ACFF-30C0F8213B0C}" presName="spaceRect" presStyleCnt="0"/>
      <dgm:spPr/>
    </dgm:pt>
    <dgm:pt modelId="{FBD5CDA9-4FAD-4D27-B3B5-05BE192B186D}" type="pres">
      <dgm:prSet presAssocID="{BD67F7CD-2C3F-4467-ACFF-30C0F8213B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3FEB29-8FBD-4FB5-B573-0B487EDA9354}" srcId="{770C151D-72CF-4DBD-8133-1FCE542A8FBB}" destId="{75A4209E-47A0-43D4-A2E9-74B19AB50508}" srcOrd="0" destOrd="0" parTransId="{1CEA5ECA-8A69-4FA2-8902-484BCC8BBA58}" sibTransId="{F9E96C96-22D7-481C-863D-75CA623FA062}"/>
    <dgm:cxn modelId="{6E129B3E-2C0B-4345-8D6E-9ECA12E3EC49}" type="presOf" srcId="{770C151D-72CF-4DBD-8133-1FCE542A8FBB}" destId="{52F1B641-44F3-4A52-B308-19C845E79620}" srcOrd="0" destOrd="0" presId="urn:microsoft.com/office/officeart/2018/2/layout/IconLabelList"/>
    <dgm:cxn modelId="{DF1FA476-D16B-4ABC-8700-E0C867E10036}" type="presOf" srcId="{1F34F201-CE6A-403D-BADA-4825DE9DE0B7}" destId="{960F82E3-873F-4C87-9279-6741A831F1E6}" srcOrd="0" destOrd="0" presId="urn:microsoft.com/office/officeart/2018/2/layout/IconLabelList"/>
    <dgm:cxn modelId="{51ECBA87-FB89-4490-83BA-D73CFE28C34A}" srcId="{770C151D-72CF-4DBD-8133-1FCE542A8FBB}" destId="{BD67F7CD-2C3F-4467-ACFF-30C0F8213B0C}" srcOrd="2" destOrd="0" parTransId="{15584793-CEE4-4956-9775-4252B3E5A22C}" sibTransId="{A5C540C8-1708-42CF-9AF4-73B9F4E3BCFD}"/>
    <dgm:cxn modelId="{B3072CB7-A6EA-4F74-A6DD-0A8EB9171F44}" type="presOf" srcId="{75A4209E-47A0-43D4-A2E9-74B19AB50508}" destId="{A50CAF59-CFF6-4E26-8F56-10F9C7B43212}" srcOrd="0" destOrd="0" presId="urn:microsoft.com/office/officeart/2018/2/layout/IconLabelList"/>
    <dgm:cxn modelId="{2FD1EEBF-5059-4665-98E9-EF8808E5CDEE}" type="presOf" srcId="{BD67F7CD-2C3F-4467-ACFF-30C0F8213B0C}" destId="{FBD5CDA9-4FAD-4D27-B3B5-05BE192B186D}" srcOrd="0" destOrd="0" presId="urn:microsoft.com/office/officeart/2018/2/layout/IconLabelList"/>
    <dgm:cxn modelId="{6453FFFA-2491-4083-AFE8-5F7AEB98E6E5}" srcId="{770C151D-72CF-4DBD-8133-1FCE542A8FBB}" destId="{1F34F201-CE6A-403D-BADA-4825DE9DE0B7}" srcOrd="1" destOrd="0" parTransId="{7FBCD207-91C2-4E53-AD7E-E3649CD1FD45}" sibTransId="{531047C8-B088-4D42-9D0F-8F87C9263FAC}"/>
    <dgm:cxn modelId="{54D7399C-3700-44B9-BEF6-A3E498A3EDAB}" type="presParOf" srcId="{52F1B641-44F3-4A52-B308-19C845E79620}" destId="{7D9615EF-2C14-4F7E-81BF-6A5FE7333A5F}" srcOrd="0" destOrd="0" presId="urn:microsoft.com/office/officeart/2018/2/layout/IconLabelList"/>
    <dgm:cxn modelId="{EB93A90D-42CA-451F-93C4-4619426B7C04}" type="presParOf" srcId="{7D9615EF-2C14-4F7E-81BF-6A5FE7333A5F}" destId="{995D4C8C-3F9E-4E01-97C4-6639F61937A4}" srcOrd="0" destOrd="0" presId="urn:microsoft.com/office/officeart/2018/2/layout/IconLabelList"/>
    <dgm:cxn modelId="{17BFC49E-60CB-45DB-B6AF-5EB4698B0AD1}" type="presParOf" srcId="{7D9615EF-2C14-4F7E-81BF-6A5FE7333A5F}" destId="{5EF701AB-6535-46BE-A8F8-4F0E8BB19142}" srcOrd="1" destOrd="0" presId="urn:microsoft.com/office/officeart/2018/2/layout/IconLabelList"/>
    <dgm:cxn modelId="{404CA008-9A09-48F7-A079-6B63C31C8093}" type="presParOf" srcId="{7D9615EF-2C14-4F7E-81BF-6A5FE7333A5F}" destId="{A50CAF59-CFF6-4E26-8F56-10F9C7B43212}" srcOrd="2" destOrd="0" presId="urn:microsoft.com/office/officeart/2018/2/layout/IconLabelList"/>
    <dgm:cxn modelId="{319C3EF9-2443-418D-9E75-B7675D3E27FE}" type="presParOf" srcId="{52F1B641-44F3-4A52-B308-19C845E79620}" destId="{ED1084DC-C282-423A-8FEC-DBEE60CDABDA}" srcOrd="1" destOrd="0" presId="urn:microsoft.com/office/officeart/2018/2/layout/IconLabelList"/>
    <dgm:cxn modelId="{2C4C7307-38E2-47A0-A42B-F7F7DC4E364C}" type="presParOf" srcId="{52F1B641-44F3-4A52-B308-19C845E79620}" destId="{FC332991-67DC-4165-8FF3-66E64224258A}" srcOrd="2" destOrd="0" presId="urn:microsoft.com/office/officeart/2018/2/layout/IconLabelList"/>
    <dgm:cxn modelId="{5F8C11F4-A563-440C-B989-7F93FC633E23}" type="presParOf" srcId="{FC332991-67DC-4165-8FF3-66E64224258A}" destId="{0D3321BA-B90F-4686-8D9F-A8B3DF77A9A7}" srcOrd="0" destOrd="0" presId="urn:microsoft.com/office/officeart/2018/2/layout/IconLabelList"/>
    <dgm:cxn modelId="{7F97D5E1-9518-49EF-B5C9-E6D75E220837}" type="presParOf" srcId="{FC332991-67DC-4165-8FF3-66E64224258A}" destId="{87A80E6C-F527-403E-A108-9C5D76BC99DF}" srcOrd="1" destOrd="0" presId="urn:microsoft.com/office/officeart/2018/2/layout/IconLabelList"/>
    <dgm:cxn modelId="{918714EC-68FD-424E-A017-A82E1C1B53C8}" type="presParOf" srcId="{FC332991-67DC-4165-8FF3-66E64224258A}" destId="{960F82E3-873F-4C87-9279-6741A831F1E6}" srcOrd="2" destOrd="0" presId="urn:microsoft.com/office/officeart/2018/2/layout/IconLabelList"/>
    <dgm:cxn modelId="{3C2DF362-2D1F-4B2E-BB6E-72ECB0387F34}" type="presParOf" srcId="{52F1B641-44F3-4A52-B308-19C845E79620}" destId="{2C62FEF4-C5D9-45BE-9FF7-D6F674E894F5}" srcOrd="3" destOrd="0" presId="urn:microsoft.com/office/officeart/2018/2/layout/IconLabelList"/>
    <dgm:cxn modelId="{24EFCE51-E459-4EE8-B2B0-C7DCDEA8DABD}" type="presParOf" srcId="{52F1B641-44F3-4A52-B308-19C845E79620}" destId="{E3082B6C-FD2D-4213-9B58-143A89DBCE15}" srcOrd="4" destOrd="0" presId="urn:microsoft.com/office/officeart/2018/2/layout/IconLabelList"/>
    <dgm:cxn modelId="{E6539D91-1CBE-469F-8A99-069F22BEAE45}" type="presParOf" srcId="{E3082B6C-FD2D-4213-9B58-143A89DBCE15}" destId="{210C656D-981B-4FF5-8D13-F5C7F114A632}" srcOrd="0" destOrd="0" presId="urn:microsoft.com/office/officeart/2018/2/layout/IconLabelList"/>
    <dgm:cxn modelId="{B927C287-E80D-4128-A6CE-89311DF7449A}" type="presParOf" srcId="{E3082B6C-FD2D-4213-9B58-143A89DBCE15}" destId="{833DB756-EC1C-4CDF-8939-E9B8CCCE91D8}" srcOrd="1" destOrd="0" presId="urn:microsoft.com/office/officeart/2018/2/layout/IconLabelList"/>
    <dgm:cxn modelId="{B08E075C-7DDA-4EEB-A423-850A395772F6}" type="presParOf" srcId="{E3082B6C-FD2D-4213-9B58-143A89DBCE15}" destId="{FBD5CDA9-4FAD-4D27-B3B5-05BE192B18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ACC8A7-74DB-40BE-9BC5-DAE4485BC9A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0CE4FF-8EC8-4BA8-9D8D-770FCB8EDABC}">
      <dgm:prSet/>
      <dgm:spPr/>
      <dgm:t>
        <a:bodyPr/>
        <a:lstStyle/>
        <a:p>
          <a:r>
            <a:rPr lang="en-US"/>
            <a:t>Implement real-time patient tracking for efficient ER management.</a:t>
          </a:r>
        </a:p>
      </dgm:t>
    </dgm:pt>
    <dgm:pt modelId="{3CC269AB-A13B-47C0-9D5B-BB1D7DCC6AC2}" type="parTrans" cxnId="{59EF9B8D-74DE-4F9D-9B7B-AC45E9409F0E}">
      <dgm:prSet/>
      <dgm:spPr/>
      <dgm:t>
        <a:bodyPr/>
        <a:lstStyle/>
        <a:p>
          <a:endParaRPr lang="en-US"/>
        </a:p>
      </dgm:t>
    </dgm:pt>
    <dgm:pt modelId="{036A49A8-200C-496A-AE4A-5B60A5AEFCE9}" type="sibTrans" cxnId="{59EF9B8D-74DE-4F9D-9B7B-AC45E9409F0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C1E4101-DFDE-4FE4-BE2B-1F74E51189BD}">
      <dgm:prSet/>
      <dgm:spPr/>
      <dgm:t>
        <a:bodyPr/>
        <a:lstStyle/>
        <a:p>
          <a:r>
            <a:rPr lang="en-US"/>
            <a:t>Enhance medication reconciliation with automated safety alerts.</a:t>
          </a:r>
        </a:p>
      </dgm:t>
    </dgm:pt>
    <dgm:pt modelId="{0AEAE9B0-03B7-46E8-BDBD-D90C0631BDD1}" type="parTrans" cxnId="{027C3B58-B674-48D1-850F-15F9A655BBE5}">
      <dgm:prSet/>
      <dgm:spPr/>
      <dgm:t>
        <a:bodyPr/>
        <a:lstStyle/>
        <a:p>
          <a:endParaRPr lang="en-US"/>
        </a:p>
      </dgm:t>
    </dgm:pt>
    <dgm:pt modelId="{931C13BC-6B6F-45B9-A212-FDAC73CD293D}" type="sibTrans" cxnId="{027C3B58-B674-48D1-850F-15F9A655BBE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4DFA7E-69F1-41CC-B782-B79E9FFD9519}">
      <dgm:prSet/>
      <dgm:spPr/>
      <dgm:t>
        <a:bodyPr/>
        <a:lstStyle/>
        <a:p>
          <a:r>
            <a:rPr lang="en-US"/>
            <a:t>Develop tools for detailed analysis of patient diagnoses post-discharge.</a:t>
          </a:r>
        </a:p>
      </dgm:t>
    </dgm:pt>
    <dgm:pt modelId="{4775754C-6DB3-4001-9C59-63DCCA6EBD94}" type="parTrans" cxnId="{194795F1-865B-4AD7-8A54-12B4C8D0B00C}">
      <dgm:prSet/>
      <dgm:spPr/>
      <dgm:t>
        <a:bodyPr/>
        <a:lstStyle/>
        <a:p>
          <a:endParaRPr lang="en-US"/>
        </a:p>
      </dgm:t>
    </dgm:pt>
    <dgm:pt modelId="{3FE7F383-4525-405C-A1A3-4B978B7FD863}" type="sibTrans" cxnId="{194795F1-865B-4AD7-8A54-12B4C8D0B00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F261345-1583-4550-8A25-F223C82B7B3D}">
      <dgm:prSet/>
      <dgm:spPr/>
      <dgm:t>
        <a:bodyPr/>
        <a:lstStyle/>
        <a:p>
          <a:r>
            <a:rPr lang="en-US"/>
            <a:t>Strengthen integration with the Pyxis system for streamlined medication management.</a:t>
          </a:r>
        </a:p>
      </dgm:t>
    </dgm:pt>
    <dgm:pt modelId="{6A3FBA77-7243-4978-BBF6-E34741B2DC24}" type="parTrans" cxnId="{929013FC-1886-44EE-AFE5-76B58C793004}">
      <dgm:prSet/>
      <dgm:spPr/>
      <dgm:t>
        <a:bodyPr/>
        <a:lstStyle/>
        <a:p>
          <a:endParaRPr lang="en-US"/>
        </a:p>
      </dgm:t>
    </dgm:pt>
    <dgm:pt modelId="{FA726A79-AF21-4BD2-8D53-A934EA2D5B84}" type="sibTrans" cxnId="{929013FC-1886-44EE-AFE5-76B58C79300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1C343E4-B721-4C33-80D8-02A5DDCAFA96}">
      <dgm:prSet/>
      <dgm:spPr/>
      <dgm:t>
        <a:bodyPr/>
        <a:lstStyle/>
        <a:p>
          <a:r>
            <a:rPr lang="en-US"/>
            <a:t>Introduce an acuity-based system to prioritize patients in the triage process.</a:t>
          </a:r>
        </a:p>
      </dgm:t>
    </dgm:pt>
    <dgm:pt modelId="{F1883D05-BBA4-42D3-9A18-463FC073AFD3}" type="parTrans" cxnId="{EFFB736D-6DD6-4A88-B2A3-E794B262E32B}">
      <dgm:prSet/>
      <dgm:spPr/>
      <dgm:t>
        <a:bodyPr/>
        <a:lstStyle/>
        <a:p>
          <a:endParaRPr lang="en-US"/>
        </a:p>
      </dgm:t>
    </dgm:pt>
    <dgm:pt modelId="{FF649D71-E815-4B7F-99ED-CAF5A45A99D5}" type="sibTrans" cxnId="{EFFB736D-6DD6-4A88-B2A3-E794B262E32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D333246-41A8-47AA-A0AE-7CDB121B54E1}" type="pres">
      <dgm:prSet presAssocID="{A5ACC8A7-74DB-40BE-9BC5-DAE4485BC9AB}" presName="Name0" presStyleCnt="0">
        <dgm:presLayoutVars>
          <dgm:animLvl val="lvl"/>
          <dgm:resizeHandles val="exact"/>
        </dgm:presLayoutVars>
      </dgm:prSet>
      <dgm:spPr/>
    </dgm:pt>
    <dgm:pt modelId="{336D119D-9540-44C0-A232-98192338841B}" type="pres">
      <dgm:prSet presAssocID="{100CE4FF-8EC8-4BA8-9D8D-770FCB8EDABC}" presName="compositeNode" presStyleCnt="0">
        <dgm:presLayoutVars>
          <dgm:bulletEnabled val="1"/>
        </dgm:presLayoutVars>
      </dgm:prSet>
      <dgm:spPr/>
    </dgm:pt>
    <dgm:pt modelId="{B9042964-8C5F-4D85-A673-821F7C4F65A9}" type="pres">
      <dgm:prSet presAssocID="{100CE4FF-8EC8-4BA8-9D8D-770FCB8EDABC}" presName="bgRect" presStyleLbl="bgAccFollowNode1" presStyleIdx="0" presStyleCnt="5"/>
      <dgm:spPr/>
    </dgm:pt>
    <dgm:pt modelId="{133A3790-0F65-4FDA-8C62-C96E40CA7610}" type="pres">
      <dgm:prSet presAssocID="{036A49A8-200C-496A-AE4A-5B60A5AEFCE9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C432F37B-8BCB-4CE5-A03E-69D61796144C}" type="pres">
      <dgm:prSet presAssocID="{100CE4FF-8EC8-4BA8-9D8D-770FCB8EDABC}" presName="bottomLine" presStyleLbl="alignNode1" presStyleIdx="1" presStyleCnt="10">
        <dgm:presLayoutVars/>
      </dgm:prSet>
      <dgm:spPr/>
    </dgm:pt>
    <dgm:pt modelId="{B8AD00F6-85C2-4658-9992-7EF3AB0104E8}" type="pres">
      <dgm:prSet presAssocID="{100CE4FF-8EC8-4BA8-9D8D-770FCB8EDABC}" presName="nodeText" presStyleLbl="bgAccFollowNode1" presStyleIdx="0" presStyleCnt="5">
        <dgm:presLayoutVars>
          <dgm:bulletEnabled val="1"/>
        </dgm:presLayoutVars>
      </dgm:prSet>
      <dgm:spPr/>
    </dgm:pt>
    <dgm:pt modelId="{D39EA924-1635-436E-AF2E-C635F4E52466}" type="pres">
      <dgm:prSet presAssocID="{036A49A8-200C-496A-AE4A-5B60A5AEFCE9}" presName="sibTrans" presStyleCnt="0"/>
      <dgm:spPr/>
    </dgm:pt>
    <dgm:pt modelId="{9CFC7C3C-0914-40EF-9E06-ED38CD7DF5B4}" type="pres">
      <dgm:prSet presAssocID="{FC1E4101-DFDE-4FE4-BE2B-1F74E51189BD}" presName="compositeNode" presStyleCnt="0">
        <dgm:presLayoutVars>
          <dgm:bulletEnabled val="1"/>
        </dgm:presLayoutVars>
      </dgm:prSet>
      <dgm:spPr/>
    </dgm:pt>
    <dgm:pt modelId="{5107052B-6021-4687-9763-E6277DBCC22F}" type="pres">
      <dgm:prSet presAssocID="{FC1E4101-DFDE-4FE4-BE2B-1F74E51189BD}" presName="bgRect" presStyleLbl="bgAccFollowNode1" presStyleIdx="1" presStyleCnt="5"/>
      <dgm:spPr/>
    </dgm:pt>
    <dgm:pt modelId="{43D6A8A3-9501-4A2B-8D22-1074537B008D}" type="pres">
      <dgm:prSet presAssocID="{931C13BC-6B6F-45B9-A212-FDAC73CD293D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E8DB3085-A545-40DB-90A7-C88AA1D0BCE8}" type="pres">
      <dgm:prSet presAssocID="{FC1E4101-DFDE-4FE4-BE2B-1F74E51189BD}" presName="bottomLine" presStyleLbl="alignNode1" presStyleIdx="3" presStyleCnt="10">
        <dgm:presLayoutVars/>
      </dgm:prSet>
      <dgm:spPr/>
    </dgm:pt>
    <dgm:pt modelId="{AC2AB14C-9A97-489E-A2E1-7871DAA7FC52}" type="pres">
      <dgm:prSet presAssocID="{FC1E4101-DFDE-4FE4-BE2B-1F74E51189BD}" presName="nodeText" presStyleLbl="bgAccFollowNode1" presStyleIdx="1" presStyleCnt="5">
        <dgm:presLayoutVars>
          <dgm:bulletEnabled val="1"/>
        </dgm:presLayoutVars>
      </dgm:prSet>
      <dgm:spPr/>
    </dgm:pt>
    <dgm:pt modelId="{A7CBCC25-C6C9-49CC-A8C9-C7529049ACF4}" type="pres">
      <dgm:prSet presAssocID="{931C13BC-6B6F-45B9-A212-FDAC73CD293D}" presName="sibTrans" presStyleCnt="0"/>
      <dgm:spPr/>
    </dgm:pt>
    <dgm:pt modelId="{EDCA16F7-0C91-4504-8755-FB215228F005}" type="pres">
      <dgm:prSet presAssocID="{134DFA7E-69F1-41CC-B782-B79E9FFD9519}" presName="compositeNode" presStyleCnt="0">
        <dgm:presLayoutVars>
          <dgm:bulletEnabled val="1"/>
        </dgm:presLayoutVars>
      </dgm:prSet>
      <dgm:spPr/>
    </dgm:pt>
    <dgm:pt modelId="{DC5B5D30-6C81-4BAA-885A-C3B37CB5CB30}" type="pres">
      <dgm:prSet presAssocID="{134DFA7E-69F1-41CC-B782-B79E9FFD9519}" presName="bgRect" presStyleLbl="bgAccFollowNode1" presStyleIdx="2" presStyleCnt="5"/>
      <dgm:spPr/>
    </dgm:pt>
    <dgm:pt modelId="{9036DBF9-6D90-4235-A569-B4CA54B19DF1}" type="pres">
      <dgm:prSet presAssocID="{3FE7F383-4525-405C-A1A3-4B978B7FD863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48CC9C63-A74D-45AB-924A-89E36079C92E}" type="pres">
      <dgm:prSet presAssocID="{134DFA7E-69F1-41CC-B782-B79E9FFD9519}" presName="bottomLine" presStyleLbl="alignNode1" presStyleIdx="5" presStyleCnt="10">
        <dgm:presLayoutVars/>
      </dgm:prSet>
      <dgm:spPr/>
    </dgm:pt>
    <dgm:pt modelId="{EAA11C92-7DEE-4359-9FCE-9ED748C5D0E0}" type="pres">
      <dgm:prSet presAssocID="{134DFA7E-69F1-41CC-B782-B79E9FFD9519}" presName="nodeText" presStyleLbl="bgAccFollowNode1" presStyleIdx="2" presStyleCnt="5">
        <dgm:presLayoutVars>
          <dgm:bulletEnabled val="1"/>
        </dgm:presLayoutVars>
      </dgm:prSet>
      <dgm:spPr/>
    </dgm:pt>
    <dgm:pt modelId="{B0ADF6DC-8D6B-4B9B-8AA3-03119A048E41}" type="pres">
      <dgm:prSet presAssocID="{3FE7F383-4525-405C-A1A3-4B978B7FD863}" presName="sibTrans" presStyleCnt="0"/>
      <dgm:spPr/>
    </dgm:pt>
    <dgm:pt modelId="{DAED0F1F-21E2-4F44-A45B-4DE067F254D3}" type="pres">
      <dgm:prSet presAssocID="{6F261345-1583-4550-8A25-F223C82B7B3D}" presName="compositeNode" presStyleCnt="0">
        <dgm:presLayoutVars>
          <dgm:bulletEnabled val="1"/>
        </dgm:presLayoutVars>
      </dgm:prSet>
      <dgm:spPr/>
    </dgm:pt>
    <dgm:pt modelId="{B45A7C16-70CE-40F0-89E1-24352AC33D0B}" type="pres">
      <dgm:prSet presAssocID="{6F261345-1583-4550-8A25-F223C82B7B3D}" presName="bgRect" presStyleLbl="bgAccFollowNode1" presStyleIdx="3" presStyleCnt="5"/>
      <dgm:spPr/>
    </dgm:pt>
    <dgm:pt modelId="{D8012C5D-B5A3-454A-884E-C4155C5EA3BA}" type="pres">
      <dgm:prSet presAssocID="{FA726A79-AF21-4BD2-8D53-A934EA2D5B84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AEBFFAD1-F46A-4712-BED5-53F30FDA92CE}" type="pres">
      <dgm:prSet presAssocID="{6F261345-1583-4550-8A25-F223C82B7B3D}" presName="bottomLine" presStyleLbl="alignNode1" presStyleIdx="7" presStyleCnt="10">
        <dgm:presLayoutVars/>
      </dgm:prSet>
      <dgm:spPr/>
    </dgm:pt>
    <dgm:pt modelId="{527279B1-D623-4F42-98EB-C68E66AC5F3A}" type="pres">
      <dgm:prSet presAssocID="{6F261345-1583-4550-8A25-F223C82B7B3D}" presName="nodeText" presStyleLbl="bgAccFollowNode1" presStyleIdx="3" presStyleCnt="5">
        <dgm:presLayoutVars>
          <dgm:bulletEnabled val="1"/>
        </dgm:presLayoutVars>
      </dgm:prSet>
      <dgm:spPr/>
    </dgm:pt>
    <dgm:pt modelId="{3297DBF8-0241-414F-A021-1F2B4BDD3EDC}" type="pres">
      <dgm:prSet presAssocID="{FA726A79-AF21-4BD2-8D53-A934EA2D5B84}" presName="sibTrans" presStyleCnt="0"/>
      <dgm:spPr/>
    </dgm:pt>
    <dgm:pt modelId="{B0D87001-501E-4848-95BC-560895A5D6C0}" type="pres">
      <dgm:prSet presAssocID="{F1C343E4-B721-4C33-80D8-02A5DDCAFA96}" presName="compositeNode" presStyleCnt="0">
        <dgm:presLayoutVars>
          <dgm:bulletEnabled val="1"/>
        </dgm:presLayoutVars>
      </dgm:prSet>
      <dgm:spPr/>
    </dgm:pt>
    <dgm:pt modelId="{222BE6B8-1583-4900-8462-10BCAAF7596D}" type="pres">
      <dgm:prSet presAssocID="{F1C343E4-B721-4C33-80D8-02A5DDCAFA96}" presName="bgRect" presStyleLbl="bgAccFollowNode1" presStyleIdx="4" presStyleCnt="5"/>
      <dgm:spPr/>
    </dgm:pt>
    <dgm:pt modelId="{695272D1-811E-4907-A575-D11A4A357915}" type="pres">
      <dgm:prSet presAssocID="{FF649D71-E815-4B7F-99ED-CAF5A45A99D5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461C2109-E5EC-41D1-8BED-F506248146DB}" type="pres">
      <dgm:prSet presAssocID="{F1C343E4-B721-4C33-80D8-02A5DDCAFA96}" presName="bottomLine" presStyleLbl="alignNode1" presStyleIdx="9" presStyleCnt="10">
        <dgm:presLayoutVars/>
      </dgm:prSet>
      <dgm:spPr/>
    </dgm:pt>
    <dgm:pt modelId="{623BABC2-CE37-4169-8C97-CDF5178A0595}" type="pres">
      <dgm:prSet presAssocID="{F1C343E4-B721-4C33-80D8-02A5DDCAFA96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70672B0E-1301-4DC5-A8DB-7B184758EB36}" type="presOf" srcId="{100CE4FF-8EC8-4BA8-9D8D-770FCB8EDABC}" destId="{B9042964-8C5F-4D85-A673-821F7C4F65A9}" srcOrd="0" destOrd="0" presId="urn:microsoft.com/office/officeart/2016/7/layout/BasicLinearProcessNumbered"/>
    <dgm:cxn modelId="{84FD882E-F605-4856-BD9C-1DB0DE0C6619}" type="presOf" srcId="{F1C343E4-B721-4C33-80D8-02A5DDCAFA96}" destId="{222BE6B8-1583-4900-8462-10BCAAF7596D}" srcOrd="0" destOrd="0" presId="urn:microsoft.com/office/officeart/2016/7/layout/BasicLinearProcessNumbered"/>
    <dgm:cxn modelId="{10F9453C-AFD4-42B3-82A7-2EBAD5F63F39}" type="presOf" srcId="{134DFA7E-69F1-41CC-B782-B79E9FFD9519}" destId="{DC5B5D30-6C81-4BAA-885A-C3B37CB5CB30}" srcOrd="0" destOrd="0" presId="urn:microsoft.com/office/officeart/2016/7/layout/BasicLinearProcessNumbered"/>
    <dgm:cxn modelId="{EFFB736D-6DD6-4A88-B2A3-E794B262E32B}" srcId="{A5ACC8A7-74DB-40BE-9BC5-DAE4485BC9AB}" destId="{F1C343E4-B721-4C33-80D8-02A5DDCAFA96}" srcOrd="4" destOrd="0" parTransId="{F1883D05-BBA4-42D3-9A18-463FC073AFD3}" sibTransId="{FF649D71-E815-4B7F-99ED-CAF5A45A99D5}"/>
    <dgm:cxn modelId="{C831C64D-7D65-414B-887C-2D9FFD16F7B2}" type="presOf" srcId="{FC1E4101-DFDE-4FE4-BE2B-1F74E51189BD}" destId="{5107052B-6021-4687-9763-E6277DBCC22F}" srcOrd="0" destOrd="0" presId="urn:microsoft.com/office/officeart/2016/7/layout/BasicLinearProcessNumbered"/>
    <dgm:cxn modelId="{8A1FBB50-256C-47CC-B3EF-61257A950D33}" type="presOf" srcId="{6F261345-1583-4550-8A25-F223C82B7B3D}" destId="{B45A7C16-70CE-40F0-89E1-24352AC33D0B}" srcOrd="0" destOrd="0" presId="urn:microsoft.com/office/officeart/2016/7/layout/BasicLinearProcessNumbered"/>
    <dgm:cxn modelId="{F9121071-1B16-458D-9894-06133197C59C}" type="presOf" srcId="{A5ACC8A7-74DB-40BE-9BC5-DAE4485BC9AB}" destId="{CD333246-41A8-47AA-A0AE-7CDB121B54E1}" srcOrd="0" destOrd="0" presId="urn:microsoft.com/office/officeart/2016/7/layout/BasicLinearProcessNumbered"/>
    <dgm:cxn modelId="{027C3B58-B674-48D1-850F-15F9A655BBE5}" srcId="{A5ACC8A7-74DB-40BE-9BC5-DAE4485BC9AB}" destId="{FC1E4101-DFDE-4FE4-BE2B-1F74E51189BD}" srcOrd="1" destOrd="0" parTransId="{0AEAE9B0-03B7-46E8-BDBD-D90C0631BDD1}" sibTransId="{931C13BC-6B6F-45B9-A212-FDAC73CD293D}"/>
    <dgm:cxn modelId="{AF7E527C-33CC-42BF-8DD1-29DA8ABB5D65}" type="presOf" srcId="{FC1E4101-DFDE-4FE4-BE2B-1F74E51189BD}" destId="{AC2AB14C-9A97-489E-A2E1-7871DAA7FC52}" srcOrd="1" destOrd="0" presId="urn:microsoft.com/office/officeart/2016/7/layout/BasicLinearProcessNumbered"/>
    <dgm:cxn modelId="{59EF9B8D-74DE-4F9D-9B7B-AC45E9409F0E}" srcId="{A5ACC8A7-74DB-40BE-9BC5-DAE4485BC9AB}" destId="{100CE4FF-8EC8-4BA8-9D8D-770FCB8EDABC}" srcOrd="0" destOrd="0" parTransId="{3CC269AB-A13B-47C0-9D5B-BB1D7DCC6AC2}" sibTransId="{036A49A8-200C-496A-AE4A-5B60A5AEFCE9}"/>
    <dgm:cxn modelId="{26BFF88E-2011-4BE2-9DB6-2FAA928E9918}" type="presOf" srcId="{931C13BC-6B6F-45B9-A212-FDAC73CD293D}" destId="{43D6A8A3-9501-4A2B-8D22-1074537B008D}" srcOrd="0" destOrd="0" presId="urn:microsoft.com/office/officeart/2016/7/layout/BasicLinearProcessNumbered"/>
    <dgm:cxn modelId="{615BA4B8-2DB3-40CD-AAD8-73369326090C}" type="presOf" srcId="{036A49A8-200C-496A-AE4A-5B60A5AEFCE9}" destId="{133A3790-0F65-4FDA-8C62-C96E40CA7610}" srcOrd="0" destOrd="0" presId="urn:microsoft.com/office/officeart/2016/7/layout/BasicLinearProcessNumbered"/>
    <dgm:cxn modelId="{319128D1-AF95-4DE1-A64F-589478893F25}" type="presOf" srcId="{134DFA7E-69F1-41CC-B782-B79E9FFD9519}" destId="{EAA11C92-7DEE-4359-9FCE-9ED748C5D0E0}" srcOrd="1" destOrd="0" presId="urn:microsoft.com/office/officeart/2016/7/layout/BasicLinearProcessNumbered"/>
    <dgm:cxn modelId="{F3BA62D3-01F6-488A-AFE8-35C1C64608C3}" type="presOf" srcId="{FF649D71-E815-4B7F-99ED-CAF5A45A99D5}" destId="{695272D1-811E-4907-A575-D11A4A357915}" srcOrd="0" destOrd="0" presId="urn:microsoft.com/office/officeart/2016/7/layout/BasicLinearProcessNumbered"/>
    <dgm:cxn modelId="{C35D98D4-8EE2-4359-83E2-E54B40E1257F}" type="presOf" srcId="{6F261345-1583-4550-8A25-F223C82B7B3D}" destId="{527279B1-D623-4F42-98EB-C68E66AC5F3A}" srcOrd="1" destOrd="0" presId="urn:microsoft.com/office/officeart/2016/7/layout/BasicLinearProcessNumbered"/>
    <dgm:cxn modelId="{29C49DD6-4E7B-432E-B73D-F981C11ADD7D}" type="presOf" srcId="{100CE4FF-8EC8-4BA8-9D8D-770FCB8EDABC}" destId="{B8AD00F6-85C2-4658-9992-7EF3AB0104E8}" srcOrd="1" destOrd="0" presId="urn:microsoft.com/office/officeart/2016/7/layout/BasicLinearProcessNumbered"/>
    <dgm:cxn modelId="{E40466E7-C16E-409F-B93C-A99A77F789DB}" type="presOf" srcId="{3FE7F383-4525-405C-A1A3-4B978B7FD863}" destId="{9036DBF9-6D90-4235-A569-B4CA54B19DF1}" srcOrd="0" destOrd="0" presId="urn:microsoft.com/office/officeart/2016/7/layout/BasicLinearProcessNumbered"/>
    <dgm:cxn modelId="{6A5B71F0-3D6D-4D44-83D8-B620B2DA50F9}" type="presOf" srcId="{FA726A79-AF21-4BD2-8D53-A934EA2D5B84}" destId="{D8012C5D-B5A3-454A-884E-C4155C5EA3BA}" srcOrd="0" destOrd="0" presId="urn:microsoft.com/office/officeart/2016/7/layout/BasicLinearProcessNumbered"/>
    <dgm:cxn modelId="{194795F1-865B-4AD7-8A54-12B4C8D0B00C}" srcId="{A5ACC8A7-74DB-40BE-9BC5-DAE4485BC9AB}" destId="{134DFA7E-69F1-41CC-B782-B79E9FFD9519}" srcOrd="2" destOrd="0" parTransId="{4775754C-6DB3-4001-9C59-63DCCA6EBD94}" sibTransId="{3FE7F383-4525-405C-A1A3-4B978B7FD863}"/>
    <dgm:cxn modelId="{009FB5F2-7256-4E9B-8F7E-9C33347351BD}" type="presOf" srcId="{F1C343E4-B721-4C33-80D8-02A5DDCAFA96}" destId="{623BABC2-CE37-4169-8C97-CDF5178A0595}" srcOrd="1" destOrd="0" presId="urn:microsoft.com/office/officeart/2016/7/layout/BasicLinearProcessNumbered"/>
    <dgm:cxn modelId="{929013FC-1886-44EE-AFE5-76B58C793004}" srcId="{A5ACC8A7-74DB-40BE-9BC5-DAE4485BC9AB}" destId="{6F261345-1583-4550-8A25-F223C82B7B3D}" srcOrd="3" destOrd="0" parTransId="{6A3FBA77-7243-4978-BBF6-E34741B2DC24}" sibTransId="{FA726A79-AF21-4BD2-8D53-A934EA2D5B84}"/>
    <dgm:cxn modelId="{9A1931BE-812A-41FE-A090-E5A2C7961EF0}" type="presParOf" srcId="{CD333246-41A8-47AA-A0AE-7CDB121B54E1}" destId="{336D119D-9540-44C0-A232-98192338841B}" srcOrd="0" destOrd="0" presId="urn:microsoft.com/office/officeart/2016/7/layout/BasicLinearProcessNumbered"/>
    <dgm:cxn modelId="{638F59E3-A53F-4E6F-B100-8E4AA2242AA4}" type="presParOf" srcId="{336D119D-9540-44C0-A232-98192338841B}" destId="{B9042964-8C5F-4D85-A673-821F7C4F65A9}" srcOrd="0" destOrd="0" presId="urn:microsoft.com/office/officeart/2016/7/layout/BasicLinearProcessNumbered"/>
    <dgm:cxn modelId="{A0BD31EF-865B-42FE-97BB-205BDCBF4AFF}" type="presParOf" srcId="{336D119D-9540-44C0-A232-98192338841B}" destId="{133A3790-0F65-4FDA-8C62-C96E40CA7610}" srcOrd="1" destOrd="0" presId="urn:microsoft.com/office/officeart/2016/7/layout/BasicLinearProcessNumbered"/>
    <dgm:cxn modelId="{6ED2E401-2477-4B05-A705-2A5111D6A022}" type="presParOf" srcId="{336D119D-9540-44C0-A232-98192338841B}" destId="{C432F37B-8BCB-4CE5-A03E-69D61796144C}" srcOrd="2" destOrd="0" presId="urn:microsoft.com/office/officeart/2016/7/layout/BasicLinearProcessNumbered"/>
    <dgm:cxn modelId="{9DBA20FC-5445-4700-9805-4071FE67F585}" type="presParOf" srcId="{336D119D-9540-44C0-A232-98192338841B}" destId="{B8AD00F6-85C2-4658-9992-7EF3AB0104E8}" srcOrd="3" destOrd="0" presId="urn:microsoft.com/office/officeart/2016/7/layout/BasicLinearProcessNumbered"/>
    <dgm:cxn modelId="{DF0F47A1-DE9D-4E0F-A467-F1EACF676A5C}" type="presParOf" srcId="{CD333246-41A8-47AA-A0AE-7CDB121B54E1}" destId="{D39EA924-1635-436E-AF2E-C635F4E52466}" srcOrd="1" destOrd="0" presId="urn:microsoft.com/office/officeart/2016/7/layout/BasicLinearProcessNumbered"/>
    <dgm:cxn modelId="{C8A53851-14D4-4645-9F08-5B66B2513AC8}" type="presParOf" srcId="{CD333246-41A8-47AA-A0AE-7CDB121B54E1}" destId="{9CFC7C3C-0914-40EF-9E06-ED38CD7DF5B4}" srcOrd="2" destOrd="0" presId="urn:microsoft.com/office/officeart/2016/7/layout/BasicLinearProcessNumbered"/>
    <dgm:cxn modelId="{42F2E594-AC55-46C4-B1C7-E8C3A07C870E}" type="presParOf" srcId="{9CFC7C3C-0914-40EF-9E06-ED38CD7DF5B4}" destId="{5107052B-6021-4687-9763-E6277DBCC22F}" srcOrd="0" destOrd="0" presId="urn:microsoft.com/office/officeart/2016/7/layout/BasicLinearProcessNumbered"/>
    <dgm:cxn modelId="{D58BFCB5-6921-40D0-A2B7-24ADD2F653D2}" type="presParOf" srcId="{9CFC7C3C-0914-40EF-9E06-ED38CD7DF5B4}" destId="{43D6A8A3-9501-4A2B-8D22-1074537B008D}" srcOrd="1" destOrd="0" presId="urn:microsoft.com/office/officeart/2016/7/layout/BasicLinearProcessNumbered"/>
    <dgm:cxn modelId="{8F415C2A-C3E5-449D-B5EC-633E431AC293}" type="presParOf" srcId="{9CFC7C3C-0914-40EF-9E06-ED38CD7DF5B4}" destId="{E8DB3085-A545-40DB-90A7-C88AA1D0BCE8}" srcOrd="2" destOrd="0" presId="urn:microsoft.com/office/officeart/2016/7/layout/BasicLinearProcessNumbered"/>
    <dgm:cxn modelId="{5B3A75B0-7F17-4700-BF7B-BD99887A1FBD}" type="presParOf" srcId="{9CFC7C3C-0914-40EF-9E06-ED38CD7DF5B4}" destId="{AC2AB14C-9A97-489E-A2E1-7871DAA7FC52}" srcOrd="3" destOrd="0" presId="urn:microsoft.com/office/officeart/2016/7/layout/BasicLinearProcessNumbered"/>
    <dgm:cxn modelId="{D477FD7E-95AC-40F4-AF87-33CF18174BD5}" type="presParOf" srcId="{CD333246-41A8-47AA-A0AE-7CDB121B54E1}" destId="{A7CBCC25-C6C9-49CC-A8C9-C7529049ACF4}" srcOrd="3" destOrd="0" presId="urn:microsoft.com/office/officeart/2016/7/layout/BasicLinearProcessNumbered"/>
    <dgm:cxn modelId="{F14AE9A2-9EF3-42FC-A266-B9CCC91108DE}" type="presParOf" srcId="{CD333246-41A8-47AA-A0AE-7CDB121B54E1}" destId="{EDCA16F7-0C91-4504-8755-FB215228F005}" srcOrd="4" destOrd="0" presId="urn:microsoft.com/office/officeart/2016/7/layout/BasicLinearProcessNumbered"/>
    <dgm:cxn modelId="{3A70837E-203F-4E2C-9048-A7610F85C729}" type="presParOf" srcId="{EDCA16F7-0C91-4504-8755-FB215228F005}" destId="{DC5B5D30-6C81-4BAA-885A-C3B37CB5CB30}" srcOrd="0" destOrd="0" presId="urn:microsoft.com/office/officeart/2016/7/layout/BasicLinearProcessNumbered"/>
    <dgm:cxn modelId="{42FF4A0E-707B-49D0-ADCB-51E72756B181}" type="presParOf" srcId="{EDCA16F7-0C91-4504-8755-FB215228F005}" destId="{9036DBF9-6D90-4235-A569-B4CA54B19DF1}" srcOrd="1" destOrd="0" presId="urn:microsoft.com/office/officeart/2016/7/layout/BasicLinearProcessNumbered"/>
    <dgm:cxn modelId="{53F6BE4D-5853-4537-9BBF-310E895216D3}" type="presParOf" srcId="{EDCA16F7-0C91-4504-8755-FB215228F005}" destId="{48CC9C63-A74D-45AB-924A-89E36079C92E}" srcOrd="2" destOrd="0" presId="urn:microsoft.com/office/officeart/2016/7/layout/BasicLinearProcessNumbered"/>
    <dgm:cxn modelId="{6ED0F9C2-C48D-4D3D-8ED2-C5D37B6F711B}" type="presParOf" srcId="{EDCA16F7-0C91-4504-8755-FB215228F005}" destId="{EAA11C92-7DEE-4359-9FCE-9ED748C5D0E0}" srcOrd="3" destOrd="0" presId="urn:microsoft.com/office/officeart/2016/7/layout/BasicLinearProcessNumbered"/>
    <dgm:cxn modelId="{59DBF8C0-2485-499E-9E18-C80AA38FFAFE}" type="presParOf" srcId="{CD333246-41A8-47AA-A0AE-7CDB121B54E1}" destId="{B0ADF6DC-8D6B-4B9B-8AA3-03119A048E41}" srcOrd="5" destOrd="0" presId="urn:microsoft.com/office/officeart/2016/7/layout/BasicLinearProcessNumbered"/>
    <dgm:cxn modelId="{C00CF9FE-ABE4-4C1B-B3FE-C09DBCCE2BFA}" type="presParOf" srcId="{CD333246-41A8-47AA-A0AE-7CDB121B54E1}" destId="{DAED0F1F-21E2-4F44-A45B-4DE067F254D3}" srcOrd="6" destOrd="0" presId="urn:microsoft.com/office/officeart/2016/7/layout/BasicLinearProcessNumbered"/>
    <dgm:cxn modelId="{BDB48C29-D984-414C-B44A-9D2FEB7AECF5}" type="presParOf" srcId="{DAED0F1F-21E2-4F44-A45B-4DE067F254D3}" destId="{B45A7C16-70CE-40F0-89E1-24352AC33D0B}" srcOrd="0" destOrd="0" presId="urn:microsoft.com/office/officeart/2016/7/layout/BasicLinearProcessNumbered"/>
    <dgm:cxn modelId="{9E2C2810-837A-417F-8F6A-E86EB1215707}" type="presParOf" srcId="{DAED0F1F-21E2-4F44-A45B-4DE067F254D3}" destId="{D8012C5D-B5A3-454A-884E-C4155C5EA3BA}" srcOrd="1" destOrd="0" presId="urn:microsoft.com/office/officeart/2016/7/layout/BasicLinearProcessNumbered"/>
    <dgm:cxn modelId="{19D2D31F-007D-4F70-B9D5-E02050AC2069}" type="presParOf" srcId="{DAED0F1F-21E2-4F44-A45B-4DE067F254D3}" destId="{AEBFFAD1-F46A-4712-BED5-53F30FDA92CE}" srcOrd="2" destOrd="0" presId="urn:microsoft.com/office/officeart/2016/7/layout/BasicLinearProcessNumbered"/>
    <dgm:cxn modelId="{616F7F5E-E4E0-43C0-9135-9D6652404699}" type="presParOf" srcId="{DAED0F1F-21E2-4F44-A45B-4DE067F254D3}" destId="{527279B1-D623-4F42-98EB-C68E66AC5F3A}" srcOrd="3" destOrd="0" presId="urn:microsoft.com/office/officeart/2016/7/layout/BasicLinearProcessNumbered"/>
    <dgm:cxn modelId="{5DF7EF3E-842D-4C24-AF1C-A07DA26A2853}" type="presParOf" srcId="{CD333246-41A8-47AA-A0AE-7CDB121B54E1}" destId="{3297DBF8-0241-414F-A021-1F2B4BDD3EDC}" srcOrd="7" destOrd="0" presId="urn:microsoft.com/office/officeart/2016/7/layout/BasicLinearProcessNumbered"/>
    <dgm:cxn modelId="{8F8FEEB1-C480-4270-AF9D-AA3A1B3B5D40}" type="presParOf" srcId="{CD333246-41A8-47AA-A0AE-7CDB121B54E1}" destId="{B0D87001-501E-4848-95BC-560895A5D6C0}" srcOrd="8" destOrd="0" presId="urn:microsoft.com/office/officeart/2016/7/layout/BasicLinearProcessNumbered"/>
    <dgm:cxn modelId="{134C0C41-D781-4ABF-8BEC-98B809160A1A}" type="presParOf" srcId="{B0D87001-501E-4848-95BC-560895A5D6C0}" destId="{222BE6B8-1583-4900-8462-10BCAAF7596D}" srcOrd="0" destOrd="0" presId="urn:microsoft.com/office/officeart/2016/7/layout/BasicLinearProcessNumbered"/>
    <dgm:cxn modelId="{2B1F1B90-2D5B-4919-AB2C-14F80F13AB76}" type="presParOf" srcId="{B0D87001-501E-4848-95BC-560895A5D6C0}" destId="{695272D1-811E-4907-A575-D11A4A357915}" srcOrd="1" destOrd="0" presId="urn:microsoft.com/office/officeart/2016/7/layout/BasicLinearProcessNumbered"/>
    <dgm:cxn modelId="{B41E7AF0-D71E-4E13-92E9-18B819E2602D}" type="presParOf" srcId="{B0D87001-501E-4848-95BC-560895A5D6C0}" destId="{461C2109-E5EC-41D1-8BED-F506248146DB}" srcOrd="2" destOrd="0" presId="urn:microsoft.com/office/officeart/2016/7/layout/BasicLinearProcessNumbered"/>
    <dgm:cxn modelId="{D56698F4-BB30-48D0-9BD8-083B0C92CA30}" type="presParOf" srcId="{B0D87001-501E-4848-95BC-560895A5D6C0}" destId="{623BABC2-CE37-4169-8C97-CDF5178A059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262E5-B099-45E2-8760-DD2E0FE2B5A7}">
      <dsp:nvSpPr>
        <dsp:cNvPr id="0" name=""/>
        <dsp:cNvSpPr/>
      </dsp:nvSpPr>
      <dsp:spPr>
        <a:xfrm>
          <a:off x="0" y="71959"/>
          <a:ext cx="6666833" cy="1731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Vancomycin, which is generally used to treat bacterial infections, was the most commonly </a:t>
          </a:r>
          <a:r>
            <a:rPr lang="en-US" sz="2000" kern="1200" dirty="0" err="1"/>
            <a:t>utilised</a:t>
          </a:r>
          <a:r>
            <a:rPr lang="en-US" sz="2000" kern="1200" dirty="0"/>
            <a:t> medicine in the ER. Severe Skin and Soft Tissue Infections, Bacterial Pneumonia, Bone and Joint Infections, and Bloodstream Infections can all be treated with this medicine.</a:t>
          </a:r>
        </a:p>
      </dsp:txBody>
      <dsp:txXfrm>
        <a:off x="84530" y="156489"/>
        <a:ext cx="6497773" cy="1562540"/>
      </dsp:txXfrm>
    </dsp:sp>
    <dsp:sp modelId="{8118BA12-4980-47EA-8C80-37555370D2CD}">
      <dsp:nvSpPr>
        <dsp:cNvPr id="0" name=""/>
        <dsp:cNvSpPr/>
      </dsp:nvSpPr>
      <dsp:spPr>
        <a:xfrm>
          <a:off x="0" y="1861160"/>
          <a:ext cx="6666833" cy="17316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was followed by paracetamol and morphine, which are routinely used to treat fever and pain, respectively. Whereas, Morphine is used for trauma, post-surgical pain, chest pain, and respiratory distress, while taking into account potential opioid-related hazards.</a:t>
          </a:r>
        </a:p>
      </dsp:txBody>
      <dsp:txXfrm>
        <a:off x="84530" y="1945690"/>
        <a:ext cx="6497773" cy="1562540"/>
      </dsp:txXfrm>
    </dsp:sp>
    <dsp:sp modelId="{377EAADE-8226-4837-B2FD-367663BCFB09}">
      <dsp:nvSpPr>
        <dsp:cNvPr id="0" name=""/>
        <dsp:cNvSpPr/>
      </dsp:nvSpPr>
      <dsp:spPr>
        <a:xfrm>
          <a:off x="0" y="3650360"/>
          <a:ext cx="6666833" cy="17316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of the least used drugs were Fentanyl, Folic Acid, Hydromorphone and a few others. </a:t>
          </a:r>
        </a:p>
      </dsp:txBody>
      <dsp:txXfrm>
        <a:off x="84530" y="3734890"/>
        <a:ext cx="6497773" cy="1562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9D1DC-DEB7-429E-B791-F0AB98077AD4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B493-75C9-4DFA-85DA-D0064673ECDD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Upon the arrival of patients at the emergency room, we meticulously record and graph their vital signs using a boxplot. This data is segregated by gender, as the vital signs can vary between males and females.</a:t>
          </a:r>
          <a:endParaRPr lang="en-US" sz="2100" kern="1200" dirty="0"/>
        </a:p>
      </dsp:txBody>
      <dsp:txXfrm>
        <a:off x="0" y="2124"/>
        <a:ext cx="10515600" cy="1449029"/>
      </dsp:txXfrm>
    </dsp:sp>
    <dsp:sp modelId="{635D5E19-6B82-47DB-B13B-E168CCED8E1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FE28C-F453-44EC-8D8F-4A9EE03D0656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In the case of heart rate, we have observed some anomalies, particularly in females, where there is a noticeable increase beyond the normal range. Similarly, temperature readings have revealed outliers among females, with some patients exhibiting symptoms of hypothermia.</a:t>
          </a:r>
        </a:p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1451154"/>
        <a:ext cx="10515600" cy="1449029"/>
      </dsp:txXfrm>
    </dsp:sp>
    <dsp:sp modelId="{7B5377D3-4E7D-49C4-A81F-CE89E3F6E9EF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EDEE7-2B35-44DF-98AF-03A578A85447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For oxygen saturation (O2sat), we have identified some males with levels below 80%, which is lower than the minimum acceptable rate. This is a critical situation that necessitates immediate medical attention.</a:t>
          </a:r>
          <a:endParaRPr lang="en-US" sz="2100" kern="1200" dirty="0"/>
        </a:p>
      </dsp:txBody>
      <dsp:txXfrm>
        <a:off x="0" y="2900183"/>
        <a:ext cx="10515600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D4C8C-3F9E-4E01-97C4-6639F61937A4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CAF59-CFF6-4E26-8F56-10F9C7B43212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word cloud indicates that most of the patients were either moved from another hospital or were admitted due to chest pain.</a:t>
          </a:r>
        </a:p>
      </dsp:txBody>
      <dsp:txXfrm>
        <a:off x="59990" y="2654049"/>
        <a:ext cx="3226223" cy="720000"/>
      </dsp:txXfrm>
    </dsp:sp>
    <dsp:sp modelId="{0D3321BA-B90F-4686-8D9F-A8B3DF77A9A7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F82E3-873F-4C87-9279-6741A831F1E6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second most common cause of ER admissions for patients was hyperglycemia and overdosage.</a:t>
          </a:r>
        </a:p>
      </dsp:txBody>
      <dsp:txXfrm>
        <a:off x="3850802" y="2654049"/>
        <a:ext cx="3226223" cy="720000"/>
      </dsp:txXfrm>
    </dsp:sp>
    <dsp:sp modelId="{210C656D-981B-4FF5-8D13-F5C7F114A632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5CDA9-4FAD-4D27-B3B5-05BE192B186D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Abnormal test results and hematemesis were the least common reasons for ER admissions.</a:t>
          </a:r>
        </a:p>
      </dsp:txBody>
      <dsp:txXfrm>
        <a:off x="7641615" y="2654049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42964-8C5F-4D85-A673-821F7C4F65A9}">
      <dsp:nvSpPr>
        <dsp:cNvPr id="0" name=""/>
        <dsp:cNvSpPr/>
      </dsp:nvSpPr>
      <dsp:spPr>
        <a:xfrm>
          <a:off x="3594" y="813467"/>
          <a:ext cx="1946002" cy="2724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 real-time patient tracking for efficient ER management.</a:t>
          </a:r>
        </a:p>
      </dsp:txBody>
      <dsp:txXfrm>
        <a:off x="3594" y="1848740"/>
        <a:ext cx="1946002" cy="1634641"/>
      </dsp:txXfrm>
    </dsp:sp>
    <dsp:sp modelId="{133A3790-0F65-4FDA-8C62-C96E40CA7610}">
      <dsp:nvSpPr>
        <dsp:cNvPr id="0" name=""/>
        <dsp:cNvSpPr/>
      </dsp:nvSpPr>
      <dsp:spPr>
        <a:xfrm>
          <a:off x="567934" y="1085907"/>
          <a:ext cx="817320" cy="817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7628" y="1205601"/>
        <a:ext cx="577932" cy="577932"/>
      </dsp:txXfrm>
    </dsp:sp>
    <dsp:sp modelId="{C432F37B-8BCB-4CE5-A03E-69D61796144C}">
      <dsp:nvSpPr>
        <dsp:cNvPr id="0" name=""/>
        <dsp:cNvSpPr/>
      </dsp:nvSpPr>
      <dsp:spPr>
        <a:xfrm>
          <a:off x="3594" y="3537798"/>
          <a:ext cx="19460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7052B-6021-4687-9763-E6277DBCC22F}">
      <dsp:nvSpPr>
        <dsp:cNvPr id="0" name=""/>
        <dsp:cNvSpPr/>
      </dsp:nvSpPr>
      <dsp:spPr>
        <a:xfrm>
          <a:off x="2144196" y="813467"/>
          <a:ext cx="1946002" cy="2724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Enhance medication reconciliation with automated safety alerts.</a:t>
          </a:r>
        </a:p>
      </dsp:txBody>
      <dsp:txXfrm>
        <a:off x="2144196" y="1848740"/>
        <a:ext cx="1946002" cy="1634641"/>
      </dsp:txXfrm>
    </dsp:sp>
    <dsp:sp modelId="{43D6A8A3-9501-4A2B-8D22-1074537B008D}">
      <dsp:nvSpPr>
        <dsp:cNvPr id="0" name=""/>
        <dsp:cNvSpPr/>
      </dsp:nvSpPr>
      <dsp:spPr>
        <a:xfrm>
          <a:off x="2708537" y="1085907"/>
          <a:ext cx="817320" cy="817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28231" y="1205601"/>
        <a:ext cx="577932" cy="577932"/>
      </dsp:txXfrm>
    </dsp:sp>
    <dsp:sp modelId="{E8DB3085-A545-40DB-90A7-C88AA1D0BCE8}">
      <dsp:nvSpPr>
        <dsp:cNvPr id="0" name=""/>
        <dsp:cNvSpPr/>
      </dsp:nvSpPr>
      <dsp:spPr>
        <a:xfrm>
          <a:off x="2144196" y="3537798"/>
          <a:ext cx="19460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B5D30-6C81-4BAA-885A-C3B37CB5CB30}">
      <dsp:nvSpPr>
        <dsp:cNvPr id="0" name=""/>
        <dsp:cNvSpPr/>
      </dsp:nvSpPr>
      <dsp:spPr>
        <a:xfrm>
          <a:off x="4284798" y="813467"/>
          <a:ext cx="1946002" cy="2724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Develop tools for detailed analysis of patient diagnoses post-discharge.</a:t>
          </a:r>
        </a:p>
      </dsp:txBody>
      <dsp:txXfrm>
        <a:off x="4284798" y="1848740"/>
        <a:ext cx="1946002" cy="1634641"/>
      </dsp:txXfrm>
    </dsp:sp>
    <dsp:sp modelId="{9036DBF9-6D90-4235-A569-B4CA54B19DF1}">
      <dsp:nvSpPr>
        <dsp:cNvPr id="0" name=""/>
        <dsp:cNvSpPr/>
      </dsp:nvSpPr>
      <dsp:spPr>
        <a:xfrm>
          <a:off x="4849139" y="1085907"/>
          <a:ext cx="817320" cy="817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68833" y="1205601"/>
        <a:ext cx="577932" cy="577932"/>
      </dsp:txXfrm>
    </dsp:sp>
    <dsp:sp modelId="{48CC9C63-A74D-45AB-924A-89E36079C92E}">
      <dsp:nvSpPr>
        <dsp:cNvPr id="0" name=""/>
        <dsp:cNvSpPr/>
      </dsp:nvSpPr>
      <dsp:spPr>
        <a:xfrm>
          <a:off x="4284798" y="3537798"/>
          <a:ext cx="19460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A7C16-70CE-40F0-89E1-24352AC33D0B}">
      <dsp:nvSpPr>
        <dsp:cNvPr id="0" name=""/>
        <dsp:cNvSpPr/>
      </dsp:nvSpPr>
      <dsp:spPr>
        <a:xfrm>
          <a:off x="6425401" y="813467"/>
          <a:ext cx="1946002" cy="2724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Strengthen integration with the Pyxis system for streamlined medication management.</a:t>
          </a:r>
        </a:p>
      </dsp:txBody>
      <dsp:txXfrm>
        <a:off x="6425401" y="1848740"/>
        <a:ext cx="1946002" cy="1634641"/>
      </dsp:txXfrm>
    </dsp:sp>
    <dsp:sp modelId="{D8012C5D-B5A3-454A-884E-C4155C5EA3BA}">
      <dsp:nvSpPr>
        <dsp:cNvPr id="0" name=""/>
        <dsp:cNvSpPr/>
      </dsp:nvSpPr>
      <dsp:spPr>
        <a:xfrm>
          <a:off x="6989741" y="1085907"/>
          <a:ext cx="817320" cy="817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09435" y="1205601"/>
        <a:ext cx="577932" cy="577932"/>
      </dsp:txXfrm>
    </dsp:sp>
    <dsp:sp modelId="{AEBFFAD1-F46A-4712-BED5-53F30FDA92CE}">
      <dsp:nvSpPr>
        <dsp:cNvPr id="0" name=""/>
        <dsp:cNvSpPr/>
      </dsp:nvSpPr>
      <dsp:spPr>
        <a:xfrm>
          <a:off x="6425401" y="3537798"/>
          <a:ext cx="19460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BE6B8-1583-4900-8462-10BCAAF7596D}">
      <dsp:nvSpPr>
        <dsp:cNvPr id="0" name=""/>
        <dsp:cNvSpPr/>
      </dsp:nvSpPr>
      <dsp:spPr>
        <a:xfrm>
          <a:off x="8566003" y="813467"/>
          <a:ext cx="1946002" cy="2724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Introduce an acuity-based system to prioritize patients in the triage process.</a:t>
          </a:r>
        </a:p>
      </dsp:txBody>
      <dsp:txXfrm>
        <a:off x="8566003" y="1848740"/>
        <a:ext cx="1946002" cy="1634641"/>
      </dsp:txXfrm>
    </dsp:sp>
    <dsp:sp modelId="{695272D1-811E-4907-A575-D11A4A357915}">
      <dsp:nvSpPr>
        <dsp:cNvPr id="0" name=""/>
        <dsp:cNvSpPr/>
      </dsp:nvSpPr>
      <dsp:spPr>
        <a:xfrm>
          <a:off x="9130344" y="1085907"/>
          <a:ext cx="817320" cy="817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250038" y="1205601"/>
        <a:ext cx="577932" cy="577932"/>
      </dsp:txXfrm>
    </dsp:sp>
    <dsp:sp modelId="{461C2109-E5EC-41D1-8BED-F506248146DB}">
      <dsp:nvSpPr>
        <dsp:cNvPr id="0" name=""/>
        <dsp:cNvSpPr/>
      </dsp:nvSpPr>
      <dsp:spPr>
        <a:xfrm>
          <a:off x="8566003" y="3537798"/>
          <a:ext cx="19460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BEDED-FE61-4CA0-B607-0376D53F5DD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EA679-EF72-49AB-848C-4FBC787F0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plot the vital signs for patients as they arrive at the emergency room using a boxplot. Here we split females from males since vital signs can be different for each group. For </a:t>
            </a:r>
            <a:r>
              <a:rPr lang="en-US" dirty="0" err="1"/>
              <a:t>hearthrate</a:t>
            </a:r>
            <a:r>
              <a:rPr lang="en-US" dirty="0"/>
              <a:t> we can identify some abnormalities especially in female with a significant increase in normal range. Some outliers in temperature again in female with some patients with </a:t>
            </a:r>
            <a:r>
              <a:rPr lang="en-US" dirty="0" err="1"/>
              <a:t>hipotermia</a:t>
            </a:r>
            <a:r>
              <a:rPr lang="en-US" dirty="0"/>
              <a:t>. And for O2sat some male under 80% lower that the lowest rate </a:t>
            </a:r>
            <a:r>
              <a:rPr lang="en-US" dirty="0" err="1"/>
              <a:t>wich</a:t>
            </a:r>
            <a:r>
              <a:rPr lang="en-US" dirty="0"/>
              <a:t> requires urgent care.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EA679-EF72-49AB-848C-4FBC787F0C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A579-AB3C-14B1-6007-529148EF9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FB2AE-E0BB-76A1-6616-0159037C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E2BB-43EE-7EFD-5D3D-234A516A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AC8A-3D3C-472A-AF4C-BD9D0A7BCA5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A63C8-2704-7ACA-4EED-1C447C2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A1C89-FD17-3676-F7B0-0F2241B4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E9ED-3043-4023-A64D-C980F8C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8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1ECB-7DBD-D68E-2F3E-134E0AF6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180D9-3743-3234-E58A-2DA6E55C9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CAF3-1657-63EB-9958-07A55978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AC8A-3D3C-472A-AF4C-BD9D0A7BCA5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2C2D-6303-E8F8-23C1-2C4FAF2D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2409-B653-A592-8256-B6263B9E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E9ED-3043-4023-A64D-C980F8C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4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1AB79-3EB1-2622-4123-43F5D832F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B343E-F411-C70E-611D-5D8F2D682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6FACC-1487-8595-2583-A6659232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AC8A-3D3C-472A-AF4C-BD9D0A7BCA5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882D-2715-2832-58BC-0F9E8A2F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A557-41FD-73AA-00BF-13D33E98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E9ED-3043-4023-A64D-C980F8C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81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60F-68A2-14E9-F554-2D6AD5B8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2A89-9170-B957-8483-4345E17A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079AA-D2ED-2C95-84ED-7D370B7C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AC8A-3D3C-472A-AF4C-BD9D0A7BCA5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9380D-2A69-81ED-EF74-7D9956D7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3CEFE-BAD2-D5FE-B49F-3D306C9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E9ED-3043-4023-A64D-C980F8C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97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2D5F-69D3-9BDD-7483-E2DDAF1C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A49B2-FE34-1D5F-7046-64565926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9CA0-0DC3-495E-69E5-F0B76CCF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AC8A-3D3C-472A-AF4C-BD9D0A7BCA5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8A9C-23C3-504E-63EB-D0F54F3F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59A6-ABD6-2173-B922-4298B011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E9ED-3043-4023-A64D-C980F8C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93A7-84D6-3523-025A-A44E313D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613F-5C14-AA1F-437B-E605BE1D1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D369A-6E30-7371-4C09-01729E7CD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1ED90-C4D9-1F15-B4C2-A815DB24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AC8A-3D3C-472A-AF4C-BD9D0A7BCA5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5F811-5982-C893-3D0D-371233E0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C986E-955B-6CBC-71E4-585D6EAC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E9ED-3043-4023-A64D-C980F8C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5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19D4-54B6-C451-77D9-A3A6958A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7910C-CEEB-2BF4-2837-BC4930CD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AE8F1-11FE-D462-23E7-37EBD2DE1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48B75-4246-7AFA-FCC0-969401D9F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905DC-B4C8-3871-DB1B-D93D629E6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B8DEA-A4D2-E95F-8181-27349BB8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AC8A-3D3C-472A-AF4C-BD9D0A7BCA5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D11AD-C4A5-A3DA-A6F6-3C4B527D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F0383-C765-4D94-B24D-1CFEBBE6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E9ED-3043-4023-A64D-C980F8C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46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17F2-5E84-6682-7863-25F3B6F2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CC6DD-0B26-639C-1A7E-4164EDF0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AC8A-3D3C-472A-AF4C-BD9D0A7BCA5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9A4CC-D9FD-E79E-280A-1D37D6AA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94DF3-0230-199F-E04F-7A46C665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E9ED-3043-4023-A64D-C980F8C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73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AB3C3-1794-6108-8107-7E840DBB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AC8A-3D3C-472A-AF4C-BD9D0A7BCA5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E0DBE-65E1-AE66-DD77-0FD94767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86008-7ED7-CC13-F825-1704DDD6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E9ED-3043-4023-A64D-C980F8C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8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4B7E-D071-C8F9-199F-5CFF2271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DA2D-46C4-FB88-0498-2A43276AB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B6AF9-D9CE-874E-FAB4-6715D38D0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00C32-1C8B-501C-69BF-EA20B795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AC8A-3D3C-472A-AF4C-BD9D0A7BCA5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85F5D-F379-966E-99C0-B3D8E883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EF9F1-C576-ACBB-EE82-80ACEFC4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E9ED-3043-4023-A64D-C980F8C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7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6901-3113-1E88-CD65-74C93F7D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6A9F0-87D5-961F-D73C-240E19304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72D53-3EF1-F5A3-63F4-449016180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4F91E-DAF8-39C7-8FEA-5AF6319A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AC8A-3D3C-472A-AF4C-BD9D0A7BCA5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08751-8572-5BEA-B1D6-6702B191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5F3CB-9D2A-4EEF-7560-A78778BA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E9ED-3043-4023-A64D-C980F8C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22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8F3FC-5785-75DE-F6D2-710E8338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12A10-C53E-E5BD-6DD8-2223E3C30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BBA6-9B49-F3E1-AB5E-BF8E9C0EE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AC8A-3D3C-472A-AF4C-BD9D0A7BCA5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B1BE7-260E-89F6-AE84-81629717D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C423E-8BAA-79CD-8A93-DE3E72040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8E9ED-3043-4023-A64D-C980F8C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5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Open doors">
            <a:extLst>
              <a:ext uri="{FF2B5EF4-FFF2-40B4-BE49-F238E27FC236}">
                <a16:creationId xmlns:a16="http://schemas.microsoft.com/office/drawing/2014/main" id="{BE2E1A43-E663-BE14-3DEE-0FE66D687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9B6481-EDDC-456A-D4B8-FAC17EAF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i="0" dirty="0" err="1">
                <a:solidFill>
                  <a:schemeClr val="bg1"/>
                </a:solidFill>
                <a:effectLst/>
              </a:rPr>
              <a:t>IntelliCare</a:t>
            </a:r>
            <a:r>
              <a:rPr lang="en-US" sz="4100" b="1" i="0" dirty="0">
                <a:solidFill>
                  <a:schemeClr val="bg1"/>
                </a:solidFill>
                <a:effectLst/>
              </a:rPr>
              <a:t> ER: Enhancing Emergency Room Operations with MIMIC-IV Dataset</a:t>
            </a:r>
            <a:br>
              <a:rPr lang="en-US" sz="4100" b="0" i="0" dirty="0">
                <a:solidFill>
                  <a:schemeClr val="bg1"/>
                </a:solidFill>
                <a:effectLst/>
              </a:rPr>
            </a:br>
            <a:br>
              <a:rPr lang="en-US" sz="4100" b="0" i="0" dirty="0">
                <a:solidFill>
                  <a:schemeClr val="bg1"/>
                </a:solidFill>
                <a:effectLst/>
              </a:rPr>
            </a:br>
            <a:r>
              <a:rPr lang="en-US" sz="4100" b="0" i="0" dirty="0">
                <a:solidFill>
                  <a:schemeClr val="bg1"/>
                </a:solidFill>
                <a:effectLst/>
              </a:rPr>
              <a:t>Presented by Group 10 </a:t>
            </a:r>
            <a:endParaRPr lang="en-US" sz="4100" dirty="0">
              <a:solidFill>
                <a:schemeClr val="bg1"/>
              </a:solidFill>
            </a:endParaRP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4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74613-EE06-5901-08A4-CA60343F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07266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2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Number of Subjects by Race and Sex</a:t>
            </a:r>
            <a:br>
              <a:rPr lang="en-US" sz="22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3B910-2FF7-7FD3-C878-47E1851795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80786" y="838200"/>
            <a:ext cx="814614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5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45BDF-36C2-07CF-9A96-8D44B7BB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chemeClr val="tx2"/>
                </a:solidFill>
              </a:rPr>
              <a:t>Key Findings</a:t>
            </a:r>
          </a:p>
        </p:txBody>
      </p:sp>
      <p:pic>
        <p:nvPicPr>
          <p:cNvPr id="7" name="Graphic 6" descr="Bar Graph with Downward Trend">
            <a:extLst>
              <a:ext uri="{FF2B5EF4-FFF2-40B4-BE49-F238E27FC236}">
                <a16:creationId xmlns:a16="http://schemas.microsoft.com/office/drawing/2014/main" id="{998E0075-2471-2401-8988-5F9F043E8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CEBB-064A-1CC6-02B3-0E162DAA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algn="just"/>
            <a:r>
              <a:rPr lang="en-US" sz="1800" dirty="0">
                <a:solidFill>
                  <a:schemeClr val="tx2"/>
                </a:solidFill>
              </a:rPr>
              <a:t>The following graph shows that the number of casualties was higher for men than for women.</a:t>
            </a:r>
          </a:p>
          <a:p>
            <a:pPr algn="just"/>
            <a:r>
              <a:rPr lang="en-US" sz="1800" dirty="0">
                <a:solidFill>
                  <a:schemeClr val="tx2"/>
                </a:solidFill>
              </a:rPr>
              <a:t>The predominant race of men admitted to the ER was white, followed by other races/ethnicities.</a:t>
            </a:r>
          </a:p>
          <a:p>
            <a:pPr algn="just"/>
            <a:r>
              <a:rPr lang="en-US" sz="1800" dirty="0">
                <a:solidFill>
                  <a:schemeClr val="tx2"/>
                </a:solidFill>
              </a:rPr>
              <a:t>In the category of women, white women were ranked as the highest number of women admitted into the ER. This was then followed by Black/African women and Hispanic/Latino - Salvadorian Women. </a:t>
            </a:r>
          </a:p>
          <a:p>
            <a:pPr algn="just"/>
            <a:r>
              <a:rPr lang="en-US" sz="1800" dirty="0">
                <a:solidFill>
                  <a:schemeClr val="tx2"/>
                </a:solidFill>
              </a:rPr>
              <a:t>Hispanic/Latino - Cuban women had the lowest frequency of ER visits.</a:t>
            </a:r>
          </a:p>
          <a:p>
            <a:endParaRPr lang="en-CA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432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Rectangle 2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8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2F8431-326D-A2F7-7CD3-884451F6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Drugs Commonly used by our Subjects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A8B0C-629B-783F-0BC7-7FF08A520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571" y="495300"/>
            <a:ext cx="8473441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7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00B78-5F42-1C15-93B3-A5B0F70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Key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BD327A-43D8-770E-3DB7-DF18F857E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67169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513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Rectangle 82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0" name="Rectangle 82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5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98EC8-3C25-ED36-86C6-9B987210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Gender wise Vital Signs of our Subjects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364C2-C31D-9221-BC0D-F5B726591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823" y="476250"/>
            <a:ext cx="8361771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4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0D4D-FF57-D049-284B-8D3701D2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Key Findings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485FE83-A47A-FF07-CC19-47A1A1CCF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1174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61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Rectangle 41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76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2ED9-F405-94CD-268E-49C5B2F5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Gender distribution of our method of arrival transport</a:t>
            </a:r>
            <a:br>
              <a:rPr lang="en-US" sz="22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904B5-6894-566B-AF6E-D6D63D0DD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537" y="1286070"/>
            <a:ext cx="8301801" cy="47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9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95836-61BA-8DF6-C824-7A72604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CA" sz="4000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3883-A792-DFF2-61C1-AD984863E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algn="just"/>
            <a:r>
              <a:rPr lang="en-US" sz="2000" dirty="0"/>
              <a:t>When we look at the mode of arrival, majority of the patients arrived via ambulance, followed by walk-ins and other unspecified modes of arrival.</a:t>
            </a:r>
          </a:p>
          <a:p>
            <a:pPr algn="just"/>
            <a:r>
              <a:rPr lang="en-US" sz="2000" dirty="0"/>
              <a:t>Women were somewhat more likely than men to arrive by ambulance.</a:t>
            </a:r>
          </a:p>
          <a:p>
            <a:pPr algn="just"/>
            <a:r>
              <a:rPr lang="en-US" sz="2000" dirty="0"/>
              <a:t>Women also made up a larger proportion of walk-ins than men.</a:t>
            </a:r>
            <a:endParaRPr lang="en-CA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Ambulance">
            <a:extLst>
              <a:ext uri="{FF2B5EF4-FFF2-40B4-BE49-F238E27FC236}">
                <a16:creationId xmlns:a16="http://schemas.microsoft.com/office/drawing/2014/main" id="{21DD96F8-0D71-E948-4F91-BA2AC5E29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34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Rectangle 514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7" name="Rectangle 514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40E01-AA71-33E0-A457-8E23BD6A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Subject Complaints and Symptoms</a:t>
            </a:r>
            <a:br>
              <a:rPr lang="en-US" sz="26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 up of words&#10;&#10;Description automatically generated">
            <a:extLst>
              <a:ext uri="{FF2B5EF4-FFF2-40B4-BE49-F238E27FC236}">
                <a16:creationId xmlns:a16="http://schemas.microsoft.com/office/drawing/2014/main" id="{450547C2-1E81-77FC-7775-8BCB6CF2B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534" y="1104900"/>
            <a:ext cx="8255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03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455E8-A7F5-7240-1483-4EC52CD7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Key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5BC968-0FC6-D343-771F-0AB4A9DC4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4124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139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AAB74-0650-B855-B648-7AA6A2D5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 b="1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EAA0-EEB2-A165-27CB-4CA2F57B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/>
              <a:t>Jerusha Sheba Maben - 0825449. </a:t>
            </a:r>
          </a:p>
          <a:p>
            <a:pPr marL="0" indent="0">
              <a:buNone/>
            </a:pPr>
            <a:r>
              <a:rPr lang="en-IN" sz="2000" dirty="0"/>
              <a:t>Pearlin Ronald Pereira - 0815060. </a:t>
            </a:r>
          </a:p>
          <a:p>
            <a:pPr marL="0" indent="0">
              <a:buNone/>
            </a:pPr>
            <a:r>
              <a:rPr lang="en-IN" sz="2000" dirty="0" err="1"/>
              <a:t>Manushree</a:t>
            </a:r>
            <a:r>
              <a:rPr lang="en-IN" sz="2000" dirty="0"/>
              <a:t> Venkatesh - 0828892. </a:t>
            </a:r>
          </a:p>
          <a:p>
            <a:pPr marL="0" indent="0">
              <a:buNone/>
            </a:pPr>
            <a:r>
              <a:rPr lang="en-IN" sz="2000" dirty="0"/>
              <a:t>Eduardo Chavez Barrientos - 0828349</a:t>
            </a:r>
          </a:p>
          <a:p>
            <a:pPr marL="0" indent="0">
              <a:buNone/>
            </a:pPr>
            <a:r>
              <a:rPr lang="en-IN" sz="2000" dirty="0" err="1"/>
              <a:t>Noushin</a:t>
            </a:r>
            <a:r>
              <a:rPr lang="en-IN" sz="2000" dirty="0"/>
              <a:t> </a:t>
            </a:r>
            <a:r>
              <a:rPr lang="en-IN" sz="2000" dirty="0" err="1"/>
              <a:t>Asadsamani</a:t>
            </a:r>
            <a:r>
              <a:rPr lang="en-IN" sz="2000" dirty="0"/>
              <a:t> - 0829532.</a:t>
            </a:r>
          </a:p>
        </p:txBody>
      </p:sp>
      <p:pic>
        <p:nvPicPr>
          <p:cNvPr id="15" name="Picture 14" descr="One in a crowd">
            <a:extLst>
              <a:ext uri="{FF2B5EF4-FFF2-40B4-BE49-F238E27FC236}">
                <a16:creationId xmlns:a16="http://schemas.microsoft.com/office/drawing/2014/main" id="{95CF7AAA-42F6-9CC1-531F-02C29C0B3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5" r="1253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23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0" name="Rectangle 718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96FD4-45B9-B460-8C55-DA461186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</a:t>
            </a:r>
            <a:br>
              <a:rPr lang="en-US" sz="22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59F25-9D33-F5FD-7F34-BFC15DF83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808" y="1675227"/>
            <a:ext cx="845038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72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33D4-3F63-2712-D06D-76427D7D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6CE8A1-5B8C-E4C8-727C-12A375E14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9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9AEE-F4A3-EA0D-76AB-F41DFD35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/>
              <a:t>Any Questions?</a:t>
            </a:r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3AD92AAE-0BD5-8EC2-DE1A-FA94D155E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27" r="21160" b="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3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B7285-6676-D76D-2A44-BAE1D02F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N" sz="4000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005C-D375-571E-B113-4BFD1B11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1900" dirty="0"/>
              <a:t>The introduction of an innovative Emergency Room (ER) management system based on the MIMIC-IV dataset is poised to revolutionize hospital operations. </a:t>
            </a:r>
          </a:p>
          <a:p>
            <a:pPr algn="just"/>
            <a:r>
              <a:rPr lang="en-US" sz="1900" dirty="0"/>
              <a:t>The ER system is projected to increase healthcare delivery efficiency while also contributing to data-driven decision-making by combining real-time patient tracking, medication reconciliation, diagnosis analysis, and other essential features. The incorporation of the MIMIC-IV dataset provides an unparalleled potential to tailor ER operations to patients' particular needs, ultimately leading to improved outcomes and resource efficiency.</a:t>
            </a:r>
          </a:p>
          <a:p>
            <a:endParaRPr lang="en-US" sz="1900" dirty="0"/>
          </a:p>
        </p:txBody>
      </p:sp>
      <p:pic>
        <p:nvPicPr>
          <p:cNvPr id="54" name="Picture 53" descr="Desk with stethoscope and computer keyboard">
            <a:extLst>
              <a:ext uri="{FF2B5EF4-FFF2-40B4-BE49-F238E27FC236}">
                <a16:creationId xmlns:a16="http://schemas.microsoft.com/office/drawing/2014/main" id="{AC86A604-F5A8-9C32-F536-FE73059AF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64" r="-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24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CBFBF30E-8598-9B4A-9FA5-04213033B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3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DE0D3-ADC4-BE01-9B30-EF6851CD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56009"/>
            <a:ext cx="5941485" cy="1559301"/>
          </a:xfrm>
        </p:spPr>
        <p:txBody>
          <a:bodyPr>
            <a:normAutofit/>
          </a:bodyPr>
          <a:lstStyle/>
          <a:p>
            <a:r>
              <a:rPr lang="en-US" sz="4000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120A-9AC4-8A63-DA20-9B1E46A6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5" y="2743200"/>
            <a:ext cx="6265335" cy="3496878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1400" b="1" i="0" dirty="0">
                <a:effectLst/>
                <a:latin typeface="Söhne"/>
              </a:rPr>
              <a:t>Background:</a:t>
            </a:r>
            <a:endParaRPr lang="en-US" sz="1400" b="0" i="0" dirty="0"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Healthcare Challenges:</a:t>
            </a:r>
            <a:r>
              <a:rPr lang="en-US" sz="1400" b="0" i="0" dirty="0">
                <a:effectLst/>
                <a:latin typeface="Söhne"/>
              </a:rPr>
              <a:t> Traditional ER operations face hurdles in optimizing patient care and overall efficiency.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MIMIC-IV Dataset Opportunity:</a:t>
            </a:r>
            <a:r>
              <a:rPr lang="en-US" sz="1400" b="0" i="0" dirty="0">
                <a:effectLst/>
                <a:latin typeface="Söhne"/>
              </a:rPr>
              <a:t> Leveraging data from a Boston-area academic medical center to understand patient scenarios and hospital processes.</a:t>
            </a:r>
          </a:p>
          <a:p>
            <a:pPr marL="0" indent="0" algn="just">
              <a:buNone/>
            </a:pPr>
            <a:r>
              <a:rPr lang="en-US" sz="1400" b="1" i="0" dirty="0">
                <a:effectLst/>
                <a:latin typeface="Söhne"/>
              </a:rPr>
              <a:t>Motivation:</a:t>
            </a:r>
            <a:endParaRPr lang="en-US" sz="1400" b="0" i="0" dirty="0"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Impactful Healthcare Delivery:</a:t>
            </a:r>
            <a:r>
              <a:rPr lang="en-US" sz="1400" b="0" i="0" dirty="0">
                <a:effectLst/>
                <a:latin typeface="Söhne"/>
              </a:rPr>
              <a:t> Aspire to introduce an advanced ER management system for streamlined processes and elevated patient care.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Dataset Promise:</a:t>
            </a:r>
            <a:r>
              <a:rPr lang="en-US" sz="1400" b="0" i="0" dirty="0">
                <a:effectLst/>
                <a:latin typeface="Söhne"/>
              </a:rPr>
              <a:t> Real-time patient tracking, optimized medication reconciliation, and improved diagnoses management to redefine the ER environment.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Specific Pain Points:</a:t>
            </a:r>
            <a:r>
              <a:rPr lang="en-US" sz="1400" b="0" i="0" dirty="0">
                <a:effectLst/>
                <a:latin typeface="Söhne"/>
              </a:rPr>
              <a:t> Addressing medication management with Pyxis system integration and patient prioritization through an acuity-based triage system.</a:t>
            </a:r>
          </a:p>
          <a:p>
            <a:pPr marL="0" indent="0" algn="just">
              <a:buNone/>
            </a:pPr>
            <a:r>
              <a:rPr lang="en-US" sz="1400" b="0" i="1" dirty="0">
                <a:effectLst/>
                <a:latin typeface="Söhne"/>
              </a:rPr>
              <a:t>In essence, our initiative is prompted by the imperative to surmount ER challenges, utilizing the transformative potential of the MIMIC-IV dataset for enhanced patient outcomes and improved resource efficiency.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464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DD5E267-EB6F-47DF-ABEF-2C1BED44D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32" name="Color Cover">
              <a:extLst>
                <a:ext uri="{FF2B5EF4-FFF2-40B4-BE49-F238E27FC236}">
                  <a16:creationId xmlns:a16="http://schemas.microsoft.com/office/drawing/2014/main" id="{4BA86AA3-0623-4268-861E-ADA01A7C0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Color Cover">
              <a:extLst>
                <a:ext uri="{FF2B5EF4-FFF2-40B4-BE49-F238E27FC236}">
                  <a16:creationId xmlns:a16="http://schemas.microsoft.com/office/drawing/2014/main" id="{72692EF2-4C1F-4ED7-9C00-6CF92783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828D02-A05D-412B-9F20-B68E970B9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A1A8E50E-11DE-480E-A93B-F503760BC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D2E2EE99-89A4-435B-B61A-3C8B5B2B2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Medicine">
            <a:extLst>
              <a:ext uri="{FF2B5EF4-FFF2-40B4-BE49-F238E27FC236}">
                <a16:creationId xmlns:a16="http://schemas.microsoft.com/office/drawing/2014/main" id="{96E87FE0-B355-6328-CD5E-C2CDFFE27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7026" y="1131373"/>
            <a:ext cx="4571936" cy="457193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304C46-733F-2346-230B-CB6F2CED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99" y="555684"/>
            <a:ext cx="5501548" cy="1352685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8D6C-42B3-06BA-5484-DE78C5D1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5" y="2171701"/>
            <a:ext cx="5501548" cy="3843968"/>
          </a:xfrm>
        </p:spPr>
        <p:txBody>
          <a:bodyPr anchor="t">
            <a:norm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The goal of this project is to use the dataset's richness of information to improve patient care, optimize medication administration, and streamline critical processes in the ER environment.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Medical Information Mart for Intensive Care IV (MIMIC-IV) is a relational database containing real hospital stays for patients admitted to a tertiary academic medical center in Boston, MA, USA. 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MIMIC-IV contains comprehensive information for each patient while they were in the hospital: laboratory measurements, medications administered, vital signs documented, and so on.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8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2B2A6-0556-48A6-8958-4CFBA15C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9" y="501651"/>
            <a:ext cx="5803423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Work Breakdown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8627-A60B-0822-2D55-5CC24D9C2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2324912"/>
            <a:ext cx="5505449" cy="4031437"/>
          </a:xfrm>
        </p:spPr>
        <p:txBody>
          <a:bodyPr anchor="ctr">
            <a:noAutofit/>
          </a:bodyPr>
          <a:lstStyle/>
          <a:p>
            <a:pPr algn="just"/>
            <a:r>
              <a:rPr lang="en-US" sz="1600" b="0" i="0" u="none" strike="noStrike" baseline="0" dirty="0">
                <a:latin typeface="Calibri" panose="020F0502020204030204" pitchFamily="34" charset="0"/>
              </a:rPr>
              <a:t>Project Management : Commence, plan, execute, monitor, and close the project. </a:t>
            </a:r>
          </a:p>
          <a:p>
            <a:pPr algn="just"/>
            <a:r>
              <a:rPr lang="en-US" sz="1600" b="0" i="0" u="none" strike="noStrike" baseline="0" dirty="0">
                <a:latin typeface="Calibri" panose="020F0502020204030204" pitchFamily="34" charset="0"/>
              </a:rPr>
              <a:t>Data Integration : Extract MIMIC-IV data, load into Python, merge tables, perform EDA, clean, and transform. </a:t>
            </a:r>
          </a:p>
          <a:p>
            <a:pPr algn="just"/>
            <a:r>
              <a:rPr lang="en-US" sz="1600" b="0" i="0" u="none" strike="noStrike" baseline="0" dirty="0">
                <a:latin typeface="Calibri" panose="020F0502020204030204" pitchFamily="34" charset="0"/>
              </a:rPr>
              <a:t>Data Analysis : Plot graphs, create associations, integrate tables, analyze different aspects independently. </a:t>
            </a:r>
          </a:p>
          <a:p>
            <a:pPr algn="just"/>
            <a:r>
              <a:rPr lang="en-US" sz="1600" b="0" i="0" u="none" strike="noStrike" baseline="0" dirty="0">
                <a:latin typeface="Calibri" panose="020F0502020204030204" pitchFamily="34" charset="0"/>
              </a:rPr>
              <a:t>Results Integration and Reporting : Combine analyzed results, prepare comprehensive reports, and create visualizations/dashboards. </a:t>
            </a:r>
          </a:p>
          <a:p>
            <a:pPr algn="just"/>
            <a:r>
              <a:rPr lang="en-US" sz="1600" b="0" i="0" u="none" strike="noStrike" baseline="0" dirty="0">
                <a:latin typeface="Calibri" panose="020F0502020204030204" pitchFamily="34" charset="0"/>
              </a:rPr>
              <a:t>Implementation of Non-Functional Requirements : Data security, system scalability, improved usability, reliability, and quality control.</a:t>
            </a:r>
            <a:endParaRPr lang="en-US" sz="1600" b="1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F866B98E-FE24-1C2D-3C8C-8069D9BAF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8" r="3558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6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Background">
            <a:extLst>
              <a:ext uri="{FF2B5EF4-FFF2-40B4-BE49-F238E27FC236}">
                <a16:creationId xmlns:a16="http://schemas.microsoft.com/office/drawing/2014/main" id="{AA857166-A416-4C5E-8AA9-5D5D1E13D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0"/>
            <a:ext cx="4617491" cy="6858000"/>
          </a:xfrm>
          <a:prstGeom prst="rect">
            <a:avLst/>
          </a:prstGeom>
          <a:ln>
            <a:noFill/>
          </a:ln>
          <a:effectLst>
            <a:outerShdw blurRad="203200" dist="88900" dir="21540000" sx="94000" sy="94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-1"/>
            <a:ext cx="4617491" cy="5136739"/>
          </a:xfrm>
          <a:prstGeom prst="rect">
            <a:avLst/>
          </a:prstGeom>
          <a:ln>
            <a:noFill/>
          </a:ln>
          <a:effectLst>
            <a:outerShdw blurRad="177800" dist="1016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94C6D-14CF-01B6-721B-0C23DB72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87" y="617921"/>
            <a:ext cx="3482041" cy="3988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a typeface="+mj-ea"/>
                <a:cs typeface="+mj-cs"/>
              </a:rPr>
              <a:t>Project Timeline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DF3BEC8-8122-341A-253A-96E5D85D9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201258"/>
              </p:ext>
            </p:extLst>
          </p:nvPr>
        </p:nvGraphicFramePr>
        <p:xfrm>
          <a:off x="4787816" y="95251"/>
          <a:ext cx="7270834" cy="6591302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1147464">
                  <a:extLst>
                    <a:ext uri="{9D8B030D-6E8A-4147-A177-3AD203B41FA5}">
                      <a16:colId xmlns:a16="http://schemas.microsoft.com/office/drawing/2014/main" val="3409036689"/>
                    </a:ext>
                  </a:extLst>
                </a:gridCol>
                <a:gridCol w="6123370">
                  <a:extLst>
                    <a:ext uri="{9D8B030D-6E8A-4147-A177-3AD203B41FA5}">
                      <a16:colId xmlns:a16="http://schemas.microsoft.com/office/drawing/2014/main" val="3278661696"/>
                    </a:ext>
                  </a:extLst>
                </a:gridCol>
              </a:tblGrid>
              <a:tr h="474122">
                <a:tc>
                  <a:txBody>
                    <a:bodyPr/>
                    <a:lstStyle/>
                    <a:p>
                      <a:pPr fontAlgn="b"/>
                      <a:r>
                        <a:rPr lang="en-US" sz="1500" b="1" cap="none" spc="0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</a:p>
                  </a:txBody>
                  <a:tcPr marL="58473" marR="26333" marT="16707" marB="12529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 cap="none" spc="0">
                          <a:solidFill>
                            <a:schemeClr val="bg1"/>
                          </a:solidFill>
                          <a:effectLst/>
                        </a:rPr>
                        <a:t>Tasks</a:t>
                      </a:r>
                    </a:p>
                  </a:txBody>
                  <a:tcPr marL="58473" marR="26333" marT="16707" marB="12529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461583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bg1"/>
                          </a:solidFill>
                          <a:effectLst/>
                        </a:rPr>
                        <a:t>1-2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bg1"/>
                          </a:solidFill>
                          <a:effectLst/>
                        </a:rPr>
                        <a:t>Commence the Project; Extract MIMIC-IV Data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25146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3-4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bg1"/>
                          </a:solidFill>
                          <a:effectLst/>
                        </a:rPr>
                        <a:t>Plan the Project; Load Data into Python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12738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5-6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Execute the Project; Merge Tables and EDA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18092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7-8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bg1"/>
                          </a:solidFill>
                          <a:effectLst/>
                        </a:rPr>
                        <a:t>Monitor and Control Project; Data Cleaning and Transformation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52231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bg1"/>
                          </a:solidFill>
                          <a:effectLst/>
                        </a:rPr>
                        <a:t>9-10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bg1"/>
                          </a:solidFill>
                          <a:effectLst/>
                        </a:rPr>
                        <a:t>Close the Project; Real-Time Patient Tracking Analysis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125318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11-12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bg1"/>
                          </a:solidFill>
                          <a:effectLst/>
                        </a:rPr>
                        <a:t>Medication Reconciliation Analysis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729859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13-14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bg1"/>
                          </a:solidFill>
                          <a:effectLst/>
                        </a:rPr>
                        <a:t>Diagnoses Analysis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033737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15-16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bg1"/>
                          </a:solidFill>
                          <a:effectLst/>
                        </a:rPr>
                        <a:t>Pyxis System Integration Analysis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62608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17-18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Triage System Analysis; Vital Signs Monitoring Analysis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00432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19-20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bg1"/>
                          </a:solidFill>
                          <a:effectLst/>
                        </a:rPr>
                        <a:t>Analyze Tables Separately and Combine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83916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21-22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bg1"/>
                          </a:solidFill>
                          <a:effectLst/>
                        </a:rPr>
                        <a:t>Find Relationships Between Tables; Results Integration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303614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23-24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bg1"/>
                          </a:solidFill>
                          <a:effectLst/>
                        </a:rPr>
                        <a:t>Prepare Comprehensive Report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73769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25-26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bg1"/>
                          </a:solidFill>
                          <a:effectLst/>
                        </a:rPr>
                        <a:t>Create Visualizations and Dashboards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74442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27-28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bg1"/>
                          </a:solidFill>
                          <a:effectLst/>
                        </a:rPr>
                        <a:t>Implement Data Security Measures; Scalability Optimization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36480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29-30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bg1"/>
                          </a:solidFill>
                          <a:effectLst/>
                        </a:rPr>
                        <a:t>Improved Usability; Reliability Measures; Quality Control Checks</a:t>
                      </a:r>
                    </a:p>
                  </a:txBody>
                  <a:tcPr marL="58473" marR="26333" marT="16707" marB="125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43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9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76FF0-C6B9-C05C-84AB-C32B5324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N" b="1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AA58-7163-522B-1EFC-2746AD08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i="0">
                <a:effectLst/>
                <a:latin typeface="Söhne"/>
              </a:rPr>
              <a:t>Project Management:</a:t>
            </a:r>
            <a:endParaRPr lang="en-US" sz="2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i="0">
                <a:effectLst/>
                <a:latin typeface="Söhne"/>
              </a:rPr>
              <a:t>Tools:</a:t>
            </a:r>
            <a:r>
              <a:rPr lang="en-US" sz="2000" b="0" i="0">
                <a:effectLst/>
                <a:latin typeface="Söhne"/>
              </a:rPr>
              <a:t> JIRA</a:t>
            </a:r>
          </a:p>
          <a:p>
            <a:pPr>
              <a:buFont typeface="+mj-lt"/>
              <a:buAutoNum type="arabicPeriod"/>
            </a:pPr>
            <a:r>
              <a:rPr lang="en-US" sz="2000" b="1" i="0">
                <a:effectLst/>
                <a:latin typeface="Söhne"/>
              </a:rPr>
              <a:t>Data Integration:</a:t>
            </a:r>
            <a:endParaRPr lang="en-US" sz="2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i="0">
                <a:effectLst/>
                <a:latin typeface="Söhne"/>
              </a:rPr>
              <a:t>Tools:</a:t>
            </a:r>
            <a:r>
              <a:rPr lang="en-US" sz="2000" b="0" i="0">
                <a:effectLst/>
                <a:latin typeface="Söhne"/>
              </a:rPr>
              <a:t> Python (Pandas)</a:t>
            </a:r>
          </a:p>
          <a:p>
            <a:pPr>
              <a:buFont typeface="+mj-lt"/>
              <a:buAutoNum type="arabicPeriod"/>
            </a:pPr>
            <a:r>
              <a:rPr lang="en-US" sz="2000" b="1" i="0">
                <a:effectLst/>
                <a:latin typeface="Söhne"/>
              </a:rPr>
              <a:t>Data Analysis:</a:t>
            </a:r>
            <a:endParaRPr lang="en-US" sz="2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i="0">
                <a:effectLst/>
                <a:latin typeface="Söhne"/>
              </a:rPr>
              <a:t>Tools:</a:t>
            </a:r>
            <a:r>
              <a:rPr lang="en-US" sz="2000" b="0" i="0">
                <a:effectLst/>
                <a:latin typeface="Söhne"/>
              </a:rPr>
              <a:t> Tableau, Python (Matplotlib, Seaborn)</a:t>
            </a:r>
          </a:p>
          <a:p>
            <a:pPr>
              <a:buFont typeface="+mj-lt"/>
              <a:buAutoNum type="arabicPeriod"/>
            </a:pPr>
            <a:r>
              <a:rPr lang="en-US" sz="2000" b="1" i="0">
                <a:effectLst/>
                <a:latin typeface="Söhne"/>
              </a:rPr>
              <a:t>Results Integration and Reporting:</a:t>
            </a:r>
            <a:endParaRPr lang="en-US" sz="2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i="0">
                <a:effectLst/>
                <a:latin typeface="Söhne"/>
              </a:rPr>
              <a:t>Tools:</a:t>
            </a:r>
            <a:r>
              <a:rPr lang="en-US" sz="2000" b="0" i="0">
                <a:effectLst/>
                <a:latin typeface="Söhne"/>
              </a:rPr>
              <a:t> Python (Pandas), Microsoft Word, Tableau</a:t>
            </a:r>
          </a:p>
          <a:p>
            <a:pPr marL="0" indent="0">
              <a:buNone/>
            </a:pPr>
            <a:endParaRPr lang="en-IN" sz="2000"/>
          </a:p>
        </p:txBody>
      </p:sp>
      <p:pic>
        <p:nvPicPr>
          <p:cNvPr id="18" name="Picture 17" descr="Electronic circuit board">
            <a:extLst>
              <a:ext uri="{FF2B5EF4-FFF2-40B4-BE49-F238E27FC236}">
                <a16:creationId xmlns:a16="http://schemas.microsoft.com/office/drawing/2014/main" id="{4919120B-9BA4-E341-44F2-753C8FF5C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4" r="1803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570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F9F4884F-22E2-A9D5-F3E3-01A6BF6B0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10" b="142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0F197-7E39-409E-D7D9-9C739B7A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1475036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613</TotalTime>
  <Words>1238</Words>
  <Application>Microsoft Office PowerPoint</Application>
  <PresentationFormat>Widescreen</PresentationFormat>
  <Paragraphs>113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Söhne</vt:lpstr>
      <vt:lpstr>Office Theme</vt:lpstr>
      <vt:lpstr>IntelliCare ER: Enhancing Emergency Room Operations with MIMIC-IV Dataset  Presented by Group 10 </vt:lpstr>
      <vt:lpstr>Group Members</vt:lpstr>
      <vt:lpstr>Introduction</vt:lpstr>
      <vt:lpstr>Background and Motivation</vt:lpstr>
      <vt:lpstr>Problem Statement</vt:lpstr>
      <vt:lpstr>Work Breakdown Structure</vt:lpstr>
      <vt:lpstr>Project Timeline</vt:lpstr>
      <vt:lpstr>Tools and Techniques</vt:lpstr>
      <vt:lpstr>Visualizations </vt:lpstr>
      <vt:lpstr>  Number of Subjects by Race and Sex   </vt:lpstr>
      <vt:lpstr>Key Findings</vt:lpstr>
      <vt:lpstr>Drugs Commonly used by our Subjects  </vt:lpstr>
      <vt:lpstr>Key Findings</vt:lpstr>
      <vt:lpstr>Gender wise Vital Signs of our Subjects </vt:lpstr>
      <vt:lpstr>Key Findings</vt:lpstr>
      <vt:lpstr>Gender distribution of our method of arrival transport </vt:lpstr>
      <vt:lpstr>Key Findings</vt:lpstr>
      <vt:lpstr>Subject Complaints and Symptoms </vt:lpstr>
      <vt:lpstr>Key Findings</vt:lpstr>
      <vt:lpstr>Dashboard 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 Customer Churn analysis AI</dc:title>
  <dc:creator>Pearlin Ronald Pereira</dc:creator>
  <cp:lastModifiedBy>Eduardo Chavez Barrientos</cp:lastModifiedBy>
  <cp:revision>8</cp:revision>
  <dcterms:created xsi:type="dcterms:W3CDTF">2023-10-06T13:53:33Z</dcterms:created>
  <dcterms:modified xsi:type="dcterms:W3CDTF">2023-12-06T22:54:24Z</dcterms:modified>
</cp:coreProperties>
</file>