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57" r:id="rId3"/>
    <p:sldId id="258" r:id="rId4"/>
    <p:sldId id="285" r:id="rId5"/>
    <p:sldId id="296" r:id="rId6"/>
    <p:sldId id="298" r:id="rId7"/>
    <p:sldId id="321" r:id="rId8"/>
    <p:sldId id="320" r:id="rId9"/>
    <p:sldId id="278" r:id="rId10"/>
    <p:sldId id="293" r:id="rId11"/>
    <p:sldId id="299" r:id="rId12"/>
    <p:sldId id="323" r:id="rId13"/>
    <p:sldId id="308" r:id="rId14"/>
    <p:sldId id="305" r:id="rId15"/>
    <p:sldId id="325" r:id="rId16"/>
    <p:sldId id="326" r:id="rId17"/>
    <p:sldId id="327" r:id="rId18"/>
    <p:sldId id="328" r:id="rId19"/>
    <p:sldId id="329" r:id="rId20"/>
    <p:sldId id="330" r:id="rId21"/>
    <p:sldId id="331" r:id="rId22"/>
    <p:sldId id="332" r:id="rId23"/>
    <p:sldId id="333" r:id="rId24"/>
    <p:sldId id="341" r:id="rId25"/>
    <p:sldId id="334" r:id="rId26"/>
    <p:sldId id="335" r:id="rId27"/>
    <p:sldId id="336" r:id="rId28"/>
    <p:sldId id="339" r:id="rId29"/>
    <p:sldId id="340" r:id="rId30"/>
    <p:sldId id="27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8" autoAdjust="0"/>
    <p:restoredTop sz="94660"/>
  </p:normalViewPr>
  <p:slideViewPr>
    <p:cSldViewPr snapToGrid="0">
      <p:cViewPr varScale="1">
        <p:scale>
          <a:sx n="147" d="100"/>
          <a:sy n="147" d="100"/>
        </p:scale>
        <p:origin x="3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528E93-E1DC-4625-A02E-7D5B7047F5A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4C919DA-B754-4304-8868-A887C5E647CC}">
      <dgm:prSet/>
      <dgm:spPr/>
      <dgm:t>
        <a:bodyPr/>
        <a:lstStyle/>
        <a:p>
          <a:r>
            <a:rPr lang="en-CA"/>
            <a:t>Table 1 : </a:t>
          </a:r>
          <a:r>
            <a:rPr lang="en-US"/>
            <a:t>The diagnosis table records the diagnosed conditions of patients treated in the emergency department.</a:t>
          </a:r>
        </a:p>
      </dgm:t>
    </dgm:pt>
    <dgm:pt modelId="{8EA7F7F6-98D9-4B10-8B3E-4126FD8936C3}" type="parTrans" cxnId="{E746C71A-26BB-41F7-BDCB-9DCF89B1F34F}">
      <dgm:prSet/>
      <dgm:spPr/>
      <dgm:t>
        <a:bodyPr/>
        <a:lstStyle/>
        <a:p>
          <a:endParaRPr lang="en-US"/>
        </a:p>
      </dgm:t>
    </dgm:pt>
    <dgm:pt modelId="{799DAF8E-1E2F-45DB-AD9B-C678D73ED6B4}" type="sibTrans" cxnId="{E746C71A-26BB-41F7-BDCB-9DCF89B1F34F}">
      <dgm:prSet/>
      <dgm:spPr/>
      <dgm:t>
        <a:bodyPr/>
        <a:lstStyle/>
        <a:p>
          <a:endParaRPr lang="en-US"/>
        </a:p>
      </dgm:t>
    </dgm:pt>
    <dgm:pt modelId="{24513BB4-57DB-4B1B-B53A-308A26DCF80E}">
      <dgm:prSet/>
      <dgm:spPr/>
      <dgm:t>
        <a:bodyPr/>
        <a:lstStyle/>
        <a:p>
          <a:r>
            <a:rPr lang="en-US"/>
            <a:t>Table 2 : the "edstays" table, tracks the time patients arrived at and left the emergency department.</a:t>
          </a:r>
        </a:p>
      </dgm:t>
    </dgm:pt>
    <dgm:pt modelId="{2E7A14BA-6481-458E-9E46-17BF0A1BA815}" type="parTrans" cxnId="{3D1C178D-784F-428C-B707-3E0B8D10DC2F}">
      <dgm:prSet/>
      <dgm:spPr/>
      <dgm:t>
        <a:bodyPr/>
        <a:lstStyle/>
        <a:p>
          <a:endParaRPr lang="en-US"/>
        </a:p>
      </dgm:t>
    </dgm:pt>
    <dgm:pt modelId="{1E5F0AE9-86EA-4B79-B670-47DC83A7CF20}" type="sibTrans" cxnId="{3D1C178D-784F-428C-B707-3E0B8D10DC2F}">
      <dgm:prSet/>
      <dgm:spPr/>
      <dgm:t>
        <a:bodyPr/>
        <a:lstStyle/>
        <a:p>
          <a:endParaRPr lang="en-US"/>
        </a:p>
      </dgm:t>
    </dgm:pt>
    <dgm:pt modelId="{4F5F2402-C3A4-4C94-95FC-59D581FE462C}">
      <dgm:prSet/>
      <dgm:spPr/>
      <dgm:t>
        <a:bodyPr/>
        <a:lstStyle/>
        <a:p>
          <a:r>
            <a:rPr lang="en-US"/>
            <a:t>Table 3 : The "medrecon" table stores the medications reported by patients upon admission to the emergency department, a process known as medicine reconciliation.</a:t>
          </a:r>
        </a:p>
      </dgm:t>
    </dgm:pt>
    <dgm:pt modelId="{F7146A22-F743-4DA5-9BB0-3E075C29A02F}" type="parTrans" cxnId="{554251D3-B85B-4F91-A75B-D5A63AC5C504}">
      <dgm:prSet/>
      <dgm:spPr/>
      <dgm:t>
        <a:bodyPr/>
        <a:lstStyle/>
        <a:p>
          <a:endParaRPr lang="en-US"/>
        </a:p>
      </dgm:t>
    </dgm:pt>
    <dgm:pt modelId="{0B3E0CBD-0AF1-4D34-A32A-83388AB074EA}" type="sibTrans" cxnId="{554251D3-B85B-4F91-A75B-D5A63AC5C504}">
      <dgm:prSet/>
      <dgm:spPr/>
      <dgm:t>
        <a:bodyPr/>
        <a:lstStyle/>
        <a:p>
          <a:endParaRPr lang="en-US"/>
        </a:p>
      </dgm:t>
    </dgm:pt>
    <dgm:pt modelId="{1E2318F5-4653-4F98-A6E0-91D594D49F0F}">
      <dgm:prSet/>
      <dgm:spPr/>
      <dgm:t>
        <a:bodyPr/>
        <a:lstStyle/>
        <a:p>
          <a:r>
            <a:rPr lang="en-US"/>
            <a:t>Table 4 : The "pyxis" table contains data about medication dispensations facilitated through the Pyxis system.</a:t>
          </a:r>
        </a:p>
      </dgm:t>
    </dgm:pt>
    <dgm:pt modelId="{82E3C558-F91E-416B-9312-11922830B823}" type="parTrans" cxnId="{E7406F3B-492A-4042-B93B-9A5C9B6A245E}">
      <dgm:prSet/>
      <dgm:spPr/>
      <dgm:t>
        <a:bodyPr/>
        <a:lstStyle/>
        <a:p>
          <a:endParaRPr lang="en-US"/>
        </a:p>
      </dgm:t>
    </dgm:pt>
    <dgm:pt modelId="{4E09D227-0644-451D-981C-23918E63840C}" type="sibTrans" cxnId="{E7406F3B-492A-4042-B93B-9A5C9B6A245E}">
      <dgm:prSet/>
      <dgm:spPr/>
      <dgm:t>
        <a:bodyPr/>
        <a:lstStyle/>
        <a:p>
          <a:endParaRPr lang="en-US"/>
        </a:p>
      </dgm:t>
    </dgm:pt>
    <dgm:pt modelId="{7E277723-3584-433E-A136-2C438E83A722}">
      <dgm:prSet/>
      <dgm:spPr/>
      <dgm:t>
        <a:bodyPr/>
        <a:lstStyle/>
        <a:p>
          <a:r>
            <a:rPr lang="en-US"/>
            <a:t>Table 5: The "triage" table stores data on patients' initial assessments upon arrival in the emergency department, including vital signs, acuity levels, and prioritization for care.</a:t>
          </a:r>
        </a:p>
      </dgm:t>
    </dgm:pt>
    <dgm:pt modelId="{5BF360BE-93E5-44E3-B4D3-77FDFEF71A68}" type="parTrans" cxnId="{DEDE9407-E439-4A28-9D07-D02D507E1E5C}">
      <dgm:prSet/>
      <dgm:spPr/>
      <dgm:t>
        <a:bodyPr/>
        <a:lstStyle/>
        <a:p>
          <a:endParaRPr lang="en-US"/>
        </a:p>
      </dgm:t>
    </dgm:pt>
    <dgm:pt modelId="{9926902B-4177-4D1C-9C69-124831DB3698}" type="sibTrans" cxnId="{DEDE9407-E439-4A28-9D07-D02D507E1E5C}">
      <dgm:prSet/>
      <dgm:spPr/>
      <dgm:t>
        <a:bodyPr/>
        <a:lstStyle/>
        <a:p>
          <a:endParaRPr lang="en-US"/>
        </a:p>
      </dgm:t>
    </dgm:pt>
    <dgm:pt modelId="{97AF6BCE-ED82-4B6C-8FFC-21C506CC64BE}">
      <dgm:prSet/>
      <dgm:spPr/>
      <dgm:t>
        <a:bodyPr/>
        <a:lstStyle/>
        <a:p>
          <a:r>
            <a:rPr lang="en-US"/>
            <a:t>Table 6: The vitalsign table records patients admitted to the emergency department that have routine vital signs taken ever 1-4 hours.</a:t>
          </a:r>
        </a:p>
      </dgm:t>
    </dgm:pt>
    <dgm:pt modelId="{E76AE0FE-908B-489B-8D44-D902C9D9CA2D}" type="parTrans" cxnId="{5BFDBCBB-7995-44EB-948C-836CF4292B01}">
      <dgm:prSet/>
      <dgm:spPr/>
      <dgm:t>
        <a:bodyPr/>
        <a:lstStyle/>
        <a:p>
          <a:endParaRPr lang="en-US"/>
        </a:p>
      </dgm:t>
    </dgm:pt>
    <dgm:pt modelId="{B381756C-D035-48FC-AC8D-3F111E82D0DC}" type="sibTrans" cxnId="{5BFDBCBB-7995-44EB-948C-836CF4292B01}">
      <dgm:prSet/>
      <dgm:spPr/>
      <dgm:t>
        <a:bodyPr/>
        <a:lstStyle/>
        <a:p>
          <a:endParaRPr lang="en-US"/>
        </a:p>
      </dgm:t>
    </dgm:pt>
    <dgm:pt modelId="{272C1D3F-BB56-45FF-9AA0-DE00D22AC3C2}" type="pres">
      <dgm:prSet presAssocID="{88528E93-E1DC-4625-A02E-7D5B7047F5A7}" presName="linear" presStyleCnt="0">
        <dgm:presLayoutVars>
          <dgm:animLvl val="lvl"/>
          <dgm:resizeHandles val="exact"/>
        </dgm:presLayoutVars>
      </dgm:prSet>
      <dgm:spPr/>
    </dgm:pt>
    <dgm:pt modelId="{2250B917-A5C2-44BC-A339-E04023FCE7F4}" type="pres">
      <dgm:prSet presAssocID="{34C919DA-B754-4304-8868-A887C5E647CC}" presName="parentText" presStyleLbl="node1" presStyleIdx="0" presStyleCnt="6">
        <dgm:presLayoutVars>
          <dgm:chMax val="0"/>
          <dgm:bulletEnabled val="1"/>
        </dgm:presLayoutVars>
      </dgm:prSet>
      <dgm:spPr/>
    </dgm:pt>
    <dgm:pt modelId="{AEE8F779-2253-480B-8414-26EEDE3C156A}" type="pres">
      <dgm:prSet presAssocID="{799DAF8E-1E2F-45DB-AD9B-C678D73ED6B4}" presName="spacer" presStyleCnt="0"/>
      <dgm:spPr/>
    </dgm:pt>
    <dgm:pt modelId="{B2F94C2C-564B-4AC7-8D34-233224A2A0C0}" type="pres">
      <dgm:prSet presAssocID="{24513BB4-57DB-4B1B-B53A-308A26DCF80E}" presName="parentText" presStyleLbl="node1" presStyleIdx="1" presStyleCnt="6">
        <dgm:presLayoutVars>
          <dgm:chMax val="0"/>
          <dgm:bulletEnabled val="1"/>
        </dgm:presLayoutVars>
      </dgm:prSet>
      <dgm:spPr/>
    </dgm:pt>
    <dgm:pt modelId="{8C55EA7D-2473-491D-A829-15BC4216F0A8}" type="pres">
      <dgm:prSet presAssocID="{1E5F0AE9-86EA-4B79-B670-47DC83A7CF20}" presName="spacer" presStyleCnt="0"/>
      <dgm:spPr/>
    </dgm:pt>
    <dgm:pt modelId="{18297A3C-0A02-4289-95D6-EC66E48AE1F4}" type="pres">
      <dgm:prSet presAssocID="{4F5F2402-C3A4-4C94-95FC-59D581FE462C}" presName="parentText" presStyleLbl="node1" presStyleIdx="2" presStyleCnt="6">
        <dgm:presLayoutVars>
          <dgm:chMax val="0"/>
          <dgm:bulletEnabled val="1"/>
        </dgm:presLayoutVars>
      </dgm:prSet>
      <dgm:spPr/>
    </dgm:pt>
    <dgm:pt modelId="{80ADDF7A-3558-4D7B-BC4E-ED38F224A931}" type="pres">
      <dgm:prSet presAssocID="{0B3E0CBD-0AF1-4D34-A32A-83388AB074EA}" presName="spacer" presStyleCnt="0"/>
      <dgm:spPr/>
    </dgm:pt>
    <dgm:pt modelId="{6E57C1E5-58A1-4B1D-94F6-434B89BF10AC}" type="pres">
      <dgm:prSet presAssocID="{1E2318F5-4653-4F98-A6E0-91D594D49F0F}" presName="parentText" presStyleLbl="node1" presStyleIdx="3" presStyleCnt="6">
        <dgm:presLayoutVars>
          <dgm:chMax val="0"/>
          <dgm:bulletEnabled val="1"/>
        </dgm:presLayoutVars>
      </dgm:prSet>
      <dgm:spPr/>
    </dgm:pt>
    <dgm:pt modelId="{571343D7-8710-490A-8CD1-2B0394EACED7}" type="pres">
      <dgm:prSet presAssocID="{4E09D227-0644-451D-981C-23918E63840C}" presName="spacer" presStyleCnt="0"/>
      <dgm:spPr/>
    </dgm:pt>
    <dgm:pt modelId="{5B1F1EEC-F3EA-48AD-BDA3-6A14CDC3A4B8}" type="pres">
      <dgm:prSet presAssocID="{7E277723-3584-433E-A136-2C438E83A722}" presName="parentText" presStyleLbl="node1" presStyleIdx="4" presStyleCnt="6">
        <dgm:presLayoutVars>
          <dgm:chMax val="0"/>
          <dgm:bulletEnabled val="1"/>
        </dgm:presLayoutVars>
      </dgm:prSet>
      <dgm:spPr/>
    </dgm:pt>
    <dgm:pt modelId="{E3A0FC01-E001-40F5-B21E-99C623F40218}" type="pres">
      <dgm:prSet presAssocID="{9926902B-4177-4D1C-9C69-124831DB3698}" presName="spacer" presStyleCnt="0"/>
      <dgm:spPr/>
    </dgm:pt>
    <dgm:pt modelId="{57068DAE-C17B-4F23-99E0-B0E7B389E6C2}" type="pres">
      <dgm:prSet presAssocID="{97AF6BCE-ED82-4B6C-8FFC-21C506CC64BE}" presName="parentText" presStyleLbl="node1" presStyleIdx="5" presStyleCnt="6">
        <dgm:presLayoutVars>
          <dgm:chMax val="0"/>
          <dgm:bulletEnabled val="1"/>
        </dgm:presLayoutVars>
      </dgm:prSet>
      <dgm:spPr/>
    </dgm:pt>
  </dgm:ptLst>
  <dgm:cxnLst>
    <dgm:cxn modelId="{6CE1EF02-ECF0-4BB9-BB7C-B088996F616F}" type="presOf" srcId="{7E277723-3584-433E-A136-2C438E83A722}" destId="{5B1F1EEC-F3EA-48AD-BDA3-6A14CDC3A4B8}" srcOrd="0" destOrd="0" presId="urn:microsoft.com/office/officeart/2005/8/layout/vList2"/>
    <dgm:cxn modelId="{DEDE9407-E439-4A28-9D07-D02D507E1E5C}" srcId="{88528E93-E1DC-4625-A02E-7D5B7047F5A7}" destId="{7E277723-3584-433E-A136-2C438E83A722}" srcOrd="4" destOrd="0" parTransId="{5BF360BE-93E5-44E3-B4D3-77FDFEF71A68}" sibTransId="{9926902B-4177-4D1C-9C69-124831DB3698}"/>
    <dgm:cxn modelId="{E746C71A-26BB-41F7-BDCB-9DCF89B1F34F}" srcId="{88528E93-E1DC-4625-A02E-7D5B7047F5A7}" destId="{34C919DA-B754-4304-8868-A887C5E647CC}" srcOrd="0" destOrd="0" parTransId="{8EA7F7F6-98D9-4B10-8B3E-4126FD8936C3}" sibTransId="{799DAF8E-1E2F-45DB-AD9B-C678D73ED6B4}"/>
    <dgm:cxn modelId="{48BA771C-5A77-4145-8352-C09802D32898}" type="presOf" srcId="{4F5F2402-C3A4-4C94-95FC-59D581FE462C}" destId="{18297A3C-0A02-4289-95D6-EC66E48AE1F4}" srcOrd="0" destOrd="0" presId="urn:microsoft.com/office/officeart/2005/8/layout/vList2"/>
    <dgm:cxn modelId="{E7406F3B-492A-4042-B93B-9A5C9B6A245E}" srcId="{88528E93-E1DC-4625-A02E-7D5B7047F5A7}" destId="{1E2318F5-4653-4F98-A6E0-91D594D49F0F}" srcOrd="3" destOrd="0" parTransId="{82E3C558-F91E-416B-9312-11922830B823}" sibTransId="{4E09D227-0644-451D-981C-23918E63840C}"/>
    <dgm:cxn modelId="{153A4141-7C4C-4CD8-8A06-48E12EAA22F3}" type="presOf" srcId="{34C919DA-B754-4304-8868-A887C5E647CC}" destId="{2250B917-A5C2-44BC-A339-E04023FCE7F4}" srcOrd="0" destOrd="0" presId="urn:microsoft.com/office/officeart/2005/8/layout/vList2"/>
    <dgm:cxn modelId="{1AB71E64-623E-4A40-81D8-CBC21F9383AF}" type="presOf" srcId="{97AF6BCE-ED82-4B6C-8FFC-21C506CC64BE}" destId="{57068DAE-C17B-4F23-99E0-B0E7B389E6C2}" srcOrd="0" destOrd="0" presId="urn:microsoft.com/office/officeart/2005/8/layout/vList2"/>
    <dgm:cxn modelId="{24C71686-D79B-4A56-BD60-7D7E91E5DF35}" type="presOf" srcId="{88528E93-E1DC-4625-A02E-7D5B7047F5A7}" destId="{272C1D3F-BB56-45FF-9AA0-DE00D22AC3C2}" srcOrd="0" destOrd="0" presId="urn:microsoft.com/office/officeart/2005/8/layout/vList2"/>
    <dgm:cxn modelId="{3D1C178D-784F-428C-B707-3E0B8D10DC2F}" srcId="{88528E93-E1DC-4625-A02E-7D5B7047F5A7}" destId="{24513BB4-57DB-4B1B-B53A-308A26DCF80E}" srcOrd="1" destOrd="0" parTransId="{2E7A14BA-6481-458E-9E46-17BF0A1BA815}" sibTransId="{1E5F0AE9-86EA-4B79-B670-47DC83A7CF20}"/>
    <dgm:cxn modelId="{5BFDBCBB-7995-44EB-948C-836CF4292B01}" srcId="{88528E93-E1DC-4625-A02E-7D5B7047F5A7}" destId="{97AF6BCE-ED82-4B6C-8FFC-21C506CC64BE}" srcOrd="5" destOrd="0" parTransId="{E76AE0FE-908B-489B-8D44-D902C9D9CA2D}" sibTransId="{B381756C-D035-48FC-AC8D-3F111E82D0DC}"/>
    <dgm:cxn modelId="{87EB13CD-3C33-4943-946B-2BFDF8454925}" type="presOf" srcId="{24513BB4-57DB-4B1B-B53A-308A26DCF80E}" destId="{B2F94C2C-564B-4AC7-8D34-233224A2A0C0}" srcOrd="0" destOrd="0" presId="urn:microsoft.com/office/officeart/2005/8/layout/vList2"/>
    <dgm:cxn modelId="{554251D3-B85B-4F91-A75B-D5A63AC5C504}" srcId="{88528E93-E1DC-4625-A02E-7D5B7047F5A7}" destId="{4F5F2402-C3A4-4C94-95FC-59D581FE462C}" srcOrd="2" destOrd="0" parTransId="{F7146A22-F743-4DA5-9BB0-3E075C29A02F}" sibTransId="{0B3E0CBD-0AF1-4D34-A32A-83388AB074EA}"/>
    <dgm:cxn modelId="{45625CFB-6C0D-4D21-89AF-2512C520F000}" type="presOf" srcId="{1E2318F5-4653-4F98-A6E0-91D594D49F0F}" destId="{6E57C1E5-58A1-4B1D-94F6-434B89BF10AC}" srcOrd="0" destOrd="0" presId="urn:microsoft.com/office/officeart/2005/8/layout/vList2"/>
    <dgm:cxn modelId="{86BB8BB5-233D-4ED9-9CE6-B9841D12CD2B}" type="presParOf" srcId="{272C1D3F-BB56-45FF-9AA0-DE00D22AC3C2}" destId="{2250B917-A5C2-44BC-A339-E04023FCE7F4}" srcOrd="0" destOrd="0" presId="urn:microsoft.com/office/officeart/2005/8/layout/vList2"/>
    <dgm:cxn modelId="{C82C69F8-9F40-4911-8D38-4AD096078C33}" type="presParOf" srcId="{272C1D3F-BB56-45FF-9AA0-DE00D22AC3C2}" destId="{AEE8F779-2253-480B-8414-26EEDE3C156A}" srcOrd="1" destOrd="0" presId="urn:microsoft.com/office/officeart/2005/8/layout/vList2"/>
    <dgm:cxn modelId="{8738FC70-253E-44BB-8700-E77E4F17EC02}" type="presParOf" srcId="{272C1D3F-BB56-45FF-9AA0-DE00D22AC3C2}" destId="{B2F94C2C-564B-4AC7-8D34-233224A2A0C0}" srcOrd="2" destOrd="0" presId="urn:microsoft.com/office/officeart/2005/8/layout/vList2"/>
    <dgm:cxn modelId="{6EEFFE58-17AC-45F1-B396-CE9C38E6B8AF}" type="presParOf" srcId="{272C1D3F-BB56-45FF-9AA0-DE00D22AC3C2}" destId="{8C55EA7D-2473-491D-A829-15BC4216F0A8}" srcOrd="3" destOrd="0" presId="urn:microsoft.com/office/officeart/2005/8/layout/vList2"/>
    <dgm:cxn modelId="{50D891A4-0998-4B25-B122-D036CEB24357}" type="presParOf" srcId="{272C1D3F-BB56-45FF-9AA0-DE00D22AC3C2}" destId="{18297A3C-0A02-4289-95D6-EC66E48AE1F4}" srcOrd="4" destOrd="0" presId="urn:microsoft.com/office/officeart/2005/8/layout/vList2"/>
    <dgm:cxn modelId="{DF404AF3-3523-439C-BACE-70E8968CA5B0}" type="presParOf" srcId="{272C1D3F-BB56-45FF-9AA0-DE00D22AC3C2}" destId="{80ADDF7A-3558-4D7B-BC4E-ED38F224A931}" srcOrd="5" destOrd="0" presId="urn:microsoft.com/office/officeart/2005/8/layout/vList2"/>
    <dgm:cxn modelId="{17DEAF1A-23FF-4272-99EF-E2C3259B2868}" type="presParOf" srcId="{272C1D3F-BB56-45FF-9AA0-DE00D22AC3C2}" destId="{6E57C1E5-58A1-4B1D-94F6-434B89BF10AC}" srcOrd="6" destOrd="0" presId="urn:microsoft.com/office/officeart/2005/8/layout/vList2"/>
    <dgm:cxn modelId="{56E828F4-1B42-4B72-82D8-02225759C739}" type="presParOf" srcId="{272C1D3F-BB56-45FF-9AA0-DE00D22AC3C2}" destId="{571343D7-8710-490A-8CD1-2B0394EACED7}" srcOrd="7" destOrd="0" presId="urn:microsoft.com/office/officeart/2005/8/layout/vList2"/>
    <dgm:cxn modelId="{C24FFA8A-0256-4BB2-967B-E253D180C21F}" type="presParOf" srcId="{272C1D3F-BB56-45FF-9AA0-DE00D22AC3C2}" destId="{5B1F1EEC-F3EA-48AD-BDA3-6A14CDC3A4B8}" srcOrd="8" destOrd="0" presId="urn:microsoft.com/office/officeart/2005/8/layout/vList2"/>
    <dgm:cxn modelId="{77791812-37EA-4E21-B1AC-4A764DC3BCE9}" type="presParOf" srcId="{272C1D3F-BB56-45FF-9AA0-DE00D22AC3C2}" destId="{E3A0FC01-E001-40F5-B21E-99C623F40218}" srcOrd="9" destOrd="0" presId="urn:microsoft.com/office/officeart/2005/8/layout/vList2"/>
    <dgm:cxn modelId="{D10C7268-706F-4742-9164-716EDAD64059}" type="presParOf" srcId="{272C1D3F-BB56-45FF-9AA0-DE00D22AC3C2}" destId="{57068DAE-C17B-4F23-99E0-B0E7B389E6C2}"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0C151D-72CF-4DBD-8133-1FCE542A8FB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5A4209E-47A0-43D4-A2E9-74B19AB50508}">
      <dgm:prSet/>
      <dgm:spPr/>
      <dgm:t>
        <a:bodyPr/>
        <a:lstStyle/>
        <a:p>
          <a:r>
            <a:rPr lang="en-US"/>
            <a:t>The word cloud indicates that most of the patients were either moved from another hospital or were admitted due to chest pain.</a:t>
          </a:r>
        </a:p>
      </dgm:t>
    </dgm:pt>
    <dgm:pt modelId="{1CEA5ECA-8A69-4FA2-8902-484BCC8BBA58}" type="parTrans" cxnId="{A53FEB29-8FBD-4FB5-B573-0B487EDA9354}">
      <dgm:prSet/>
      <dgm:spPr/>
      <dgm:t>
        <a:bodyPr/>
        <a:lstStyle/>
        <a:p>
          <a:endParaRPr lang="en-US"/>
        </a:p>
      </dgm:t>
    </dgm:pt>
    <dgm:pt modelId="{F9E96C96-22D7-481C-863D-75CA623FA062}" type="sibTrans" cxnId="{A53FEB29-8FBD-4FB5-B573-0B487EDA9354}">
      <dgm:prSet/>
      <dgm:spPr/>
      <dgm:t>
        <a:bodyPr/>
        <a:lstStyle/>
        <a:p>
          <a:endParaRPr lang="en-US"/>
        </a:p>
      </dgm:t>
    </dgm:pt>
    <dgm:pt modelId="{1F34F201-CE6A-403D-BADA-4825DE9DE0B7}">
      <dgm:prSet/>
      <dgm:spPr/>
      <dgm:t>
        <a:bodyPr/>
        <a:lstStyle/>
        <a:p>
          <a:r>
            <a:rPr lang="en-US"/>
            <a:t>The second most common cause of ER admissions for patients was hyperglycemia and overdosage.</a:t>
          </a:r>
        </a:p>
      </dgm:t>
    </dgm:pt>
    <dgm:pt modelId="{7FBCD207-91C2-4E53-AD7E-E3649CD1FD45}" type="parTrans" cxnId="{6453FFFA-2491-4083-AFE8-5F7AEB98E6E5}">
      <dgm:prSet/>
      <dgm:spPr/>
      <dgm:t>
        <a:bodyPr/>
        <a:lstStyle/>
        <a:p>
          <a:endParaRPr lang="en-US"/>
        </a:p>
      </dgm:t>
    </dgm:pt>
    <dgm:pt modelId="{531047C8-B088-4D42-9D0F-8F87C9263FAC}" type="sibTrans" cxnId="{6453FFFA-2491-4083-AFE8-5F7AEB98E6E5}">
      <dgm:prSet/>
      <dgm:spPr/>
      <dgm:t>
        <a:bodyPr/>
        <a:lstStyle/>
        <a:p>
          <a:endParaRPr lang="en-US"/>
        </a:p>
      </dgm:t>
    </dgm:pt>
    <dgm:pt modelId="{BD67F7CD-2C3F-4467-ACFF-30C0F8213B0C}">
      <dgm:prSet/>
      <dgm:spPr/>
      <dgm:t>
        <a:bodyPr/>
        <a:lstStyle/>
        <a:p>
          <a:r>
            <a:rPr lang="en-US"/>
            <a:t>Abnormal test results and hematemesis were the least common reasons for ER admissions.</a:t>
          </a:r>
        </a:p>
      </dgm:t>
    </dgm:pt>
    <dgm:pt modelId="{15584793-CEE4-4956-9775-4252B3E5A22C}" type="parTrans" cxnId="{51ECBA87-FB89-4490-83BA-D73CFE28C34A}">
      <dgm:prSet/>
      <dgm:spPr/>
      <dgm:t>
        <a:bodyPr/>
        <a:lstStyle/>
        <a:p>
          <a:endParaRPr lang="en-US"/>
        </a:p>
      </dgm:t>
    </dgm:pt>
    <dgm:pt modelId="{A5C540C8-1708-42CF-9AF4-73B9F4E3BCFD}" type="sibTrans" cxnId="{51ECBA87-FB89-4490-83BA-D73CFE28C34A}">
      <dgm:prSet/>
      <dgm:spPr/>
      <dgm:t>
        <a:bodyPr/>
        <a:lstStyle/>
        <a:p>
          <a:endParaRPr lang="en-US"/>
        </a:p>
      </dgm:t>
    </dgm:pt>
    <dgm:pt modelId="{52F1B641-44F3-4A52-B308-19C845E79620}" type="pres">
      <dgm:prSet presAssocID="{770C151D-72CF-4DBD-8133-1FCE542A8FBB}" presName="root" presStyleCnt="0">
        <dgm:presLayoutVars>
          <dgm:dir/>
          <dgm:resizeHandles val="exact"/>
        </dgm:presLayoutVars>
      </dgm:prSet>
      <dgm:spPr/>
    </dgm:pt>
    <dgm:pt modelId="{7D9615EF-2C14-4F7E-81BF-6A5FE7333A5F}" type="pres">
      <dgm:prSet presAssocID="{75A4209E-47A0-43D4-A2E9-74B19AB50508}" presName="compNode" presStyleCnt="0"/>
      <dgm:spPr/>
    </dgm:pt>
    <dgm:pt modelId="{995D4C8C-3F9E-4E01-97C4-6639F61937A4}" type="pres">
      <dgm:prSet presAssocID="{75A4209E-47A0-43D4-A2E9-74B19AB5050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ungs"/>
        </a:ext>
      </dgm:extLst>
    </dgm:pt>
    <dgm:pt modelId="{5EF701AB-6535-46BE-A8F8-4F0E8BB19142}" type="pres">
      <dgm:prSet presAssocID="{75A4209E-47A0-43D4-A2E9-74B19AB50508}" presName="spaceRect" presStyleCnt="0"/>
      <dgm:spPr/>
    </dgm:pt>
    <dgm:pt modelId="{A50CAF59-CFF6-4E26-8F56-10F9C7B43212}" type="pres">
      <dgm:prSet presAssocID="{75A4209E-47A0-43D4-A2E9-74B19AB50508}" presName="textRect" presStyleLbl="revTx" presStyleIdx="0" presStyleCnt="3">
        <dgm:presLayoutVars>
          <dgm:chMax val="1"/>
          <dgm:chPref val="1"/>
        </dgm:presLayoutVars>
      </dgm:prSet>
      <dgm:spPr/>
    </dgm:pt>
    <dgm:pt modelId="{ED1084DC-C282-423A-8FEC-DBEE60CDABDA}" type="pres">
      <dgm:prSet presAssocID="{F9E96C96-22D7-481C-863D-75CA623FA062}" presName="sibTrans" presStyleCnt="0"/>
      <dgm:spPr/>
    </dgm:pt>
    <dgm:pt modelId="{FC332991-67DC-4165-8FF3-66E64224258A}" type="pres">
      <dgm:prSet presAssocID="{1F34F201-CE6A-403D-BADA-4825DE9DE0B7}" presName="compNode" presStyleCnt="0"/>
      <dgm:spPr/>
    </dgm:pt>
    <dgm:pt modelId="{0D3321BA-B90F-4686-8D9F-A8B3DF77A9A7}" type="pres">
      <dgm:prSet presAssocID="{1F34F201-CE6A-403D-BADA-4825DE9DE0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dney"/>
        </a:ext>
      </dgm:extLst>
    </dgm:pt>
    <dgm:pt modelId="{87A80E6C-F527-403E-A108-9C5D76BC99DF}" type="pres">
      <dgm:prSet presAssocID="{1F34F201-CE6A-403D-BADA-4825DE9DE0B7}" presName="spaceRect" presStyleCnt="0"/>
      <dgm:spPr/>
    </dgm:pt>
    <dgm:pt modelId="{960F82E3-873F-4C87-9279-6741A831F1E6}" type="pres">
      <dgm:prSet presAssocID="{1F34F201-CE6A-403D-BADA-4825DE9DE0B7}" presName="textRect" presStyleLbl="revTx" presStyleIdx="1" presStyleCnt="3">
        <dgm:presLayoutVars>
          <dgm:chMax val="1"/>
          <dgm:chPref val="1"/>
        </dgm:presLayoutVars>
      </dgm:prSet>
      <dgm:spPr/>
    </dgm:pt>
    <dgm:pt modelId="{2C62FEF4-C5D9-45BE-9FF7-D6F674E894F5}" type="pres">
      <dgm:prSet presAssocID="{531047C8-B088-4D42-9D0F-8F87C9263FAC}" presName="sibTrans" presStyleCnt="0"/>
      <dgm:spPr/>
    </dgm:pt>
    <dgm:pt modelId="{E3082B6C-FD2D-4213-9B58-143A89DBCE15}" type="pres">
      <dgm:prSet presAssocID="{BD67F7CD-2C3F-4467-ACFF-30C0F8213B0C}" presName="compNode" presStyleCnt="0"/>
      <dgm:spPr/>
    </dgm:pt>
    <dgm:pt modelId="{210C656D-981B-4FF5-8D13-F5C7F114A632}" type="pres">
      <dgm:prSet presAssocID="{BD67F7CD-2C3F-4467-ACFF-30C0F8213B0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spital"/>
        </a:ext>
      </dgm:extLst>
    </dgm:pt>
    <dgm:pt modelId="{833DB756-EC1C-4CDF-8939-E9B8CCCE91D8}" type="pres">
      <dgm:prSet presAssocID="{BD67F7CD-2C3F-4467-ACFF-30C0F8213B0C}" presName="spaceRect" presStyleCnt="0"/>
      <dgm:spPr/>
    </dgm:pt>
    <dgm:pt modelId="{FBD5CDA9-4FAD-4D27-B3B5-05BE192B186D}" type="pres">
      <dgm:prSet presAssocID="{BD67F7CD-2C3F-4467-ACFF-30C0F8213B0C}" presName="textRect" presStyleLbl="revTx" presStyleIdx="2" presStyleCnt="3">
        <dgm:presLayoutVars>
          <dgm:chMax val="1"/>
          <dgm:chPref val="1"/>
        </dgm:presLayoutVars>
      </dgm:prSet>
      <dgm:spPr/>
    </dgm:pt>
  </dgm:ptLst>
  <dgm:cxnLst>
    <dgm:cxn modelId="{A53FEB29-8FBD-4FB5-B573-0B487EDA9354}" srcId="{770C151D-72CF-4DBD-8133-1FCE542A8FBB}" destId="{75A4209E-47A0-43D4-A2E9-74B19AB50508}" srcOrd="0" destOrd="0" parTransId="{1CEA5ECA-8A69-4FA2-8902-484BCC8BBA58}" sibTransId="{F9E96C96-22D7-481C-863D-75CA623FA062}"/>
    <dgm:cxn modelId="{6E129B3E-2C0B-4345-8D6E-9ECA12E3EC49}" type="presOf" srcId="{770C151D-72CF-4DBD-8133-1FCE542A8FBB}" destId="{52F1B641-44F3-4A52-B308-19C845E79620}" srcOrd="0" destOrd="0" presId="urn:microsoft.com/office/officeart/2018/2/layout/IconLabelList"/>
    <dgm:cxn modelId="{DF1FA476-D16B-4ABC-8700-E0C867E10036}" type="presOf" srcId="{1F34F201-CE6A-403D-BADA-4825DE9DE0B7}" destId="{960F82E3-873F-4C87-9279-6741A831F1E6}" srcOrd="0" destOrd="0" presId="urn:microsoft.com/office/officeart/2018/2/layout/IconLabelList"/>
    <dgm:cxn modelId="{51ECBA87-FB89-4490-83BA-D73CFE28C34A}" srcId="{770C151D-72CF-4DBD-8133-1FCE542A8FBB}" destId="{BD67F7CD-2C3F-4467-ACFF-30C0F8213B0C}" srcOrd="2" destOrd="0" parTransId="{15584793-CEE4-4956-9775-4252B3E5A22C}" sibTransId="{A5C540C8-1708-42CF-9AF4-73B9F4E3BCFD}"/>
    <dgm:cxn modelId="{B3072CB7-A6EA-4F74-A6DD-0A8EB9171F44}" type="presOf" srcId="{75A4209E-47A0-43D4-A2E9-74B19AB50508}" destId="{A50CAF59-CFF6-4E26-8F56-10F9C7B43212}" srcOrd="0" destOrd="0" presId="urn:microsoft.com/office/officeart/2018/2/layout/IconLabelList"/>
    <dgm:cxn modelId="{2FD1EEBF-5059-4665-98E9-EF8808E5CDEE}" type="presOf" srcId="{BD67F7CD-2C3F-4467-ACFF-30C0F8213B0C}" destId="{FBD5CDA9-4FAD-4D27-B3B5-05BE192B186D}" srcOrd="0" destOrd="0" presId="urn:microsoft.com/office/officeart/2018/2/layout/IconLabelList"/>
    <dgm:cxn modelId="{6453FFFA-2491-4083-AFE8-5F7AEB98E6E5}" srcId="{770C151D-72CF-4DBD-8133-1FCE542A8FBB}" destId="{1F34F201-CE6A-403D-BADA-4825DE9DE0B7}" srcOrd="1" destOrd="0" parTransId="{7FBCD207-91C2-4E53-AD7E-E3649CD1FD45}" sibTransId="{531047C8-B088-4D42-9D0F-8F87C9263FAC}"/>
    <dgm:cxn modelId="{54D7399C-3700-44B9-BEF6-A3E498A3EDAB}" type="presParOf" srcId="{52F1B641-44F3-4A52-B308-19C845E79620}" destId="{7D9615EF-2C14-4F7E-81BF-6A5FE7333A5F}" srcOrd="0" destOrd="0" presId="urn:microsoft.com/office/officeart/2018/2/layout/IconLabelList"/>
    <dgm:cxn modelId="{EB93A90D-42CA-451F-93C4-4619426B7C04}" type="presParOf" srcId="{7D9615EF-2C14-4F7E-81BF-6A5FE7333A5F}" destId="{995D4C8C-3F9E-4E01-97C4-6639F61937A4}" srcOrd="0" destOrd="0" presId="urn:microsoft.com/office/officeart/2018/2/layout/IconLabelList"/>
    <dgm:cxn modelId="{17BFC49E-60CB-45DB-B6AF-5EB4698B0AD1}" type="presParOf" srcId="{7D9615EF-2C14-4F7E-81BF-6A5FE7333A5F}" destId="{5EF701AB-6535-46BE-A8F8-4F0E8BB19142}" srcOrd="1" destOrd="0" presId="urn:microsoft.com/office/officeart/2018/2/layout/IconLabelList"/>
    <dgm:cxn modelId="{404CA008-9A09-48F7-A079-6B63C31C8093}" type="presParOf" srcId="{7D9615EF-2C14-4F7E-81BF-6A5FE7333A5F}" destId="{A50CAF59-CFF6-4E26-8F56-10F9C7B43212}" srcOrd="2" destOrd="0" presId="urn:microsoft.com/office/officeart/2018/2/layout/IconLabelList"/>
    <dgm:cxn modelId="{319C3EF9-2443-418D-9E75-B7675D3E27FE}" type="presParOf" srcId="{52F1B641-44F3-4A52-B308-19C845E79620}" destId="{ED1084DC-C282-423A-8FEC-DBEE60CDABDA}" srcOrd="1" destOrd="0" presId="urn:microsoft.com/office/officeart/2018/2/layout/IconLabelList"/>
    <dgm:cxn modelId="{2C4C7307-38E2-47A0-A42B-F7F7DC4E364C}" type="presParOf" srcId="{52F1B641-44F3-4A52-B308-19C845E79620}" destId="{FC332991-67DC-4165-8FF3-66E64224258A}" srcOrd="2" destOrd="0" presId="urn:microsoft.com/office/officeart/2018/2/layout/IconLabelList"/>
    <dgm:cxn modelId="{5F8C11F4-A563-440C-B989-7F93FC633E23}" type="presParOf" srcId="{FC332991-67DC-4165-8FF3-66E64224258A}" destId="{0D3321BA-B90F-4686-8D9F-A8B3DF77A9A7}" srcOrd="0" destOrd="0" presId="urn:microsoft.com/office/officeart/2018/2/layout/IconLabelList"/>
    <dgm:cxn modelId="{7F97D5E1-9518-49EF-B5C9-E6D75E220837}" type="presParOf" srcId="{FC332991-67DC-4165-8FF3-66E64224258A}" destId="{87A80E6C-F527-403E-A108-9C5D76BC99DF}" srcOrd="1" destOrd="0" presId="urn:microsoft.com/office/officeart/2018/2/layout/IconLabelList"/>
    <dgm:cxn modelId="{918714EC-68FD-424E-A017-A82E1C1B53C8}" type="presParOf" srcId="{FC332991-67DC-4165-8FF3-66E64224258A}" destId="{960F82E3-873F-4C87-9279-6741A831F1E6}" srcOrd="2" destOrd="0" presId="urn:microsoft.com/office/officeart/2018/2/layout/IconLabelList"/>
    <dgm:cxn modelId="{3C2DF362-2D1F-4B2E-BB6E-72ECB0387F34}" type="presParOf" srcId="{52F1B641-44F3-4A52-B308-19C845E79620}" destId="{2C62FEF4-C5D9-45BE-9FF7-D6F674E894F5}" srcOrd="3" destOrd="0" presId="urn:microsoft.com/office/officeart/2018/2/layout/IconLabelList"/>
    <dgm:cxn modelId="{24EFCE51-E459-4EE8-B2B0-C7DCDEA8DABD}" type="presParOf" srcId="{52F1B641-44F3-4A52-B308-19C845E79620}" destId="{E3082B6C-FD2D-4213-9B58-143A89DBCE15}" srcOrd="4" destOrd="0" presId="urn:microsoft.com/office/officeart/2018/2/layout/IconLabelList"/>
    <dgm:cxn modelId="{E6539D91-1CBE-469F-8A99-069F22BEAE45}" type="presParOf" srcId="{E3082B6C-FD2D-4213-9B58-143A89DBCE15}" destId="{210C656D-981B-4FF5-8D13-F5C7F114A632}" srcOrd="0" destOrd="0" presId="urn:microsoft.com/office/officeart/2018/2/layout/IconLabelList"/>
    <dgm:cxn modelId="{B927C287-E80D-4128-A6CE-89311DF7449A}" type="presParOf" srcId="{E3082B6C-FD2D-4213-9B58-143A89DBCE15}" destId="{833DB756-EC1C-4CDF-8939-E9B8CCCE91D8}" srcOrd="1" destOrd="0" presId="urn:microsoft.com/office/officeart/2018/2/layout/IconLabelList"/>
    <dgm:cxn modelId="{B08E075C-7DDA-4EEB-A423-850A395772F6}" type="presParOf" srcId="{E3082B6C-FD2D-4213-9B58-143A89DBCE15}" destId="{FBD5CDA9-4FAD-4D27-B3B5-05BE192B186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DDCA82-1DB8-48AB-8FB1-B59CCB5BEF9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9E49FD7-7310-4E00-8258-44BAB5E50C0B}">
      <dgm:prSet/>
      <dgm:spPr/>
      <dgm:t>
        <a:bodyPr/>
        <a:lstStyle/>
        <a:p>
          <a:pPr>
            <a:lnSpc>
              <a:spcPct val="100000"/>
            </a:lnSpc>
          </a:pPr>
          <a:r>
            <a:rPr lang="en-US"/>
            <a:t>A challenge encountered with the dataset was the presence of null values.</a:t>
          </a:r>
        </a:p>
      </dgm:t>
    </dgm:pt>
    <dgm:pt modelId="{382F4ADF-D3DB-4F2A-B546-F3A8FAC74DA3}" type="parTrans" cxnId="{E1D08CCB-574B-430A-9C3B-54DE123C4C15}">
      <dgm:prSet/>
      <dgm:spPr/>
      <dgm:t>
        <a:bodyPr/>
        <a:lstStyle/>
        <a:p>
          <a:endParaRPr lang="en-US"/>
        </a:p>
      </dgm:t>
    </dgm:pt>
    <dgm:pt modelId="{950DF623-80AF-4B1A-838A-211504E657AF}" type="sibTrans" cxnId="{E1D08CCB-574B-430A-9C3B-54DE123C4C15}">
      <dgm:prSet/>
      <dgm:spPr/>
      <dgm:t>
        <a:bodyPr/>
        <a:lstStyle/>
        <a:p>
          <a:endParaRPr lang="en-US"/>
        </a:p>
      </dgm:t>
    </dgm:pt>
    <dgm:pt modelId="{5135A7EA-30D4-4ABF-A05F-8E1354566BAF}">
      <dgm:prSet/>
      <dgm:spPr/>
      <dgm:t>
        <a:bodyPr/>
        <a:lstStyle/>
        <a:p>
          <a:pPr>
            <a:lnSpc>
              <a:spcPct val="100000"/>
            </a:lnSpc>
          </a:pPr>
          <a:r>
            <a:rPr lang="en-US" dirty="0"/>
            <a:t>We removed the 'rhythm' column due to its 95% null values and categorical nature, which would have necessitated inappropriate data alteration if filled with mode.</a:t>
          </a:r>
        </a:p>
      </dgm:t>
    </dgm:pt>
    <dgm:pt modelId="{3AC177A2-8A17-4D32-A9C1-7DFE58CF9A7F}" type="parTrans" cxnId="{5C1D260E-E72B-4707-B07D-9D20E1DA1639}">
      <dgm:prSet/>
      <dgm:spPr/>
      <dgm:t>
        <a:bodyPr/>
        <a:lstStyle/>
        <a:p>
          <a:endParaRPr lang="en-US"/>
        </a:p>
      </dgm:t>
    </dgm:pt>
    <dgm:pt modelId="{E26EA0F9-4D04-48AA-AED3-DCD73015F11F}" type="sibTrans" cxnId="{5C1D260E-E72B-4707-B07D-9D20E1DA1639}">
      <dgm:prSet/>
      <dgm:spPr/>
      <dgm:t>
        <a:bodyPr/>
        <a:lstStyle/>
        <a:p>
          <a:endParaRPr lang="en-US"/>
        </a:p>
      </dgm:t>
    </dgm:pt>
    <dgm:pt modelId="{7A1FE181-EA19-46A7-A660-4954B73B28BE}">
      <dgm:prSet/>
      <dgm:spPr/>
      <dgm:t>
        <a:bodyPr/>
        <a:lstStyle/>
        <a:p>
          <a:pPr>
            <a:lnSpc>
              <a:spcPct val="100000"/>
            </a:lnSpc>
          </a:pPr>
          <a:r>
            <a:rPr lang="en-US" dirty="0"/>
            <a:t>Columns with missing values exceeding 5% were imputed with the mean of each respective columns (Temperature vs, o2sat vs, </a:t>
          </a:r>
          <a:r>
            <a:rPr lang="en-US" dirty="0" err="1"/>
            <a:t>resprate</a:t>
          </a:r>
          <a:r>
            <a:rPr lang="en-US" dirty="0"/>
            <a:t> vs). Pain Vs was filled using mode.</a:t>
          </a:r>
        </a:p>
      </dgm:t>
    </dgm:pt>
    <dgm:pt modelId="{B48E24C3-34B2-440D-A011-269FBD0D352D}" type="parTrans" cxnId="{0769901C-AF61-438D-88C3-2346E48970A4}">
      <dgm:prSet/>
      <dgm:spPr/>
      <dgm:t>
        <a:bodyPr/>
        <a:lstStyle/>
        <a:p>
          <a:endParaRPr lang="en-US"/>
        </a:p>
      </dgm:t>
    </dgm:pt>
    <dgm:pt modelId="{410BC10D-4588-44B9-93C4-E4E6AF64267E}" type="sibTrans" cxnId="{0769901C-AF61-438D-88C3-2346E48970A4}">
      <dgm:prSet/>
      <dgm:spPr/>
      <dgm:t>
        <a:bodyPr/>
        <a:lstStyle/>
        <a:p>
          <a:endParaRPr lang="en-US"/>
        </a:p>
      </dgm:t>
    </dgm:pt>
    <dgm:pt modelId="{7A02D912-A750-490B-9F7B-E26689BDA6C3}" type="pres">
      <dgm:prSet presAssocID="{B0DDCA82-1DB8-48AB-8FB1-B59CCB5BEF98}" presName="root" presStyleCnt="0">
        <dgm:presLayoutVars>
          <dgm:dir/>
          <dgm:resizeHandles val="exact"/>
        </dgm:presLayoutVars>
      </dgm:prSet>
      <dgm:spPr/>
    </dgm:pt>
    <dgm:pt modelId="{6E79DC55-C0E9-4AE9-B2BD-08C139769F1C}" type="pres">
      <dgm:prSet presAssocID="{59E49FD7-7310-4E00-8258-44BAB5E50C0B}" presName="compNode" presStyleCnt="0"/>
      <dgm:spPr/>
    </dgm:pt>
    <dgm:pt modelId="{490ADB3A-CDAA-4599-B0A5-0D8E510258A0}" type="pres">
      <dgm:prSet presAssocID="{59E49FD7-7310-4E00-8258-44BAB5E50C0B}" presName="bgRect" presStyleLbl="bgShp" presStyleIdx="0" presStyleCnt="3"/>
      <dgm:spPr/>
    </dgm:pt>
    <dgm:pt modelId="{1110D71A-E5E9-48D2-892F-5467350757C2}" type="pres">
      <dgm:prSet presAssocID="{59E49FD7-7310-4E00-8258-44BAB5E50C0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16F3A46-A4CA-484B-840E-46ABC54A64C1}" type="pres">
      <dgm:prSet presAssocID="{59E49FD7-7310-4E00-8258-44BAB5E50C0B}" presName="spaceRect" presStyleCnt="0"/>
      <dgm:spPr/>
    </dgm:pt>
    <dgm:pt modelId="{960D6674-2739-43A9-810E-DDF366A69B67}" type="pres">
      <dgm:prSet presAssocID="{59E49FD7-7310-4E00-8258-44BAB5E50C0B}" presName="parTx" presStyleLbl="revTx" presStyleIdx="0" presStyleCnt="3">
        <dgm:presLayoutVars>
          <dgm:chMax val="0"/>
          <dgm:chPref val="0"/>
        </dgm:presLayoutVars>
      </dgm:prSet>
      <dgm:spPr/>
    </dgm:pt>
    <dgm:pt modelId="{0DF635F1-4DAB-4CD8-A348-3EB35A49B4CB}" type="pres">
      <dgm:prSet presAssocID="{950DF623-80AF-4B1A-838A-211504E657AF}" presName="sibTrans" presStyleCnt="0"/>
      <dgm:spPr/>
    </dgm:pt>
    <dgm:pt modelId="{87F8FD67-93C4-4198-A15F-C5EEB661A734}" type="pres">
      <dgm:prSet presAssocID="{5135A7EA-30D4-4ABF-A05F-8E1354566BAF}" presName="compNode" presStyleCnt="0"/>
      <dgm:spPr/>
    </dgm:pt>
    <dgm:pt modelId="{D397FFBF-5C49-4ED9-99AC-D6B075A8FACF}" type="pres">
      <dgm:prSet presAssocID="{5135A7EA-30D4-4ABF-A05F-8E1354566BAF}" presName="bgRect" presStyleLbl="bgShp" presStyleIdx="1" presStyleCnt="3"/>
      <dgm:spPr/>
    </dgm:pt>
    <dgm:pt modelId="{62C7272D-3898-4DBC-88FA-7EC4A97BD7BF}" type="pres">
      <dgm:prSet presAssocID="{5135A7EA-30D4-4ABF-A05F-8E1354566BA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ABA91014-92D7-40C2-9045-6C4528D3584C}" type="pres">
      <dgm:prSet presAssocID="{5135A7EA-30D4-4ABF-A05F-8E1354566BAF}" presName="spaceRect" presStyleCnt="0"/>
      <dgm:spPr/>
    </dgm:pt>
    <dgm:pt modelId="{A8ED9847-9E68-4948-A438-5089B18A60F5}" type="pres">
      <dgm:prSet presAssocID="{5135A7EA-30D4-4ABF-A05F-8E1354566BAF}" presName="parTx" presStyleLbl="revTx" presStyleIdx="1" presStyleCnt="3">
        <dgm:presLayoutVars>
          <dgm:chMax val="0"/>
          <dgm:chPref val="0"/>
        </dgm:presLayoutVars>
      </dgm:prSet>
      <dgm:spPr/>
    </dgm:pt>
    <dgm:pt modelId="{6CDF0BC9-FE71-41CB-A584-5B05FD433D8F}" type="pres">
      <dgm:prSet presAssocID="{E26EA0F9-4D04-48AA-AED3-DCD73015F11F}" presName="sibTrans" presStyleCnt="0"/>
      <dgm:spPr/>
    </dgm:pt>
    <dgm:pt modelId="{D01A8525-D8CA-4CD0-8EB9-FAD25A3D1710}" type="pres">
      <dgm:prSet presAssocID="{7A1FE181-EA19-46A7-A660-4954B73B28BE}" presName="compNode" presStyleCnt="0"/>
      <dgm:spPr/>
    </dgm:pt>
    <dgm:pt modelId="{E4DD1889-A83D-40F2-9FD4-D05DE70AFFAC}" type="pres">
      <dgm:prSet presAssocID="{7A1FE181-EA19-46A7-A660-4954B73B28BE}" presName="bgRect" presStyleLbl="bgShp" presStyleIdx="2" presStyleCnt="3" custLinFactNeighborX="-11014"/>
      <dgm:spPr/>
    </dgm:pt>
    <dgm:pt modelId="{EACBFF99-AE2A-4018-A8AD-5A4B55082D24}" type="pres">
      <dgm:prSet presAssocID="{7A1FE181-EA19-46A7-A660-4954B73B28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EC3E95E1-BA87-4814-93FC-AA9608D1E1AA}" type="pres">
      <dgm:prSet presAssocID="{7A1FE181-EA19-46A7-A660-4954B73B28BE}" presName="spaceRect" presStyleCnt="0"/>
      <dgm:spPr/>
    </dgm:pt>
    <dgm:pt modelId="{1AE52F8E-98E2-497A-B1AA-02A865BA212F}" type="pres">
      <dgm:prSet presAssocID="{7A1FE181-EA19-46A7-A660-4954B73B28BE}" presName="parTx" presStyleLbl="revTx" presStyleIdx="2" presStyleCnt="3">
        <dgm:presLayoutVars>
          <dgm:chMax val="0"/>
          <dgm:chPref val="0"/>
        </dgm:presLayoutVars>
      </dgm:prSet>
      <dgm:spPr/>
    </dgm:pt>
  </dgm:ptLst>
  <dgm:cxnLst>
    <dgm:cxn modelId="{5C1D260E-E72B-4707-B07D-9D20E1DA1639}" srcId="{B0DDCA82-1DB8-48AB-8FB1-B59CCB5BEF98}" destId="{5135A7EA-30D4-4ABF-A05F-8E1354566BAF}" srcOrd="1" destOrd="0" parTransId="{3AC177A2-8A17-4D32-A9C1-7DFE58CF9A7F}" sibTransId="{E26EA0F9-4D04-48AA-AED3-DCD73015F11F}"/>
    <dgm:cxn modelId="{0769901C-AF61-438D-88C3-2346E48970A4}" srcId="{B0DDCA82-1DB8-48AB-8FB1-B59CCB5BEF98}" destId="{7A1FE181-EA19-46A7-A660-4954B73B28BE}" srcOrd="2" destOrd="0" parTransId="{B48E24C3-34B2-440D-A011-269FBD0D352D}" sibTransId="{410BC10D-4588-44B9-93C4-E4E6AF64267E}"/>
    <dgm:cxn modelId="{61CC661E-88BD-4712-ACE1-72B4766A6AD7}" type="presOf" srcId="{7A1FE181-EA19-46A7-A660-4954B73B28BE}" destId="{1AE52F8E-98E2-497A-B1AA-02A865BA212F}" srcOrd="0" destOrd="0" presId="urn:microsoft.com/office/officeart/2018/2/layout/IconVerticalSolidList"/>
    <dgm:cxn modelId="{9CFA2D38-ED5B-48E7-A362-F13D1A6BE867}" type="presOf" srcId="{5135A7EA-30D4-4ABF-A05F-8E1354566BAF}" destId="{A8ED9847-9E68-4948-A438-5089B18A60F5}" srcOrd="0" destOrd="0" presId="urn:microsoft.com/office/officeart/2018/2/layout/IconVerticalSolidList"/>
    <dgm:cxn modelId="{F6F4DC54-468C-4F5E-8173-E9723053BA03}" type="presOf" srcId="{B0DDCA82-1DB8-48AB-8FB1-B59CCB5BEF98}" destId="{7A02D912-A750-490B-9F7B-E26689BDA6C3}" srcOrd="0" destOrd="0" presId="urn:microsoft.com/office/officeart/2018/2/layout/IconVerticalSolidList"/>
    <dgm:cxn modelId="{0F43AC72-3A5E-4D88-B264-9B9F8AFC78F9}" type="presOf" srcId="{59E49FD7-7310-4E00-8258-44BAB5E50C0B}" destId="{960D6674-2739-43A9-810E-DDF366A69B67}" srcOrd="0" destOrd="0" presId="urn:microsoft.com/office/officeart/2018/2/layout/IconVerticalSolidList"/>
    <dgm:cxn modelId="{E1D08CCB-574B-430A-9C3B-54DE123C4C15}" srcId="{B0DDCA82-1DB8-48AB-8FB1-B59CCB5BEF98}" destId="{59E49FD7-7310-4E00-8258-44BAB5E50C0B}" srcOrd="0" destOrd="0" parTransId="{382F4ADF-D3DB-4F2A-B546-F3A8FAC74DA3}" sibTransId="{950DF623-80AF-4B1A-838A-211504E657AF}"/>
    <dgm:cxn modelId="{C00E91F4-1CF2-4BEB-A365-CBC051A6D0BC}" type="presParOf" srcId="{7A02D912-A750-490B-9F7B-E26689BDA6C3}" destId="{6E79DC55-C0E9-4AE9-B2BD-08C139769F1C}" srcOrd="0" destOrd="0" presId="urn:microsoft.com/office/officeart/2018/2/layout/IconVerticalSolidList"/>
    <dgm:cxn modelId="{3C10B5C4-31EF-425D-AAA8-F6A86D41865B}" type="presParOf" srcId="{6E79DC55-C0E9-4AE9-B2BD-08C139769F1C}" destId="{490ADB3A-CDAA-4599-B0A5-0D8E510258A0}" srcOrd="0" destOrd="0" presId="urn:microsoft.com/office/officeart/2018/2/layout/IconVerticalSolidList"/>
    <dgm:cxn modelId="{27476FCB-1198-4A26-843F-B8A1BFF691FA}" type="presParOf" srcId="{6E79DC55-C0E9-4AE9-B2BD-08C139769F1C}" destId="{1110D71A-E5E9-48D2-892F-5467350757C2}" srcOrd="1" destOrd="0" presId="urn:microsoft.com/office/officeart/2018/2/layout/IconVerticalSolidList"/>
    <dgm:cxn modelId="{1EB18112-DC80-4BB9-9E39-074112CEADD6}" type="presParOf" srcId="{6E79DC55-C0E9-4AE9-B2BD-08C139769F1C}" destId="{516F3A46-A4CA-484B-840E-46ABC54A64C1}" srcOrd="2" destOrd="0" presId="urn:microsoft.com/office/officeart/2018/2/layout/IconVerticalSolidList"/>
    <dgm:cxn modelId="{7D278C2A-3C37-4698-9DB9-9A994B1BD306}" type="presParOf" srcId="{6E79DC55-C0E9-4AE9-B2BD-08C139769F1C}" destId="{960D6674-2739-43A9-810E-DDF366A69B67}" srcOrd="3" destOrd="0" presId="urn:microsoft.com/office/officeart/2018/2/layout/IconVerticalSolidList"/>
    <dgm:cxn modelId="{939280E5-174A-4873-A459-3167B98153A4}" type="presParOf" srcId="{7A02D912-A750-490B-9F7B-E26689BDA6C3}" destId="{0DF635F1-4DAB-4CD8-A348-3EB35A49B4CB}" srcOrd="1" destOrd="0" presId="urn:microsoft.com/office/officeart/2018/2/layout/IconVerticalSolidList"/>
    <dgm:cxn modelId="{CCE12ABC-ED41-478E-A16E-337EC85D0D3D}" type="presParOf" srcId="{7A02D912-A750-490B-9F7B-E26689BDA6C3}" destId="{87F8FD67-93C4-4198-A15F-C5EEB661A734}" srcOrd="2" destOrd="0" presId="urn:microsoft.com/office/officeart/2018/2/layout/IconVerticalSolidList"/>
    <dgm:cxn modelId="{259768EA-5760-4144-BB14-1A1D1EDAD055}" type="presParOf" srcId="{87F8FD67-93C4-4198-A15F-C5EEB661A734}" destId="{D397FFBF-5C49-4ED9-99AC-D6B075A8FACF}" srcOrd="0" destOrd="0" presId="urn:microsoft.com/office/officeart/2018/2/layout/IconVerticalSolidList"/>
    <dgm:cxn modelId="{87D0F432-B1F4-4F4D-B64E-D3EFB288E06C}" type="presParOf" srcId="{87F8FD67-93C4-4198-A15F-C5EEB661A734}" destId="{62C7272D-3898-4DBC-88FA-7EC4A97BD7BF}" srcOrd="1" destOrd="0" presId="urn:microsoft.com/office/officeart/2018/2/layout/IconVerticalSolidList"/>
    <dgm:cxn modelId="{8418D42A-0B04-4AC1-83BE-59C2A47F85B1}" type="presParOf" srcId="{87F8FD67-93C4-4198-A15F-C5EEB661A734}" destId="{ABA91014-92D7-40C2-9045-6C4528D3584C}" srcOrd="2" destOrd="0" presId="urn:microsoft.com/office/officeart/2018/2/layout/IconVerticalSolidList"/>
    <dgm:cxn modelId="{8C5F5F70-63BA-4253-8FA4-4F7D615762B8}" type="presParOf" srcId="{87F8FD67-93C4-4198-A15F-C5EEB661A734}" destId="{A8ED9847-9E68-4948-A438-5089B18A60F5}" srcOrd="3" destOrd="0" presId="urn:microsoft.com/office/officeart/2018/2/layout/IconVerticalSolidList"/>
    <dgm:cxn modelId="{99FFB066-7145-4E01-8443-54720B66B5E3}" type="presParOf" srcId="{7A02D912-A750-490B-9F7B-E26689BDA6C3}" destId="{6CDF0BC9-FE71-41CB-A584-5B05FD433D8F}" srcOrd="3" destOrd="0" presId="urn:microsoft.com/office/officeart/2018/2/layout/IconVerticalSolidList"/>
    <dgm:cxn modelId="{BF927A68-3391-47C6-B247-DCC53CDEF879}" type="presParOf" srcId="{7A02D912-A750-490B-9F7B-E26689BDA6C3}" destId="{D01A8525-D8CA-4CD0-8EB9-FAD25A3D1710}" srcOrd="4" destOrd="0" presId="urn:microsoft.com/office/officeart/2018/2/layout/IconVerticalSolidList"/>
    <dgm:cxn modelId="{531AAB74-F935-459F-895A-D28DE6C2F7D9}" type="presParOf" srcId="{D01A8525-D8CA-4CD0-8EB9-FAD25A3D1710}" destId="{E4DD1889-A83D-40F2-9FD4-D05DE70AFFAC}" srcOrd="0" destOrd="0" presId="urn:microsoft.com/office/officeart/2018/2/layout/IconVerticalSolidList"/>
    <dgm:cxn modelId="{090E7A7A-2CB1-45E7-B2B4-757195E2904C}" type="presParOf" srcId="{D01A8525-D8CA-4CD0-8EB9-FAD25A3D1710}" destId="{EACBFF99-AE2A-4018-A8AD-5A4B55082D24}" srcOrd="1" destOrd="0" presId="urn:microsoft.com/office/officeart/2018/2/layout/IconVerticalSolidList"/>
    <dgm:cxn modelId="{31FE50EE-8552-4192-9733-9304110B34E7}" type="presParOf" srcId="{D01A8525-D8CA-4CD0-8EB9-FAD25A3D1710}" destId="{EC3E95E1-BA87-4814-93FC-AA9608D1E1AA}" srcOrd="2" destOrd="0" presId="urn:microsoft.com/office/officeart/2018/2/layout/IconVerticalSolidList"/>
    <dgm:cxn modelId="{1885C08D-AE27-4AFF-912F-75372D859702}" type="presParOf" srcId="{D01A8525-D8CA-4CD0-8EB9-FAD25A3D1710}" destId="{1AE52F8E-98E2-497A-B1AA-02A865BA21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F9A403-D34D-448E-9CF9-0B054D07124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24BAE16-CD0A-4430-8A4E-6C460DF92B07}">
      <dgm:prSet/>
      <dgm:spPr/>
      <dgm:t>
        <a:bodyPr/>
        <a:lstStyle/>
        <a:p>
          <a:pPr>
            <a:buFont typeface="Arial" panose="020B0604020202020204" pitchFamily="34" charset="0"/>
            <a:buChar char="•"/>
          </a:pPr>
          <a:r>
            <a:rPr lang="en-CA" b="1" i="0" dirty="0"/>
            <a:t>Nominal Features</a:t>
          </a:r>
          <a:r>
            <a:rPr lang="en-CA" b="0" i="0" dirty="0"/>
            <a:t>:</a:t>
          </a:r>
        </a:p>
        <a:p>
          <a:pPr>
            <a:buFont typeface="Arial" panose="020B0604020202020204" pitchFamily="34" charset="0"/>
            <a:buChar char="•"/>
          </a:pPr>
          <a:r>
            <a:rPr lang="en-CA" b="0" i="0" dirty="0"/>
            <a:t>For nominal features, we employed a </a:t>
          </a:r>
          <a:r>
            <a:rPr lang="en-CA" b="1" i="0" dirty="0"/>
            <a:t>Count Encoder</a:t>
          </a:r>
          <a:r>
            <a:rPr lang="en-CA" b="0" i="0" dirty="0"/>
            <a:t>. This encoding method replaces each category with the count of its occurrences in the dataset.</a:t>
          </a:r>
          <a:endParaRPr lang="en-US" dirty="0"/>
        </a:p>
      </dgm:t>
    </dgm:pt>
    <dgm:pt modelId="{986E19BE-100F-4C77-828D-3453A5E4C190}" type="parTrans" cxnId="{B8DA8462-770F-463E-A726-C9670C7B67A7}">
      <dgm:prSet/>
      <dgm:spPr/>
      <dgm:t>
        <a:bodyPr/>
        <a:lstStyle/>
        <a:p>
          <a:endParaRPr lang="en-US"/>
        </a:p>
      </dgm:t>
    </dgm:pt>
    <dgm:pt modelId="{F1D69908-FB1B-43BB-8D6D-41024C45A7BC}" type="sibTrans" cxnId="{B8DA8462-770F-463E-A726-C9670C7B67A7}">
      <dgm:prSet/>
      <dgm:spPr/>
      <dgm:t>
        <a:bodyPr/>
        <a:lstStyle/>
        <a:p>
          <a:endParaRPr lang="en-US"/>
        </a:p>
      </dgm:t>
    </dgm:pt>
    <dgm:pt modelId="{FA399BE5-9376-4ED3-A147-972178BD8DA4}">
      <dgm:prSet/>
      <dgm:spPr/>
      <dgm:t>
        <a:bodyPr/>
        <a:lstStyle/>
        <a:p>
          <a:r>
            <a:rPr lang="en-CA" b="1" i="0" dirty="0"/>
            <a:t>Ordinal Features</a:t>
          </a:r>
          <a:r>
            <a:rPr lang="en-CA" b="0" i="0" dirty="0"/>
            <a:t>:</a:t>
          </a:r>
        </a:p>
        <a:p>
          <a:pPr>
            <a:buFont typeface="Arial" panose="020B0604020202020204" pitchFamily="34" charset="0"/>
            <a:buChar char="•"/>
          </a:pPr>
          <a:r>
            <a:rPr lang="en-CA" b="0" i="0" dirty="0"/>
            <a:t>For ordinal features which they have a clear order or hierarchy among their categories like ‘</a:t>
          </a:r>
          <a:r>
            <a:rPr lang="en-CA" b="0" dirty="0" err="1"/>
            <a:t>seq_num</a:t>
          </a:r>
          <a:r>
            <a:rPr lang="en-CA" b="0" dirty="0"/>
            <a:t>’ and 'acuity’</a:t>
          </a:r>
          <a:r>
            <a:rPr lang="en-CA" b="0" i="0" dirty="0"/>
            <a:t>, we </a:t>
          </a:r>
          <a:r>
            <a:rPr lang="en-CA" b="0" i="0" dirty="0" err="1"/>
            <a:t>utilizied</a:t>
          </a:r>
          <a:r>
            <a:rPr lang="en-CA" b="0" i="0" dirty="0"/>
            <a:t> an </a:t>
          </a:r>
          <a:r>
            <a:rPr lang="en-CA" b="1" i="0" dirty="0"/>
            <a:t>Ordinal Encoder</a:t>
          </a:r>
          <a:r>
            <a:rPr lang="en-CA" b="0" i="0" dirty="0"/>
            <a:t>.</a:t>
          </a:r>
          <a:r>
            <a:rPr lang="en-US" dirty="0"/>
            <a:t>.</a:t>
          </a:r>
        </a:p>
      </dgm:t>
    </dgm:pt>
    <dgm:pt modelId="{3162C6F4-A3D3-4162-A50D-43D4797140F8}" type="parTrans" cxnId="{EED46AF8-A1C7-43FE-935A-FA5B8D30D96B}">
      <dgm:prSet/>
      <dgm:spPr/>
      <dgm:t>
        <a:bodyPr/>
        <a:lstStyle/>
        <a:p>
          <a:endParaRPr lang="en-US"/>
        </a:p>
      </dgm:t>
    </dgm:pt>
    <dgm:pt modelId="{EE8B21DB-6550-4ACD-9E63-2155782D7DA9}" type="sibTrans" cxnId="{EED46AF8-A1C7-43FE-935A-FA5B8D30D96B}">
      <dgm:prSet/>
      <dgm:spPr/>
      <dgm:t>
        <a:bodyPr/>
        <a:lstStyle/>
        <a:p>
          <a:endParaRPr lang="en-US"/>
        </a:p>
      </dgm:t>
    </dgm:pt>
    <dgm:pt modelId="{41F0D1D8-A24A-43DE-9F46-7D618F7A903E}">
      <dgm:prSet/>
      <dgm:spPr/>
      <dgm:t>
        <a:bodyPr/>
        <a:lstStyle/>
        <a:p>
          <a:r>
            <a:rPr lang="en-CA" b="1" i="0" dirty="0"/>
            <a:t>Boolean Features</a:t>
          </a:r>
          <a:r>
            <a:rPr lang="en-CA" b="0" i="0" dirty="0"/>
            <a:t>:</a:t>
          </a:r>
        </a:p>
        <a:p>
          <a:pPr>
            <a:buFont typeface="Arial" panose="020B0604020202020204" pitchFamily="34" charset="0"/>
            <a:buChar char="•"/>
          </a:pPr>
          <a:r>
            <a:rPr lang="en-CA" b="0" i="0" dirty="0"/>
            <a:t>Boolean features represent binary states, often denoting the presence or absence of a certain attribute like ‘</a:t>
          </a:r>
          <a:r>
            <a:rPr lang="en-CA" b="0" dirty="0" err="1"/>
            <a:t>icd_version</a:t>
          </a:r>
          <a:r>
            <a:rPr lang="en-CA" b="0" dirty="0"/>
            <a:t>’ and  'gender</a:t>
          </a:r>
          <a:r>
            <a:rPr lang="en-CA" b="0" i="0" dirty="0"/>
            <a:t>. For encoding Boolean features, we applied a </a:t>
          </a:r>
          <a:r>
            <a:rPr lang="en-CA" b="1" i="0" dirty="0"/>
            <a:t>One-Hot Encoder</a:t>
          </a:r>
          <a:r>
            <a:rPr lang="en-CA" b="0" i="0" dirty="0"/>
            <a:t>. </a:t>
          </a:r>
          <a:endParaRPr lang="en-US" dirty="0"/>
        </a:p>
      </dgm:t>
    </dgm:pt>
    <dgm:pt modelId="{5F34D625-D4CD-4D95-9B30-BE27E797FED2}" type="parTrans" cxnId="{35BE6494-74CA-4B44-8E95-E5B2D9DDD4E5}">
      <dgm:prSet/>
      <dgm:spPr/>
      <dgm:t>
        <a:bodyPr/>
        <a:lstStyle/>
        <a:p>
          <a:endParaRPr lang="en-US"/>
        </a:p>
      </dgm:t>
    </dgm:pt>
    <dgm:pt modelId="{1E03AF80-1B38-4910-BAEC-E54735DEDC10}" type="sibTrans" cxnId="{35BE6494-74CA-4B44-8E95-E5B2D9DDD4E5}">
      <dgm:prSet/>
      <dgm:spPr/>
      <dgm:t>
        <a:bodyPr/>
        <a:lstStyle/>
        <a:p>
          <a:endParaRPr lang="en-US"/>
        </a:p>
      </dgm:t>
    </dgm:pt>
    <dgm:pt modelId="{AC096231-79E1-48F3-B0B7-9C8C4F7D7CC8}">
      <dgm:prSet/>
      <dgm:spPr/>
      <dgm:t>
        <a:bodyPr/>
        <a:lstStyle/>
        <a:p>
          <a:r>
            <a:rPr lang="en-US"/>
            <a:t>This approach aimed to maintain simplicity and manageability in the dataset, considering the existing high dimensionality with approximately 38 columns.</a:t>
          </a:r>
        </a:p>
      </dgm:t>
    </dgm:pt>
    <dgm:pt modelId="{71A10903-0435-4AAF-9BDD-948F71413F6C}" type="parTrans" cxnId="{F1ADB243-4635-440C-87BF-95D73B6A1FB5}">
      <dgm:prSet/>
      <dgm:spPr/>
      <dgm:t>
        <a:bodyPr/>
        <a:lstStyle/>
        <a:p>
          <a:endParaRPr lang="en-US"/>
        </a:p>
      </dgm:t>
    </dgm:pt>
    <dgm:pt modelId="{FE4D7C64-CF78-4377-ADB2-E75B9E244FF0}" type="sibTrans" cxnId="{F1ADB243-4635-440C-87BF-95D73B6A1FB5}">
      <dgm:prSet/>
      <dgm:spPr/>
      <dgm:t>
        <a:bodyPr/>
        <a:lstStyle/>
        <a:p>
          <a:endParaRPr lang="en-US"/>
        </a:p>
      </dgm:t>
    </dgm:pt>
    <dgm:pt modelId="{543675BF-2939-46D2-A1D2-D022CE98C00B}" type="pres">
      <dgm:prSet presAssocID="{DAF9A403-D34D-448E-9CF9-0B054D07124D}" presName="linear" presStyleCnt="0">
        <dgm:presLayoutVars>
          <dgm:animLvl val="lvl"/>
          <dgm:resizeHandles val="exact"/>
        </dgm:presLayoutVars>
      </dgm:prSet>
      <dgm:spPr/>
    </dgm:pt>
    <dgm:pt modelId="{FBE96186-947D-4C33-97C3-03DBEFF76228}" type="pres">
      <dgm:prSet presAssocID="{124BAE16-CD0A-4430-8A4E-6C460DF92B07}" presName="parentText" presStyleLbl="node1" presStyleIdx="0" presStyleCnt="4">
        <dgm:presLayoutVars>
          <dgm:chMax val="0"/>
          <dgm:bulletEnabled val="1"/>
        </dgm:presLayoutVars>
      </dgm:prSet>
      <dgm:spPr/>
    </dgm:pt>
    <dgm:pt modelId="{95F3AD41-4AE7-42DC-BB36-4407F59AF96B}" type="pres">
      <dgm:prSet presAssocID="{F1D69908-FB1B-43BB-8D6D-41024C45A7BC}" presName="spacer" presStyleCnt="0"/>
      <dgm:spPr/>
    </dgm:pt>
    <dgm:pt modelId="{F94968CA-3F21-4556-9AF8-21D267A12244}" type="pres">
      <dgm:prSet presAssocID="{FA399BE5-9376-4ED3-A147-972178BD8DA4}" presName="parentText" presStyleLbl="node1" presStyleIdx="1" presStyleCnt="4">
        <dgm:presLayoutVars>
          <dgm:chMax val="0"/>
          <dgm:bulletEnabled val="1"/>
        </dgm:presLayoutVars>
      </dgm:prSet>
      <dgm:spPr/>
    </dgm:pt>
    <dgm:pt modelId="{F9609EFB-6FB7-4158-BE59-22346FD0D53B}" type="pres">
      <dgm:prSet presAssocID="{EE8B21DB-6550-4ACD-9E63-2155782D7DA9}" presName="spacer" presStyleCnt="0"/>
      <dgm:spPr/>
    </dgm:pt>
    <dgm:pt modelId="{E11814FD-AB0F-4F0E-9062-B139BE641B9F}" type="pres">
      <dgm:prSet presAssocID="{41F0D1D8-A24A-43DE-9F46-7D618F7A903E}" presName="parentText" presStyleLbl="node1" presStyleIdx="2" presStyleCnt="4">
        <dgm:presLayoutVars>
          <dgm:chMax val="0"/>
          <dgm:bulletEnabled val="1"/>
        </dgm:presLayoutVars>
      </dgm:prSet>
      <dgm:spPr/>
    </dgm:pt>
    <dgm:pt modelId="{2D0D759E-8955-4D68-AE89-FDB53400E9AA}" type="pres">
      <dgm:prSet presAssocID="{1E03AF80-1B38-4910-BAEC-E54735DEDC10}" presName="spacer" presStyleCnt="0"/>
      <dgm:spPr/>
    </dgm:pt>
    <dgm:pt modelId="{96662A1A-0C9E-4F7B-AD1C-67B798B66A3E}" type="pres">
      <dgm:prSet presAssocID="{AC096231-79E1-48F3-B0B7-9C8C4F7D7CC8}" presName="parentText" presStyleLbl="node1" presStyleIdx="3" presStyleCnt="4">
        <dgm:presLayoutVars>
          <dgm:chMax val="0"/>
          <dgm:bulletEnabled val="1"/>
        </dgm:presLayoutVars>
      </dgm:prSet>
      <dgm:spPr/>
    </dgm:pt>
  </dgm:ptLst>
  <dgm:cxnLst>
    <dgm:cxn modelId="{11222701-B614-48BF-8435-D055CF89C744}" type="presOf" srcId="{DAF9A403-D34D-448E-9CF9-0B054D07124D}" destId="{543675BF-2939-46D2-A1D2-D022CE98C00B}" srcOrd="0" destOrd="0" presId="urn:microsoft.com/office/officeart/2005/8/layout/vList2"/>
    <dgm:cxn modelId="{7F20B523-6AE1-42EF-960A-E91CA6970A1E}" type="presOf" srcId="{41F0D1D8-A24A-43DE-9F46-7D618F7A903E}" destId="{E11814FD-AB0F-4F0E-9062-B139BE641B9F}" srcOrd="0" destOrd="0" presId="urn:microsoft.com/office/officeart/2005/8/layout/vList2"/>
    <dgm:cxn modelId="{F1ADB243-4635-440C-87BF-95D73B6A1FB5}" srcId="{DAF9A403-D34D-448E-9CF9-0B054D07124D}" destId="{AC096231-79E1-48F3-B0B7-9C8C4F7D7CC8}" srcOrd="3" destOrd="0" parTransId="{71A10903-0435-4AAF-9BDD-948F71413F6C}" sibTransId="{FE4D7C64-CF78-4377-ADB2-E75B9E244FF0}"/>
    <dgm:cxn modelId="{E2157E54-7669-4A2D-A367-9E93E3144A6D}" type="presOf" srcId="{FA399BE5-9376-4ED3-A147-972178BD8DA4}" destId="{F94968CA-3F21-4556-9AF8-21D267A12244}" srcOrd="0" destOrd="0" presId="urn:microsoft.com/office/officeart/2005/8/layout/vList2"/>
    <dgm:cxn modelId="{B8DA8462-770F-463E-A726-C9670C7B67A7}" srcId="{DAF9A403-D34D-448E-9CF9-0B054D07124D}" destId="{124BAE16-CD0A-4430-8A4E-6C460DF92B07}" srcOrd="0" destOrd="0" parTransId="{986E19BE-100F-4C77-828D-3453A5E4C190}" sibTransId="{F1D69908-FB1B-43BB-8D6D-41024C45A7BC}"/>
    <dgm:cxn modelId="{88DA0064-D0CE-4141-8741-E2A98DF186F8}" type="presOf" srcId="{AC096231-79E1-48F3-B0B7-9C8C4F7D7CC8}" destId="{96662A1A-0C9E-4F7B-AD1C-67B798B66A3E}" srcOrd="0" destOrd="0" presId="urn:microsoft.com/office/officeart/2005/8/layout/vList2"/>
    <dgm:cxn modelId="{BAF5027C-7FBB-4A40-9F17-17244B8D48EF}" type="presOf" srcId="{124BAE16-CD0A-4430-8A4E-6C460DF92B07}" destId="{FBE96186-947D-4C33-97C3-03DBEFF76228}" srcOrd="0" destOrd="0" presId="urn:microsoft.com/office/officeart/2005/8/layout/vList2"/>
    <dgm:cxn modelId="{35BE6494-74CA-4B44-8E95-E5B2D9DDD4E5}" srcId="{DAF9A403-D34D-448E-9CF9-0B054D07124D}" destId="{41F0D1D8-A24A-43DE-9F46-7D618F7A903E}" srcOrd="2" destOrd="0" parTransId="{5F34D625-D4CD-4D95-9B30-BE27E797FED2}" sibTransId="{1E03AF80-1B38-4910-BAEC-E54735DEDC10}"/>
    <dgm:cxn modelId="{EED46AF8-A1C7-43FE-935A-FA5B8D30D96B}" srcId="{DAF9A403-D34D-448E-9CF9-0B054D07124D}" destId="{FA399BE5-9376-4ED3-A147-972178BD8DA4}" srcOrd="1" destOrd="0" parTransId="{3162C6F4-A3D3-4162-A50D-43D4797140F8}" sibTransId="{EE8B21DB-6550-4ACD-9E63-2155782D7DA9}"/>
    <dgm:cxn modelId="{B3A1E1C6-7D11-4564-B73E-8E9C88623A7A}" type="presParOf" srcId="{543675BF-2939-46D2-A1D2-D022CE98C00B}" destId="{FBE96186-947D-4C33-97C3-03DBEFF76228}" srcOrd="0" destOrd="0" presId="urn:microsoft.com/office/officeart/2005/8/layout/vList2"/>
    <dgm:cxn modelId="{11451E31-79C2-4969-8366-253549214AF5}" type="presParOf" srcId="{543675BF-2939-46D2-A1D2-D022CE98C00B}" destId="{95F3AD41-4AE7-42DC-BB36-4407F59AF96B}" srcOrd="1" destOrd="0" presId="urn:microsoft.com/office/officeart/2005/8/layout/vList2"/>
    <dgm:cxn modelId="{A272E529-90D5-436A-985D-D7198DBA8389}" type="presParOf" srcId="{543675BF-2939-46D2-A1D2-D022CE98C00B}" destId="{F94968CA-3F21-4556-9AF8-21D267A12244}" srcOrd="2" destOrd="0" presId="urn:microsoft.com/office/officeart/2005/8/layout/vList2"/>
    <dgm:cxn modelId="{D396208B-89EB-4E82-AC40-0A0BC84C68A6}" type="presParOf" srcId="{543675BF-2939-46D2-A1D2-D022CE98C00B}" destId="{F9609EFB-6FB7-4158-BE59-22346FD0D53B}" srcOrd="3" destOrd="0" presId="urn:microsoft.com/office/officeart/2005/8/layout/vList2"/>
    <dgm:cxn modelId="{BA752602-1022-4955-B77D-AB08A5976BA1}" type="presParOf" srcId="{543675BF-2939-46D2-A1D2-D022CE98C00B}" destId="{E11814FD-AB0F-4F0E-9062-B139BE641B9F}" srcOrd="4" destOrd="0" presId="urn:microsoft.com/office/officeart/2005/8/layout/vList2"/>
    <dgm:cxn modelId="{9F05F41B-1E04-416D-9F7E-7BBC3DF1C264}" type="presParOf" srcId="{543675BF-2939-46D2-A1D2-D022CE98C00B}" destId="{2D0D759E-8955-4D68-AE89-FDB53400E9AA}" srcOrd="5" destOrd="0" presId="urn:microsoft.com/office/officeart/2005/8/layout/vList2"/>
    <dgm:cxn modelId="{6B7F3D25-FBCD-473D-A4F7-1F4BD7CD8E4E}" type="presParOf" srcId="{543675BF-2939-46D2-A1D2-D022CE98C00B}" destId="{96662A1A-0C9E-4F7B-AD1C-67B798B66A3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C24B0C-0C5B-4615-BF1A-1BE485F193D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1A0C683-F513-40BA-B10A-65784DE7A1CA}">
      <dgm:prSet/>
      <dgm:spPr/>
      <dgm:t>
        <a:bodyPr/>
        <a:lstStyle/>
        <a:p>
          <a:r>
            <a:rPr lang="en-CA" dirty="0"/>
            <a:t>Our main aim was to find the wait time and to do this we had to subtract the Chart time and in time.</a:t>
          </a:r>
          <a:endParaRPr lang="en-US" dirty="0"/>
        </a:p>
      </dgm:t>
    </dgm:pt>
    <dgm:pt modelId="{0D3536EA-ECC4-418B-A51E-A0BC4A84A9B8}" type="parTrans" cxnId="{B64E8798-756C-40BD-9670-DF2CFDCC3C5A}">
      <dgm:prSet/>
      <dgm:spPr/>
      <dgm:t>
        <a:bodyPr/>
        <a:lstStyle/>
        <a:p>
          <a:endParaRPr lang="en-US"/>
        </a:p>
      </dgm:t>
    </dgm:pt>
    <dgm:pt modelId="{CFBAE8C5-EC1A-4C8C-B72A-4F865910D7CE}" type="sibTrans" cxnId="{B64E8798-756C-40BD-9670-DF2CFDCC3C5A}">
      <dgm:prSet/>
      <dgm:spPr/>
      <dgm:t>
        <a:bodyPr/>
        <a:lstStyle/>
        <a:p>
          <a:endParaRPr lang="en-US"/>
        </a:p>
      </dgm:t>
    </dgm:pt>
    <dgm:pt modelId="{071828E2-2911-4BCE-8218-6F83BFC83B8D}">
      <dgm:prSet/>
      <dgm:spPr/>
      <dgm:t>
        <a:bodyPr/>
        <a:lstStyle/>
        <a:p>
          <a:r>
            <a:rPr lang="en-CA" dirty="0"/>
            <a:t>We created a new column – wait time to find the difference between the two and use it as our target variable.</a:t>
          </a:r>
          <a:endParaRPr lang="en-US" dirty="0"/>
        </a:p>
      </dgm:t>
    </dgm:pt>
    <dgm:pt modelId="{19FB8C6E-B68A-4A24-A06B-EB2A3E1C57FC}" type="parTrans" cxnId="{8F4AF89C-8380-4A6A-BE0C-F940DD79EDA0}">
      <dgm:prSet/>
      <dgm:spPr/>
      <dgm:t>
        <a:bodyPr/>
        <a:lstStyle/>
        <a:p>
          <a:endParaRPr lang="en-US"/>
        </a:p>
      </dgm:t>
    </dgm:pt>
    <dgm:pt modelId="{C1113AE1-E26E-4CA8-B83F-F182780FB4E7}" type="sibTrans" cxnId="{8F4AF89C-8380-4A6A-BE0C-F940DD79EDA0}">
      <dgm:prSet/>
      <dgm:spPr/>
      <dgm:t>
        <a:bodyPr/>
        <a:lstStyle/>
        <a:p>
          <a:endParaRPr lang="en-US"/>
        </a:p>
      </dgm:t>
    </dgm:pt>
    <dgm:pt modelId="{06759E5C-5467-4314-A2E5-FEB92AD0F829}">
      <dgm:prSet/>
      <dgm:spPr/>
      <dgm:t>
        <a:bodyPr/>
        <a:lstStyle/>
        <a:p>
          <a:r>
            <a:rPr lang="en-CA" dirty="0"/>
            <a:t>By doing this we find that the minimum wait time for patients is 14 minutes, and the maximum wait time goes </a:t>
          </a:r>
          <a:r>
            <a:rPr lang="en-CA" dirty="0" err="1"/>
            <a:t>upto</a:t>
          </a:r>
          <a:r>
            <a:rPr lang="en-CA" dirty="0"/>
            <a:t> 866 minutes which is approximately about 14 hours.</a:t>
          </a:r>
          <a:endParaRPr lang="en-US" dirty="0"/>
        </a:p>
      </dgm:t>
    </dgm:pt>
    <dgm:pt modelId="{97B1A2E1-D703-4D32-A895-4B9C6DC78E65}" type="parTrans" cxnId="{4A5ECD9A-7F65-4264-ABA0-FB186768FBDB}">
      <dgm:prSet/>
      <dgm:spPr/>
      <dgm:t>
        <a:bodyPr/>
        <a:lstStyle/>
        <a:p>
          <a:endParaRPr lang="en-US"/>
        </a:p>
      </dgm:t>
    </dgm:pt>
    <dgm:pt modelId="{E3005489-3AC1-4A6B-ADE5-AA087D999415}" type="sibTrans" cxnId="{4A5ECD9A-7F65-4264-ABA0-FB186768FBDB}">
      <dgm:prSet/>
      <dgm:spPr/>
      <dgm:t>
        <a:bodyPr/>
        <a:lstStyle/>
        <a:p>
          <a:endParaRPr lang="en-US"/>
        </a:p>
      </dgm:t>
    </dgm:pt>
    <dgm:pt modelId="{85ACAC95-5144-4F98-A0AE-38C38EE21B03}" type="pres">
      <dgm:prSet presAssocID="{C8C24B0C-0C5B-4615-BF1A-1BE485F193DE}" presName="root" presStyleCnt="0">
        <dgm:presLayoutVars>
          <dgm:dir/>
          <dgm:resizeHandles val="exact"/>
        </dgm:presLayoutVars>
      </dgm:prSet>
      <dgm:spPr/>
    </dgm:pt>
    <dgm:pt modelId="{6277A3F2-7ECD-4121-A5FC-125FBA923FD8}" type="pres">
      <dgm:prSet presAssocID="{01A0C683-F513-40BA-B10A-65784DE7A1CA}" presName="compNode" presStyleCnt="0"/>
      <dgm:spPr/>
    </dgm:pt>
    <dgm:pt modelId="{58AA861D-0992-4CBE-8CDB-5D59ACCE9491}" type="pres">
      <dgm:prSet presAssocID="{01A0C683-F513-40BA-B10A-65784DE7A1CA}" presName="bgRect" presStyleLbl="bgShp" presStyleIdx="0" presStyleCnt="3"/>
      <dgm:spPr/>
    </dgm:pt>
    <dgm:pt modelId="{52FE4D03-877C-42DA-8968-1D2ABBB2417B}" type="pres">
      <dgm:prSet presAssocID="{01A0C683-F513-40BA-B10A-65784DE7A1C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6FCA9FC2-374E-4743-86A6-AF8A69A23320}" type="pres">
      <dgm:prSet presAssocID="{01A0C683-F513-40BA-B10A-65784DE7A1CA}" presName="spaceRect" presStyleCnt="0"/>
      <dgm:spPr/>
    </dgm:pt>
    <dgm:pt modelId="{228D8900-7101-4C6E-8218-F228B8422C39}" type="pres">
      <dgm:prSet presAssocID="{01A0C683-F513-40BA-B10A-65784DE7A1CA}" presName="parTx" presStyleLbl="revTx" presStyleIdx="0" presStyleCnt="3">
        <dgm:presLayoutVars>
          <dgm:chMax val="0"/>
          <dgm:chPref val="0"/>
        </dgm:presLayoutVars>
      </dgm:prSet>
      <dgm:spPr/>
    </dgm:pt>
    <dgm:pt modelId="{BBA0B5AC-91BE-427B-8ADC-9370105533C2}" type="pres">
      <dgm:prSet presAssocID="{CFBAE8C5-EC1A-4C8C-B72A-4F865910D7CE}" presName="sibTrans" presStyleCnt="0"/>
      <dgm:spPr/>
    </dgm:pt>
    <dgm:pt modelId="{5DCD9D75-3D6B-447D-8C0B-E52B9DB1D2C0}" type="pres">
      <dgm:prSet presAssocID="{071828E2-2911-4BCE-8218-6F83BFC83B8D}" presName="compNode" presStyleCnt="0"/>
      <dgm:spPr/>
    </dgm:pt>
    <dgm:pt modelId="{19CB5F2B-88C4-41D0-A6FB-DB7D473DBCB2}" type="pres">
      <dgm:prSet presAssocID="{071828E2-2911-4BCE-8218-6F83BFC83B8D}" presName="bgRect" presStyleLbl="bgShp" presStyleIdx="1" presStyleCnt="3"/>
      <dgm:spPr/>
    </dgm:pt>
    <dgm:pt modelId="{2481778C-12B4-4772-9D9F-6DE78362A6D4}" type="pres">
      <dgm:prSet presAssocID="{071828E2-2911-4BCE-8218-6F83BFC83B8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F5EE3398-2E85-4DCF-A807-9F504F3FF84E}" type="pres">
      <dgm:prSet presAssocID="{071828E2-2911-4BCE-8218-6F83BFC83B8D}" presName="spaceRect" presStyleCnt="0"/>
      <dgm:spPr/>
    </dgm:pt>
    <dgm:pt modelId="{F67D3AEF-B79C-4784-9B0A-5BB1F5E5D441}" type="pres">
      <dgm:prSet presAssocID="{071828E2-2911-4BCE-8218-6F83BFC83B8D}" presName="parTx" presStyleLbl="revTx" presStyleIdx="1" presStyleCnt="3">
        <dgm:presLayoutVars>
          <dgm:chMax val="0"/>
          <dgm:chPref val="0"/>
        </dgm:presLayoutVars>
      </dgm:prSet>
      <dgm:spPr/>
    </dgm:pt>
    <dgm:pt modelId="{20B559B5-8888-4B34-AEB6-1B3B35BC58CD}" type="pres">
      <dgm:prSet presAssocID="{C1113AE1-E26E-4CA8-B83F-F182780FB4E7}" presName="sibTrans" presStyleCnt="0"/>
      <dgm:spPr/>
    </dgm:pt>
    <dgm:pt modelId="{7928F003-C809-4C33-829E-3AD4275687AA}" type="pres">
      <dgm:prSet presAssocID="{06759E5C-5467-4314-A2E5-FEB92AD0F829}" presName="compNode" presStyleCnt="0"/>
      <dgm:spPr/>
    </dgm:pt>
    <dgm:pt modelId="{BDEEB82F-4A25-42A2-A50B-F9D79735A5AA}" type="pres">
      <dgm:prSet presAssocID="{06759E5C-5467-4314-A2E5-FEB92AD0F829}" presName="bgRect" presStyleLbl="bgShp" presStyleIdx="2" presStyleCnt="3"/>
      <dgm:spPr/>
    </dgm:pt>
    <dgm:pt modelId="{C5AD779D-5B93-496B-9D25-6D2D8B6AB1EE}" type="pres">
      <dgm:prSet presAssocID="{06759E5C-5467-4314-A2E5-FEB92AD0F82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ck"/>
        </a:ext>
      </dgm:extLst>
    </dgm:pt>
    <dgm:pt modelId="{232967A6-C84C-46BB-82DE-B1CFF2F61C1D}" type="pres">
      <dgm:prSet presAssocID="{06759E5C-5467-4314-A2E5-FEB92AD0F829}" presName="spaceRect" presStyleCnt="0"/>
      <dgm:spPr/>
    </dgm:pt>
    <dgm:pt modelId="{D94F9AEF-79A2-4F66-90E8-1AC1339F04C8}" type="pres">
      <dgm:prSet presAssocID="{06759E5C-5467-4314-A2E5-FEB92AD0F829}" presName="parTx" presStyleLbl="revTx" presStyleIdx="2" presStyleCnt="3">
        <dgm:presLayoutVars>
          <dgm:chMax val="0"/>
          <dgm:chPref val="0"/>
        </dgm:presLayoutVars>
      </dgm:prSet>
      <dgm:spPr/>
    </dgm:pt>
  </dgm:ptLst>
  <dgm:cxnLst>
    <dgm:cxn modelId="{20A68C0F-231E-4A32-9C6F-CAC96CD7CA69}" type="presOf" srcId="{01A0C683-F513-40BA-B10A-65784DE7A1CA}" destId="{228D8900-7101-4C6E-8218-F228B8422C39}" srcOrd="0" destOrd="0" presId="urn:microsoft.com/office/officeart/2018/2/layout/IconVerticalSolidList"/>
    <dgm:cxn modelId="{EFC10B1C-4587-4A71-A3E5-32A77EB02514}" type="presOf" srcId="{071828E2-2911-4BCE-8218-6F83BFC83B8D}" destId="{F67D3AEF-B79C-4784-9B0A-5BB1F5E5D441}" srcOrd="0" destOrd="0" presId="urn:microsoft.com/office/officeart/2018/2/layout/IconVerticalSolidList"/>
    <dgm:cxn modelId="{FE254E55-D904-443B-B082-B2CDA9055573}" type="presOf" srcId="{06759E5C-5467-4314-A2E5-FEB92AD0F829}" destId="{D94F9AEF-79A2-4F66-90E8-1AC1339F04C8}" srcOrd="0" destOrd="0" presId="urn:microsoft.com/office/officeart/2018/2/layout/IconVerticalSolidList"/>
    <dgm:cxn modelId="{D6FC778C-368A-413F-98CB-D4C59504518E}" type="presOf" srcId="{C8C24B0C-0C5B-4615-BF1A-1BE485F193DE}" destId="{85ACAC95-5144-4F98-A0AE-38C38EE21B03}" srcOrd="0" destOrd="0" presId="urn:microsoft.com/office/officeart/2018/2/layout/IconVerticalSolidList"/>
    <dgm:cxn modelId="{B64E8798-756C-40BD-9670-DF2CFDCC3C5A}" srcId="{C8C24B0C-0C5B-4615-BF1A-1BE485F193DE}" destId="{01A0C683-F513-40BA-B10A-65784DE7A1CA}" srcOrd="0" destOrd="0" parTransId="{0D3536EA-ECC4-418B-A51E-A0BC4A84A9B8}" sibTransId="{CFBAE8C5-EC1A-4C8C-B72A-4F865910D7CE}"/>
    <dgm:cxn modelId="{4A5ECD9A-7F65-4264-ABA0-FB186768FBDB}" srcId="{C8C24B0C-0C5B-4615-BF1A-1BE485F193DE}" destId="{06759E5C-5467-4314-A2E5-FEB92AD0F829}" srcOrd="2" destOrd="0" parTransId="{97B1A2E1-D703-4D32-A895-4B9C6DC78E65}" sibTransId="{E3005489-3AC1-4A6B-ADE5-AA087D999415}"/>
    <dgm:cxn modelId="{8F4AF89C-8380-4A6A-BE0C-F940DD79EDA0}" srcId="{C8C24B0C-0C5B-4615-BF1A-1BE485F193DE}" destId="{071828E2-2911-4BCE-8218-6F83BFC83B8D}" srcOrd="1" destOrd="0" parTransId="{19FB8C6E-B68A-4A24-A06B-EB2A3E1C57FC}" sibTransId="{C1113AE1-E26E-4CA8-B83F-F182780FB4E7}"/>
    <dgm:cxn modelId="{E624A826-7BE7-4C0E-8476-B9B853383FD4}" type="presParOf" srcId="{85ACAC95-5144-4F98-A0AE-38C38EE21B03}" destId="{6277A3F2-7ECD-4121-A5FC-125FBA923FD8}" srcOrd="0" destOrd="0" presId="urn:microsoft.com/office/officeart/2018/2/layout/IconVerticalSolidList"/>
    <dgm:cxn modelId="{DB83A825-B95D-4374-967E-A12A86CC5979}" type="presParOf" srcId="{6277A3F2-7ECD-4121-A5FC-125FBA923FD8}" destId="{58AA861D-0992-4CBE-8CDB-5D59ACCE9491}" srcOrd="0" destOrd="0" presId="urn:microsoft.com/office/officeart/2018/2/layout/IconVerticalSolidList"/>
    <dgm:cxn modelId="{A75E078C-E22C-418E-AE49-8F0916216AD7}" type="presParOf" srcId="{6277A3F2-7ECD-4121-A5FC-125FBA923FD8}" destId="{52FE4D03-877C-42DA-8968-1D2ABBB2417B}" srcOrd="1" destOrd="0" presId="urn:microsoft.com/office/officeart/2018/2/layout/IconVerticalSolidList"/>
    <dgm:cxn modelId="{E0C44B3D-49C1-4C8D-9D7B-66A2F8C029C6}" type="presParOf" srcId="{6277A3F2-7ECD-4121-A5FC-125FBA923FD8}" destId="{6FCA9FC2-374E-4743-86A6-AF8A69A23320}" srcOrd="2" destOrd="0" presId="urn:microsoft.com/office/officeart/2018/2/layout/IconVerticalSolidList"/>
    <dgm:cxn modelId="{B47E50ED-5212-452D-BF08-E3BE348F3052}" type="presParOf" srcId="{6277A3F2-7ECD-4121-A5FC-125FBA923FD8}" destId="{228D8900-7101-4C6E-8218-F228B8422C39}" srcOrd="3" destOrd="0" presId="urn:microsoft.com/office/officeart/2018/2/layout/IconVerticalSolidList"/>
    <dgm:cxn modelId="{EB73201F-BB13-4E65-8DCC-D6A172FE0F65}" type="presParOf" srcId="{85ACAC95-5144-4F98-A0AE-38C38EE21B03}" destId="{BBA0B5AC-91BE-427B-8ADC-9370105533C2}" srcOrd="1" destOrd="0" presId="urn:microsoft.com/office/officeart/2018/2/layout/IconVerticalSolidList"/>
    <dgm:cxn modelId="{80F9300E-5936-4BA6-B1F9-B74A469E4D92}" type="presParOf" srcId="{85ACAC95-5144-4F98-A0AE-38C38EE21B03}" destId="{5DCD9D75-3D6B-447D-8C0B-E52B9DB1D2C0}" srcOrd="2" destOrd="0" presId="urn:microsoft.com/office/officeart/2018/2/layout/IconVerticalSolidList"/>
    <dgm:cxn modelId="{DDB17562-3896-4223-AF15-9B7A67A3DFE0}" type="presParOf" srcId="{5DCD9D75-3D6B-447D-8C0B-E52B9DB1D2C0}" destId="{19CB5F2B-88C4-41D0-A6FB-DB7D473DBCB2}" srcOrd="0" destOrd="0" presId="urn:microsoft.com/office/officeart/2018/2/layout/IconVerticalSolidList"/>
    <dgm:cxn modelId="{60D18ED7-4DA3-4B5A-AC51-0A0407B75FFD}" type="presParOf" srcId="{5DCD9D75-3D6B-447D-8C0B-E52B9DB1D2C0}" destId="{2481778C-12B4-4772-9D9F-6DE78362A6D4}" srcOrd="1" destOrd="0" presId="urn:microsoft.com/office/officeart/2018/2/layout/IconVerticalSolidList"/>
    <dgm:cxn modelId="{7D9D3BBE-33FC-47AE-B1B1-823DA3D7C120}" type="presParOf" srcId="{5DCD9D75-3D6B-447D-8C0B-E52B9DB1D2C0}" destId="{F5EE3398-2E85-4DCF-A807-9F504F3FF84E}" srcOrd="2" destOrd="0" presId="urn:microsoft.com/office/officeart/2018/2/layout/IconVerticalSolidList"/>
    <dgm:cxn modelId="{30242A20-02F2-4D96-9491-04E438106919}" type="presParOf" srcId="{5DCD9D75-3D6B-447D-8C0B-E52B9DB1D2C0}" destId="{F67D3AEF-B79C-4784-9B0A-5BB1F5E5D441}" srcOrd="3" destOrd="0" presId="urn:microsoft.com/office/officeart/2018/2/layout/IconVerticalSolidList"/>
    <dgm:cxn modelId="{9FF63419-D26B-49B1-BE7C-8D22B23C786D}" type="presParOf" srcId="{85ACAC95-5144-4F98-A0AE-38C38EE21B03}" destId="{20B559B5-8888-4B34-AEB6-1B3B35BC58CD}" srcOrd="3" destOrd="0" presId="urn:microsoft.com/office/officeart/2018/2/layout/IconVerticalSolidList"/>
    <dgm:cxn modelId="{866B670C-701A-4E74-8C15-DB0E1CB4DBFC}" type="presParOf" srcId="{85ACAC95-5144-4F98-A0AE-38C38EE21B03}" destId="{7928F003-C809-4C33-829E-3AD4275687AA}" srcOrd="4" destOrd="0" presId="urn:microsoft.com/office/officeart/2018/2/layout/IconVerticalSolidList"/>
    <dgm:cxn modelId="{4812EF32-90DC-4403-9FB9-0290FF197152}" type="presParOf" srcId="{7928F003-C809-4C33-829E-3AD4275687AA}" destId="{BDEEB82F-4A25-42A2-A50B-F9D79735A5AA}" srcOrd="0" destOrd="0" presId="urn:microsoft.com/office/officeart/2018/2/layout/IconVerticalSolidList"/>
    <dgm:cxn modelId="{2B9F6621-3718-4379-AE1C-11608C6CA651}" type="presParOf" srcId="{7928F003-C809-4C33-829E-3AD4275687AA}" destId="{C5AD779D-5B93-496B-9D25-6D2D8B6AB1EE}" srcOrd="1" destOrd="0" presId="urn:microsoft.com/office/officeart/2018/2/layout/IconVerticalSolidList"/>
    <dgm:cxn modelId="{D24693C6-36E1-46B9-8EF1-42F11ED1D761}" type="presParOf" srcId="{7928F003-C809-4C33-829E-3AD4275687AA}" destId="{232967A6-C84C-46BB-82DE-B1CFF2F61C1D}" srcOrd="2" destOrd="0" presId="urn:microsoft.com/office/officeart/2018/2/layout/IconVerticalSolidList"/>
    <dgm:cxn modelId="{25FC61E4-55A2-4BF2-BA4F-91FFA5C2E941}" type="presParOf" srcId="{7928F003-C809-4C33-829E-3AD4275687AA}" destId="{D94F9AEF-79A2-4F66-90E8-1AC1339F04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7BED79-F737-46D4-9D35-E53B22AAB43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AFD35C3-A69E-4493-AB3D-C9C2E0D5DA3A}">
      <dgm:prSet custT="1"/>
      <dgm:spPr/>
      <dgm:t>
        <a:bodyPr/>
        <a:lstStyle/>
        <a:p>
          <a:r>
            <a:rPr lang="en-US" sz="2000"/>
            <a:t>For our initial machine learning model, we focused on features identified through correlation analysis: resprate triage, o2sat triage, sbp_triage, and med_rn.</a:t>
          </a:r>
        </a:p>
      </dgm:t>
    </dgm:pt>
    <dgm:pt modelId="{F2FBB531-C9C9-4026-B506-B6D2BA09C469}" type="parTrans" cxnId="{B41A5695-7681-4A19-9023-534357E1F52D}">
      <dgm:prSet/>
      <dgm:spPr/>
      <dgm:t>
        <a:bodyPr/>
        <a:lstStyle/>
        <a:p>
          <a:endParaRPr lang="en-US"/>
        </a:p>
      </dgm:t>
    </dgm:pt>
    <dgm:pt modelId="{F18CEAAC-6B07-4F74-90E6-1862755F645C}" type="sibTrans" cxnId="{B41A5695-7681-4A19-9023-534357E1F52D}">
      <dgm:prSet/>
      <dgm:spPr/>
      <dgm:t>
        <a:bodyPr/>
        <a:lstStyle/>
        <a:p>
          <a:endParaRPr lang="en-US"/>
        </a:p>
      </dgm:t>
    </dgm:pt>
    <dgm:pt modelId="{9B3BAFB2-8E5F-4805-A8D4-E9EE9E4D19EA}">
      <dgm:prSet custT="1"/>
      <dgm:spPr/>
      <dgm:t>
        <a:bodyPr/>
        <a:lstStyle/>
        <a:p>
          <a:r>
            <a:rPr lang="en-US" sz="2000"/>
            <a:t>These features were selected based on their strong correlation with the target variable.</a:t>
          </a:r>
        </a:p>
      </dgm:t>
    </dgm:pt>
    <dgm:pt modelId="{45F79933-6BD1-4263-ADB8-425C6D9A05FE}" type="parTrans" cxnId="{415880E7-932A-4318-908A-6A41C75A027C}">
      <dgm:prSet/>
      <dgm:spPr/>
      <dgm:t>
        <a:bodyPr/>
        <a:lstStyle/>
        <a:p>
          <a:endParaRPr lang="en-US"/>
        </a:p>
      </dgm:t>
    </dgm:pt>
    <dgm:pt modelId="{1E1DE233-A6B3-4231-B232-E2134920E4EA}" type="sibTrans" cxnId="{415880E7-932A-4318-908A-6A41C75A027C}">
      <dgm:prSet/>
      <dgm:spPr/>
      <dgm:t>
        <a:bodyPr/>
        <a:lstStyle/>
        <a:p>
          <a:endParaRPr lang="en-US"/>
        </a:p>
      </dgm:t>
    </dgm:pt>
    <dgm:pt modelId="{F75A61BA-5A4D-4338-B931-D8B9D793451B}">
      <dgm:prSet custT="1"/>
      <dgm:spPr/>
      <dgm:t>
        <a:bodyPr/>
        <a:lstStyle/>
        <a:p>
          <a:r>
            <a:rPr lang="en-US" sz="2000"/>
            <a:t>Utilizing this subset of features, we constructed our first predictive model using the AdaBoost Regressor algorithm.</a:t>
          </a:r>
        </a:p>
      </dgm:t>
    </dgm:pt>
    <dgm:pt modelId="{3FCC49A0-5009-4A85-B147-57031E2795A2}" type="parTrans" cxnId="{1E9D0A0F-0632-4F54-92AB-D549D92A88C2}">
      <dgm:prSet/>
      <dgm:spPr/>
      <dgm:t>
        <a:bodyPr/>
        <a:lstStyle/>
        <a:p>
          <a:endParaRPr lang="en-US"/>
        </a:p>
      </dgm:t>
    </dgm:pt>
    <dgm:pt modelId="{6B5293FC-DC7F-475D-93C6-03F833F669E1}" type="sibTrans" cxnId="{1E9D0A0F-0632-4F54-92AB-D549D92A88C2}">
      <dgm:prSet/>
      <dgm:spPr/>
      <dgm:t>
        <a:bodyPr/>
        <a:lstStyle/>
        <a:p>
          <a:endParaRPr lang="en-US"/>
        </a:p>
      </dgm:t>
    </dgm:pt>
    <dgm:pt modelId="{88C5A99B-4F15-4787-9A36-252D578B496A}">
      <dgm:prSet custT="1"/>
      <dgm:spPr/>
      <dgm:t>
        <a:bodyPr/>
        <a:lstStyle/>
        <a:p>
          <a:r>
            <a:rPr lang="en-US" sz="2000"/>
            <a:t>The evaluation of this model yielded promising results:</a:t>
          </a:r>
        </a:p>
      </dgm:t>
    </dgm:pt>
    <dgm:pt modelId="{4C34F865-672D-4150-BCD0-9C0981270C25}" type="parTrans" cxnId="{0B98E89E-E2D7-4CD0-A1DD-C02330FB693F}">
      <dgm:prSet/>
      <dgm:spPr/>
      <dgm:t>
        <a:bodyPr/>
        <a:lstStyle/>
        <a:p>
          <a:endParaRPr lang="en-US"/>
        </a:p>
      </dgm:t>
    </dgm:pt>
    <dgm:pt modelId="{9C51511F-5EDD-4D1B-93C4-8F77DB0BA14F}" type="sibTrans" cxnId="{0B98E89E-E2D7-4CD0-A1DD-C02330FB693F}">
      <dgm:prSet/>
      <dgm:spPr/>
      <dgm:t>
        <a:bodyPr/>
        <a:lstStyle/>
        <a:p>
          <a:endParaRPr lang="en-US"/>
        </a:p>
      </dgm:t>
    </dgm:pt>
    <dgm:pt modelId="{F54CD905-B933-45ED-BF20-E7AD18B70063}">
      <dgm:prSet custT="1"/>
      <dgm:spPr/>
      <dgm:t>
        <a:bodyPr/>
        <a:lstStyle/>
        <a:p>
          <a:r>
            <a:rPr lang="en-US" sz="2000"/>
            <a:t>Mean Squared Error: 741.15</a:t>
          </a:r>
        </a:p>
      </dgm:t>
    </dgm:pt>
    <dgm:pt modelId="{4D2D7596-8599-4D23-BF3D-EE2E5CB9747E}" type="parTrans" cxnId="{C1A355F1-3FA7-4341-890B-A8FFC97898D6}">
      <dgm:prSet/>
      <dgm:spPr/>
      <dgm:t>
        <a:bodyPr/>
        <a:lstStyle/>
        <a:p>
          <a:endParaRPr lang="en-US"/>
        </a:p>
      </dgm:t>
    </dgm:pt>
    <dgm:pt modelId="{77E4AE0A-D1EB-4A49-A569-D4EC4F8C9445}" type="sibTrans" cxnId="{C1A355F1-3FA7-4341-890B-A8FFC97898D6}">
      <dgm:prSet/>
      <dgm:spPr/>
      <dgm:t>
        <a:bodyPr/>
        <a:lstStyle/>
        <a:p>
          <a:endParaRPr lang="en-US"/>
        </a:p>
      </dgm:t>
    </dgm:pt>
    <dgm:pt modelId="{3AB75031-4C6C-4E8B-B3C7-7A6599B9AA97}">
      <dgm:prSet custT="1"/>
      <dgm:spPr/>
      <dgm:t>
        <a:bodyPr/>
        <a:lstStyle/>
        <a:p>
          <a:r>
            <a:rPr lang="en-US" sz="2000"/>
            <a:t>R-squared Score: 0.935</a:t>
          </a:r>
        </a:p>
      </dgm:t>
    </dgm:pt>
    <dgm:pt modelId="{C719893B-190C-41A1-B16F-842742BE8225}" type="parTrans" cxnId="{D80FA924-CD4D-4BB9-B5E5-942D8FF76A15}">
      <dgm:prSet/>
      <dgm:spPr/>
      <dgm:t>
        <a:bodyPr/>
        <a:lstStyle/>
        <a:p>
          <a:endParaRPr lang="en-US"/>
        </a:p>
      </dgm:t>
    </dgm:pt>
    <dgm:pt modelId="{DD33DDDB-FC22-4DDC-ABAF-65782E118BD4}" type="sibTrans" cxnId="{D80FA924-CD4D-4BB9-B5E5-942D8FF76A15}">
      <dgm:prSet/>
      <dgm:spPr/>
      <dgm:t>
        <a:bodyPr/>
        <a:lstStyle/>
        <a:p>
          <a:endParaRPr lang="en-US"/>
        </a:p>
      </dgm:t>
    </dgm:pt>
    <dgm:pt modelId="{9CAD28BB-4F96-441D-9438-E71AF3FAC337}">
      <dgm:prSet custT="1"/>
      <dgm:spPr/>
      <dgm:t>
        <a:bodyPr/>
        <a:lstStyle/>
        <a:p>
          <a:r>
            <a:rPr lang="en-US" sz="2000"/>
            <a:t>Mean Absolute Error: 15.77</a:t>
          </a:r>
        </a:p>
      </dgm:t>
    </dgm:pt>
    <dgm:pt modelId="{0465B579-C773-484C-AB77-1765FFBE7AEC}" type="parTrans" cxnId="{927387DC-9104-4944-B1B1-395BA8558C02}">
      <dgm:prSet/>
      <dgm:spPr/>
      <dgm:t>
        <a:bodyPr/>
        <a:lstStyle/>
        <a:p>
          <a:endParaRPr lang="en-US"/>
        </a:p>
      </dgm:t>
    </dgm:pt>
    <dgm:pt modelId="{3F4BBDBB-C911-4BC2-AF3A-DB85FADE0F1F}" type="sibTrans" cxnId="{927387DC-9104-4944-B1B1-395BA8558C02}">
      <dgm:prSet/>
      <dgm:spPr/>
      <dgm:t>
        <a:bodyPr/>
        <a:lstStyle/>
        <a:p>
          <a:endParaRPr lang="en-US"/>
        </a:p>
      </dgm:t>
    </dgm:pt>
    <dgm:pt modelId="{1841A21C-09F1-4A38-A437-45362605F88E}" type="pres">
      <dgm:prSet presAssocID="{8F7BED79-F737-46D4-9D35-E53B22AAB439}" presName="linear" presStyleCnt="0">
        <dgm:presLayoutVars>
          <dgm:animLvl val="lvl"/>
          <dgm:resizeHandles val="exact"/>
        </dgm:presLayoutVars>
      </dgm:prSet>
      <dgm:spPr/>
    </dgm:pt>
    <dgm:pt modelId="{D1B520A3-62C1-4CF3-A8CC-BE92AC9D7C8F}" type="pres">
      <dgm:prSet presAssocID="{6AFD35C3-A69E-4493-AB3D-C9C2E0D5DA3A}" presName="parentText" presStyleLbl="node1" presStyleIdx="0" presStyleCnt="7">
        <dgm:presLayoutVars>
          <dgm:chMax val="0"/>
          <dgm:bulletEnabled val="1"/>
        </dgm:presLayoutVars>
      </dgm:prSet>
      <dgm:spPr/>
    </dgm:pt>
    <dgm:pt modelId="{88D71A7A-564F-4E70-8468-A6EF02920541}" type="pres">
      <dgm:prSet presAssocID="{F18CEAAC-6B07-4F74-90E6-1862755F645C}" presName="spacer" presStyleCnt="0"/>
      <dgm:spPr/>
    </dgm:pt>
    <dgm:pt modelId="{B49D6CA3-4279-45F4-8B33-F51345425D28}" type="pres">
      <dgm:prSet presAssocID="{9B3BAFB2-8E5F-4805-A8D4-E9EE9E4D19EA}" presName="parentText" presStyleLbl="node1" presStyleIdx="1" presStyleCnt="7">
        <dgm:presLayoutVars>
          <dgm:chMax val="0"/>
          <dgm:bulletEnabled val="1"/>
        </dgm:presLayoutVars>
      </dgm:prSet>
      <dgm:spPr/>
    </dgm:pt>
    <dgm:pt modelId="{2CCA0B70-7278-4C0C-9C77-786B7C29F622}" type="pres">
      <dgm:prSet presAssocID="{1E1DE233-A6B3-4231-B232-E2134920E4EA}" presName="spacer" presStyleCnt="0"/>
      <dgm:spPr/>
    </dgm:pt>
    <dgm:pt modelId="{375BC96D-21E2-4C5E-BB2D-A784C8DDE8F5}" type="pres">
      <dgm:prSet presAssocID="{F75A61BA-5A4D-4338-B931-D8B9D793451B}" presName="parentText" presStyleLbl="node1" presStyleIdx="2" presStyleCnt="7">
        <dgm:presLayoutVars>
          <dgm:chMax val="0"/>
          <dgm:bulletEnabled val="1"/>
        </dgm:presLayoutVars>
      </dgm:prSet>
      <dgm:spPr/>
    </dgm:pt>
    <dgm:pt modelId="{F2A5457C-09FD-4A8A-88A1-3B1CEC97478D}" type="pres">
      <dgm:prSet presAssocID="{6B5293FC-DC7F-475D-93C6-03F833F669E1}" presName="spacer" presStyleCnt="0"/>
      <dgm:spPr/>
    </dgm:pt>
    <dgm:pt modelId="{52C0AE91-7FF4-42FC-AA15-4DD05C749A65}" type="pres">
      <dgm:prSet presAssocID="{88C5A99B-4F15-4787-9A36-252D578B496A}" presName="parentText" presStyleLbl="node1" presStyleIdx="3" presStyleCnt="7">
        <dgm:presLayoutVars>
          <dgm:chMax val="0"/>
          <dgm:bulletEnabled val="1"/>
        </dgm:presLayoutVars>
      </dgm:prSet>
      <dgm:spPr/>
    </dgm:pt>
    <dgm:pt modelId="{035814C1-BF43-4A95-8F96-9E8A08BD397D}" type="pres">
      <dgm:prSet presAssocID="{9C51511F-5EDD-4D1B-93C4-8F77DB0BA14F}" presName="spacer" presStyleCnt="0"/>
      <dgm:spPr/>
    </dgm:pt>
    <dgm:pt modelId="{048405E4-92A3-4DF0-97B8-B4C57427F950}" type="pres">
      <dgm:prSet presAssocID="{F54CD905-B933-45ED-BF20-E7AD18B70063}" presName="parentText" presStyleLbl="node1" presStyleIdx="4" presStyleCnt="7">
        <dgm:presLayoutVars>
          <dgm:chMax val="0"/>
          <dgm:bulletEnabled val="1"/>
        </dgm:presLayoutVars>
      </dgm:prSet>
      <dgm:spPr/>
    </dgm:pt>
    <dgm:pt modelId="{753D653A-DB84-4DA9-9190-98B284C47033}" type="pres">
      <dgm:prSet presAssocID="{77E4AE0A-D1EB-4A49-A569-D4EC4F8C9445}" presName="spacer" presStyleCnt="0"/>
      <dgm:spPr/>
    </dgm:pt>
    <dgm:pt modelId="{CAAB2347-53D2-4D4F-BA5A-B7D066667EDF}" type="pres">
      <dgm:prSet presAssocID="{3AB75031-4C6C-4E8B-B3C7-7A6599B9AA97}" presName="parentText" presStyleLbl="node1" presStyleIdx="5" presStyleCnt="7">
        <dgm:presLayoutVars>
          <dgm:chMax val="0"/>
          <dgm:bulletEnabled val="1"/>
        </dgm:presLayoutVars>
      </dgm:prSet>
      <dgm:spPr/>
    </dgm:pt>
    <dgm:pt modelId="{C0FBBFD8-E754-4527-8630-B51DA9268E15}" type="pres">
      <dgm:prSet presAssocID="{DD33DDDB-FC22-4DDC-ABAF-65782E118BD4}" presName="spacer" presStyleCnt="0"/>
      <dgm:spPr/>
    </dgm:pt>
    <dgm:pt modelId="{51B5B8E6-2121-44E3-8699-EB0DF269CC59}" type="pres">
      <dgm:prSet presAssocID="{9CAD28BB-4F96-441D-9438-E71AF3FAC337}" presName="parentText" presStyleLbl="node1" presStyleIdx="6" presStyleCnt="7">
        <dgm:presLayoutVars>
          <dgm:chMax val="0"/>
          <dgm:bulletEnabled val="1"/>
        </dgm:presLayoutVars>
      </dgm:prSet>
      <dgm:spPr/>
    </dgm:pt>
  </dgm:ptLst>
  <dgm:cxnLst>
    <dgm:cxn modelId="{1E9D0A0F-0632-4F54-92AB-D549D92A88C2}" srcId="{8F7BED79-F737-46D4-9D35-E53B22AAB439}" destId="{F75A61BA-5A4D-4338-B931-D8B9D793451B}" srcOrd="2" destOrd="0" parTransId="{3FCC49A0-5009-4A85-B147-57031E2795A2}" sibTransId="{6B5293FC-DC7F-475D-93C6-03F833F669E1}"/>
    <dgm:cxn modelId="{84C7F511-66FA-4B95-A024-D67D365EF536}" type="presOf" srcId="{8F7BED79-F737-46D4-9D35-E53B22AAB439}" destId="{1841A21C-09F1-4A38-A437-45362605F88E}" srcOrd="0" destOrd="0" presId="urn:microsoft.com/office/officeart/2005/8/layout/vList2"/>
    <dgm:cxn modelId="{09A1B91A-B11A-40D3-B543-CE899E26A9C2}" type="presOf" srcId="{6AFD35C3-A69E-4493-AB3D-C9C2E0D5DA3A}" destId="{D1B520A3-62C1-4CF3-A8CC-BE92AC9D7C8F}" srcOrd="0" destOrd="0" presId="urn:microsoft.com/office/officeart/2005/8/layout/vList2"/>
    <dgm:cxn modelId="{D80FA924-CD4D-4BB9-B5E5-942D8FF76A15}" srcId="{8F7BED79-F737-46D4-9D35-E53B22AAB439}" destId="{3AB75031-4C6C-4E8B-B3C7-7A6599B9AA97}" srcOrd="5" destOrd="0" parTransId="{C719893B-190C-41A1-B16F-842742BE8225}" sibTransId="{DD33DDDB-FC22-4DDC-ABAF-65782E118BD4}"/>
    <dgm:cxn modelId="{1D3FA039-4114-4B44-B4D7-7BB572F4B8C6}" type="presOf" srcId="{88C5A99B-4F15-4787-9A36-252D578B496A}" destId="{52C0AE91-7FF4-42FC-AA15-4DD05C749A65}" srcOrd="0" destOrd="0" presId="urn:microsoft.com/office/officeart/2005/8/layout/vList2"/>
    <dgm:cxn modelId="{87043E3C-5912-43B3-A6CE-A45D28BB4D91}" type="presOf" srcId="{9CAD28BB-4F96-441D-9438-E71AF3FAC337}" destId="{51B5B8E6-2121-44E3-8699-EB0DF269CC59}" srcOrd="0" destOrd="0" presId="urn:microsoft.com/office/officeart/2005/8/layout/vList2"/>
    <dgm:cxn modelId="{0576C88F-59A2-4BAC-B449-8B2F9089CF3C}" type="presOf" srcId="{F75A61BA-5A4D-4338-B931-D8B9D793451B}" destId="{375BC96D-21E2-4C5E-BB2D-A784C8DDE8F5}" srcOrd="0" destOrd="0" presId="urn:microsoft.com/office/officeart/2005/8/layout/vList2"/>
    <dgm:cxn modelId="{B41A5695-7681-4A19-9023-534357E1F52D}" srcId="{8F7BED79-F737-46D4-9D35-E53B22AAB439}" destId="{6AFD35C3-A69E-4493-AB3D-C9C2E0D5DA3A}" srcOrd="0" destOrd="0" parTransId="{F2FBB531-C9C9-4026-B506-B6D2BA09C469}" sibTransId="{F18CEAAC-6B07-4F74-90E6-1862755F645C}"/>
    <dgm:cxn modelId="{42EAB79A-52E4-455C-ADC6-A5F0444D92C9}" type="presOf" srcId="{3AB75031-4C6C-4E8B-B3C7-7A6599B9AA97}" destId="{CAAB2347-53D2-4D4F-BA5A-B7D066667EDF}" srcOrd="0" destOrd="0" presId="urn:microsoft.com/office/officeart/2005/8/layout/vList2"/>
    <dgm:cxn modelId="{0B98E89E-E2D7-4CD0-A1DD-C02330FB693F}" srcId="{8F7BED79-F737-46D4-9D35-E53B22AAB439}" destId="{88C5A99B-4F15-4787-9A36-252D578B496A}" srcOrd="3" destOrd="0" parTransId="{4C34F865-672D-4150-BCD0-9C0981270C25}" sibTransId="{9C51511F-5EDD-4D1B-93C4-8F77DB0BA14F}"/>
    <dgm:cxn modelId="{543F18BE-E4B5-469C-A5E2-CC04B71A2526}" type="presOf" srcId="{F54CD905-B933-45ED-BF20-E7AD18B70063}" destId="{048405E4-92A3-4DF0-97B8-B4C57427F950}" srcOrd="0" destOrd="0" presId="urn:microsoft.com/office/officeart/2005/8/layout/vList2"/>
    <dgm:cxn modelId="{927387DC-9104-4944-B1B1-395BA8558C02}" srcId="{8F7BED79-F737-46D4-9D35-E53B22AAB439}" destId="{9CAD28BB-4F96-441D-9438-E71AF3FAC337}" srcOrd="6" destOrd="0" parTransId="{0465B579-C773-484C-AB77-1765FFBE7AEC}" sibTransId="{3F4BBDBB-C911-4BC2-AF3A-DB85FADE0F1F}"/>
    <dgm:cxn modelId="{415880E7-932A-4318-908A-6A41C75A027C}" srcId="{8F7BED79-F737-46D4-9D35-E53B22AAB439}" destId="{9B3BAFB2-8E5F-4805-A8D4-E9EE9E4D19EA}" srcOrd="1" destOrd="0" parTransId="{45F79933-6BD1-4263-ADB8-425C6D9A05FE}" sibTransId="{1E1DE233-A6B3-4231-B232-E2134920E4EA}"/>
    <dgm:cxn modelId="{7C4E8AE7-7572-411E-97E4-1FAAB185AF13}" type="presOf" srcId="{9B3BAFB2-8E5F-4805-A8D4-E9EE9E4D19EA}" destId="{B49D6CA3-4279-45F4-8B33-F51345425D28}" srcOrd="0" destOrd="0" presId="urn:microsoft.com/office/officeart/2005/8/layout/vList2"/>
    <dgm:cxn modelId="{C1A355F1-3FA7-4341-890B-A8FFC97898D6}" srcId="{8F7BED79-F737-46D4-9D35-E53B22AAB439}" destId="{F54CD905-B933-45ED-BF20-E7AD18B70063}" srcOrd="4" destOrd="0" parTransId="{4D2D7596-8599-4D23-BF3D-EE2E5CB9747E}" sibTransId="{77E4AE0A-D1EB-4A49-A569-D4EC4F8C9445}"/>
    <dgm:cxn modelId="{2769FA08-A4C7-4069-9E74-BB8AB98A6C5E}" type="presParOf" srcId="{1841A21C-09F1-4A38-A437-45362605F88E}" destId="{D1B520A3-62C1-4CF3-A8CC-BE92AC9D7C8F}" srcOrd="0" destOrd="0" presId="urn:microsoft.com/office/officeart/2005/8/layout/vList2"/>
    <dgm:cxn modelId="{E192CFD7-19FD-423E-9A87-DE23EFAE7078}" type="presParOf" srcId="{1841A21C-09F1-4A38-A437-45362605F88E}" destId="{88D71A7A-564F-4E70-8468-A6EF02920541}" srcOrd="1" destOrd="0" presId="urn:microsoft.com/office/officeart/2005/8/layout/vList2"/>
    <dgm:cxn modelId="{840CB07F-A3B8-4208-8846-3F9DE261856C}" type="presParOf" srcId="{1841A21C-09F1-4A38-A437-45362605F88E}" destId="{B49D6CA3-4279-45F4-8B33-F51345425D28}" srcOrd="2" destOrd="0" presId="urn:microsoft.com/office/officeart/2005/8/layout/vList2"/>
    <dgm:cxn modelId="{0F332BD6-5B10-40A9-A2F9-A57A21948243}" type="presParOf" srcId="{1841A21C-09F1-4A38-A437-45362605F88E}" destId="{2CCA0B70-7278-4C0C-9C77-786B7C29F622}" srcOrd="3" destOrd="0" presId="urn:microsoft.com/office/officeart/2005/8/layout/vList2"/>
    <dgm:cxn modelId="{92DB0E0F-7D62-4377-989E-D2EBAD98E278}" type="presParOf" srcId="{1841A21C-09F1-4A38-A437-45362605F88E}" destId="{375BC96D-21E2-4C5E-BB2D-A784C8DDE8F5}" srcOrd="4" destOrd="0" presId="urn:microsoft.com/office/officeart/2005/8/layout/vList2"/>
    <dgm:cxn modelId="{5B20DA16-EFD4-4F3B-846D-44A0A7ACC294}" type="presParOf" srcId="{1841A21C-09F1-4A38-A437-45362605F88E}" destId="{F2A5457C-09FD-4A8A-88A1-3B1CEC97478D}" srcOrd="5" destOrd="0" presId="urn:microsoft.com/office/officeart/2005/8/layout/vList2"/>
    <dgm:cxn modelId="{3D07F99F-C6C1-4280-8011-1944C265D487}" type="presParOf" srcId="{1841A21C-09F1-4A38-A437-45362605F88E}" destId="{52C0AE91-7FF4-42FC-AA15-4DD05C749A65}" srcOrd="6" destOrd="0" presId="urn:microsoft.com/office/officeart/2005/8/layout/vList2"/>
    <dgm:cxn modelId="{262248EC-086F-4563-9C34-7281B9713662}" type="presParOf" srcId="{1841A21C-09F1-4A38-A437-45362605F88E}" destId="{035814C1-BF43-4A95-8F96-9E8A08BD397D}" srcOrd="7" destOrd="0" presId="urn:microsoft.com/office/officeart/2005/8/layout/vList2"/>
    <dgm:cxn modelId="{B187564A-87BB-4AA6-8C90-B6DABB570489}" type="presParOf" srcId="{1841A21C-09F1-4A38-A437-45362605F88E}" destId="{048405E4-92A3-4DF0-97B8-B4C57427F950}" srcOrd="8" destOrd="0" presId="urn:microsoft.com/office/officeart/2005/8/layout/vList2"/>
    <dgm:cxn modelId="{F42F5F00-37D3-4088-8295-FE7F26741080}" type="presParOf" srcId="{1841A21C-09F1-4A38-A437-45362605F88E}" destId="{753D653A-DB84-4DA9-9190-98B284C47033}" srcOrd="9" destOrd="0" presId="urn:microsoft.com/office/officeart/2005/8/layout/vList2"/>
    <dgm:cxn modelId="{C7DFBF11-6269-40AA-A7E8-78633107DC52}" type="presParOf" srcId="{1841A21C-09F1-4A38-A437-45362605F88E}" destId="{CAAB2347-53D2-4D4F-BA5A-B7D066667EDF}" srcOrd="10" destOrd="0" presId="urn:microsoft.com/office/officeart/2005/8/layout/vList2"/>
    <dgm:cxn modelId="{2CB97268-BBEF-4E67-9C8C-17265108AEE1}" type="presParOf" srcId="{1841A21C-09F1-4A38-A437-45362605F88E}" destId="{C0FBBFD8-E754-4527-8630-B51DA9268E15}" srcOrd="11" destOrd="0" presId="urn:microsoft.com/office/officeart/2005/8/layout/vList2"/>
    <dgm:cxn modelId="{BDB7B03B-7F1E-479B-BFEB-72701620A967}" type="presParOf" srcId="{1841A21C-09F1-4A38-A437-45362605F88E}" destId="{51B5B8E6-2121-44E3-8699-EB0DF269CC5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5F2477-11B7-44D7-BA0F-B0E8E06E26B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0830A4E-E1AF-40BB-AF70-BF7146914DCA}">
      <dgm:prSet custT="1"/>
      <dgm:spPr/>
      <dgm:t>
        <a:bodyPr/>
        <a:lstStyle/>
        <a:p>
          <a:pPr>
            <a:lnSpc>
              <a:spcPct val="100000"/>
            </a:lnSpc>
          </a:pPr>
          <a:r>
            <a:rPr lang="en-US" sz="1400" dirty="0"/>
            <a:t>Mean Squared Error (MSE): The MSE value of 65.28 indicates the average squared difference between the predicted wait times and the actual wait times in the emergency room. A lower MSE suggests that the model's predictions are closer to the actual values, which is desirable.</a:t>
          </a:r>
        </a:p>
      </dgm:t>
    </dgm:pt>
    <dgm:pt modelId="{F5CB885C-40C2-4BE9-9969-FFA29B35B6D1}" type="parTrans" cxnId="{31FBF32B-BF73-4F2D-A3F2-FBAA039453E8}">
      <dgm:prSet/>
      <dgm:spPr/>
      <dgm:t>
        <a:bodyPr/>
        <a:lstStyle/>
        <a:p>
          <a:endParaRPr lang="en-US"/>
        </a:p>
      </dgm:t>
    </dgm:pt>
    <dgm:pt modelId="{9C107508-92F7-4EA2-B4AA-34CE3D54B5D6}" type="sibTrans" cxnId="{31FBF32B-BF73-4F2D-A3F2-FBAA039453E8}">
      <dgm:prSet/>
      <dgm:spPr/>
      <dgm:t>
        <a:bodyPr/>
        <a:lstStyle/>
        <a:p>
          <a:endParaRPr lang="en-US"/>
        </a:p>
      </dgm:t>
    </dgm:pt>
    <dgm:pt modelId="{161F66E6-C91E-4908-B73D-EABD91F33EF0}">
      <dgm:prSet custT="1"/>
      <dgm:spPr/>
      <dgm:t>
        <a:bodyPr/>
        <a:lstStyle/>
        <a:p>
          <a:pPr>
            <a:lnSpc>
              <a:spcPct val="100000"/>
            </a:lnSpc>
          </a:pPr>
          <a:r>
            <a:rPr lang="en-US" sz="1400" dirty="0"/>
            <a:t>Mean Absolute Error (MAE): With an MAE of 1.97, the model's average absolute difference between predicted and actual wait times is quite low. This implies that, on average, our model's predictions deviate by approximately 1.97 minutes from the actual wait times.</a:t>
          </a:r>
        </a:p>
      </dgm:t>
    </dgm:pt>
    <dgm:pt modelId="{C3B8E8F2-2F60-4DCF-9BFC-47235AF1A13E}" type="parTrans" cxnId="{63838C92-E71E-4E80-AAA8-66B5D4EE0446}">
      <dgm:prSet/>
      <dgm:spPr/>
      <dgm:t>
        <a:bodyPr/>
        <a:lstStyle/>
        <a:p>
          <a:endParaRPr lang="en-US"/>
        </a:p>
      </dgm:t>
    </dgm:pt>
    <dgm:pt modelId="{DDEA4EB5-4C1F-46F6-BA18-0A3173930F6B}" type="sibTrans" cxnId="{63838C92-E71E-4E80-AAA8-66B5D4EE0446}">
      <dgm:prSet/>
      <dgm:spPr/>
      <dgm:t>
        <a:bodyPr/>
        <a:lstStyle/>
        <a:p>
          <a:endParaRPr lang="en-US"/>
        </a:p>
      </dgm:t>
    </dgm:pt>
    <dgm:pt modelId="{0D0DF6E0-1160-4E8E-85A7-CDDF0903A9D0}">
      <dgm:prSet custT="1"/>
      <dgm:spPr/>
      <dgm:t>
        <a:bodyPr/>
        <a:lstStyle/>
        <a:p>
          <a:pPr>
            <a:lnSpc>
              <a:spcPct val="100000"/>
            </a:lnSpc>
          </a:pPr>
          <a:r>
            <a:rPr lang="en-US" sz="1400" dirty="0"/>
            <a:t>R-squared Score (R2): The high R-squared score of 0.994 suggests that our model explains approximately 99.4% of the variance in the wait time data. This indicates that our model fits the data extremely well and is capable of making highly accurate predictions.</a:t>
          </a:r>
        </a:p>
      </dgm:t>
    </dgm:pt>
    <dgm:pt modelId="{DD255946-0C07-4CFD-AD61-670F1398F132}" type="parTrans" cxnId="{FAADA759-C418-47B3-AC0B-C9CEDDF9E837}">
      <dgm:prSet/>
      <dgm:spPr/>
      <dgm:t>
        <a:bodyPr/>
        <a:lstStyle/>
        <a:p>
          <a:endParaRPr lang="en-US"/>
        </a:p>
      </dgm:t>
    </dgm:pt>
    <dgm:pt modelId="{996D9865-0221-4610-8A62-29A57359E496}" type="sibTrans" cxnId="{FAADA759-C418-47B3-AC0B-C9CEDDF9E837}">
      <dgm:prSet/>
      <dgm:spPr/>
      <dgm:t>
        <a:bodyPr/>
        <a:lstStyle/>
        <a:p>
          <a:endParaRPr lang="en-US"/>
        </a:p>
      </dgm:t>
    </dgm:pt>
    <dgm:pt modelId="{A26C671B-1401-4E36-A4CC-17A1DC9EF3C7}" type="pres">
      <dgm:prSet presAssocID="{C85F2477-11B7-44D7-BA0F-B0E8E06E26B3}" presName="root" presStyleCnt="0">
        <dgm:presLayoutVars>
          <dgm:dir/>
          <dgm:resizeHandles val="exact"/>
        </dgm:presLayoutVars>
      </dgm:prSet>
      <dgm:spPr/>
    </dgm:pt>
    <dgm:pt modelId="{2B10E625-20F5-4841-8B9E-65E1FC4462B4}" type="pres">
      <dgm:prSet presAssocID="{50830A4E-E1AF-40BB-AF70-BF7146914DCA}" presName="compNode" presStyleCnt="0"/>
      <dgm:spPr/>
    </dgm:pt>
    <dgm:pt modelId="{30CAC6F0-A783-4B71-8DE1-18D4A3333A0E}" type="pres">
      <dgm:prSet presAssocID="{50830A4E-E1AF-40BB-AF70-BF7146914DC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lculator"/>
        </a:ext>
      </dgm:extLst>
    </dgm:pt>
    <dgm:pt modelId="{E087DF07-2C87-4E33-BF8C-305630BB791E}" type="pres">
      <dgm:prSet presAssocID="{50830A4E-E1AF-40BB-AF70-BF7146914DCA}" presName="spaceRect" presStyleCnt="0"/>
      <dgm:spPr/>
    </dgm:pt>
    <dgm:pt modelId="{06B27824-F13D-4603-9A9B-EEFE73C5F8EB}" type="pres">
      <dgm:prSet presAssocID="{50830A4E-E1AF-40BB-AF70-BF7146914DCA}" presName="textRect" presStyleLbl="revTx" presStyleIdx="0" presStyleCnt="3">
        <dgm:presLayoutVars>
          <dgm:chMax val="1"/>
          <dgm:chPref val="1"/>
        </dgm:presLayoutVars>
      </dgm:prSet>
      <dgm:spPr/>
    </dgm:pt>
    <dgm:pt modelId="{A8EFC3B3-674C-40D5-9229-4D3D904AF20E}" type="pres">
      <dgm:prSet presAssocID="{9C107508-92F7-4EA2-B4AA-34CE3D54B5D6}" presName="sibTrans" presStyleCnt="0"/>
      <dgm:spPr/>
    </dgm:pt>
    <dgm:pt modelId="{F79D60CF-0596-43FD-997C-79B7A5EAA015}" type="pres">
      <dgm:prSet presAssocID="{161F66E6-C91E-4908-B73D-EABD91F33EF0}" presName="compNode" presStyleCnt="0"/>
      <dgm:spPr/>
    </dgm:pt>
    <dgm:pt modelId="{A9AD57A0-9A13-4FD6-8FB0-DF46C550AB9B}" type="pres">
      <dgm:prSet presAssocID="{161F66E6-C91E-4908-B73D-EABD91F33EF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24639EE0-EDA7-43FB-8A90-7932CBD7AEEB}" type="pres">
      <dgm:prSet presAssocID="{161F66E6-C91E-4908-B73D-EABD91F33EF0}" presName="spaceRect" presStyleCnt="0"/>
      <dgm:spPr/>
    </dgm:pt>
    <dgm:pt modelId="{50FCF8F4-11CE-48BF-BC7B-AFBAA5F95F1F}" type="pres">
      <dgm:prSet presAssocID="{161F66E6-C91E-4908-B73D-EABD91F33EF0}" presName="textRect" presStyleLbl="revTx" presStyleIdx="1" presStyleCnt="3">
        <dgm:presLayoutVars>
          <dgm:chMax val="1"/>
          <dgm:chPref val="1"/>
        </dgm:presLayoutVars>
      </dgm:prSet>
      <dgm:spPr/>
    </dgm:pt>
    <dgm:pt modelId="{54D3C887-C25F-4B13-BA38-C66293F178E1}" type="pres">
      <dgm:prSet presAssocID="{DDEA4EB5-4C1F-46F6-BA18-0A3173930F6B}" presName="sibTrans" presStyleCnt="0"/>
      <dgm:spPr/>
    </dgm:pt>
    <dgm:pt modelId="{B1AC3309-E707-41AA-BEA4-BA9578B311F4}" type="pres">
      <dgm:prSet presAssocID="{0D0DF6E0-1160-4E8E-85A7-CDDF0903A9D0}" presName="compNode" presStyleCnt="0"/>
      <dgm:spPr/>
    </dgm:pt>
    <dgm:pt modelId="{DFDD116D-EEF5-45D3-9ABB-F2C4901828A9}" type="pres">
      <dgm:prSet presAssocID="{0D0DF6E0-1160-4E8E-85A7-CDDF0903A9D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uler"/>
        </a:ext>
      </dgm:extLst>
    </dgm:pt>
    <dgm:pt modelId="{9E2FE8D5-CC28-4545-98B0-2847B2092475}" type="pres">
      <dgm:prSet presAssocID="{0D0DF6E0-1160-4E8E-85A7-CDDF0903A9D0}" presName="spaceRect" presStyleCnt="0"/>
      <dgm:spPr/>
    </dgm:pt>
    <dgm:pt modelId="{68A9F0C4-F3B9-4E12-88E5-BD6D0ECEB7D5}" type="pres">
      <dgm:prSet presAssocID="{0D0DF6E0-1160-4E8E-85A7-CDDF0903A9D0}" presName="textRect" presStyleLbl="revTx" presStyleIdx="2" presStyleCnt="3">
        <dgm:presLayoutVars>
          <dgm:chMax val="1"/>
          <dgm:chPref val="1"/>
        </dgm:presLayoutVars>
      </dgm:prSet>
      <dgm:spPr/>
    </dgm:pt>
  </dgm:ptLst>
  <dgm:cxnLst>
    <dgm:cxn modelId="{A7914D0F-A09B-4C39-AD43-29F49A8BF458}" type="presOf" srcId="{50830A4E-E1AF-40BB-AF70-BF7146914DCA}" destId="{06B27824-F13D-4603-9A9B-EEFE73C5F8EB}" srcOrd="0" destOrd="0" presId="urn:microsoft.com/office/officeart/2018/2/layout/IconLabelList"/>
    <dgm:cxn modelId="{31FBF32B-BF73-4F2D-A3F2-FBAA039453E8}" srcId="{C85F2477-11B7-44D7-BA0F-B0E8E06E26B3}" destId="{50830A4E-E1AF-40BB-AF70-BF7146914DCA}" srcOrd="0" destOrd="0" parTransId="{F5CB885C-40C2-4BE9-9969-FFA29B35B6D1}" sibTransId="{9C107508-92F7-4EA2-B4AA-34CE3D54B5D6}"/>
    <dgm:cxn modelId="{97A79C33-DA42-425D-A638-1C381FD69C9D}" type="presOf" srcId="{161F66E6-C91E-4908-B73D-EABD91F33EF0}" destId="{50FCF8F4-11CE-48BF-BC7B-AFBAA5F95F1F}" srcOrd="0" destOrd="0" presId="urn:microsoft.com/office/officeart/2018/2/layout/IconLabelList"/>
    <dgm:cxn modelId="{01D0523D-2845-4E72-A9F6-8E9147617220}" type="presOf" srcId="{C85F2477-11B7-44D7-BA0F-B0E8E06E26B3}" destId="{A26C671B-1401-4E36-A4CC-17A1DC9EF3C7}" srcOrd="0" destOrd="0" presId="urn:microsoft.com/office/officeart/2018/2/layout/IconLabelList"/>
    <dgm:cxn modelId="{39CC904E-F324-4016-A8E3-0EC3AE70A881}" type="presOf" srcId="{0D0DF6E0-1160-4E8E-85A7-CDDF0903A9D0}" destId="{68A9F0C4-F3B9-4E12-88E5-BD6D0ECEB7D5}" srcOrd="0" destOrd="0" presId="urn:microsoft.com/office/officeart/2018/2/layout/IconLabelList"/>
    <dgm:cxn modelId="{FAADA759-C418-47B3-AC0B-C9CEDDF9E837}" srcId="{C85F2477-11B7-44D7-BA0F-B0E8E06E26B3}" destId="{0D0DF6E0-1160-4E8E-85A7-CDDF0903A9D0}" srcOrd="2" destOrd="0" parTransId="{DD255946-0C07-4CFD-AD61-670F1398F132}" sibTransId="{996D9865-0221-4610-8A62-29A57359E496}"/>
    <dgm:cxn modelId="{63838C92-E71E-4E80-AAA8-66B5D4EE0446}" srcId="{C85F2477-11B7-44D7-BA0F-B0E8E06E26B3}" destId="{161F66E6-C91E-4908-B73D-EABD91F33EF0}" srcOrd="1" destOrd="0" parTransId="{C3B8E8F2-2F60-4DCF-9BFC-47235AF1A13E}" sibTransId="{DDEA4EB5-4C1F-46F6-BA18-0A3173930F6B}"/>
    <dgm:cxn modelId="{61DA7F32-68AC-4165-B303-0030AFC25D1A}" type="presParOf" srcId="{A26C671B-1401-4E36-A4CC-17A1DC9EF3C7}" destId="{2B10E625-20F5-4841-8B9E-65E1FC4462B4}" srcOrd="0" destOrd="0" presId="urn:microsoft.com/office/officeart/2018/2/layout/IconLabelList"/>
    <dgm:cxn modelId="{2C6E6987-2DC7-4EF8-ACEB-A739801E2D75}" type="presParOf" srcId="{2B10E625-20F5-4841-8B9E-65E1FC4462B4}" destId="{30CAC6F0-A783-4B71-8DE1-18D4A3333A0E}" srcOrd="0" destOrd="0" presId="urn:microsoft.com/office/officeart/2018/2/layout/IconLabelList"/>
    <dgm:cxn modelId="{AEC55385-D0FA-4691-951D-FA3B73853059}" type="presParOf" srcId="{2B10E625-20F5-4841-8B9E-65E1FC4462B4}" destId="{E087DF07-2C87-4E33-BF8C-305630BB791E}" srcOrd="1" destOrd="0" presId="urn:microsoft.com/office/officeart/2018/2/layout/IconLabelList"/>
    <dgm:cxn modelId="{DFDC1E00-FF83-4D6A-B9A1-ADD3416DCD8A}" type="presParOf" srcId="{2B10E625-20F5-4841-8B9E-65E1FC4462B4}" destId="{06B27824-F13D-4603-9A9B-EEFE73C5F8EB}" srcOrd="2" destOrd="0" presId="urn:microsoft.com/office/officeart/2018/2/layout/IconLabelList"/>
    <dgm:cxn modelId="{9A8CA3B7-F24C-4A6A-9554-4E946681E559}" type="presParOf" srcId="{A26C671B-1401-4E36-A4CC-17A1DC9EF3C7}" destId="{A8EFC3B3-674C-40D5-9229-4D3D904AF20E}" srcOrd="1" destOrd="0" presId="urn:microsoft.com/office/officeart/2018/2/layout/IconLabelList"/>
    <dgm:cxn modelId="{55048975-EA65-43CE-A01D-AF220AE9DD10}" type="presParOf" srcId="{A26C671B-1401-4E36-A4CC-17A1DC9EF3C7}" destId="{F79D60CF-0596-43FD-997C-79B7A5EAA015}" srcOrd="2" destOrd="0" presId="urn:microsoft.com/office/officeart/2018/2/layout/IconLabelList"/>
    <dgm:cxn modelId="{3B629B44-3343-4769-9137-271A200A5F24}" type="presParOf" srcId="{F79D60CF-0596-43FD-997C-79B7A5EAA015}" destId="{A9AD57A0-9A13-4FD6-8FB0-DF46C550AB9B}" srcOrd="0" destOrd="0" presId="urn:microsoft.com/office/officeart/2018/2/layout/IconLabelList"/>
    <dgm:cxn modelId="{BE88D847-FD7F-4CFF-BB20-4C804D17A23E}" type="presParOf" srcId="{F79D60CF-0596-43FD-997C-79B7A5EAA015}" destId="{24639EE0-EDA7-43FB-8A90-7932CBD7AEEB}" srcOrd="1" destOrd="0" presId="urn:microsoft.com/office/officeart/2018/2/layout/IconLabelList"/>
    <dgm:cxn modelId="{89CADDD5-0FC3-42D2-81AF-68C46EAFCFA7}" type="presParOf" srcId="{F79D60CF-0596-43FD-997C-79B7A5EAA015}" destId="{50FCF8F4-11CE-48BF-BC7B-AFBAA5F95F1F}" srcOrd="2" destOrd="0" presId="urn:microsoft.com/office/officeart/2018/2/layout/IconLabelList"/>
    <dgm:cxn modelId="{24ECA38F-80DE-4E1B-86FC-D8D505B66774}" type="presParOf" srcId="{A26C671B-1401-4E36-A4CC-17A1DC9EF3C7}" destId="{54D3C887-C25F-4B13-BA38-C66293F178E1}" srcOrd="3" destOrd="0" presId="urn:microsoft.com/office/officeart/2018/2/layout/IconLabelList"/>
    <dgm:cxn modelId="{6079CAEE-66BC-40F4-9AD8-5B182D99E565}" type="presParOf" srcId="{A26C671B-1401-4E36-A4CC-17A1DC9EF3C7}" destId="{B1AC3309-E707-41AA-BEA4-BA9578B311F4}" srcOrd="4" destOrd="0" presId="urn:microsoft.com/office/officeart/2018/2/layout/IconLabelList"/>
    <dgm:cxn modelId="{2CCEE40F-CD43-4DFA-94C1-5871273D7EBB}" type="presParOf" srcId="{B1AC3309-E707-41AA-BEA4-BA9578B311F4}" destId="{DFDD116D-EEF5-45D3-9ABB-F2C4901828A9}" srcOrd="0" destOrd="0" presId="urn:microsoft.com/office/officeart/2018/2/layout/IconLabelList"/>
    <dgm:cxn modelId="{BE2B793E-C0E1-4D61-A2D9-B4270CCC9D1D}" type="presParOf" srcId="{B1AC3309-E707-41AA-BEA4-BA9578B311F4}" destId="{9E2FE8D5-CC28-4545-98B0-2847B2092475}" srcOrd="1" destOrd="0" presId="urn:microsoft.com/office/officeart/2018/2/layout/IconLabelList"/>
    <dgm:cxn modelId="{D8413BBA-8504-46E6-B826-DC72734420F8}" type="presParOf" srcId="{B1AC3309-E707-41AA-BEA4-BA9578B311F4}" destId="{68A9F0C4-F3B9-4E12-88E5-BD6D0ECEB7D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8C24B0C-0C5B-4615-BF1A-1BE485F193D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1A0C683-F513-40BA-B10A-65784DE7A1CA}">
      <dgm:prSet/>
      <dgm:spPr/>
      <dgm:t>
        <a:bodyPr/>
        <a:lstStyle/>
        <a:p>
          <a:r>
            <a:rPr lang="en-US" b="1" i="0" dirty="0"/>
            <a:t>Pre-arrival Information</a:t>
          </a:r>
          <a:r>
            <a:rPr lang="en-US" b="0" i="0" dirty="0"/>
            <a:t>: Gather patient information (like chief complaint, pain level) before they arrive at the ED. This could be done through emergency medical services (EMS) in the field. This allows the ED to prepare resources and personnel in advance.</a:t>
          </a:r>
          <a:endParaRPr lang="en-US" dirty="0"/>
        </a:p>
      </dgm:t>
    </dgm:pt>
    <dgm:pt modelId="{0D3536EA-ECC4-418B-A51E-A0BC4A84A9B8}" type="parTrans" cxnId="{B64E8798-756C-40BD-9670-DF2CFDCC3C5A}">
      <dgm:prSet/>
      <dgm:spPr/>
      <dgm:t>
        <a:bodyPr/>
        <a:lstStyle/>
        <a:p>
          <a:endParaRPr lang="en-US"/>
        </a:p>
      </dgm:t>
    </dgm:pt>
    <dgm:pt modelId="{CFBAE8C5-EC1A-4C8C-B72A-4F865910D7CE}" type="sibTrans" cxnId="{B64E8798-756C-40BD-9670-DF2CFDCC3C5A}">
      <dgm:prSet/>
      <dgm:spPr/>
      <dgm:t>
        <a:bodyPr/>
        <a:lstStyle/>
        <a:p>
          <a:endParaRPr lang="en-US"/>
        </a:p>
      </dgm:t>
    </dgm:pt>
    <dgm:pt modelId="{071828E2-2911-4BCE-8218-6F83BFC83B8D}">
      <dgm:prSet/>
      <dgm:spPr/>
      <dgm:t>
        <a:bodyPr/>
        <a:lstStyle/>
        <a:p>
          <a:r>
            <a:rPr lang="en-US" b="1" i="0" dirty="0"/>
            <a:t>Predictive Modeling</a:t>
          </a:r>
          <a:r>
            <a:rPr lang="en-US" b="0" i="0" dirty="0"/>
            <a:t>: Use the ML model to predict patient flow and waiting times based on real-time data. This can help manage resources more effectively and reduce waiting times.</a:t>
          </a:r>
          <a:endParaRPr lang="en-US" dirty="0"/>
        </a:p>
      </dgm:t>
    </dgm:pt>
    <dgm:pt modelId="{19FB8C6E-B68A-4A24-A06B-EB2A3E1C57FC}" type="parTrans" cxnId="{8F4AF89C-8380-4A6A-BE0C-F940DD79EDA0}">
      <dgm:prSet/>
      <dgm:spPr/>
      <dgm:t>
        <a:bodyPr/>
        <a:lstStyle/>
        <a:p>
          <a:endParaRPr lang="en-US"/>
        </a:p>
      </dgm:t>
    </dgm:pt>
    <dgm:pt modelId="{C1113AE1-E26E-4CA8-B83F-F182780FB4E7}" type="sibTrans" cxnId="{8F4AF89C-8380-4A6A-BE0C-F940DD79EDA0}">
      <dgm:prSet/>
      <dgm:spPr/>
      <dgm:t>
        <a:bodyPr/>
        <a:lstStyle/>
        <a:p>
          <a:endParaRPr lang="en-US"/>
        </a:p>
      </dgm:t>
    </dgm:pt>
    <dgm:pt modelId="{06759E5C-5467-4314-A2E5-FEB92AD0F829}">
      <dgm:prSet/>
      <dgm:spPr/>
      <dgm:t>
        <a:bodyPr/>
        <a:lstStyle/>
        <a:p>
          <a:r>
            <a:rPr lang="en-US" b="1" i="0" dirty="0"/>
            <a:t>Risk Stratification</a:t>
          </a:r>
          <a:r>
            <a:rPr lang="en-US" b="0" i="0" dirty="0"/>
            <a:t>: The ML model can be used to stratify patients based on risk levels. Patients with higher risk (based on blood pressure, chief complaint, pain, temperature) can be attended to more quickly.</a:t>
          </a:r>
          <a:endParaRPr lang="en-US" dirty="0"/>
        </a:p>
      </dgm:t>
    </dgm:pt>
    <dgm:pt modelId="{97B1A2E1-D703-4D32-A895-4B9C6DC78E65}" type="parTrans" cxnId="{4A5ECD9A-7F65-4264-ABA0-FB186768FBDB}">
      <dgm:prSet/>
      <dgm:spPr/>
      <dgm:t>
        <a:bodyPr/>
        <a:lstStyle/>
        <a:p>
          <a:endParaRPr lang="en-US"/>
        </a:p>
      </dgm:t>
    </dgm:pt>
    <dgm:pt modelId="{E3005489-3AC1-4A6B-ADE5-AA087D999415}" type="sibTrans" cxnId="{4A5ECD9A-7F65-4264-ABA0-FB186768FBDB}">
      <dgm:prSet/>
      <dgm:spPr/>
      <dgm:t>
        <a:bodyPr/>
        <a:lstStyle/>
        <a:p>
          <a:endParaRPr lang="en-US"/>
        </a:p>
      </dgm:t>
    </dgm:pt>
    <dgm:pt modelId="{85ACAC95-5144-4F98-A0AE-38C38EE21B03}" type="pres">
      <dgm:prSet presAssocID="{C8C24B0C-0C5B-4615-BF1A-1BE485F193DE}" presName="root" presStyleCnt="0">
        <dgm:presLayoutVars>
          <dgm:dir/>
          <dgm:resizeHandles val="exact"/>
        </dgm:presLayoutVars>
      </dgm:prSet>
      <dgm:spPr/>
    </dgm:pt>
    <dgm:pt modelId="{6277A3F2-7ECD-4121-A5FC-125FBA923FD8}" type="pres">
      <dgm:prSet presAssocID="{01A0C683-F513-40BA-B10A-65784DE7A1CA}" presName="compNode" presStyleCnt="0"/>
      <dgm:spPr/>
    </dgm:pt>
    <dgm:pt modelId="{58AA861D-0992-4CBE-8CDB-5D59ACCE9491}" type="pres">
      <dgm:prSet presAssocID="{01A0C683-F513-40BA-B10A-65784DE7A1CA}" presName="bgRect" presStyleLbl="bgShp" presStyleIdx="0" presStyleCnt="3"/>
      <dgm:spPr/>
    </dgm:pt>
    <dgm:pt modelId="{52FE4D03-877C-42DA-8968-1D2ABBB2417B}" type="pres">
      <dgm:prSet presAssocID="{01A0C683-F513-40BA-B10A-65784DE7A1C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6FCA9FC2-374E-4743-86A6-AF8A69A23320}" type="pres">
      <dgm:prSet presAssocID="{01A0C683-F513-40BA-B10A-65784DE7A1CA}" presName="spaceRect" presStyleCnt="0"/>
      <dgm:spPr/>
    </dgm:pt>
    <dgm:pt modelId="{228D8900-7101-4C6E-8218-F228B8422C39}" type="pres">
      <dgm:prSet presAssocID="{01A0C683-F513-40BA-B10A-65784DE7A1CA}" presName="parTx" presStyleLbl="revTx" presStyleIdx="0" presStyleCnt="3">
        <dgm:presLayoutVars>
          <dgm:chMax val="0"/>
          <dgm:chPref val="0"/>
        </dgm:presLayoutVars>
      </dgm:prSet>
      <dgm:spPr/>
    </dgm:pt>
    <dgm:pt modelId="{BBA0B5AC-91BE-427B-8ADC-9370105533C2}" type="pres">
      <dgm:prSet presAssocID="{CFBAE8C5-EC1A-4C8C-B72A-4F865910D7CE}" presName="sibTrans" presStyleCnt="0"/>
      <dgm:spPr/>
    </dgm:pt>
    <dgm:pt modelId="{5DCD9D75-3D6B-447D-8C0B-E52B9DB1D2C0}" type="pres">
      <dgm:prSet presAssocID="{071828E2-2911-4BCE-8218-6F83BFC83B8D}" presName="compNode" presStyleCnt="0"/>
      <dgm:spPr/>
    </dgm:pt>
    <dgm:pt modelId="{19CB5F2B-88C4-41D0-A6FB-DB7D473DBCB2}" type="pres">
      <dgm:prSet presAssocID="{071828E2-2911-4BCE-8218-6F83BFC83B8D}" presName="bgRect" presStyleLbl="bgShp" presStyleIdx="1" presStyleCnt="3"/>
      <dgm:spPr/>
    </dgm:pt>
    <dgm:pt modelId="{2481778C-12B4-4772-9D9F-6DE78362A6D4}" type="pres">
      <dgm:prSet presAssocID="{071828E2-2911-4BCE-8218-6F83BFC83B8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F5EE3398-2E85-4DCF-A807-9F504F3FF84E}" type="pres">
      <dgm:prSet presAssocID="{071828E2-2911-4BCE-8218-6F83BFC83B8D}" presName="spaceRect" presStyleCnt="0"/>
      <dgm:spPr/>
    </dgm:pt>
    <dgm:pt modelId="{F67D3AEF-B79C-4784-9B0A-5BB1F5E5D441}" type="pres">
      <dgm:prSet presAssocID="{071828E2-2911-4BCE-8218-6F83BFC83B8D}" presName="parTx" presStyleLbl="revTx" presStyleIdx="1" presStyleCnt="3">
        <dgm:presLayoutVars>
          <dgm:chMax val="0"/>
          <dgm:chPref val="0"/>
        </dgm:presLayoutVars>
      </dgm:prSet>
      <dgm:spPr/>
    </dgm:pt>
    <dgm:pt modelId="{20B559B5-8888-4B34-AEB6-1B3B35BC58CD}" type="pres">
      <dgm:prSet presAssocID="{C1113AE1-E26E-4CA8-B83F-F182780FB4E7}" presName="sibTrans" presStyleCnt="0"/>
      <dgm:spPr/>
    </dgm:pt>
    <dgm:pt modelId="{7928F003-C809-4C33-829E-3AD4275687AA}" type="pres">
      <dgm:prSet presAssocID="{06759E5C-5467-4314-A2E5-FEB92AD0F829}" presName="compNode" presStyleCnt="0"/>
      <dgm:spPr/>
    </dgm:pt>
    <dgm:pt modelId="{BDEEB82F-4A25-42A2-A50B-F9D79735A5AA}" type="pres">
      <dgm:prSet presAssocID="{06759E5C-5467-4314-A2E5-FEB92AD0F829}" presName="bgRect" presStyleLbl="bgShp" presStyleIdx="2" presStyleCnt="3"/>
      <dgm:spPr/>
    </dgm:pt>
    <dgm:pt modelId="{C5AD779D-5B93-496B-9D25-6D2D8B6AB1EE}" type="pres">
      <dgm:prSet presAssocID="{06759E5C-5467-4314-A2E5-FEB92AD0F82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ck"/>
        </a:ext>
      </dgm:extLst>
    </dgm:pt>
    <dgm:pt modelId="{232967A6-C84C-46BB-82DE-B1CFF2F61C1D}" type="pres">
      <dgm:prSet presAssocID="{06759E5C-5467-4314-A2E5-FEB92AD0F829}" presName="spaceRect" presStyleCnt="0"/>
      <dgm:spPr/>
    </dgm:pt>
    <dgm:pt modelId="{D94F9AEF-79A2-4F66-90E8-1AC1339F04C8}" type="pres">
      <dgm:prSet presAssocID="{06759E5C-5467-4314-A2E5-FEB92AD0F829}" presName="parTx" presStyleLbl="revTx" presStyleIdx="2" presStyleCnt="3">
        <dgm:presLayoutVars>
          <dgm:chMax val="0"/>
          <dgm:chPref val="0"/>
        </dgm:presLayoutVars>
      </dgm:prSet>
      <dgm:spPr/>
    </dgm:pt>
  </dgm:ptLst>
  <dgm:cxnLst>
    <dgm:cxn modelId="{20A68C0F-231E-4A32-9C6F-CAC96CD7CA69}" type="presOf" srcId="{01A0C683-F513-40BA-B10A-65784DE7A1CA}" destId="{228D8900-7101-4C6E-8218-F228B8422C39}" srcOrd="0" destOrd="0" presId="urn:microsoft.com/office/officeart/2018/2/layout/IconVerticalSolidList"/>
    <dgm:cxn modelId="{EFC10B1C-4587-4A71-A3E5-32A77EB02514}" type="presOf" srcId="{071828E2-2911-4BCE-8218-6F83BFC83B8D}" destId="{F67D3AEF-B79C-4784-9B0A-5BB1F5E5D441}" srcOrd="0" destOrd="0" presId="urn:microsoft.com/office/officeart/2018/2/layout/IconVerticalSolidList"/>
    <dgm:cxn modelId="{FE254E55-D904-443B-B082-B2CDA9055573}" type="presOf" srcId="{06759E5C-5467-4314-A2E5-FEB92AD0F829}" destId="{D94F9AEF-79A2-4F66-90E8-1AC1339F04C8}" srcOrd="0" destOrd="0" presId="urn:microsoft.com/office/officeart/2018/2/layout/IconVerticalSolidList"/>
    <dgm:cxn modelId="{D6FC778C-368A-413F-98CB-D4C59504518E}" type="presOf" srcId="{C8C24B0C-0C5B-4615-BF1A-1BE485F193DE}" destId="{85ACAC95-5144-4F98-A0AE-38C38EE21B03}" srcOrd="0" destOrd="0" presId="urn:microsoft.com/office/officeart/2018/2/layout/IconVerticalSolidList"/>
    <dgm:cxn modelId="{B64E8798-756C-40BD-9670-DF2CFDCC3C5A}" srcId="{C8C24B0C-0C5B-4615-BF1A-1BE485F193DE}" destId="{01A0C683-F513-40BA-B10A-65784DE7A1CA}" srcOrd="0" destOrd="0" parTransId="{0D3536EA-ECC4-418B-A51E-A0BC4A84A9B8}" sibTransId="{CFBAE8C5-EC1A-4C8C-B72A-4F865910D7CE}"/>
    <dgm:cxn modelId="{4A5ECD9A-7F65-4264-ABA0-FB186768FBDB}" srcId="{C8C24B0C-0C5B-4615-BF1A-1BE485F193DE}" destId="{06759E5C-5467-4314-A2E5-FEB92AD0F829}" srcOrd="2" destOrd="0" parTransId="{97B1A2E1-D703-4D32-A895-4B9C6DC78E65}" sibTransId="{E3005489-3AC1-4A6B-ADE5-AA087D999415}"/>
    <dgm:cxn modelId="{8F4AF89C-8380-4A6A-BE0C-F940DD79EDA0}" srcId="{C8C24B0C-0C5B-4615-BF1A-1BE485F193DE}" destId="{071828E2-2911-4BCE-8218-6F83BFC83B8D}" srcOrd="1" destOrd="0" parTransId="{19FB8C6E-B68A-4A24-A06B-EB2A3E1C57FC}" sibTransId="{C1113AE1-E26E-4CA8-B83F-F182780FB4E7}"/>
    <dgm:cxn modelId="{E624A826-7BE7-4C0E-8476-B9B853383FD4}" type="presParOf" srcId="{85ACAC95-5144-4F98-A0AE-38C38EE21B03}" destId="{6277A3F2-7ECD-4121-A5FC-125FBA923FD8}" srcOrd="0" destOrd="0" presId="urn:microsoft.com/office/officeart/2018/2/layout/IconVerticalSolidList"/>
    <dgm:cxn modelId="{DB83A825-B95D-4374-967E-A12A86CC5979}" type="presParOf" srcId="{6277A3F2-7ECD-4121-A5FC-125FBA923FD8}" destId="{58AA861D-0992-4CBE-8CDB-5D59ACCE9491}" srcOrd="0" destOrd="0" presId="urn:microsoft.com/office/officeart/2018/2/layout/IconVerticalSolidList"/>
    <dgm:cxn modelId="{A75E078C-E22C-418E-AE49-8F0916216AD7}" type="presParOf" srcId="{6277A3F2-7ECD-4121-A5FC-125FBA923FD8}" destId="{52FE4D03-877C-42DA-8968-1D2ABBB2417B}" srcOrd="1" destOrd="0" presId="urn:microsoft.com/office/officeart/2018/2/layout/IconVerticalSolidList"/>
    <dgm:cxn modelId="{E0C44B3D-49C1-4C8D-9D7B-66A2F8C029C6}" type="presParOf" srcId="{6277A3F2-7ECD-4121-A5FC-125FBA923FD8}" destId="{6FCA9FC2-374E-4743-86A6-AF8A69A23320}" srcOrd="2" destOrd="0" presId="urn:microsoft.com/office/officeart/2018/2/layout/IconVerticalSolidList"/>
    <dgm:cxn modelId="{B47E50ED-5212-452D-BF08-E3BE348F3052}" type="presParOf" srcId="{6277A3F2-7ECD-4121-A5FC-125FBA923FD8}" destId="{228D8900-7101-4C6E-8218-F228B8422C39}" srcOrd="3" destOrd="0" presId="urn:microsoft.com/office/officeart/2018/2/layout/IconVerticalSolidList"/>
    <dgm:cxn modelId="{EB73201F-BB13-4E65-8DCC-D6A172FE0F65}" type="presParOf" srcId="{85ACAC95-5144-4F98-A0AE-38C38EE21B03}" destId="{BBA0B5AC-91BE-427B-8ADC-9370105533C2}" srcOrd="1" destOrd="0" presId="urn:microsoft.com/office/officeart/2018/2/layout/IconVerticalSolidList"/>
    <dgm:cxn modelId="{80F9300E-5936-4BA6-B1F9-B74A469E4D92}" type="presParOf" srcId="{85ACAC95-5144-4F98-A0AE-38C38EE21B03}" destId="{5DCD9D75-3D6B-447D-8C0B-E52B9DB1D2C0}" srcOrd="2" destOrd="0" presId="urn:microsoft.com/office/officeart/2018/2/layout/IconVerticalSolidList"/>
    <dgm:cxn modelId="{DDB17562-3896-4223-AF15-9B7A67A3DFE0}" type="presParOf" srcId="{5DCD9D75-3D6B-447D-8C0B-E52B9DB1D2C0}" destId="{19CB5F2B-88C4-41D0-A6FB-DB7D473DBCB2}" srcOrd="0" destOrd="0" presId="urn:microsoft.com/office/officeart/2018/2/layout/IconVerticalSolidList"/>
    <dgm:cxn modelId="{60D18ED7-4DA3-4B5A-AC51-0A0407B75FFD}" type="presParOf" srcId="{5DCD9D75-3D6B-447D-8C0B-E52B9DB1D2C0}" destId="{2481778C-12B4-4772-9D9F-6DE78362A6D4}" srcOrd="1" destOrd="0" presId="urn:microsoft.com/office/officeart/2018/2/layout/IconVerticalSolidList"/>
    <dgm:cxn modelId="{7D9D3BBE-33FC-47AE-B1B1-823DA3D7C120}" type="presParOf" srcId="{5DCD9D75-3D6B-447D-8C0B-E52B9DB1D2C0}" destId="{F5EE3398-2E85-4DCF-A807-9F504F3FF84E}" srcOrd="2" destOrd="0" presId="urn:microsoft.com/office/officeart/2018/2/layout/IconVerticalSolidList"/>
    <dgm:cxn modelId="{30242A20-02F2-4D96-9491-04E438106919}" type="presParOf" srcId="{5DCD9D75-3D6B-447D-8C0B-E52B9DB1D2C0}" destId="{F67D3AEF-B79C-4784-9B0A-5BB1F5E5D441}" srcOrd="3" destOrd="0" presId="urn:microsoft.com/office/officeart/2018/2/layout/IconVerticalSolidList"/>
    <dgm:cxn modelId="{9FF63419-D26B-49B1-BE7C-8D22B23C786D}" type="presParOf" srcId="{85ACAC95-5144-4F98-A0AE-38C38EE21B03}" destId="{20B559B5-8888-4B34-AEB6-1B3B35BC58CD}" srcOrd="3" destOrd="0" presId="urn:microsoft.com/office/officeart/2018/2/layout/IconVerticalSolidList"/>
    <dgm:cxn modelId="{866B670C-701A-4E74-8C15-DB0E1CB4DBFC}" type="presParOf" srcId="{85ACAC95-5144-4F98-A0AE-38C38EE21B03}" destId="{7928F003-C809-4C33-829E-3AD4275687AA}" srcOrd="4" destOrd="0" presId="urn:microsoft.com/office/officeart/2018/2/layout/IconVerticalSolidList"/>
    <dgm:cxn modelId="{4812EF32-90DC-4403-9FB9-0290FF197152}" type="presParOf" srcId="{7928F003-C809-4C33-829E-3AD4275687AA}" destId="{BDEEB82F-4A25-42A2-A50B-F9D79735A5AA}" srcOrd="0" destOrd="0" presId="urn:microsoft.com/office/officeart/2018/2/layout/IconVerticalSolidList"/>
    <dgm:cxn modelId="{2B9F6621-3718-4379-AE1C-11608C6CA651}" type="presParOf" srcId="{7928F003-C809-4C33-829E-3AD4275687AA}" destId="{C5AD779D-5B93-496B-9D25-6D2D8B6AB1EE}" srcOrd="1" destOrd="0" presId="urn:microsoft.com/office/officeart/2018/2/layout/IconVerticalSolidList"/>
    <dgm:cxn modelId="{D24693C6-36E1-46B9-8EF1-42F11ED1D761}" type="presParOf" srcId="{7928F003-C809-4C33-829E-3AD4275687AA}" destId="{232967A6-C84C-46BB-82DE-B1CFF2F61C1D}" srcOrd="2" destOrd="0" presId="urn:microsoft.com/office/officeart/2018/2/layout/IconVerticalSolidList"/>
    <dgm:cxn modelId="{25FC61E4-55A2-4BF2-BA4F-91FFA5C2E941}" type="presParOf" srcId="{7928F003-C809-4C33-829E-3AD4275687AA}" destId="{D94F9AEF-79A2-4F66-90E8-1AC1339F04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34C618D-EEAB-4327-B0DB-CAFB1092AB2D}" type="doc">
      <dgm:prSet loTypeId="urn:microsoft.com/office/officeart/2005/8/layout/hProcess9" loCatId="process" qsTypeId="urn:microsoft.com/office/officeart/2005/8/quickstyle/simple1" qsCatId="simple" csTypeId="urn:microsoft.com/office/officeart/2005/8/colors/colorful1" csCatId="colorful" phldr="1"/>
      <dgm:spPr/>
    </dgm:pt>
    <dgm:pt modelId="{25460B91-BA46-4009-95BC-0C5B3AF40AE4}">
      <dgm:prSet phldrT="[Text]"/>
      <dgm:spPr/>
      <dgm:t>
        <a:bodyPr/>
        <a:lstStyle/>
        <a:p>
          <a:pPr algn="just"/>
          <a:r>
            <a:rPr lang="en-US" b="1" i="0" dirty="0">
              <a:solidFill>
                <a:schemeClr val="bg1"/>
              </a:solidFill>
              <a:effectLst/>
              <a:latin typeface="-apple-system"/>
            </a:rPr>
            <a:t>Continuous Monitoring and Improvement</a:t>
          </a:r>
          <a:r>
            <a:rPr lang="en-US" b="0" i="0" dirty="0">
              <a:solidFill>
                <a:schemeClr val="bg1"/>
              </a:solidFill>
              <a:effectLst/>
              <a:latin typeface="-apple-system"/>
            </a:rPr>
            <a:t>: Continually monitor and analyze </a:t>
          </a:r>
          <a:r>
            <a:rPr lang="en-US" b="1" i="0" dirty="0">
              <a:solidFill>
                <a:schemeClr val="bg1"/>
              </a:solidFill>
              <a:effectLst/>
              <a:latin typeface="-apple-system"/>
            </a:rPr>
            <a:t>patient</a:t>
          </a:r>
          <a:r>
            <a:rPr lang="en-US" b="0" i="0" dirty="0">
              <a:solidFill>
                <a:schemeClr val="bg1"/>
              </a:solidFill>
              <a:effectLst/>
              <a:latin typeface="-apple-system"/>
            </a:rPr>
            <a:t> </a:t>
          </a:r>
          <a:r>
            <a:rPr lang="en-US" b="1" i="0" dirty="0">
              <a:solidFill>
                <a:schemeClr val="bg1"/>
              </a:solidFill>
              <a:effectLst/>
              <a:latin typeface="-apple-system"/>
            </a:rPr>
            <a:t>data</a:t>
          </a:r>
          <a:r>
            <a:rPr lang="en-US" b="0" i="0" dirty="0">
              <a:solidFill>
                <a:schemeClr val="bg1"/>
              </a:solidFill>
              <a:effectLst/>
              <a:latin typeface="-apple-system"/>
            </a:rPr>
            <a:t> to identify trends, bottlenecks, and areas for improvement. This should be an ongoing process, as factors affecting ED wait times can change over time.</a:t>
          </a:r>
          <a:endParaRPr lang="en-US" dirty="0"/>
        </a:p>
      </dgm:t>
    </dgm:pt>
    <dgm:pt modelId="{A97EB8CA-D7F9-44B2-88D0-E625007C10CA}" type="parTrans" cxnId="{4E19B1DA-5AEC-45D5-9CC0-F601AB905779}">
      <dgm:prSet/>
      <dgm:spPr/>
      <dgm:t>
        <a:bodyPr/>
        <a:lstStyle/>
        <a:p>
          <a:endParaRPr lang="en-US"/>
        </a:p>
      </dgm:t>
    </dgm:pt>
    <dgm:pt modelId="{2826FAFE-E4F6-4D92-81D1-A1401FA24FE7}" type="sibTrans" cxnId="{4E19B1DA-5AEC-45D5-9CC0-F601AB905779}">
      <dgm:prSet/>
      <dgm:spPr/>
      <dgm:t>
        <a:bodyPr/>
        <a:lstStyle/>
        <a:p>
          <a:endParaRPr lang="en-US"/>
        </a:p>
      </dgm:t>
    </dgm:pt>
    <dgm:pt modelId="{ABE7201D-5DB4-407B-8F2A-A53D06DCD9D2}">
      <dgm:prSet phldrT="[Text]"/>
      <dgm:spPr/>
      <dgm:t>
        <a:bodyPr/>
        <a:lstStyle/>
        <a:p>
          <a:pPr algn="just">
            <a:buFont typeface="+mj-lt"/>
            <a:buAutoNum type="arabicPeriod"/>
          </a:pPr>
          <a:r>
            <a:rPr lang="en-US" b="1" i="0" dirty="0"/>
            <a:t>Model Improvement</a:t>
          </a:r>
          <a:r>
            <a:rPr lang="en-US" b="0" i="0" dirty="0"/>
            <a:t>: Continuously feed the model with new data to improve its predictive accuracy. Regularly evaluate and update the model to ensure it reflects the most current trends and patterns.</a:t>
          </a:r>
          <a:endParaRPr lang="en-US" dirty="0"/>
        </a:p>
      </dgm:t>
    </dgm:pt>
    <dgm:pt modelId="{A0E5780B-E719-416D-9E53-CA24A82BF29C}" type="parTrans" cxnId="{2B6D5909-ACDD-46AF-936F-50294D5B8D3B}">
      <dgm:prSet/>
      <dgm:spPr/>
      <dgm:t>
        <a:bodyPr/>
        <a:lstStyle/>
        <a:p>
          <a:endParaRPr lang="en-US"/>
        </a:p>
      </dgm:t>
    </dgm:pt>
    <dgm:pt modelId="{1332927B-C8B9-4716-8F6A-2EF9F80FF39F}" type="sibTrans" cxnId="{2B6D5909-ACDD-46AF-936F-50294D5B8D3B}">
      <dgm:prSet/>
      <dgm:spPr/>
      <dgm:t>
        <a:bodyPr/>
        <a:lstStyle/>
        <a:p>
          <a:endParaRPr lang="en-US"/>
        </a:p>
      </dgm:t>
    </dgm:pt>
    <dgm:pt modelId="{AEA1C8F6-1CB8-4E87-8076-FFB92A4AC745}">
      <dgm:prSet phldrT="[Text]"/>
      <dgm:spPr/>
      <dgm:t>
        <a:bodyPr/>
        <a:lstStyle/>
        <a:p>
          <a:pPr algn="just">
            <a:buFont typeface="+mj-lt"/>
            <a:buAutoNum type="arabicPeriod"/>
          </a:pPr>
          <a:r>
            <a:rPr lang="en-US" b="1" i="0" dirty="0"/>
            <a:t>Decision Support</a:t>
          </a:r>
          <a:r>
            <a:rPr lang="en-US" b="0" i="0" dirty="0"/>
            <a:t>: Use the ML model as a decision support tool for healthcare professionals in the ED. The model can provide data-driven insights to assist healthcare professionals in making quick decisions.</a:t>
          </a:r>
          <a:endParaRPr lang="en-US" dirty="0"/>
        </a:p>
      </dgm:t>
    </dgm:pt>
    <dgm:pt modelId="{2E4844E9-87F8-46FF-8DAE-5486FA48F8A1}" type="parTrans" cxnId="{E6B3E1B9-089B-4743-B7DF-22EE8002A08E}">
      <dgm:prSet/>
      <dgm:spPr/>
      <dgm:t>
        <a:bodyPr/>
        <a:lstStyle/>
        <a:p>
          <a:endParaRPr lang="en-US"/>
        </a:p>
      </dgm:t>
    </dgm:pt>
    <dgm:pt modelId="{4059D752-76B9-456F-8B5D-DA98A0C5CD9E}" type="sibTrans" cxnId="{E6B3E1B9-089B-4743-B7DF-22EE8002A08E}">
      <dgm:prSet/>
      <dgm:spPr/>
      <dgm:t>
        <a:bodyPr/>
        <a:lstStyle/>
        <a:p>
          <a:endParaRPr lang="en-US"/>
        </a:p>
      </dgm:t>
    </dgm:pt>
    <dgm:pt modelId="{D463B24C-A03E-459C-A8FF-05DF5D6A094B}" type="pres">
      <dgm:prSet presAssocID="{834C618D-EEAB-4327-B0DB-CAFB1092AB2D}" presName="CompostProcess" presStyleCnt="0">
        <dgm:presLayoutVars>
          <dgm:dir/>
          <dgm:resizeHandles val="exact"/>
        </dgm:presLayoutVars>
      </dgm:prSet>
      <dgm:spPr/>
    </dgm:pt>
    <dgm:pt modelId="{A7F2B880-FD17-4C94-AC88-57FD2A7DFA22}" type="pres">
      <dgm:prSet presAssocID="{834C618D-EEAB-4327-B0DB-CAFB1092AB2D}" presName="arrow" presStyleLbl="bgShp" presStyleIdx="0" presStyleCnt="1"/>
      <dgm:spPr/>
    </dgm:pt>
    <dgm:pt modelId="{5B8ECC34-31D1-4865-A837-F4987BBC3F88}" type="pres">
      <dgm:prSet presAssocID="{834C618D-EEAB-4327-B0DB-CAFB1092AB2D}" presName="linearProcess" presStyleCnt="0"/>
      <dgm:spPr/>
    </dgm:pt>
    <dgm:pt modelId="{17D1A46E-DA3C-4D57-A212-E45C110E92EB}" type="pres">
      <dgm:prSet presAssocID="{25460B91-BA46-4009-95BC-0C5B3AF40AE4}" presName="textNode" presStyleLbl="node1" presStyleIdx="0" presStyleCnt="3">
        <dgm:presLayoutVars>
          <dgm:bulletEnabled val="1"/>
        </dgm:presLayoutVars>
      </dgm:prSet>
      <dgm:spPr/>
    </dgm:pt>
    <dgm:pt modelId="{7F4734F9-1F3D-4B7E-8C8A-CBC7A6DFE2A4}" type="pres">
      <dgm:prSet presAssocID="{2826FAFE-E4F6-4D92-81D1-A1401FA24FE7}" presName="sibTrans" presStyleCnt="0"/>
      <dgm:spPr/>
    </dgm:pt>
    <dgm:pt modelId="{54DACFEB-B0FA-48A0-96EC-034CCA03D6FD}" type="pres">
      <dgm:prSet presAssocID="{ABE7201D-5DB4-407B-8F2A-A53D06DCD9D2}" presName="textNode" presStyleLbl="node1" presStyleIdx="1" presStyleCnt="3">
        <dgm:presLayoutVars>
          <dgm:bulletEnabled val="1"/>
        </dgm:presLayoutVars>
      </dgm:prSet>
      <dgm:spPr/>
    </dgm:pt>
    <dgm:pt modelId="{C0867632-664A-48AD-93C5-B4F4593C7875}" type="pres">
      <dgm:prSet presAssocID="{1332927B-C8B9-4716-8F6A-2EF9F80FF39F}" presName="sibTrans" presStyleCnt="0"/>
      <dgm:spPr/>
    </dgm:pt>
    <dgm:pt modelId="{334BD261-97D6-485E-96E0-CF0FDCAD0799}" type="pres">
      <dgm:prSet presAssocID="{AEA1C8F6-1CB8-4E87-8076-FFB92A4AC745}" presName="textNode" presStyleLbl="node1" presStyleIdx="2" presStyleCnt="3">
        <dgm:presLayoutVars>
          <dgm:bulletEnabled val="1"/>
        </dgm:presLayoutVars>
      </dgm:prSet>
      <dgm:spPr/>
    </dgm:pt>
  </dgm:ptLst>
  <dgm:cxnLst>
    <dgm:cxn modelId="{2B6D5909-ACDD-46AF-936F-50294D5B8D3B}" srcId="{834C618D-EEAB-4327-B0DB-CAFB1092AB2D}" destId="{ABE7201D-5DB4-407B-8F2A-A53D06DCD9D2}" srcOrd="1" destOrd="0" parTransId="{A0E5780B-E719-416D-9E53-CA24A82BF29C}" sibTransId="{1332927B-C8B9-4716-8F6A-2EF9F80FF39F}"/>
    <dgm:cxn modelId="{E800A320-A489-4535-BDED-99D370845D94}" type="presOf" srcId="{AEA1C8F6-1CB8-4E87-8076-FFB92A4AC745}" destId="{334BD261-97D6-485E-96E0-CF0FDCAD0799}" srcOrd="0" destOrd="0" presId="urn:microsoft.com/office/officeart/2005/8/layout/hProcess9"/>
    <dgm:cxn modelId="{734B9B2F-B008-4A41-8104-00A0A52BCCAD}" type="presOf" srcId="{834C618D-EEAB-4327-B0DB-CAFB1092AB2D}" destId="{D463B24C-A03E-459C-A8FF-05DF5D6A094B}" srcOrd="0" destOrd="0" presId="urn:microsoft.com/office/officeart/2005/8/layout/hProcess9"/>
    <dgm:cxn modelId="{3CA24953-DDAE-4138-9C37-B9E12B2D2158}" type="presOf" srcId="{ABE7201D-5DB4-407B-8F2A-A53D06DCD9D2}" destId="{54DACFEB-B0FA-48A0-96EC-034CCA03D6FD}" srcOrd="0" destOrd="0" presId="urn:microsoft.com/office/officeart/2005/8/layout/hProcess9"/>
    <dgm:cxn modelId="{E6B3E1B9-089B-4743-B7DF-22EE8002A08E}" srcId="{834C618D-EEAB-4327-B0DB-CAFB1092AB2D}" destId="{AEA1C8F6-1CB8-4E87-8076-FFB92A4AC745}" srcOrd="2" destOrd="0" parTransId="{2E4844E9-87F8-46FF-8DAE-5486FA48F8A1}" sibTransId="{4059D752-76B9-456F-8B5D-DA98A0C5CD9E}"/>
    <dgm:cxn modelId="{D304B9CC-29D9-4DA0-AF3F-AC782A357031}" type="presOf" srcId="{25460B91-BA46-4009-95BC-0C5B3AF40AE4}" destId="{17D1A46E-DA3C-4D57-A212-E45C110E92EB}" srcOrd="0" destOrd="0" presId="urn:microsoft.com/office/officeart/2005/8/layout/hProcess9"/>
    <dgm:cxn modelId="{4E19B1DA-5AEC-45D5-9CC0-F601AB905779}" srcId="{834C618D-EEAB-4327-B0DB-CAFB1092AB2D}" destId="{25460B91-BA46-4009-95BC-0C5B3AF40AE4}" srcOrd="0" destOrd="0" parTransId="{A97EB8CA-D7F9-44B2-88D0-E625007C10CA}" sibTransId="{2826FAFE-E4F6-4D92-81D1-A1401FA24FE7}"/>
    <dgm:cxn modelId="{F94D5B51-D390-46BF-896C-C577118EB24E}" type="presParOf" srcId="{D463B24C-A03E-459C-A8FF-05DF5D6A094B}" destId="{A7F2B880-FD17-4C94-AC88-57FD2A7DFA22}" srcOrd="0" destOrd="0" presId="urn:microsoft.com/office/officeart/2005/8/layout/hProcess9"/>
    <dgm:cxn modelId="{02DD7B18-37D5-4FB2-B061-F5A04CF9AE54}" type="presParOf" srcId="{D463B24C-A03E-459C-A8FF-05DF5D6A094B}" destId="{5B8ECC34-31D1-4865-A837-F4987BBC3F88}" srcOrd="1" destOrd="0" presId="urn:microsoft.com/office/officeart/2005/8/layout/hProcess9"/>
    <dgm:cxn modelId="{6F7CE50B-E171-460E-939D-E2DBC48D0A19}" type="presParOf" srcId="{5B8ECC34-31D1-4865-A837-F4987BBC3F88}" destId="{17D1A46E-DA3C-4D57-A212-E45C110E92EB}" srcOrd="0" destOrd="0" presId="urn:microsoft.com/office/officeart/2005/8/layout/hProcess9"/>
    <dgm:cxn modelId="{1F572BD2-3D54-4141-B259-C9190D8FBFDF}" type="presParOf" srcId="{5B8ECC34-31D1-4865-A837-F4987BBC3F88}" destId="{7F4734F9-1F3D-4B7E-8C8A-CBC7A6DFE2A4}" srcOrd="1" destOrd="0" presId="urn:microsoft.com/office/officeart/2005/8/layout/hProcess9"/>
    <dgm:cxn modelId="{72F2A35E-E540-468C-85B4-B7973E08ADBD}" type="presParOf" srcId="{5B8ECC34-31D1-4865-A837-F4987BBC3F88}" destId="{54DACFEB-B0FA-48A0-96EC-034CCA03D6FD}" srcOrd="2" destOrd="0" presId="urn:microsoft.com/office/officeart/2005/8/layout/hProcess9"/>
    <dgm:cxn modelId="{7FA38EBD-21AF-4032-9B7E-9CDDD28C1800}" type="presParOf" srcId="{5B8ECC34-31D1-4865-A837-F4987BBC3F88}" destId="{C0867632-664A-48AD-93C5-B4F4593C7875}" srcOrd="3" destOrd="0" presId="urn:microsoft.com/office/officeart/2005/8/layout/hProcess9"/>
    <dgm:cxn modelId="{140A13AD-A3F2-4E82-A83F-98CC7AE3ADF4}" type="presParOf" srcId="{5B8ECC34-31D1-4865-A837-F4987BBC3F88}" destId="{334BD261-97D6-485E-96E0-CF0FDCAD0799}"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50B917-A5C2-44BC-A339-E04023FCE7F4}">
      <dsp:nvSpPr>
        <dsp:cNvPr id="0" name=""/>
        <dsp:cNvSpPr/>
      </dsp:nvSpPr>
      <dsp:spPr>
        <a:xfrm>
          <a:off x="0" y="15352"/>
          <a:ext cx="10515600"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a:t>Table 1 : </a:t>
          </a:r>
          <a:r>
            <a:rPr lang="en-US" sz="2200" kern="1200"/>
            <a:t>The diagnosis table records the diagnosed conditions of patients treated in the emergency department.</a:t>
          </a:r>
        </a:p>
      </dsp:txBody>
      <dsp:txXfrm>
        <a:off x="42722" y="58074"/>
        <a:ext cx="10430156" cy="789716"/>
      </dsp:txXfrm>
    </dsp:sp>
    <dsp:sp modelId="{B2F94C2C-564B-4AC7-8D34-233224A2A0C0}">
      <dsp:nvSpPr>
        <dsp:cNvPr id="0" name=""/>
        <dsp:cNvSpPr/>
      </dsp:nvSpPr>
      <dsp:spPr>
        <a:xfrm>
          <a:off x="0" y="953872"/>
          <a:ext cx="10515600"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Table 2 : the "edstays" table, tracks the time patients arrived at and left the emergency department.</a:t>
          </a:r>
        </a:p>
      </dsp:txBody>
      <dsp:txXfrm>
        <a:off x="42722" y="996594"/>
        <a:ext cx="10430156" cy="789716"/>
      </dsp:txXfrm>
    </dsp:sp>
    <dsp:sp modelId="{18297A3C-0A02-4289-95D6-EC66E48AE1F4}">
      <dsp:nvSpPr>
        <dsp:cNvPr id="0" name=""/>
        <dsp:cNvSpPr/>
      </dsp:nvSpPr>
      <dsp:spPr>
        <a:xfrm>
          <a:off x="0" y="1892392"/>
          <a:ext cx="10515600"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Table 3 : The "medrecon" table stores the medications reported by patients upon admission to the emergency department, a process known as medicine reconciliation.</a:t>
          </a:r>
        </a:p>
      </dsp:txBody>
      <dsp:txXfrm>
        <a:off x="42722" y="1935114"/>
        <a:ext cx="10430156" cy="789716"/>
      </dsp:txXfrm>
    </dsp:sp>
    <dsp:sp modelId="{6E57C1E5-58A1-4B1D-94F6-434B89BF10AC}">
      <dsp:nvSpPr>
        <dsp:cNvPr id="0" name=""/>
        <dsp:cNvSpPr/>
      </dsp:nvSpPr>
      <dsp:spPr>
        <a:xfrm>
          <a:off x="0" y="2830912"/>
          <a:ext cx="10515600"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Table 4 : The "pyxis" table contains data about medication dispensations facilitated through the Pyxis system.</a:t>
          </a:r>
        </a:p>
      </dsp:txBody>
      <dsp:txXfrm>
        <a:off x="42722" y="2873634"/>
        <a:ext cx="10430156" cy="789716"/>
      </dsp:txXfrm>
    </dsp:sp>
    <dsp:sp modelId="{5B1F1EEC-F3EA-48AD-BDA3-6A14CDC3A4B8}">
      <dsp:nvSpPr>
        <dsp:cNvPr id="0" name=""/>
        <dsp:cNvSpPr/>
      </dsp:nvSpPr>
      <dsp:spPr>
        <a:xfrm>
          <a:off x="0" y="3769432"/>
          <a:ext cx="10515600"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Table 5: The "triage" table stores data on patients' initial assessments upon arrival in the emergency department, including vital signs, acuity levels, and prioritization for care.</a:t>
          </a:r>
        </a:p>
      </dsp:txBody>
      <dsp:txXfrm>
        <a:off x="42722" y="3812154"/>
        <a:ext cx="10430156" cy="789716"/>
      </dsp:txXfrm>
    </dsp:sp>
    <dsp:sp modelId="{57068DAE-C17B-4F23-99E0-B0E7B389E6C2}">
      <dsp:nvSpPr>
        <dsp:cNvPr id="0" name=""/>
        <dsp:cNvSpPr/>
      </dsp:nvSpPr>
      <dsp:spPr>
        <a:xfrm>
          <a:off x="0" y="4707952"/>
          <a:ext cx="10515600"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Table 6: The vitalsign table records patients admitted to the emergency department that have routine vital signs taken ever 1-4 hours.</a:t>
          </a:r>
        </a:p>
      </dsp:txBody>
      <dsp:txXfrm>
        <a:off x="42722" y="4750674"/>
        <a:ext cx="10430156" cy="7897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5D4C8C-3F9E-4E01-97C4-6639F61937A4}">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0CAF59-CFF6-4E26-8F56-10F9C7B43212}">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The word cloud indicates that most of the patients were either moved from another hospital or were admitted due to chest pain.</a:t>
          </a:r>
        </a:p>
      </dsp:txBody>
      <dsp:txXfrm>
        <a:off x="59990" y="2654049"/>
        <a:ext cx="3226223" cy="720000"/>
      </dsp:txXfrm>
    </dsp:sp>
    <dsp:sp modelId="{0D3321BA-B90F-4686-8D9F-A8B3DF77A9A7}">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0F82E3-873F-4C87-9279-6741A831F1E6}">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The second most common cause of ER admissions for patients was hyperglycemia and overdosage.</a:t>
          </a:r>
        </a:p>
      </dsp:txBody>
      <dsp:txXfrm>
        <a:off x="3850802" y="2654049"/>
        <a:ext cx="3226223" cy="720000"/>
      </dsp:txXfrm>
    </dsp:sp>
    <dsp:sp modelId="{210C656D-981B-4FF5-8D13-F5C7F114A632}">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D5CDA9-4FAD-4D27-B3B5-05BE192B186D}">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Abnormal test results and hematemesis were the least common reasons for ER admissions.</a:t>
          </a:r>
        </a:p>
      </dsp:txBody>
      <dsp:txXfrm>
        <a:off x="7641615" y="2654049"/>
        <a:ext cx="3226223"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0ADB3A-CDAA-4599-B0A5-0D8E510258A0}">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0D71A-E5E9-48D2-892F-5467350757C2}">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0D6674-2739-43A9-810E-DDF366A69B67}">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100000"/>
            </a:lnSpc>
            <a:spcBef>
              <a:spcPct val="0"/>
            </a:spcBef>
            <a:spcAft>
              <a:spcPct val="35000"/>
            </a:spcAft>
            <a:buNone/>
          </a:pPr>
          <a:r>
            <a:rPr lang="en-US" sz="2100" kern="1200"/>
            <a:t>A challenge encountered with the dataset was the presence of null values.</a:t>
          </a:r>
        </a:p>
      </dsp:txBody>
      <dsp:txXfrm>
        <a:off x="1437631" y="531"/>
        <a:ext cx="9077968" cy="1244702"/>
      </dsp:txXfrm>
    </dsp:sp>
    <dsp:sp modelId="{D397FFBF-5C49-4ED9-99AC-D6B075A8FACF}">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C7272D-3898-4DBC-88FA-7EC4A97BD7BF}">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ED9847-9E68-4948-A438-5089B18A60F5}">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100000"/>
            </a:lnSpc>
            <a:spcBef>
              <a:spcPct val="0"/>
            </a:spcBef>
            <a:spcAft>
              <a:spcPct val="35000"/>
            </a:spcAft>
            <a:buNone/>
          </a:pPr>
          <a:r>
            <a:rPr lang="en-US" sz="2100" kern="1200" dirty="0"/>
            <a:t>We removed the 'rhythm' column due to its 95% null values and categorical nature, which would have necessitated inappropriate data alteration if filled with mode.</a:t>
          </a:r>
        </a:p>
      </dsp:txBody>
      <dsp:txXfrm>
        <a:off x="1437631" y="1556410"/>
        <a:ext cx="9077968" cy="1244702"/>
      </dsp:txXfrm>
    </dsp:sp>
    <dsp:sp modelId="{E4DD1889-A83D-40F2-9FD4-D05DE70AFFAC}">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BFF99-AE2A-4018-A8AD-5A4B55082D24}">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E52F8E-98E2-497A-B1AA-02A865BA212F}">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100000"/>
            </a:lnSpc>
            <a:spcBef>
              <a:spcPct val="0"/>
            </a:spcBef>
            <a:spcAft>
              <a:spcPct val="35000"/>
            </a:spcAft>
            <a:buNone/>
          </a:pPr>
          <a:r>
            <a:rPr lang="en-US" sz="2100" kern="1200" dirty="0"/>
            <a:t>Columns with missing values exceeding 5% were imputed with the mean of each respective columns (Temperature vs, o2sat vs, </a:t>
          </a:r>
          <a:r>
            <a:rPr lang="en-US" sz="2100" kern="1200" dirty="0" err="1"/>
            <a:t>resprate</a:t>
          </a:r>
          <a:r>
            <a:rPr lang="en-US" sz="2100" kern="1200" dirty="0"/>
            <a:t> vs). Pain Vs was filled using mode.</a:t>
          </a:r>
        </a:p>
      </dsp:txBody>
      <dsp:txXfrm>
        <a:off x="1437631" y="3112289"/>
        <a:ext cx="9077968" cy="12447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96186-947D-4C33-97C3-03DBEFF76228}">
      <dsp:nvSpPr>
        <dsp:cNvPr id="0" name=""/>
        <dsp:cNvSpPr/>
      </dsp:nvSpPr>
      <dsp:spPr>
        <a:xfrm>
          <a:off x="0" y="162761"/>
          <a:ext cx="10515600" cy="973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CA" sz="1600" b="1" i="0" kern="1200" dirty="0"/>
            <a:t>Nominal Features</a:t>
          </a:r>
          <a:r>
            <a:rPr lang="en-CA" sz="1600" b="0" i="0" kern="1200" dirty="0"/>
            <a:t>:</a:t>
          </a:r>
        </a:p>
        <a:p>
          <a:pPr marL="0" lvl="0" indent="0" algn="l" defTabSz="711200">
            <a:lnSpc>
              <a:spcPct val="90000"/>
            </a:lnSpc>
            <a:spcBef>
              <a:spcPct val="0"/>
            </a:spcBef>
            <a:spcAft>
              <a:spcPct val="35000"/>
            </a:spcAft>
            <a:buFont typeface="Arial" panose="020B0604020202020204" pitchFamily="34" charset="0"/>
            <a:buNone/>
          </a:pPr>
          <a:r>
            <a:rPr lang="en-CA" sz="1600" b="0" i="0" kern="1200" dirty="0"/>
            <a:t>For nominal features, we employed a </a:t>
          </a:r>
          <a:r>
            <a:rPr lang="en-CA" sz="1600" b="1" i="0" kern="1200" dirty="0"/>
            <a:t>Count Encoder</a:t>
          </a:r>
          <a:r>
            <a:rPr lang="en-CA" sz="1600" b="0" i="0" kern="1200" dirty="0"/>
            <a:t>. This encoding method replaces each category with the count of its occurrences in the dataset.</a:t>
          </a:r>
          <a:endParaRPr lang="en-US" sz="1600" kern="1200" dirty="0"/>
        </a:p>
      </dsp:txBody>
      <dsp:txXfrm>
        <a:off x="47519" y="210280"/>
        <a:ext cx="10420562" cy="878402"/>
      </dsp:txXfrm>
    </dsp:sp>
    <dsp:sp modelId="{F94968CA-3F21-4556-9AF8-21D267A12244}">
      <dsp:nvSpPr>
        <dsp:cNvPr id="0" name=""/>
        <dsp:cNvSpPr/>
      </dsp:nvSpPr>
      <dsp:spPr>
        <a:xfrm>
          <a:off x="0" y="1182282"/>
          <a:ext cx="10515600" cy="97344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b="1" i="0" kern="1200" dirty="0"/>
            <a:t>Ordinal Features</a:t>
          </a:r>
          <a:r>
            <a:rPr lang="en-CA" sz="1600" b="0" i="0" kern="1200" dirty="0"/>
            <a:t>:</a:t>
          </a:r>
        </a:p>
        <a:p>
          <a:pPr marL="0" lvl="0" indent="0" algn="l" defTabSz="711200">
            <a:lnSpc>
              <a:spcPct val="90000"/>
            </a:lnSpc>
            <a:spcBef>
              <a:spcPct val="0"/>
            </a:spcBef>
            <a:spcAft>
              <a:spcPct val="35000"/>
            </a:spcAft>
            <a:buFont typeface="Arial" panose="020B0604020202020204" pitchFamily="34" charset="0"/>
            <a:buNone/>
          </a:pPr>
          <a:r>
            <a:rPr lang="en-CA" sz="1600" b="0" i="0" kern="1200" dirty="0"/>
            <a:t>For ordinal features which they have a clear order or hierarchy among their categories like ‘</a:t>
          </a:r>
          <a:r>
            <a:rPr lang="en-CA" sz="1600" b="0" kern="1200" dirty="0" err="1"/>
            <a:t>seq_num</a:t>
          </a:r>
          <a:r>
            <a:rPr lang="en-CA" sz="1600" b="0" kern="1200" dirty="0"/>
            <a:t>’ and 'acuity’</a:t>
          </a:r>
          <a:r>
            <a:rPr lang="en-CA" sz="1600" b="0" i="0" kern="1200" dirty="0"/>
            <a:t>, we </a:t>
          </a:r>
          <a:r>
            <a:rPr lang="en-CA" sz="1600" b="0" i="0" kern="1200" dirty="0" err="1"/>
            <a:t>utilizied</a:t>
          </a:r>
          <a:r>
            <a:rPr lang="en-CA" sz="1600" b="0" i="0" kern="1200" dirty="0"/>
            <a:t> an </a:t>
          </a:r>
          <a:r>
            <a:rPr lang="en-CA" sz="1600" b="1" i="0" kern="1200" dirty="0"/>
            <a:t>Ordinal Encoder</a:t>
          </a:r>
          <a:r>
            <a:rPr lang="en-CA" sz="1600" b="0" i="0" kern="1200" dirty="0"/>
            <a:t>.</a:t>
          </a:r>
          <a:r>
            <a:rPr lang="en-US" sz="1600" kern="1200" dirty="0"/>
            <a:t>.</a:t>
          </a:r>
        </a:p>
      </dsp:txBody>
      <dsp:txXfrm>
        <a:off x="47519" y="1229801"/>
        <a:ext cx="10420562" cy="878402"/>
      </dsp:txXfrm>
    </dsp:sp>
    <dsp:sp modelId="{E11814FD-AB0F-4F0E-9062-B139BE641B9F}">
      <dsp:nvSpPr>
        <dsp:cNvPr id="0" name=""/>
        <dsp:cNvSpPr/>
      </dsp:nvSpPr>
      <dsp:spPr>
        <a:xfrm>
          <a:off x="0" y="2201802"/>
          <a:ext cx="10515600" cy="97344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b="1" i="0" kern="1200" dirty="0"/>
            <a:t>Boolean Features</a:t>
          </a:r>
          <a:r>
            <a:rPr lang="en-CA" sz="1600" b="0" i="0" kern="1200" dirty="0"/>
            <a:t>:</a:t>
          </a:r>
        </a:p>
        <a:p>
          <a:pPr marL="0" lvl="0" indent="0" algn="l" defTabSz="711200">
            <a:lnSpc>
              <a:spcPct val="90000"/>
            </a:lnSpc>
            <a:spcBef>
              <a:spcPct val="0"/>
            </a:spcBef>
            <a:spcAft>
              <a:spcPct val="35000"/>
            </a:spcAft>
            <a:buFont typeface="Arial" panose="020B0604020202020204" pitchFamily="34" charset="0"/>
            <a:buNone/>
          </a:pPr>
          <a:r>
            <a:rPr lang="en-CA" sz="1600" b="0" i="0" kern="1200" dirty="0"/>
            <a:t>Boolean features represent binary states, often denoting the presence or absence of a certain attribute like ‘</a:t>
          </a:r>
          <a:r>
            <a:rPr lang="en-CA" sz="1600" b="0" kern="1200" dirty="0" err="1"/>
            <a:t>icd_version</a:t>
          </a:r>
          <a:r>
            <a:rPr lang="en-CA" sz="1600" b="0" kern="1200" dirty="0"/>
            <a:t>’ and  'gender</a:t>
          </a:r>
          <a:r>
            <a:rPr lang="en-CA" sz="1600" b="0" i="0" kern="1200" dirty="0"/>
            <a:t>. For encoding Boolean features, we applied a </a:t>
          </a:r>
          <a:r>
            <a:rPr lang="en-CA" sz="1600" b="1" i="0" kern="1200" dirty="0"/>
            <a:t>One-Hot Encoder</a:t>
          </a:r>
          <a:r>
            <a:rPr lang="en-CA" sz="1600" b="0" i="0" kern="1200" dirty="0"/>
            <a:t>. </a:t>
          </a:r>
          <a:endParaRPr lang="en-US" sz="1600" kern="1200" dirty="0"/>
        </a:p>
      </dsp:txBody>
      <dsp:txXfrm>
        <a:off x="47519" y="2249321"/>
        <a:ext cx="10420562" cy="878402"/>
      </dsp:txXfrm>
    </dsp:sp>
    <dsp:sp modelId="{96662A1A-0C9E-4F7B-AD1C-67B798B66A3E}">
      <dsp:nvSpPr>
        <dsp:cNvPr id="0" name=""/>
        <dsp:cNvSpPr/>
      </dsp:nvSpPr>
      <dsp:spPr>
        <a:xfrm>
          <a:off x="0" y="3221322"/>
          <a:ext cx="10515600" cy="9734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This approach aimed to maintain simplicity and manageability in the dataset, considering the existing high dimensionality with approximately 38 columns.</a:t>
          </a:r>
        </a:p>
      </dsp:txBody>
      <dsp:txXfrm>
        <a:off x="47519" y="3268841"/>
        <a:ext cx="10420562" cy="8784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A861D-0992-4CBE-8CDB-5D59ACCE9491}">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FE4D03-877C-42DA-8968-1D2ABBB2417B}">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8D8900-7101-4C6E-8218-F228B8422C39}">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CA" sz="2300" kern="1200" dirty="0"/>
            <a:t>Our main aim was to find the wait time and to do this we had to subtract the Chart time and in time.</a:t>
          </a:r>
          <a:endParaRPr lang="en-US" sz="2300" kern="1200" dirty="0"/>
        </a:p>
      </dsp:txBody>
      <dsp:txXfrm>
        <a:off x="1437631" y="531"/>
        <a:ext cx="9077968" cy="1244702"/>
      </dsp:txXfrm>
    </dsp:sp>
    <dsp:sp modelId="{19CB5F2B-88C4-41D0-A6FB-DB7D473DBCB2}">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1778C-12B4-4772-9D9F-6DE78362A6D4}">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7D3AEF-B79C-4784-9B0A-5BB1F5E5D441}">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CA" sz="2300" kern="1200" dirty="0"/>
            <a:t>We created a new column – wait time to find the difference between the two and use it as our target variable.</a:t>
          </a:r>
          <a:endParaRPr lang="en-US" sz="2300" kern="1200" dirty="0"/>
        </a:p>
      </dsp:txBody>
      <dsp:txXfrm>
        <a:off x="1437631" y="1556410"/>
        <a:ext cx="9077968" cy="1244702"/>
      </dsp:txXfrm>
    </dsp:sp>
    <dsp:sp modelId="{BDEEB82F-4A25-42A2-A50B-F9D79735A5AA}">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AD779D-5B93-496B-9D25-6D2D8B6AB1EE}">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4F9AEF-79A2-4F66-90E8-1AC1339F04C8}">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CA" sz="2300" kern="1200" dirty="0"/>
            <a:t>By doing this we find that the minimum wait time for patients is 14 minutes, and the maximum wait time goes </a:t>
          </a:r>
          <a:r>
            <a:rPr lang="en-CA" sz="2300" kern="1200" dirty="0" err="1"/>
            <a:t>upto</a:t>
          </a:r>
          <a:r>
            <a:rPr lang="en-CA" sz="2300" kern="1200" dirty="0"/>
            <a:t> 866 minutes which is approximately about 14 hours.</a:t>
          </a:r>
          <a:endParaRPr lang="en-US" sz="2300" kern="1200" dirty="0"/>
        </a:p>
      </dsp:txBody>
      <dsp:txXfrm>
        <a:off x="1437631" y="3112289"/>
        <a:ext cx="9077968" cy="12447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520A3-62C1-4CF3-A8CC-BE92AC9D7C8F}">
      <dsp:nvSpPr>
        <dsp:cNvPr id="0" name=""/>
        <dsp:cNvSpPr/>
      </dsp:nvSpPr>
      <dsp:spPr>
        <a:xfrm>
          <a:off x="0" y="2350"/>
          <a:ext cx="10515600" cy="61146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For our initial machine learning model, we focused on features identified through correlation analysis: resprate triage, o2sat triage, sbp_triage, and med_rn.</a:t>
          </a:r>
        </a:p>
      </dsp:txBody>
      <dsp:txXfrm>
        <a:off x="29849" y="32199"/>
        <a:ext cx="10455902" cy="551764"/>
      </dsp:txXfrm>
    </dsp:sp>
    <dsp:sp modelId="{B49D6CA3-4279-45F4-8B33-F51345425D28}">
      <dsp:nvSpPr>
        <dsp:cNvPr id="0" name=""/>
        <dsp:cNvSpPr/>
      </dsp:nvSpPr>
      <dsp:spPr>
        <a:xfrm>
          <a:off x="0" y="624879"/>
          <a:ext cx="10515600" cy="611462"/>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These features were selected based on their strong correlation with the target variable.</a:t>
          </a:r>
        </a:p>
      </dsp:txBody>
      <dsp:txXfrm>
        <a:off x="29849" y="654728"/>
        <a:ext cx="10455902" cy="551764"/>
      </dsp:txXfrm>
    </dsp:sp>
    <dsp:sp modelId="{375BC96D-21E2-4C5E-BB2D-A784C8DDE8F5}">
      <dsp:nvSpPr>
        <dsp:cNvPr id="0" name=""/>
        <dsp:cNvSpPr/>
      </dsp:nvSpPr>
      <dsp:spPr>
        <a:xfrm>
          <a:off x="0" y="1247408"/>
          <a:ext cx="10515600" cy="611462"/>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Utilizing this subset of features, we constructed our first predictive model using the AdaBoost Regressor algorithm.</a:t>
          </a:r>
        </a:p>
      </dsp:txBody>
      <dsp:txXfrm>
        <a:off x="29849" y="1277257"/>
        <a:ext cx="10455902" cy="551764"/>
      </dsp:txXfrm>
    </dsp:sp>
    <dsp:sp modelId="{52C0AE91-7FF4-42FC-AA15-4DD05C749A65}">
      <dsp:nvSpPr>
        <dsp:cNvPr id="0" name=""/>
        <dsp:cNvSpPr/>
      </dsp:nvSpPr>
      <dsp:spPr>
        <a:xfrm>
          <a:off x="0" y="1869937"/>
          <a:ext cx="10515600" cy="611462"/>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evaluation of this model yielded promising results:</a:t>
          </a:r>
        </a:p>
      </dsp:txBody>
      <dsp:txXfrm>
        <a:off x="29849" y="1899786"/>
        <a:ext cx="10455902" cy="551764"/>
      </dsp:txXfrm>
    </dsp:sp>
    <dsp:sp modelId="{048405E4-92A3-4DF0-97B8-B4C57427F950}">
      <dsp:nvSpPr>
        <dsp:cNvPr id="0" name=""/>
        <dsp:cNvSpPr/>
      </dsp:nvSpPr>
      <dsp:spPr>
        <a:xfrm>
          <a:off x="0" y="2492467"/>
          <a:ext cx="10515600" cy="611462"/>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Mean Squared Error: 741.15</a:t>
          </a:r>
        </a:p>
      </dsp:txBody>
      <dsp:txXfrm>
        <a:off x="29849" y="2522316"/>
        <a:ext cx="10455902" cy="551764"/>
      </dsp:txXfrm>
    </dsp:sp>
    <dsp:sp modelId="{CAAB2347-53D2-4D4F-BA5A-B7D066667EDF}">
      <dsp:nvSpPr>
        <dsp:cNvPr id="0" name=""/>
        <dsp:cNvSpPr/>
      </dsp:nvSpPr>
      <dsp:spPr>
        <a:xfrm>
          <a:off x="0" y="3114996"/>
          <a:ext cx="10515600" cy="611462"/>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R-squared Score: 0.935</a:t>
          </a:r>
        </a:p>
      </dsp:txBody>
      <dsp:txXfrm>
        <a:off x="29849" y="3144845"/>
        <a:ext cx="10455902" cy="551764"/>
      </dsp:txXfrm>
    </dsp:sp>
    <dsp:sp modelId="{51B5B8E6-2121-44E3-8699-EB0DF269CC59}">
      <dsp:nvSpPr>
        <dsp:cNvPr id="0" name=""/>
        <dsp:cNvSpPr/>
      </dsp:nvSpPr>
      <dsp:spPr>
        <a:xfrm>
          <a:off x="0" y="3737525"/>
          <a:ext cx="10515600" cy="61146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Mean Absolute Error: 15.77</a:t>
          </a:r>
        </a:p>
      </dsp:txBody>
      <dsp:txXfrm>
        <a:off x="29849" y="3767374"/>
        <a:ext cx="10455902" cy="5517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AC6F0-A783-4B71-8DE1-18D4A3333A0E}">
      <dsp:nvSpPr>
        <dsp:cNvPr id="0" name=""/>
        <dsp:cNvSpPr/>
      </dsp:nvSpPr>
      <dsp:spPr>
        <a:xfrm>
          <a:off x="2878073" y="150702"/>
          <a:ext cx="764912" cy="7649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B27824-F13D-4603-9A9B-EEFE73C5F8EB}">
      <dsp:nvSpPr>
        <dsp:cNvPr id="0" name=""/>
        <dsp:cNvSpPr/>
      </dsp:nvSpPr>
      <dsp:spPr>
        <a:xfrm>
          <a:off x="2410627" y="1523442"/>
          <a:ext cx="1699804" cy="2677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Mean Squared Error (MSE): The MSE value of 65.28 indicates the average squared difference between the predicted wait times and the actual wait times in the emergency room. A lower MSE suggests that the model's predictions are closer to the actual values, which is desirable.</a:t>
          </a:r>
        </a:p>
      </dsp:txBody>
      <dsp:txXfrm>
        <a:off x="2410627" y="1523442"/>
        <a:ext cx="1699804" cy="2677192"/>
      </dsp:txXfrm>
    </dsp:sp>
    <dsp:sp modelId="{A9AD57A0-9A13-4FD6-8FB0-DF46C550AB9B}">
      <dsp:nvSpPr>
        <dsp:cNvPr id="0" name=""/>
        <dsp:cNvSpPr/>
      </dsp:nvSpPr>
      <dsp:spPr>
        <a:xfrm>
          <a:off x="4875343" y="150702"/>
          <a:ext cx="764912" cy="7649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FCF8F4-11CE-48BF-BC7B-AFBAA5F95F1F}">
      <dsp:nvSpPr>
        <dsp:cNvPr id="0" name=""/>
        <dsp:cNvSpPr/>
      </dsp:nvSpPr>
      <dsp:spPr>
        <a:xfrm>
          <a:off x="4407897" y="1523442"/>
          <a:ext cx="1699804" cy="2677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Mean Absolute Error (MAE): With an MAE of 1.97, the model's average absolute difference between predicted and actual wait times is quite low. This implies that, on average, our model's predictions deviate by approximately 1.97 minutes from the actual wait times.</a:t>
          </a:r>
        </a:p>
      </dsp:txBody>
      <dsp:txXfrm>
        <a:off x="4407897" y="1523442"/>
        <a:ext cx="1699804" cy="2677192"/>
      </dsp:txXfrm>
    </dsp:sp>
    <dsp:sp modelId="{DFDD116D-EEF5-45D3-9ABB-F2C4901828A9}">
      <dsp:nvSpPr>
        <dsp:cNvPr id="0" name=""/>
        <dsp:cNvSpPr/>
      </dsp:nvSpPr>
      <dsp:spPr>
        <a:xfrm>
          <a:off x="6872614" y="150702"/>
          <a:ext cx="764912" cy="7649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A9F0C4-F3B9-4E12-88E5-BD6D0ECEB7D5}">
      <dsp:nvSpPr>
        <dsp:cNvPr id="0" name=""/>
        <dsp:cNvSpPr/>
      </dsp:nvSpPr>
      <dsp:spPr>
        <a:xfrm>
          <a:off x="6405168" y="1523442"/>
          <a:ext cx="1699804" cy="2677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R-squared Score (R2): The high R-squared score of 0.994 suggests that our model explains approximately 99.4% of the variance in the wait time data. This indicates that our model fits the data extremely well and is capable of making highly accurate predictions.</a:t>
          </a:r>
        </a:p>
      </dsp:txBody>
      <dsp:txXfrm>
        <a:off x="6405168" y="1523442"/>
        <a:ext cx="1699804" cy="26771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A861D-0992-4CBE-8CDB-5D59ACCE9491}">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FE4D03-877C-42DA-8968-1D2ABBB2417B}">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8D8900-7101-4C6E-8218-F228B8422C39}">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US" sz="2000" b="1" i="0" kern="1200" dirty="0"/>
            <a:t>Pre-arrival Information</a:t>
          </a:r>
          <a:r>
            <a:rPr lang="en-US" sz="2000" b="0" i="0" kern="1200" dirty="0"/>
            <a:t>: Gather patient information (like chief complaint, pain level) before they arrive at the ED. This could be done through emergency medical services (EMS) in the field. This allows the ED to prepare resources and personnel in advance.</a:t>
          </a:r>
          <a:endParaRPr lang="en-US" sz="2000" kern="1200" dirty="0"/>
        </a:p>
      </dsp:txBody>
      <dsp:txXfrm>
        <a:off x="1437631" y="531"/>
        <a:ext cx="9077968" cy="1244702"/>
      </dsp:txXfrm>
    </dsp:sp>
    <dsp:sp modelId="{19CB5F2B-88C4-41D0-A6FB-DB7D473DBCB2}">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1778C-12B4-4772-9D9F-6DE78362A6D4}">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7D3AEF-B79C-4784-9B0A-5BB1F5E5D441}">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US" sz="2000" b="1" i="0" kern="1200" dirty="0"/>
            <a:t>Predictive Modeling</a:t>
          </a:r>
          <a:r>
            <a:rPr lang="en-US" sz="2000" b="0" i="0" kern="1200" dirty="0"/>
            <a:t>: Use the ML model to predict patient flow and waiting times based on real-time data. This can help manage resources more effectively and reduce waiting times.</a:t>
          </a:r>
          <a:endParaRPr lang="en-US" sz="2000" kern="1200" dirty="0"/>
        </a:p>
      </dsp:txBody>
      <dsp:txXfrm>
        <a:off x="1437631" y="1556410"/>
        <a:ext cx="9077968" cy="1244702"/>
      </dsp:txXfrm>
    </dsp:sp>
    <dsp:sp modelId="{BDEEB82F-4A25-42A2-A50B-F9D79735A5AA}">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AD779D-5B93-496B-9D25-6D2D8B6AB1EE}">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4F9AEF-79A2-4F66-90E8-1AC1339F04C8}">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US" sz="2000" b="1" i="0" kern="1200" dirty="0"/>
            <a:t>Risk Stratification</a:t>
          </a:r>
          <a:r>
            <a:rPr lang="en-US" sz="2000" b="0" i="0" kern="1200" dirty="0"/>
            <a:t>: The ML model can be used to stratify patients based on risk levels. Patients with higher risk (based on blood pressure, chief complaint, pain, temperature) can be attended to more quickly.</a:t>
          </a:r>
          <a:endParaRPr lang="en-US" sz="2000" kern="1200" dirty="0"/>
        </a:p>
      </dsp:txBody>
      <dsp:txXfrm>
        <a:off x="1437631" y="3112289"/>
        <a:ext cx="9077968" cy="12447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2B880-FD17-4C94-AC88-57FD2A7DFA22}">
      <dsp:nvSpPr>
        <dsp:cNvPr id="0" name=""/>
        <dsp:cNvSpPr/>
      </dsp:nvSpPr>
      <dsp:spPr>
        <a:xfrm>
          <a:off x="847669" y="0"/>
          <a:ext cx="9606921" cy="5418667"/>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1A46E-DA3C-4D57-A212-E45C110E92EB}">
      <dsp:nvSpPr>
        <dsp:cNvPr id="0" name=""/>
        <dsp:cNvSpPr/>
      </dsp:nvSpPr>
      <dsp:spPr>
        <a:xfrm>
          <a:off x="12141" y="1625600"/>
          <a:ext cx="3637915" cy="216746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b="1" i="0" kern="1200" dirty="0">
              <a:solidFill>
                <a:schemeClr val="bg1"/>
              </a:solidFill>
              <a:effectLst/>
              <a:latin typeface="-apple-system"/>
            </a:rPr>
            <a:t>Continuous Monitoring and Improvement</a:t>
          </a:r>
          <a:r>
            <a:rPr lang="en-US" sz="1700" b="0" i="0" kern="1200" dirty="0">
              <a:solidFill>
                <a:schemeClr val="bg1"/>
              </a:solidFill>
              <a:effectLst/>
              <a:latin typeface="-apple-system"/>
            </a:rPr>
            <a:t>: Continually monitor and analyze </a:t>
          </a:r>
          <a:r>
            <a:rPr lang="en-US" sz="1700" b="1" i="0" kern="1200" dirty="0">
              <a:solidFill>
                <a:schemeClr val="bg1"/>
              </a:solidFill>
              <a:effectLst/>
              <a:latin typeface="-apple-system"/>
            </a:rPr>
            <a:t>patient</a:t>
          </a:r>
          <a:r>
            <a:rPr lang="en-US" sz="1700" b="0" i="0" kern="1200" dirty="0">
              <a:solidFill>
                <a:schemeClr val="bg1"/>
              </a:solidFill>
              <a:effectLst/>
              <a:latin typeface="-apple-system"/>
            </a:rPr>
            <a:t> </a:t>
          </a:r>
          <a:r>
            <a:rPr lang="en-US" sz="1700" b="1" i="0" kern="1200" dirty="0">
              <a:solidFill>
                <a:schemeClr val="bg1"/>
              </a:solidFill>
              <a:effectLst/>
              <a:latin typeface="-apple-system"/>
            </a:rPr>
            <a:t>data</a:t>
          </a:r>
          <a:r>
            <a:rPr lang="en-US" sz="1700" b="0" i="0" kern="1200" dirty="0">
              <a:solidFill>
                <a:schemeClr val="bg1"/>
              </a:solidFill>
              <a:effectLst/>
              <a:latin typeface="-apple-system"/>
            </a:rPr>
            <a:t> to identify trends, bottlenecks, and areas for improvement. This should be an ongoing process, as factors affecting ED wait times can change over time.</a:t>
          </a:r>
          <a:endParaRPr lang="en-US" sz="1700" kern="1200" dirty="0"/>
        </a:p>
      </dsp:txBody>
      <dsp:txXfrm>
        <a:off x="117948" y="1731407"/>
        <a:ext cx="3426301" cy="1955852"/>
      </dsp:txXfrm>
    </dsp:sp>
    <dsp:sp modelId="{54DACFEB-B0FA-48A0-96EC-034CCA03D6FD}">
      <dsp:nvSpPr>
        <dsp:cNvPr id="0" name=""/>
        <dsp:cNvSpPr/>
      </dsp:nvSpPr>
      <dsp:spPr>
        <a:xfrm>
          <a:off x="3832172" y="1625600"/>
          <a:ext cx="3637915" cy="216746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Font typeface="+mj-lt"/>
            <a:buNone/>
          </a:pPr>
          <a:r>
            <a:rPr lang="en-US" sz="1700" b="1" i="0" kern="1200" dirty="0"/>
            <a:t>Model Improvement</a:t>
          </a:r>
          <a:r>
            <a:rPr lang="en-US" sz="1700" b="0" i="0" kern="1200" dirty="0"/>
            <a:t>: Continuously feed the model with new data to improve its predictive accuracy. Regularly evaluate and update the model to ensure it reflects the most current trends and patterns.</a:t>
          </a:r>
          <a:endParaRPr lang="en-US" sz="1700" kern="1200" dirty="0"/>
        </a:p>
      </dsp:txBody>
      <dsp:txXfrm>
        <a:off x="3937979" y="1731407"/>
        <a:ext cx="3426301" cy="1955852"/>
      </dsp:txXfrm>
    </dsp:sp>
    <dsp:sp modelId="{334BD261-97D6-485E-96E0-CF0FDCAD0799}">
      <dsp:nvSpPr>
        <dsp:cNvPr id="0" name=""/>
        <dsp:cNvSpPr/>
      </dsp:nvSpPr>
      <dsp:spPr>
        <a:xfrm>
          <a:off x="7652204" y="1625600"/>
          <a:ext cx="3637915" cy="216746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Font typeface="+mj-lt"/>
            <a:buNone/>
          </a:pPr>
          <a:r>
            <a:rPr lang="en-US" sz="1700" b="1" i="0" kern="1200" dirty="0"/>
            <a:t>Decision Support</a:t>
          </a:r>
          <a:r>
            <a:rPr lang="en-US" sz="1700" b="0" i="0" kern="1200" dirty="0"/>
            <a:t>: Use the ML model as a decision support tool for healthcare professionals in the ED. The model can provide data-driven insights to assist healthcare professionals in making quick decisions.</a:t>
          </a:r>
          <a:endParaRPr lang="en-US" sz="1700" kern="1200" dirty="0"/>
        </a:p>
      </dsp:txBody>
      <dsp:txXfrm>
        <a:off x="7758011" y="1731407"/>
        <a:ext cx="3426301" cy="19558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A579-AB3C-14B1-6007-529148EF9A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7FB2AE-E0BB-76A1-6616-0159037CBE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DDE2BB-43EE-7EFD-5D3D-234A516A351D}"/>
              </a:ext>
            </a:extLst>
          </p:cNvPr>
          <p:cNvSpPr>
            <a:spLocks noGrp="1"/>
          </p:cNvSpPr>
          <p:nvPr>
            <p:ph type="dt" sz="half" idx="10"/>
          </p:nvPr>
        </p:nvSpPr>
        <p:spPr/>
        <p:txBody>
          <a:bodyPr/>
          <a:lstStyle/>
          <a:p>
            <a:fld id="{386DAC8A-3D3C-472A-AF4C-BD9D0A7BCA5D}" type="datetimeFigureOut">
              <a:rPr lang="en-IN" smtClean="0"/>
              <a:t>26/04/24</a:t>
            </a:fld>
            <a:endParaRPr lang="en-IN"/>
          </a:p>
        </p:txBody>
      </p:sp>
      <p:sp>
        <p:nvSpPr>
          <p:cNvPr id="5" name="Footer Placeholder 4">
            <a:extLst>
              <a:ext uri="{FF2B5EF4-FFF2-40B4-BE49-F238E27FC236}">
                <a16:creationId xmlns:a16="http://schemas.microsoft.com/office/drawing/2014/main" id="{116A63C8-2704-7ACA-4EED-1C447C2535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FA1C89-FD17-3676-F7B0-0F2241B4622E}"/>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115488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31ECB-7DBD-D68E-2F3E-134E0AF687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F180D9-3743-3234-E58A-2DA6E55C92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7BCAF3-1657-63EB-9958-07A55978DB7F}"/>
              </a:ext>
            </a:extLst>
          </p:cNvPr>
          <p:cNvSpPr>
            <a:spLocks noGrp="1"/>
          </p:cNvSpPr>
          <p:nvPr>
            <p:ph type="dt" sz="half" idx="10"/>
          </p:nvPr>
        </p:nvSpPr>
        <p:spPr/>
        <p:txBody>
          <a:bodyPr/>
          <a:lstStyle/>
          <a:p>
            <a:fld id="{386DAC8A-3D3C-472A-AF4C-BD9D0A7BCA5D}" type="datetimeFigureOut">
              <a:rPr lang="en-IN" smtClean="0"/>
              <a:t>26/04/24</a:t>
            </a:fld>
            <a:endParaRPr lang="en-IN"/>
          </a:p>
        </p:txBody>
      </p:sp>
      <p:sp>
        <p:nvSpPr>
          <p:cNvPr id="5" name="Footer Placeholder 4">
            <a:extLst>
              <a:ext uri="{FF2B5EF4-FFF2-40B4-BE49-F238E27FC236}">
                <a16:creationId xmlns:a16="http://schemas.microsoft.com/office/drawing/2014/main" id="{633C2C2D-6303-E8F8-23C1-2C4FAF2D7C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2B2409-B653-A592-8256-B6263B9E77C8}"/>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144624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D1AB79-3EB1-2622-4123-43F5D832FC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8B343E-F411-C70E-611D-5D8F2D6820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46FACC-1487-8595-2583-A6659232A952}"/>
              </a:ext>
            </a:extLst>
          </p:cNvPr>
          <p:cNvSpPr>
            <a:spLocks noGrp="1"/>
          </p:cNvSpPr>
          <p:nvPr>
            <p:ph type="dt" sz="half" idx="10"/>
          </p:nvPr>
        </p:nvSpPr>
        <p:spPr/>
        <p:txBody>
          <a:bodyPr/>
          <a:lstStyle/>
          <a:p>
            <a:fld id="{386DAC8A-3D3C-472A-AF4C-BD9D0A7BCA5D}" type="datetimeFigureOut">
              <a:rPr lang="en-IN" smtClean="0"/>
              <a:t>26/04/24</a:t>
            </a:fld>
            <a:endParaRPr lang="en-IN"/>
          </a:p>
        </p:txBody>
      </p:sp>
      <p:sp>
        <p:nvSpPr>
          <p:cNvPr id="5" name="Footer Placeholder 4">
            <a:extLst>
              <a:ext uri="{FF2B5EF4-FFF2-40B4-BE49-F238E27FC236}">
                <a16:creationId xmlns:a16="http://schemas.microsoft.com/office/drawing/2014/main" id="{8279882D-2715-2832-58BC-0F9E8A2F23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1BA557-41FD-73AA-00BF-13D33E9849C0}"/>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2755810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760F-68A2-14E9-F554-2D6AD5B8B9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4E2A89-9170-B957-8483-4345E17A4A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D079AA-D2ED-2C95-84ED-7D370B7C5784}"/>
              </a:ext>
            </a:extLst>
          </p:cNvPr>
          <p:cNvSpPr>
            <a:spLocks noGrp="1"/>
          </p:cNvSpPr>
          <p:nvPr>
            <p:ph type="dt" sz="half" idx="10"/>
          </p:nvPr>
        </p:nvSpPr>
        <p:spPr/>
        <p:txBody>
          <a:bodyPr/>
          <a:lstStyle/>
          <a:p>
            <a:fld id="{386DAC8A-3D3C-472A-AF4C-BD9D0A7BCA5D}" type="datetimeFigureOut">
              <a:rPr lang="en-IN" smtClean="0"/>
              <a:t>26/04/24</a:t>
            </a:fld>
            <a:endParaRPr lang="en-IN"/>
          </a:p>
        </p:txBody>
      </p:sp>
      <p:sp>
        <p:nvSpPr>
          <p:cNvPr id="5" name="Footer Placeholder 4">
            <a:extLst>
              <a:ext uri="{FF2B5EF4-FFF2-40B4-BE49-F238E27FC236}">
                <a16:creationId xmlns:a16="http://schemas.microsoft.com/office/drawing/2014/main" id="{9CB9380D-2A69-81ED-EF74-7D9956D76A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83CEFE-BAD2-D5FE-B49F-3D306C95CE23}"/>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50997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2D5F-69D3-9BDD-7483-E2DDAF1C18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6A49B2-FE34-1D5F-7046-64565926C5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29CA0-0DC3-495E-69E5-F0B76CCF2E8F}"/>
              </a:ext>
            </a:extLst>
          </p:cNvPr>
          <p:cNvSpPr>
            <a:spLocks noGrp="1"/>
          </p:cNvSpPr>
          <p:nvPr>
            <p:ph type="dt" sz="half" idx="10"/>
          </p:nvPr>
        </p:nvSpPr>
        <p:spPr/>
        <p:txBody>
          <a:bodyPr/>
          <a:lstStyle/>
          <a:p>
            <a:fld id="{386DAC8A-3D3C-472A-AF4C-BD9D0A7BCA5D}" type="datetimeFigureOut">
              <a:rPr lang="en-IN" smtClean="0"/>
              <a:t>26/04/24</a:t>
            </a:fld>
            <a:endParaRPr lang="en-IN"/>
          </a:p>
        </p:txBody>
      </p:sp>
      <p:sp>
        <p:nvSpPr>
          <p:cNvPr id="5" name="Footer Placeholder 4">
            <a:extLst>
              <a:ext uri="{FF2B5EF4-FFF2-40B4-BE49-F238E27FC236}">
                <a16:creationId xmlns:a16="http://schemas.microsoft.com/office/drawing/2014/main" id="{ED748A9C-23C3-504E-63EB-D0F54F3F52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1C59A6-ABD6-2173-B922-4298B011F892}"/>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59696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93A7-84D6-3523-025A-A44E313D66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33613F-5C14-AA1F-437B-E605BE1D19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1D369A-6E30-7371-4C09-01729E7CD1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D1ED90-C4D9-1F15-B4C2-A815DB241F41}"/>
              </a:ext>
            </a:extLst>
          </p:cNvPr>
          <p:cNvSpPr>
            <a:spLocks noGrp="1"/>
          </p:cNvSpPr>
          <p:nvPr>
            <p:ph type="dt" sz="half" idx="10"/>
          </p:nvPr>
        </p:nvSpPr>
        <p:spPr/>
        <p:txBody>
          <a:bodyPr/>
          <a:lstStyle/>
          <a:p>
            <a:fld id="{386DAC8A-3D3C-472A-AF4C-BD9D0A7BCA5D}" type="datetimeFigureOut">
              <a:rPr lang="en-IN" smtClean="0"/>
              <a:t>26/04/24</a:t>
            </a:fld>
            <a:endParaRPr lang="en-IN"/>
          </a:p>
        </p:txBody>
      </p:sp>
      <p:sp>
        <p:nvSpPr>
          <p:cNvPr id="6" name="Footer Placeholder 5">
            <a:extLst>
              <a:ext uri="{FF2B5EF4-FFF2-40B4-BE49-F238E27FC236}">
                <a16:creationId xmlns:a16="http://schemas.microsoft.com/office/drawing/2014/main" id="{1205F811-5982-C893-3D0D-371233E0BF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2C986E-955B-6CBC-71E4-585D6EAC0FC6}"/>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1156251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919D4-54B6-C451-77D9-A3A6958AD9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D7910C-CEEB-2BF4-2837-BC4930CD70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AAE8F1-11FE-D462-23E7-37EBD2DE10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848B75-4246-7AFA-FCC0-969401D9FF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C905DC-B4C8-3871-DB1B-D93D629E67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9B8DEA-A4D2-E95F-8181-27349BB8BB76}"/>
              </a:ext>
            </a:extLst>
          </p:cNvPr>
          <p:cNvSpPr>
            <a:spLocks noGrp="1"/>
          </p:cNvSpPr>
          <p:nvPr>
            <p:ph type="dt" sz="half" idx="10"/>
          </p:nvPr>
        </p:nvSpPr>
        <p:spPr/>
        <p:txBody>
          <a:bodyPr/>
          <a:lstStyle/>
          <a:p>
            <a:fld id="{386DAC8A-3D3C-472A-AF4C-BD9D0A7BCA5D}" type="datetimeFigureOut">
              <a:rPr lang="en-IN" smtClean="0"/>
              <a:t>26/04/24</a:t>
            </a:fld>
            <a:endParaRPr lang="en-IN"/>
          </a:p>
        </p:txBody>
      </p:sp>
      <p:sp>
        <p:nvSpPr>
          <p:cNvPr id="8" name="Footer Placeholder 7">
            <a:extLst>
              <a:ext uri="{FF2B5EF4-FFF2-40B4-BE49-F238E27FC236}">
                <a16:creationId xmlns:a16="http://schemas.microsoft.com/office/drawing/2014/main" id="{C1ED11AD-C4A5-A3DA-A6F6-3C4B527DFE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CF0383-C765-4D94-B24D-1CFEBBE618D4}"/>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3270460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17F2-5E84-6682-7863-25F3B6F259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7CC6DD-0B26-639C-1A7E-4164EDF0E8DB}"/>
              </a:ext>
            </a:extLst>
          </p:cNvPr>
          <p:cNvSpPr>
            <a:spLocks noGrp="1"/>
          </p:cNvSpPr>
          <p:nvPr>
            <p:ph type="dt" sz="half" idx="10"/>
          </p:nvPr>
        </p:nvSpPr>
        <p:spPr/>
        <p:txBody>
          <a:bodyPr/>
          <a:lstStyle/>
          <a:p>
            <a:fld id="{386DAC8A-3D3C-472A-AF4C-BD9D0A7BCA5D}" type="datetimeFigureOut">
              <a:rPr lang="en-IN" smtClean="0"/>
              <a:t>26/04/24</a:t>
            </a:fld>
            <a:endParaRPr lang="en-IN"/>
          </a:p>
        </p:txBody>
      </p:sp>
      <p:sp>
        <p:nvSpPr>
          <p:cNvPr id="4" name="Footer Placeholder 3">
            <a:extLst>
              <a:ext uri="{FF2B5EF4-FFF2-40B4-BE49-F238E27FC236}">
                <a16:creationId xmlns:a16="http://schemas.microsoft.com/office/drawing/2014/main" id="{2269A4CC-D9FD-E79E-280A-1D37D6AA5B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794DF3-0230-199F-E04F-7A46C6654311}"/>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2143731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9AB3C3-1794-6108-8107-7E840DBB3E5F}"/>
              </a:ext>
            </a:extLst>
          </p:cNvPr>
          <p:cNvSpPr>
            <a:spLocks noGrp="1"/>
          </p:cNvSpPr>
          <p:nvPr>
            <p:ph type="dt" sz="half" idx="10"/>
          </p:nvPr>
        </p:nvSpPr>
        <p:spPr/>
        <p:txBody>
          <a:bodyPr/>
          <a:lstStyle/>
          <a:p>
            <a:fld id="{386DAC8A-3D3C-472A-AF4C-BD9D0A7BCA5D}" type="datetimeFigureOut">
              <a:rPr lang="en-IN" smtClean="0"/>
              <a:t>26/04/24</a:t>
            </a:fld>
            <a:endParaRPr lang="en-IN"/>
          </a:p>
        </p:txBody>
      </p:sp>
      <p:sp>
        <p:nvSpPr>
          <p:cNvPr id="3" name="Footer Placeholder 2">
            <a:extLst>
              <a:ext uri="{FF2B5EF4-FFF2-40B4-BE49-F238E27FC236}">
                <a16:creationId xmlns:a16="http://schemas.microsoft.com/office/drawing/2014/main" id="{5ACE0DBE-65E1-AE66-DD77-0FD94767ED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186008-7ED7-CC13-F825-1704DDD60BD3}"/>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1189483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4B7E-D071-C8F9-199F-5CFF22717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2FDA2D-46C4-FB88-0498-2A43276ABC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4B6AF9-D9CE-874E-FAB4-6715D38D0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000C32-1C8B-501C-69BF-EA20B79523AD}"/>
              </a:ext>
            </a:extLst>
          </p:cNvPr>
          <p:cNvSpPr>
            <a:spLocks noGrp="1"/>
          </p:cNvSpPr>
          <p:nvPr>
            <p:ph type="dt" sz="half" idx="10"/>
          </p:nvPr>
        </p:nvSpPr>
        <p:spPr/>
        <p:txBody>
          <a:bodyPr/>
          <a:lstStyle/>
          <a:p>
            <a:fld id="{386DAC8A-3D3C-472A-AF4C-BD9D0A7BCA5D}" type="datetimeFigureOut">
              <a:rPr lang="en-IN" smtClean="0"/>
              <a:t>26/04/24</a:t>
            </a:fld>
            <a:endParaRPr lang="en-IN"/>
          </a:p>
        </p:txBody>
      </p:sp>
      <p:sp>
        <p:nvSpPr>
          <p:cNvPr id="6" name="Footer Placeholder 5">
            <a:extLst>
              <a:ext uri="{FF2B5EF4-FFF2-40B4-BE49-F238E27FC236}">
                <a16:creationId xmlns:a16="http://schemas.microsoft.com/office/drawing/2014/main" id="{69385F5D-F379-966E-99C0-B3D8E883A9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AEF9F1-C576-ACBB-EE82-80ACEFC4A609}"/>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206674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6901-3113-1E88-CD65-74C93F7D7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E6A9F0-87D5-961F-D73C-240E19304D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572D53-3EF1-F5A3-63F4-449016180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B4F91E-DAF8-39C7-8FEA-5AF6319ACDAB}"/>
              </a:ext>
            </a:extLst>
          </p:cNvPr>
          <p:cNvSpPr>
            <a:spLocks noGrp="1"/>
          </p:cNvSpPr>
          <p:nvPr>
            <p:ph type="dt" sz="half" idx="10"/>
          </p:nvPr>
        </p:nvSpPr>
        <p:spPr/>
        <p:txBody>
          <a:bodyPr/>
          <a:lstStyle/>
          <a:p>
            <a:fld id="{386DAC8A-3D3C-472A-AF4C-BD9D0A7BCA5D}" type="datetimeFigureOut">
              <a:rPr lang="en-IN" smtClean="0"/>
              <a:t>26/04/24</a:t>
            </a:fld>
            <a:endParaRPr lang="en-IN"/>
          </a:p>
        </p:txBody>
      </p:sp>
      <p:sp>
        <p:nvSpPr>
          <p:cNvPr id="6" name="Footer Placeholder 5">
            <a:extLst>
              <a:ext uri="{FF2B5EF4-FFF2-40B4-BE49-F238E27FC236}">
                <a16:creationId xmlns:a16="http://schemas.microsoft.com/office/drawing/2014/main" id="{CD108751-8572-5BEA-B1D6-6702B1911A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85F3CB-9D2A-4EEF-7560-A78778BA7145}"/>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3330220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78F3FC-5785-75DE-F6D2-710E8338F2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C12A10-C53E-E5BD-6DD8-2223E3C305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53BBA6-9B49-F3E1-AB5E-BF8E9C0EE7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DAC8A-3D3C-472A-AF4C-BD9D0A7BCA5D}" type="datetimeFigureOut">
              <a:rPr lang="en-IN" smtClean="0"/>
              <a:t>26/04/24</a:t>
            </a:fld>
            <a:endParaRPr lang="en-IN"/>
          </a:p>
        </p:txBody>
      </p:sp>
      <p:sp>
        <p:nvSpPr>
          <p:cNvPr id="5" name="Footer Placeholder 4">
            <a:extLst>
              <a:ext uri="{FF2B5EF4-FFF2-40B4-BE49-F238E27FC236}">
                <a16:creationId xmlns:a16="http://schemas.microsoft.com/office/drawing/2014/main" id="{C06B1BE7-260E-89F6-AE84-81629717DC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9C423E-8BAA-79CD-8A93-DE3E720408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C8E9ED-3043-4023-A64D-C980F8C7FF8D}" type="slidenum">
              <a:rPr lang="en-IN" smtClean="0"/>
              <a:t>‹#›</a:t>
            </a:fld>
            <a:endParaRPr lang="en-IN"/>
          </a:p>
        </p:txBody>
      </p:sp>
    </p:spTree>
    <p:extLst>
      <p:ext uri="{BB962C8B-B14F-4D97-AF65-F5344CB8AC3E}">
        <p14:creationId xmlns:p14="http://schemas.microsoft.com/office/powerpoint/2010/main" val="2184454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Open doors">
            <a:extLst>
              <a:ext uri="{FF2B5EF4-FFF2-40B4-BE49-F238E27FC236}">
                <a16:creationId xmlns:a16="http://schemas.microsoft.com/office/drawing/2014/main" id="{BE2E1A43-E663-BE14-3DEE-0FE66D6872F8}"/>
              </a:ext>
            </a:extLst>
          </p:cNvPr>
          <p:cNvPicPr>
            <a:picLocks noChangeAspect="1"/>
          </p:cNvPicPr>
          <p:nvPr/>
        </p:nvPicPr>
        <p:blipFill rotWithShape="1">
          <a:blip r:embed="rId2"/>
          <a:srcRect l="187" r="23111" b="9091"/>
          <a:stretch/>
        </p:blipFill>
        <p:spPr>
          <a:xfrm>
            <a:off x="3523488" y="10"/>
            <a:ext cx="8668512" cy="6857990"/>
          </a:xfrm>
          <a:prstGeom prst="rect">
            <a:avLst/>
          </a:prstGeom>
        </p:spPr>
      </p:pic>
      <p:sp>
        <p:nvSpPr>
          <p:cNvPr id="74" name="Rectangle 7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9B6481-EDDC-456A-D4B8-FAC17EAF509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000" b="1" i="0">
                <a:solidFill>
                  <a:schemeClr val="bg1"/>
                </a:solidFill>
                <a:effectLst/>
              </a:rPr>
              <a:t>IntelliCare ER: Enhancing Emergency Room Operations with MIMIC-IV Dataset</a:t>
            </a:r>
            <a:br>
              <a:rPr lang="en-US" sz="3000" b="0" i="0">
                <a:solidFill>
                  <a:schemeClr val="bg1"/>
                </a:solidFill>
                <a:effectLst/>
              </a:rPr>
            </a:br>
            <a:br>
              <a:rPr lang="en-US" sz="3000" b="0" i="0">
                <a:solidFill>
                  <a:schemeClr val="bg1"/>
                </a:solidFill>
                <a:effectLst/>
              </a:rPr>
            </a:br>
            <a:r>
              <a:rPr lang="en-US" sz="3000" b="0" i="0">
                <a:solidFill>
                  <a:schemeClr val="bg1"/>
                </a:solidFill>
                <a:effectLst/>
              </a:rPr>
              <a:t>Presented by Group 10 </a:t>
            </a:r>
            <a:endParaRPr lang="en-US" sz="3000">
              <a:solidFill>
                <a:schemeClr val="bg1"/>
              </a:solidFill>
            </a:endParaRPr>
          </a:p>
        </p:txBody>
      </p:sp>
      <p:sp>
        <p:nvSpPr>
          <p:cNvPr id="76" name="Rectangle 7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8" name="Rectangle 7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99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55E8-A7F5-7240-1483-4EC52CD7893D}"/>
              </a:ext>
            </a:extLst>
          </p:cNvPr>
          <p:cNvSpPr>
            <a:spLocks noGrp="1"/>
          </p:cNvSpPr>
          <p:nvPr>
            <p:ph type="title"/>
          </p:nvPr>
        </p:nvSpPr>
        <p:spPr>
          <a:xfrm>
            <a:off x="1371597" y="348865"/>
            <a:ext cx="10044023" cy="877729"/>
          </a:xfrm>
        </p:spPr>
        <p:txBody>
          <a:bodyPr anchor="ctr">
            <a:normAutofit/>
          </a:bodyPr>
          <a:lstStyle/>
          <a:p>
            <a:r>
              <a:rPr lang="en-CA" sz="4000">
                <a:solidFill>
                  <a:srgbClr val="FFFFFF"/>
                </a:solidFill>
              </a:rPr>
              <a:t>Key Findings</a:t>
            </a:r>
          </a:p>
        </p:txBody>
      </p:sp>
      <p:graphicFrame>
        <p:nvGraphicFramePr>
          <p:cNvPr id="5" name="Content Placeholder 2">
            <a:extLst>
              <a:ext uri="{FF2B5EF4-FFF2-40B4-BE49-F238E27FC236}">
                <a16:creationId xmlns:a16="http://schemas.microsoft.com/office/drawing/2014/main" id="{CF5BC968-0FC6-D343-771F-0AB4A9DC43C0}"/>
              </a:ext>
            </a:extLst>
          </p:cNvPr>
          <p:cNvGraphicFramePr>
            <a:graphicFrameLocks noGrp="1"/>
          </p:cNvGraphicFramePr>
          <p:nvPr>
            <p:ph idx="1"/>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1390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9B7B4D-E98B-B13F-6B0A-0674E80EDB92}"/>
              </a:ext>
            </a:extLst>
          </p:cNvPr>
          <p:cNvSpPr>
            <a:spLocks noGrp="1"/>
          </p:cNvSpPr>
          <p:nvPr>
            <p:ph type="title"/>
          </p:nvPr>
        </p:nvSpPr>
        <p:spPr>
          <a:xfrm>
            <a:off x="5093520" y="2744662"/>
            <a:ext cx="6589707" cy="2387600"/>
          </a:xfrm>
        </p:spPr>
        <p:txBody>
          <a:bodyPr vert="horz" lIns="91440" tIns="45720" rIns="91440" bIns="45720" rtlCol="0" anchor="b">
            <a:normAutofit/>
          </a:bodyPr>
          <a:lstStyle/>
          <a:p>
            <a:pPr algn="r"/>
            <a:r>
              <a:rPr lang="en-US" sz="6000" kern="1200" dirty="0">
                <a:solidFill>
                  <a:srgbClr val="FFFFFF"/>
                </a:solidFill>
                <a:latin typeface="+mj-lt"/>
                <a:ea typeface="+mj-ea"/>
                <a:cs typeface="+mj-cs"/>
              </a:rPr>
              <a:t>Machine Learning</a:t>
            </a:r>
          </a:p>
        </p:txBody>
      </p:sp>
      <p:cxnSp>
        <p:nvCxnSpPr>
          <p:cNvPr id="23" name="Straight Connector 22">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841379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D4CB-84C5-9A42-58EC-DB7A1AC82457}"/>
              </a:ext>
            </a:extLst>
          </p:cNvPr>
          <p:cNvSpPr>
            <a:spLocks noGrp="1"/>
          </p:cNvSpPr>
          <p:nvPr>
            <p:ph type="title"/>
          </p:nvPr>
        </p:nvSpPr>
        <p:spPr>
          <a:xfrm>
            <a:off x="841248" y="256032"/>
            <a:ext cx="10506456" cy="1014984"/>
          </a:xfrm>
        </p:spPr>
        <p:txBody>
          <a:bodyPr anchor="b">
            <a:normAutofit/>
          </a:bodyPr>
          <a:lstStyle/>
          <a:p>
            <a:r>
              <a:rPr lang="en-CA"/>
              <a:t>Preparing our Data</a:t>
            </a:r>
            <a:endParaRPr lang="en-CA" dirty="0"/>
          </a:p>
        </p:txBody>
      </p:sp>
      <p:graphicFrame>
        <p:nvGraphicFramePr>
          <p:cNvPr id="16" name="Content Placeholder 2">
            <a:extLst>
              <a:ext uri="{FF2B5EF4-FFF2-40B4-BE49-F238E27FC236}">
                <a16:creationId xmlns:a16="http://schemas.microsoft.com/office/drawing/2014/main" id="{92AB4539-DC3E-B1B5-9633-372F6422A584}"/>
              </a:ext>
            </a:extLst>
          </p:cNvPr>
          <p:cNvGraphicFramePr>
            <a:graphicFrameLocks noGrp="1"/>
          </p:cNvGraphicFramePr>
          <p:nvPr>
            <p:ph idx="1"/>
            <p:extLst>
              <p:ext uri="{D42A27DB-BD31-4B8C-83A1-F6EECF244321}">
                <p14:modId xmlns:p14="http://schemas.microsoft.com/office/powerpoint/2010/main" val="299386082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6170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A51049-F3ED-0DD5-3DF5-AB8DB5F83320}"/>
              </a:ext>
            </a:extLst>
          </p:cNvPr>
          <p:cNvSpPr>
            <a:spLocks noGrp="1"/>
          </p:cNvSpPr>
          <p:nvPr>
            <p:ph type="title"/>
          </p:nvPr>
        </p:nvSpPr>
        <p:spPr>
          <a:xfrm>
            <a:off x="841248" y="256032"/>
            <a:ext cx="10506456" cy="1014984"/>
          </a:xfrm>
        </p:spPr>
        <p:txBody>
          <a:bodyPr anchor="b">
            <a:normAutofit/>
          </a:bodyPr>
          <a:lstStyle/>
          <a:p>
            <a:r>
              <a:rPr lang="en-CA" dirty="0"/>
              <a:t>Encoding </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E9F040D-BD5A-ACCA-B6D6-FD5D5B6701EB}"/>
              </a:ext>
            </a:extLst>
          </p:cNvPr>
          <p:cNvGraphicFramePr>
            <a:graphicFrameLocks noGrp="1"/>
          </p:cNvGraphicFramePr>
          <p:nvPr>
            <p:ph idx="1"/>
            <p:extLst>
              <p:ext uri="{D42A27DB-BD31-4B8C-83A1-F6EECF244321}">
                <p14:modId xmlns:p14="http://schemas.microsoft.com/office/powerpoint/2010/main" val="5237117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773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C8739-81A1-1892-38C7-211820A923D0}"/>
              </a:ext>
            </a:extLst>
          </p:cNvPr>
          <p:cNvSpPr>
            <a:spLocks noGrp="1"/>
          </p:cNvSpPr>
          <p:nvPr>
            <p:ph type="title"/>
          </p:nvPr>
        </p:nvSpPr>
        <p:spPr/>
        <p:txBody>
          <a:bodyPr/>
          <a:lstStyle/>
          <a:p>
            <a:r>
              <a:rPr lang="en-CA" dirty="0"/>
              <a:t>Feature Engineering</a:t>
            </a:r>
          </a:p>
        </p:txBody>
      </p:sp>
      <p:pic>
        <p:nvPicPr>
          <p:cNvPr id="5" name="Content Placeholder 4">
            <a:extLst>
              <a:ext uri="{FF2B5EF4-FFF2-40B4-BE49-F238E27FC236}">
                <a16:creationId xmlns:a16="http://schemas.microsoft.com/office/drawing/2014/main" id="{3B153C3D-5053-AB87-8660-08017CB934C7}"/>
              </a:ext>
            </a:extLst>
          </p:cNvPr>
          <p:cNvPicPr>
            <a:picLocks noGrp="1" noChangeAspect="1"/>
          </p:cNvPicPr>
          <p:nvPr>
            <p:ph idx="1"/>
          </p:nvPr>
        </p:nvPicPr>
        <p:blipFill>
          <a:blip r:embed="rId2"/>
          <a:stretch>
            <a:fillRect/>
          </a:stretch>
        </p:blipFill>
        <p:spPr>
          <a:xfrm>
            <a:off x="615611" y="2243636"/>
            <a:ext cx="5206965" cy="2981506"/>
          </a:xfrm>
        </p:spPr>
      </p:pic>
      <p:pic>
        <p:nvPicPr>
          <p:cNvPr id="3" name="Picture 2">
            <a:extLst>
              <a:ext uri="{FF2B5EF4-FFF2-40B4-BE49-F238E27FC236}">
                <a16:creationId xmlns:a16="http://schemas.microsoft.com/office/drawing/2014/main" id="{E871EEC1-7144-AE3B-865B-DF2B17E8D8FF}"/>
              </a:ext>
            </a:extLst>
          </p:cNvPr>
          <p:cNvPicPr>
            <a:picLocks noChangeAspect="1"/>
          </p:cNvPicPr>
          <p:nvPr/>
        </p:nvPicPr>
        <p:blipFill>
          <a:blip r:embed="rId3"/>
          <a:stretch>
            <a:fillRect/>
          </a:stretch>
        </p:blipFill>
        <p:spPr>
          <a:xfrm>
            <a:off x="6587140" y="2009608"/>
            <a:ext cx="4875706" cy="3449562"/>
          </a:xfrm>
          <a:prstGeom prst="rect">
            <a:avLst/>
          </a:prstGeom>
          <a:ln>
            <a:noFill/>
          </a:ln>
        </p:spPr>
      </p:pic>
    </p:spTree>
    <p:extLst>
      <p:ext uri="{BB962C8B-B14F-4D97-AF65-F5344CB8AC3E}">
        <p14:creationId xmlns:p14="http://schemas.microsoft.com/office/powerpoint/2010/main" val="79776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ontent Placeholder 2">
            <a:extLst>
              <a:ext uri="{FF2B5EF4-FFF2-40B4-BE49-F238E27FC236}">
                <a16:creationId xmlns:a16="http://schemas.microsoft.com/office/drawing/2014/main" id="{9D0B5016-081A-B9B2-BEE5-029BC75EE1E2}"/>
              </a:ext>
            </a:extLst>
          </p:cNvPr>
          <p:cNvGraphicFramePr>
            <a:graphicFrameLocks noGrp="1"/>
          </p:cNvGraphicFramePr>
          <p:nvPr>
            <p:ph idx="1"/>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8D1D4998-6EAA-26A4-314C-52AFB077129C}"/>
              </a:ext>
            </a:extLst>
          </p:cNvPr>
          <p:cNvSpPr>
            <a:spLocks noGrp="1"/>
          </p:cNvSpPr>
          <p:nvPr>
            <p:ph type="title"/>
          </p:nvPr>
        </p:nvSpPr>
        <p:spPr>
          <a:xfrm>
            <a:off x="838200" y="365125"/>
            <a:ext cx="10515600" cy="1325563"/>
          </a:xfrm>
        </p:spPr>
        <p:txBody>
          <a:bodyPr/>
          <a:lstStyle/>
          <a:p>
            <a:r>
              <a:rPr lang="en-CA" dirty="0"/>
              <a:t>Feature Engineering</a:t>
            </a:r>
          </a:p>
        </p:txBody>
      </p:sp>
    </p:spTree>
    <p:extLst>
      <p:ext uri="{BB962C8B-B14F-4D97-AF65-F5344CB8AC3E}">
        <p14:creationId xmlns:p14="http://schemas.microsoft.com/office/powerpoint/2010/main" val="2266216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101F6A5-D80E-1638-8821-D60A4F2567E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Correlation Matrix</a:t>
            </a:r>
          </a:p>
        </p:txBody>
      </p:sp>
      <p:pic>
        <p:nvPicPr>
          <p:cNvPr id="4" name="Picture 3">
            <a:extLst>
              <a:ext uri="{FF2B5EF4-FFF2-40B4-BE49-F238E27FC236}">
                <a16:creationId xmlns:a16="http://schemas.microsoft.com/office/drawing/2014/main" id="{7BC85976-5AD8-7C29-EA55-89F6324F925A}"/>
              </a:ext>
            </a:extLst>
          </p:cNvPr>
          <p:cNvPicPr>
            <a:picLocks noChangeAspect="1"/>
          </p:cNvPicPr>
          <p:nvPr/>
        </p:nvPicPr>
        <p:blipFill>
          <a:blip r:embed="rId2"/>
          <a:stretch>
            <a:fillRect/>
          </a:stretch>
        </p:blipFill>
        <p:spPr>
          <a:xfrm>
            <a:off x="4495808" y="99065"/>
            <a:ext cx="7036152" cy="6473260"/>
          </a:xfrm>
          <a:prstGeom prst="rect">
            <a:avLst/>
          </a:prstGeom>
        </p:spPr>
      </p:pic>
    </p:spTree>
    <p:extLst>
      <p:ext uri="{BB962C8B-B14F-4D97-AF65-F5344CB8AC3E}">
        <p14:creationId xmlns:p14="http://schemas.microsoft.com/office/powerpoint/2010/main" val="959507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Box 4">
            <a:extLst>
              <a:ext uri="{FF2B5EF4-FFF2-40B4-BE49-F238E27FC236}">
                <a16:creationId xmlns:a16="http://schemas.microsoft.com/office/drawing/2014/main" id="{C7AB551F-2815-C039-D8F9-6721787A00A9}"/>
              </a:ext>
            </a:extLst>
          </p:cNvPr>
          <p:cNvGraphicFramePr/>
          <p:nvPr>
            <p:extLst>
              <p:ext uri="{D42A27DB-BD31-4B8C-83A1-F6EECF244321}">
                <p14:modId xmlns:p14="http://schemas.microsoft.com/office/powerpoint/2010/main" val="41091453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DF952FE0-4CF6-76D6-7E5F-161338395E8A}"/>
              </a:ext>
            </a:extLst>
          </p:cNvPr>
          <p:cNvSpPr>
            <a:spLocks noGrp="1"/>
          </p:cNvSpPr>
          <p:nvPr>
            <p:ph type="title"/>
          </p:nvPr>
        </p:nvSpPr>
        <p:spPr>
          <a:xfrm>
            <a:off x="838200" y="0"/>
            <a:ext cx="6251110" cy="1783080"/>
          </a:xfrm>
        </p:spPr>
        <p:txBody>
          <a:bodyPr anchor="b">
            <a:normAutofit/>
          </a:bodyPr>
          <a:lstStyle/>
          <a:p>
            <a:r>
              <a:rPr lang="en-CA" sz="5400" dirty="0"/>
              <a:t>Model 1</a:t>
            </a:r>
          </a:p>
        </p:txBody>
      </p:sp>
    </p:spTree>
    <p:extLst>
      <p:ext uri="{BB962C8B-B14F-4D97-AF65-F5344CB8AC3E}">
        <p14:creationId xmlns:p14="http://schemas.microsoft.com/office/powerpoint/2010/main" val="1841101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8BA996B3-5F93-1F20-68C0-A06938D9B2CC}"/>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t>Following the initial model development, we employed Grid Search CV to optimize the parameters of our AdaBoost Regressor model.</a:t>
            </a:r>
          </a:p>
          <a:p>
            <a:pPr marL="285750" indent="-228600">
              <a:lnSpc>
                <a:spcPct val="90000"/>
              </a:lnSpc>
              <a:spcAft>
                <a:spcPts val="600"/>
              </a:spcAft>
              <a:buFont typeface="Arial" panose="020B0604020202020204" pitchFamily="34" charset="0"/>
              <a:buChar char="•"/>
            </a:pPr>
            <a:r>
              <a:rPr lang="en-US" dirty="0"/>
              <a:t>The best parameters identified through Grid Search CV were as follows:</a:t>
            </a:r>
          </a:p>
          <a:p>
            <a:pPr indent="-228600">
              <a:lnSpc>
                <a:spcPct val="90000"/>
              </a:lnSpc>
              <a:spcAft>
                <a:spcPts val="600"/>
              </a:spcAft>
              <a:buFont typeface="Arial" panose="020B0604020202020204" pitchFamily="34" charset="0"/>
              <a:buChar char="•"/>
            </a:pPr>
            <a:r>
              <a:rPr lang="en-US" dirty="0"/>
              <a:t>'base_estimator__</a:t>
            </a:r>
            <a:r>
              <a:rPr lang="en-US" dirty="0" err="1"/>
              <a:t>max_depth</a:t>
            </a:r>
            <a:r>
              <a:rPr lang="en-US" dirty="0"/>
              <a:t>': 8</a:t>
            </a:r>
          </a:p>
          <a:p>
            <a:pPr indent="-228600">
              <a:lnSpc>
                <a:spcPct val="90000"/>
              </a:lnSpc>
              <a:spcAft>
                <a:spcPts val="600"/>
              </a:spcAft>
              <a:buFont typeface="Arial" panose="020B0604020202020204" pitchFamily="34" charset="0"/>
              <a:buChar char="•"/>
            </a:pPr>
            <a:r>
              <a:rPr lang="en-US" dirty="0"/>
              <a:t>'</a:t>
            </a:r>
            <a:r>
              <a:rPr lang="en-US" dirty="0" err="1"/>
              <a:t>learning_rate</a:t>
            </a:r>
            <a:r>
              <a:rPr lang="en-US" dirty="0"/>
              <a:t>': 1.0</a:t>
            </a:r>
          </a:p>
          <a:p>
            <a:pPr indent="-228600">
              <a:lnSpc>
                <a:spcPct val="90000"/>
              </a:lnSpc>
              <a:spcAft>
                <a:spcPts val="600"/>
              </a:spcAft>
              <a:buFont typeface="Arial" panose="020B0604020202020204" pitchFamily="34" charset="0"/>
              <a:buChar char="•"/>
            </a:pPr>
            <a:r>
              <a:rPr lang="en-US" dirty="0"/>
              <a:t>'</a:t>
            </a:r>
            <a:r>
              <a:rPr lang="en-US" dirty="0" err="1"/>
              <a:t>n_estimators</a:t>
            </a:r>
            <a:r>
              <a:rPr lang="en-US" dirty="0"/>
              <a:t>': 100</a:t>
            </a:r>
          </a:p>
          <a:p>
            <a:pPr marL="285750" indent="-228600">
              <a:lnSpc>
                <a:spcPct val="90000"/>
              </a:lnSpc>
              <a:spcAft>
                <a:spcPts val="600"/>
              </a:spcAft>
              <a:buFont typeface="Arial" panose="020B0604020202020204" pitchFamily="34" charset="0"/>
              <a:buChar char="•"/>
            </a:pPr>
            <a:r>
              <a:rPr lang="en-US" dirty="0"/>
              <a:t>Utilizing these optimized parameters, we evaluated the model performance, resulting in the following metrics:</a:t>
            </a:r>
          </a:p>
          <a:p>
            <a:pPr indent="-228600">
              <a:lnSpc>
                <a:spcPct val="90000"/>
              </a:lnSpc>
              <a:spcAft>
                <a:spcPts val="600"/>
              </a:spcAft>
              <a:buFont typeface="Arial" panose="020B0604020202020204" pitchFamily="34" charset="0"/>
              <a:buChar char="•"/>
            </a:pPr>
            <a:r>
              <a:rPr lang="en-US" dirty="0"/>
              <a:t>Mean Squared Error: 313.33</a:t>
            </a:r>
          </a:p>
          <a:p>
            <a:pPr indent="-228600">
              <a:lnSpc>
                <a:spcPct val="90000"/>
              </a:lnSpc>
              <a:spcAft>
                <a:spcPts val="600"/>
              </a:spcAft>
              <a:buFont typeface="Arial" panose="020B0604020202020204" pitchFamily="34" charset="0"/>
              <a:buChar char="•"/>
            </a:pPr>
            <a:r>
              <a:rPr lang="en-US" dirty="0"/>
              <a:t>Mean Absolute Error: 7.17</a:t>
            </a:r>
          </a:p>
          <a:p>
            <a:pPr marL="285750" indent="-228600">
              <a:lnSpc>
                <a:spcPct val="90000"/>
              </a:lnSpc>
              <a:spcAft>
                <a:spcPts val="600"/>
              </a:spcAft>
              <a:buFont typeface="Arial" panose="020B0604020202020204" pitchFamily="34" charset="0"/>
              <a:buChar char="•"/>
            </a:pPr>
            <a:r>
              <a:rPr lang="en-US" dirty="0"/>
              <a:t>This highlights our efforts in parameter tuning and the improved performance achieved by fine-tuning the model parameters using Grid Search CV.</a:t>
            </a:r>
          </a:p>
        </p:txBody>
      </p:sp>
    </p:spTree>
    <p:extLst>
      <p:ext uri="{BB962C8B-B14F-4D97-AF65-F5344CB8AC3E}">
        <p14:creationId xmlns:p14="http://schemas.microsoft.com/office/powerpoint/2010/main" val="1543717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45B4D3-F9B8-93BE-D996-CAE7A2E0C020}"/>
              </a:ext>
            </a:extLst>
          </p:cNvPr>
          <p:cNvSpPr>
            <a:spLocks noGrp="1"/>
          </p:cNvSpPr>
          <p:nvPr>
            <p:ph type="title"/>
          </p:nvPr>
        </p:nvSpPr>
        <p:spPr>
          <a:xfrm>
            <a:off x="5297762" y="329184"/>
            <a:ext cx="6251110" cy="1783080"/>
          </a:xfrm>
        </p:spPr>
        <p:txBody>
          <a:bodyPr anchor="b">
            <a:normAutofit/>
          </a:bodyPr>
          <a:lstStyle/>
          <a:p>
            <a:r>
              <a:rPr lang="en-CA" sz="5400" dirty="0"/>
              <a:t>Model 2</a:t>
            </a:r>
          </a:p>
        </p:txBody>
      </p:sp>
      <p:pic>
        <p:nvPicPr>
          <p:cNvPr id="5" name="Picture 4" descr="Light bulb on yellow background with sketched light beams and cord">
            <a:extLst>
              <a:ext uri="{FF2B5EF4-FFF2-40B4-BE49-F238E27FC236}">
                <a16:creationId xmlns:a16="http://schemas.microsoft.com/office/drawing/2014/main" id="{6373F598-0546-E326-AD5E-E273EAFF48CC}"/>
              </a:ext>
            </a:extLst>
          </p:cNvPr>
          <p:cNvPicPr>
            <a:picLocks noChangeAspect="1"/>
          </p:cNvPicPr>
          <p:nvPr/>
        </p:nvPicPr>
        <p:blipFill rotWithShape="1">
          <a:blip r:embed="rId2"/>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A6A497-A436-F7B1-90FC-5E2EF28E5C61}"/>
              </a:ext>
            </a:extLst>
          </p:cNvPr>
          <p:cNvSpPr>
            <a:spLocks noGrp="1"/>
          </p:cNvSpPr>
          <p:nvPr>
            <p:ph idx="1"/>
          </p:nvPr>
        </p:nvSpPr>
        <p:spPr>
          <a:xfrm>
            <a:off x="5297762" y="2706624"/>
            <a:ext cx="6251110" cy="3483864"/>
          </a:xfrm>
        </p:spPr>
        <p:txBody>
          <a:bodyPr>
            <a:normAutofit/>
          </a:bodyPr>
          <a:lstStyle/>
          <a:p>
            <a:endParaRPr lang="en-US" sz="1900"/>
          </a:p>
          <a:p>
            <a:pPr marL="0" indent="0">
              <a:buNone/>
            </a:pPr>
            <a:endParaRPr lang="en-US" sz="1900"/>
          </a:p>
          <a:p>
            <a:r>
              <a:rPr lang="en-US" sz="1900"/>
              <a:t>Our next modeling iteration encompassed all features within our dataset, utilizing them to train an AdaBoost Regressor model.</a:t>
            </a:r>
          </a:p>
          <a:p>
            <a:r>
              <a:rPr lang="en-US" sz="1900"/>
              <a:t>The evaluation of this comprehensive model yielded the following performance metrics:</a:t>
            </a:r>
          </a:p>
          <a:p>
            <a:r>
              <a:rPr lang="en-US" sz="1900"/>
              <a:t>Mean Squared Error: 876.56</a:t>
            </a:r>
          </a:p>
          <a:p>
            <a:r>
              <a:rPr lang="en-US" sz="1900"/>
              <a:t>Mean Absolute Error: 19.96</a:t>
            </a:r>
          </a:p>
          <a:p>
            <a:r>
              <a:rPr lang="en-US" sz="1900"/>
              <a:t>R-squared Score: 0.923</a:t>
            </a:r>
            <a:endParaRPr lang="en-CA" sz="1900"/>
          </a:p>
        </p:txBody>
      </p:sp>
    </p:spTree>
    <p:extLst>
      <p:ext uri="{BB962C8B-B14F-4D97-AF65-F5344CB8AC3E}">
        <p14:creationId xmlns:p14="http://schemas.microsoft.com/office/powerpoint/2010/main" val="145283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One in a crowd">
            <a:extLst>
              <a:ext uri="{FF2B5EF4-FFF2-40B4-BE49-F238E27FC236}">
                <a16:creationId xmlns:a16="http://schemas.microsoft.com/office/drawing/2014/main" id="{95CF7AAA-42F6-9CC1-531F-02C29C0B3DD6}"/>
              </a:ext>
            </a:extLst>
          </p:cNvPr>
          <p:cNvPicPr>
            <a:picLocks noChangeAspect="1"/>
          </p:cNvPicPr>
          <p:nvPr/>
        </p:nvPicPr>
        <p:blipFill rotWithShape="1">
          <a:blip r:embed="rId2">
            <a:alphaModFix amt="40000"/>
          </a:blip>
          <a:srcRect t="12500" b="12500"/>
          <a:stretch/>
        </p:blipFill>
        <p:spPr>
          <a:xfrm>
            <a:off x="20" y="10"/>
            <a:ext cx="12191979" cy="6857990"/>
          </a:xfrm>
          <a:prstGeom prst="rect">
            <a:avLst/>
          </a:prstGeom>
        </p:spPr>
      </p:pic>
      <p:sp>
        <p:nvSpPr>
          <p:cNvPr id="2" name="Title 1">
            <a:extLst>
              <a:ext uri="{FF2B5EF4-FFF2-40B4-BE49-F238E27FC236}">
                <a16:creationId xmlns:a16="http://schemas.microsoft.com/office/drawing/2014/main" id="{B72AAB74-0650-B855-B648-7AA6A2D5B2D3}"/>
              </a:ext>
            </a:extLst>
          </p:cNvPr>
          <p:cNvSpPr>
            <a:spLocks noGrp="1"/>
          </p:cNvSpPr>
          <p:nvPr>
            <p:ph type="title"/>
          </p:nvPr>
        </p:nvSpPr>
        <p:spPr>
          <a:xfrm>
            <a:off x="841249" y="941832"/>
            <a:ext cx="10506456" cy="2057400"/>
          </a:xfrm>
        </p:spPr>
        <p:txBody>
          <a:bodyPr anchor="b">
            <a:normAutofit/>
          </a:bodyPr>
          <a:lstStyle/>
          <a:p>
            <a:r>
              <a:rPr lang="en-IN" sz="5000" b="1">
                <a:solidFill>
                  <a:schemeClr val="bg1"/>
                </a:solidFill>
              </a:rPr>
              <a:t>Group Members</a:t>
            </a: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81EAA0-EEB2-A165-27CB-4CA2F57BF761}"/>
              </a:ext>
            </a:extLst>
          </p:cNvPr>
          <p:cNvSpPr>
            <a:spLocks noGrp="1"/>
          </p:cNvSpPr>
          <p:nvPr>
            <p:ph idx="1"/>
          </p:nvPr>
        </p:nvSpPr>
        <p:spPr>
          <a:xfrm>
            <a:off x="841248" y="3502152"/>
            <a:ext cx="10506456" cy="2670048"/>
          </a:xfrm>
        </p:spPr>
        <p:txBody>
          <a:bodyPr>
            <a:normAutofit/>
          </a:bodyPr>
          <a:lstStyle/>
          <a:p>
            <a:pPr marL="0" indent="0">
              <a:buNone/>
            </a:pPr>
            <a:r>
              <a:rPr lang="en-IN" sz="2000" dirty="0">
                <a:solidFill>
                  <a:schemeClr val="bg1"/>
                </a:solidFill>
              </a:rPr>
              <a:t>Jerusha Sheba Maben - 0825449. </a:t>
            </a:r>
          </a:p>
          <a:p>
            <a:pPr marL="0" indent="0">
              <a:buNone/>
            </a:pPr>
            <a:r>
              <a:rPr lang="en-IN" sz="2000" dirty="0" err="1">
                <a:solidFill>
                  <a:schemeClr val="bg1"/>
                </a:solidFill>
              </a:rPr>
              <a:t>Pearlin</a:t>
            </a:r>
            <a:r>
              <a:rPr lang="en-IN" sz="2000" dirty="0">
                <a:solidFill>
                  <a:schemeClr val="bg1"/>
                </a:solidFill>
              </a:rPr>
              <a:t> Ronald Pereira - 0815060. </a:t>
            </a:r>
          </a:p>
          <a:p>
            <a:pPr marL="0" indent="0">
              <a:buNone/>
            </a:pPr>
            <a:r>
              <a:rPr lang="en-IN" sz="2000" dirty="0">
                <a:solidFill>
                  <a:schemeClr val="bg1"/>
                </a:solidFill>
              </a:rPr>
              <a:t>Eduardo Chavez Barrientos - 0828349</a:t>
            </a:r>
          </a:p>
          <a:p>
            <a:pPr marL="0" indent="0">
              <a:buNone/>
            </a:pPr>
            <a:r>
              <a:rPr lang="en-IN" sz="2000" dirty="0" err="1">
                <a:solidFill>
                  <a:schemeClr val="bg1"/>
                </a:solidFill>
              </a:rPr>
              <a:t>Noushin</a:t>
            </a:r>
            <a:r>
              <a:rPr lang="en-IN" sz="2000" dirty="0">
                <a:solidFill>
                  <a:schemeClr val="bg1"/>
                </a:solidFill>
              </a:rPr>
              <a:t> </a:t>
            </a:r>
            <a:r>
              <a:rPr lang="en-IN" sz="2000" dirty="0" err="1">
                <a:solidFill>
                  <a:schemeClr val="bg1"/>
                </a:solidFill>
              </a:rPr>
              <a:t>Asadsamani</a:t>
            </a:r>
            <a:r>
              <a:rPr lang="en-IN" sz="2000" dirty="0">
                <a:solidFill>
                  <a:schemeClr val="bg1"/>
                </a:solidFill>
              </a:rPr>
              <a:t> - 0829532.</a:t>
            </a:r>
          </a:p>
        </p:txBody>
      </p:sp>
    </p:spTree>
    <p:extLst>
      <p:ext uri="{BB962C8B-B14F-4D97-AF65-F5344CB8AC3E}">
        <p14:creationId xmlns:p14="http://schemas.microsoft.com/office/powerpoint/2010/main" val="4170323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8F1503-B2DE-73A8-AA2C-C283220D84A7}"/>
              </a:ext>
            </a:extLst>
          </p:cNvPr>
          <p:cNvSpPr>
            <a:spLocks noGrp="1"/>
          </p:cNvSpPr>
          <p:nvPr>
            <p:ph type="title"/>
          </p:nvPr>
        </p:nvSpPr>
        <p:spPr>
          <a:xfrm>
            <a:off x="504247" y="-42592"/>
            <a:ext cx="6798541" cy="1675623"/>
          </a:xfrm>
        </p:spPr>
        <p:txBody>
          <a:bodyPr anchor="b">
            <a:normAutofit/>
          </a:bodyPr>
          <a:lstStyle/>
          <a:p>
            <a:r>
              <a:rPr lang="en-CA" sz="4000" dirty="0"/>
              <a:t>Feature Selection</a:t>
            </a:r>
          </a:p>
        </p:txBody>
      </p:sp>
      <p:sp>
        <p:nvSpPr>
          <p:cNvPr id="8" name="Content Placeholder 2">
            <a:extLst>
              <a:ext uri="{FF2B5EF4-FFF2-40B4-BE49-F238E27FC236}">
                <a16:creationId xmlns:a16="http://schemas.microsoft.com/office/drawing/2014/main" id="{D4794173-B807-93CE-B751-CFCA38A7AA7C}"/>
              </a:ext>
            </a:extLst>
          </p:cNvPr>
          <p:cNvSpPr>
            <a:spLocks noGrp="1"/>
          </p:cNvSpPr>
          <p:nvPr>
            <p:ph idx="1"/>
          </p:nvPr>
        </p:nvSpPr>
        <p:spPr>
          <a:xfrm>
            <a:off x="5393461" y="1736445"/>
            <a:ext cx="6798539" cy="4176675"/>
          </a:xfrm>
        </p:spPr>
        <p:txBody>
          <a:bodyPr>
            <a:noAutofit/>
          </a:bodyPr>
          <a:lstStyle/>
          <a:p>
            <a:r>
              <a:rPr lang="en-US" sz="1800" dirty="0"/>
              <a:t>Subsequent to feature selection, we retained features with importance percentages exceeding 5.0.</a:t>
            </a:r>
          </a:p>
          <a:p>
            <a:r>
              <a:rPr lang="en-US" sz="1800" dirty="0"/>
              <a:t>The selected features are as follows:</a:t>
            </a:r>
            <a:br>
              <a:rPr lang="en-US" sz="1800" dirty="0"/>
            </a:br>
            <a:r>
              <a:rPr lang="en-US" sz="1800" dirty="0"/>
              <a:t>'</a:t>
            </a:r>
            <a:r>
              <a:rPr lang="en-US" sz="1800" dirty="0" err="1"/>
              <a:t>chiefcomplaint</a:t>
            </a:r>
            <a:r>
              <a:rPr lang="en-US" sz="1800" dirty="0"/>
              <a:t>', '</a:t>
            </a:r>
            <a:r>
              <a:rPr lang="en-US" sz="1800" dirty="0" err="1"/>
              <a:t>dbp_triage</a:t>
            </a:r>
            <a:r>
              <a:rPr lang="en-US" sz="1800" dirty="0"/>
              <a:t>', '</a:t>
            </a:r>
            <a:r>
              <a:rPr lang="en-US" sz="1800" dirty="0" err="1"/>
              <a:t>pain_triage</a:t>
            </a:r>
            <a:r>
              <a:rPr lang="en-US" sz="1800" dirty="0"/>
              <a:t>', '</a:t>
            </a:r>
            <a:r>
              <a:rPr lang="en-US" sz="1800" dirty="0" err="1"/>
              <a:t>sbp_triage</a:t>
            </a:r>
            <a:r>
              <a:rPr lang="en-US" sz="1800" dirty="0"/>
              <a:t>', '</a:t>
            </a:r>
            <a:r>
              <a:rPr lang="en-US" sz="1800" dirty="0" err="1"/>
              <a:t>temp_triage</a:t>
            </a:r>
            <a:r>
              <a:rPr lang="en-US" sz="1800" dirty="0"/>
              <a:t>', '</a:t>
            </a:r>
            <a:r>
              <a:rPr lang="en-US" sz="1800" dirty="0" err="1"/>
              <a:t>ndc</a:t>
            </a:r>
            <a:r>
              <a:rPr lang="en-US" sz="1800" dirty="0"/>
              <a:t>', '</a:t>
            </a:r>
            <a:r>
              <a:rPr lang="en-US" sz="1800" dirty="0" err="1"/>
              <a:t>disposition','race</a:t>
            </a:r>
            <a:r>
              <a:rPr lang="en-US" sz="1800" dirty="0"/>
              <a:t>', 'o2sat_triage’ (8/36)</a:t>
            </a:r>
            <a:br>
              <a:rPr lang="en-US" sz="1800" dirty="0"/>
            </a:br>
            <a:endParaRPr lang="en-US" sz="1800" dirty="0"/>
          </a:p>
          <a:p>
            <a:r>
              <a:rPr lang="en-US" sz="1800" dirty="0"/>
              <a:t>Utilizing this refined feature set, we constructed a new </a:t>
            </a:r>
            <a:r>
              <a:rPr lang="en-US" sz="1800" dirty="0" err="1"/>
              <a:t>dataframe</a:t>
            </a:r>
            <a:r>
              <a:rPr lang="en-US" sz="1800" dirty="0"/>
              <a:t> and trained our third AdaBoost model.</a:t>
            </a:r>
          </a:p>
          <a:p>
            <a:endParaRPr lang="en-US" sz="1800" dirty="0"/>
          </a:p>
          <a:p>
            <a:r>
              <a:rPr lang="en-US" sz="1800" dirty="0"/>
              <a:t>The performance metrics of this model are as follows:</a:t>
            </a:r>
          </a:p>
          <a:p>
            <a:pPr marL="0" indent="0">
              <a:buNone/>
            </a:pPr>
            <a:r>
              <a:rPr lang="en-US" sz="1800" dirty="0"/>
              <a:t>Mean Squared Error: 829.93</a:t>
            </a:r>
          </a:p>
          <a:p>
            <a:pPr marL="0" indent="0">
              <a:buNone/>
            </a:pPr>
            <a:r>
              <a:rPr lang="en-US" sz="1800" dirty="0"/>
              <a:t>Mean Absolute Error: 19.20</a:t>
            </a:r>
          </a:p>
          <a:p>
            <a:pPr marL="0" indent="0">
              <a:buNone/>
            </a:pPr>
            <a:r>
              <a:rPr lang="en-US" sz="1800" dirty="0"/>
              <a:t>R-squared Score: 0.927</a:t>
            </a:r>
            <a:endParaRPr lang="en-CA" sz="1800" dirty="0"/>
          </a:p>
        </p:txBody>
      </p:sp>
      <p:pic>
        <p:nvPicPr>
          <p:cNvPr id="1028" name="Picture 4">
            <a:extLst>
              <a:ext uri="{FF2B5EF4-FFF2-40B4-BE49-F238E27FC236}">
                <a16:creationId xmlns:a16="http://schemas.microsoft.com/office/drawing/2014/main" id="{48CBEEDC-8E0B-1AF0-4A6D-8922F85D2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42" y="1880913"/>
            <a:ext cx="5259977" cy="392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588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CB0E0-651B-F58B-8790-DB3847DA4BCB}"/>
              </a:ext>
            </a:extLst>
          </p:cNvPr>
          <p:cNvSpPr>
            <a:spLocks noGrp="1"/>
          </p:cNvSpPr>
          <p:nvPr>
            <p:ph type="title"/>
          </p:nvPr>
        </p:nvSpPr>
        <p:spPr>
          <a:xfrm>
            <a:off x="793662" y="386930"/>
            <a:ext cx="10066122" cy="1298448"/>
          </a:xfrm>
        </p:spPr>
        <p:txBody>
          <a:bodyPr anchor="b">
            <a:normAutofit/>
          </a:bodyPr>
          <a:lstStyle/>
          <a:p>
            <a:r>
              <a:rPr lang="en-CA" sz="4800"/>
              <a:t>Hyper Param Tuning (Grid Search CV)</a:t>
            </a:r>
          </a:p>
        </p:txBody>
      </p:sp>
      <p:sp>
        <p:nvSpPr>
          <p:cNvPr id="32" name="Rectangle 3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29E7213A-C078-99C6-D6D4-71B3589E9D39}"/>
              </a:ext>
            </a:extLst>
          </p:cNvPr>
          <p:cNvSpPr>
            <a:spLocks noGrp="1"/>
          </p:cNvSpPr>
          <p:nvPr>
            <p:ph idx="1"/>
          </p:nvPr>
        </p:nvSpPr>
        <p:spPr>
          <a:xfrm>
            <a:off x="793661" y="2599509"/>
            <a:ext cx="4530898" cy="3639450"/>
          </a:xfrm>
        </p:spPr>
        <p:txBody>
          <a:bodyPr anchor="ctr">
            <a:normAutofit/>
          </a:bodyPr>
          <a:lstStyle/>
          <a:p>
            <a:endParaRPr lang="en-US" sz="1400"/>
          </a:p>
          <a:p>
            <a:r>
              <a:rPr lang="en-US" sz="1400"/>
              <a:t>Employing grid search cross-validation, we fine-tuned the hyperparameters for our model trained on the selected features obtained from feature selection.</a:t>
            </a:r>
          </a:p>
          <a:p>
            <a:r>
              <a:rPr lang="en-US" sz="1400"/>
              <a:t>The optimized model yielded the following performance metrics:</a:t>
            </a:r>
          </a:p>
          <a:p>
            <a:r>
              <a:rPr lang="en-US" sz="1400"/>
              <a:t>Mean Squared Error: 65.28</a:t>
            </a:r>
          </a:p>
          <a:p>
            <a:r>
              <a:rPr lang="en-US" sz="1400"/>
              <a:t>Mean Absolute Error: 1.97</a:t>
            </a:r>
          </a:p>
          <a:p>
            <a:r>
              <a:rPr lang="en-US" sz="1400"/>
              <a:t>R-squared Score: 0.994</a:t>
            </a:r>
          </a:p>
          <a:p>
            <a:r>
              <a:rPr lang="en-US" sz="1400"/>
              <a:t>These results represent the evaluation outcomes of our model after hyperparameter tuning using grid search cross-validation.</a:t>
            </a:r>
            <a:endParaRPr lang="en-CA" sz="1400"/>
          </a:p>
        </p:txBody>
      </p:sp>
      <p:pic>
        <p:nvPicPr>
          <p:cNvPr id="4" name="Picture 3">
            <a:extLst>
              <a:ext uri="{FF2B5EF4-FFF2-40B4-BE49-F238E27FC236}">
                <a16:creationId xmlns:a16="http://schemas.microsoft.com/office/drawing/2014/main" id="{8B1B2551-2385-2D34-7F72-A9DB30B647B2}"/>
              </a:ext>
            </a:extLst>
          </p:cNvPr>
          <p:cNvPicPr>
            <a:picLocks noChangeAspect="1"/>
          </p:cNvPicPr>
          <p:nvPr/>
        </p:nvPicPr>
        <p:blipFill>
          <a:blip r:embed="rId2"/>
          <a:stretch>
            <a:fillRect/>
          </a:stretch>
        </p:blipFill>
        <p:spPr>
          <a:xfrm>
            <a:off x="5682003" y="3603043"/>
            <a:ext cx="6013078" cy="781699"/>
          </a:xfrm>
          <a:prstGeom prst="rect">
            <a:avLst/>
          </a:prstGeom>
        </p:spPr>
      </p:pic>
      <p:sp>
        <p:nvSpPr>
          <p:cNvPr id="36" name="Rectangle 3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3495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AE57-CC1C-2E27-6C1F-B91A74049CC6}"/>
              </a:ext>
            </a:extLst>
          </p:cNvPr>
          <p:cNvSpPr>
            <a:spLocks noGrp="1"/>
          </p:cNvSpPr>
          <p:nvPr>
            <p:ph type="title"/>
          </p:nvPr>
        </p:nvSpPr>
        <p:spPr/>
        <p:txBody>
          <a:bodyPr/>
          <a:lstStyle/>
          <a:p>
            <a:r>
              <a:rPr lang="en-CA"/>
              <a:t>Findings</a:t>
            </a:r>
            <a:endParaRPr lang="en-CA" dirty="0"/>
          </a:p>
        </p:txBody>
      </p:sp>
      <p:graphicFrame>
        <p:nvGraphicFramePr>
          <p:cNvPr id="5" name="Content Placeholder 2">
            <a:extLst>
              <a:ext uri="{FF2B5EF4-FFF2-40B4-BE49-F238E27FC236}">
                <a16:creationId xmlns:a16="http://schemas.microsoft.com/office/drawing/2014/main" id="{F9C69CDB-7636-0049-B8D3-56F8C7F03699}"/>
              </a:ext>
            </a:extLst>
          </p:cNvPr>
          <p:cNvGraphicFramePr>
            <a:graphicFrameLocks noGrp="1"/>
          </p:cNvGraphicFramePr>
          <p:nvPr>
            <p:ph idx="1"/>
            <p:extLst>
              <p:ext uri="{D42A27DB-BD31-4B8C-83A1-F6EECF244321}">
                <p14:modId xmlns:p14="http://schemas.microsoft.com/office/powerpoint/2010/main" val="42481223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1891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Arc 2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D412BC-9E08-0345-0AB8-9369F22F72EC}"/>
              </a:ext>
            </a:extLst>
          </p:cNvPr>
          <p:cNvSpPr>
            <a:spLocks noGrp="1"/>
          </p:cNvSpPr>
          <p:nvPr>
            <p:ph type="title"/>
          </p:nvPr>
        </p:nvSpPr>
        <p:spPr>
          <a:xfrm>
            <a:off x="5894962" y="479493"/>
            <a:ext cx="5458838" cy="1325563"/>
          </a:xfrm>
        </p:spPr>
        <p:txBody>
          <a:bodyPr vert="horz" lIns="91440" tIns="45720" rIns="91440" bIns="45720" rtlCol="0">
            <a:normAutofit/>
          </a:bodyPr>
          <a:lstStyle/>
          <a:p>
            <a:r>
              <a:rPr lang="en-US" kern="1200">
                <a:latin typeface="+mj-lt"/>
                <a:ea typeface="+mj-ea"/>
                <a:cs typeface="+mj-cs"/>
              </a:rPr>
              <a:t>Deployment</a:t>
            </a:r>
          </a:p>
        </p:txBody>
      </p:sp>
      <p:sp>
        <p:nvSpPr>
          <p:cNvPr id="24" name="Freeform: Shape 2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Lines and dots connected representing a network">
            <a:extLst>
              <a:ext uri="{FF2B5EF4-FFF2-40B4-BE49-F238E27FC236}">
                <a16:creationId xmlns:a16="http://schemas.microsoft.com/office/drawing/2014/main" id="{A0962DF4-F340-C354-1654-288E7DD53E42}"/>
              </a:ext>
            </a:extLst>
          </p:cNvPr>
          <p:cNvPicPr>
            <a:picLocks noChangeAspect="1"/>
          </p:cNvPicPr>
          <p:nvPr/>
        </p:nvPicPr>
        <p:blipFill rotWithShape="1">
          <a:blip r:embed="rId2"/>
          <a:srcRect l="26352" r="23592"/>
          <a:stretch/>
        </p:blipFill>
        <p:spPr>
          <a:xfrm>
            <a:off x="703182" y="659857"/>
            <a:ext cx="4777381" cy="536854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5" name="Content Placeholder 2">
            <a:extLst>
              <a:ext uri="{FF2B5EF4-FFF2-40B4-BE49-F238E27FC236}">
                <a16:creationId xmlns:a16="http://schemas.microsoft.com/office/drawing/2014/main" id="{7B0417C2-8552-8FDF-D466-B8A39DD45485}"/>
              </a:ext>
            </a:extLst>
          </p:cNvPr>
          <p:cNvSpPr>
            <a:spLocks noGrp="1"/>
          </p:cNvSpPr>
          <p:nvPr>
            <p:ph idx="1"/>
          </p:nvPr>
        </p:nvSpPr>
        <p:spPr>
          <a:xfrm>
            <a:off x="5894962" y="1704442"/>
            <a:ext cx="6080020" cy="4930444"/>
          </a:xfrm>
        </p:spPr>
        <p:txBody>
          <a:bodyPr>
            <a:normAutofit/>
          </a:bodyPr>
          <a:lstStyle/>
          <a:p>
            <a:r>
              <a:rPr lang="en-US" sz="1400" dirty="0"/>
              <a:t>Model Serialization</a:t>
            </a:r>
          </a:p>
          <a:p>
            <a:pPr marL="514350" indent="-514350">
              <a:buFont typeface="+mj-lt"/>
              <a:buAutoNum type="arabicPeriod"/>
            </a:pPr>
            <a:r>
              <a:rPr lang="en-US" sz="1400" dirty="0"/>
              <a:t>Technology Used: Pickle</a:t>
            </a:r>
          </a:p>
          <a:p>
            <a:pPr marL="514350" indent="-514350">
              <a:buFont typeface="+mj-lt"/>
              <a:buAutoNum type="arabicPeriod"/>
            </a:pPr>
            <a:r>
              <a:rPr lang="en-US" sz="1400" dirty="0"/>
              <a:t>Purpose: Serialized the trained model into a file for easy loading and inference.</a:t>
            </a:r>
          </a:p>
          <a:p>
            <a:pPr marL="514350" indent="-514350">
              <a:buFont typeface="+mj-lt"/>
              <a:buAutoNum type="arabicPeriod"/>
            </a:pPr>
            <a:r>
              <a:rPr lang="en-US" sz="1400" dirty="0"/>
              <a:t>File: </a:t>
            </a:r>
            <a:r>
              <a:rPr lang="en-US" sz="1400" dirty="0" err="1"/>
              <a:t>model.pkl</a:t>
            </a:r>
            <a:endParaRPr lang="en-US" sz="1400" dirty="0"/>
          </a:p>
          <a:p>
            <a:r>
              <a:rPr lang="en-US" sz="1400" dirty="0"/>
              <a:t>Web Application (Framework: Flask)</a:t>
            </a:r>
          </a:p>
          <a:p>
            <a:pPr marL="514350" indent="-514350">
              <a:buFont typeface="+mj-lt"/>
              <a:buAutoNum type="arabicPeriod"/>
            </a:pPr>
            <a:r>
              <a:rPr lang="en-US" sz="1400" dirty="0"/>
              <a:t>Main Features:</a:t>
            </a:r>
          </a:p>
          <a:p>
            <a:r>
              <a:rPr lang="en-US" sz="1400" dirty="0"/>
              <a:t>Deployed the serialized model using Flask to handle web requests.</a:t>
            </a:r>
          </a:p>
          <a:p>
            <a:r>
              <a:rPr lang="en-US" sz="1400" dirty="0"/>
              <a:t>Allows user interaction through web forms and displays prediction results.</a:t>
            </a:r>
          </a:p>
          <a:p>
            <a:pPr marL="0" indent="0">
              <a:buNone/>
            </a:pPr>
            <a:r>
              <a:rPr lang="en-US" sz="1400" dirty="0"/>
              <a:t>2.         Endpoints:</a:t>
            </a:r>
          </a:p>
          <a:p>
            <a:r>
              <a:rPr lang="en-US" sz="1400" dirty="0"/>
              <a:t>/ (Home): Loads the home.html which serves as the main interaction page.</a:t>
            </a:r>
          </a:p>
          <a:p>
            <a:r>
              <a:rPr lang="en-US" sz="1400" dirty="0"/>
              <a:t>/predict (Prediction): Processes input from the form and displays prediction results or redirects to error page.</a:t>
            </a:r>
          </a:p>
          <a:p>
            <a:pPr marL="0" indent="0">
              <a:buNone/>
            </a:pPr>
            <a:r>
              <a:rPr lang="en-US" sz="1400" dirty="0"/>
              <a:t>3.         Error Handling:</a:t>
            </a:r>
          </a:p>
          <a:p>
            <a:r>
              <a:rPr lang="en-US" sz="1400" dirty="0"/>
              <a:t>error.html is used to display errors when form inputs are incorrect or missing, ensuring user-friendly error feedback</a:t>
            </a:r>
            <a:endParaRPr lang="en-IN" sz="1400" dirty="0"/>
          </a:p>
        </p:txBody>
      </p:sp>
    </p:spTree>
    <p:extLst>
      <p:ext uri="{BB962C8B-B14F-4D97-AF65-F5344CB8AC3E}">
        <p14:creationId xmlns:p14="http://schemas.microsoft.com/office/powerpoint/2010/main" val="2323846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4E6C7E-7ACA-A3BE-2984-C98FECA8D9F8}"/>
              </a:ext>
            </a:extLst>
          </p:cNvPr>
          <p:cNvSpPr>
            <a:spLocks noGrp="1"/>
          </p:cNvSpPr>
          <p:nvPr>
            <p:ph type="title"/>
          </p:nvPr>
        </p:nvSpPr>
        <p:spPr>
          <a:xfrm>
            <a:off x="556532" y="643467"/>
            <a:ext cx="11210925" cy="744836"/>
          </a:xfrm>
        </p:spPr>
        <p:txBody>
          <a:bodyPr>
            <a:normAutofit/>
          </a:bodyPr>
          <a:lstStyle/>
          <a:p>
            <a:pPr algn="ctr"/>
            <a:r>
              <a:rPr lang="en-US" sz="3200">
                <a:solidFill>
                  <a:schemeClr val="bg1"/>
                </a:solidFill>
              </a:rPr>
              <a:t>Webpage (home.html)</a:t>
            </a:r>
            <a:endParaRPr lang="en-IN" sz="3200">
              <a:solidFill>
                <a:schemeClr val="bg1"/>
              </a:solidFill>
            </a:endParaRPr>
          </a:p>
        </p:txBody>
      </p:sp>
      <p:pic>
        <p:nvPicPr>
          <p:cNvPr id="5" name="Picture 4">
            <a:extLst>
              <a:ext uri="{FF2B5EF4-FFF2-40B4-BE49-F238E27FC236}">
                <a16:creationId xmlns:a16="http://schemas.microsoft.com/office/drawing/2014/main" id="{3D3D0B3B-F20D-4E15-F19B-5D43CC504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5794" y="1741715"/>
            <a:ext cx="7772400" cy="4614862"/>
          </a:xfrm>
          <a:prstGeom prst="rect">
            <a:avLst/>
          </a:prstGeom>
        </p:spPr>
      </p:pic>
    </p:spTree>
    <p:extLst>
      <p:ext uri="{BB962C8B-B14F-4D97-AF65-F5344CB8AC3E}">
        <p14:creationId xmlns:p14="http://schemas.microsoft.com/office/powerpoint/2010/main" val="558985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412BC-9E08-0345-0AB8-9369F22F72EC}"/>
              </a:ext>
            </a:extLst>
          </p:cNvPr>
          <p:cNvSpPr>
            <a:spLocks noGrp="1"/>
          </p:cNvSpPr>
          <p:nvPr>
            <p:ph type="title"/>
          </p:nvPr>
        </p:nvSpPr>
        <p:spPr>
          <a:xfrm>
            <a:off x="755903" y="3399769"/>
            <a:ext cx="10640754" cy="775845"/>
          </a:xfrm>
        </p:spPr>
        <p:txBody>
          <a:bodyPr vert="horz" lIns="91440" tIns="45720" rIns="91440" bIns="45720" rtlCol="0" anchor="b">
            <a:normAutofit/>
          </a:bodyPr>
          <a:lstStyle/>
          <a:p>
            <a:pPr algn="ctr"/>
            <a:r>
              <a:rPr lang="en-US" sz="4000" kern="1200">
                <a:solidFill>
                  <a:schemeClr val="tx2"/>
                </a:solidFill>
                <a:latin typeface="+mj-lt"/>
                <a:ea typeface="+mj-ea"/>
                <a:cs typeface="+mj-cs"/>
              </a:rPr>
              <a:t>Recommendations</a:t>
            </a:r>
          </a:p>
        </p:txBody>
      </p:sp>
      <p:grpSp>
        <p:nvGrpSpPr>
          <p:cNvPr id="32" name="Group 31">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33" name="Freeform: Shape 32">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6" name="Freeform: Shape 35">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9" name="Graphic 5" descr="Checkmark">
            <a:extLst>
              <a:ext uri="{FF2B5EF4-FFF2-40B4-BE49-F238E27FC236}">
                <a16:creationId xmlns:a16="http://schemas.microsoft.com/office/drawing/2014/main" id="{F1527282-7A01-8EFA-3299-CDEBE854C5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46990" y="320231"/>
            <a:ext cx="2836567" cy="2836567"/>
          </a:xfrm>
          <a:prstGeom prst="rect">
            <a:avLst/>
          </a:prstGeom>
        </p:spPr>
      </p:pic>
      <p:grpSp>
        <p:nvGrpSpPr>
          <p:cNvPr id="38" name="Group 37">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39" name="Freeform: Shape 38">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3356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ontent Placeholder 2">
            <a:extLst>
              <a:ext uri="{FF2B5EF4-FFF2-40B4-BE49-F238E27FC236}">
                <a16:creationId xmlns:a16="http://schemas.microsoft.com/office/drawing/2014/main" id="{9D0B5016-081A-B9B2-BEE5-029BC75EE1E2}"/>
              </a:ext>
            </a:extLst>
          </p:cNvPr>
          <p:cNvGraphicFramePr>
            <a:graphicFrameLocks noGrp="1"/>
          </p:cNvGraphicFramePr>
          <p:nvPr>
            <p:ph idx="1"/>
            <p:extLst>
              <p:ext uri="{D42A27DB-BD31-4B8C-83A1-F6EECF244321}">
                <p14:modId xmlns:p14="http://schemas.microsoft.com/office/powerpoint/2010/main" val="413870421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8D1D4998-6EAA-26A4-314C-52AFB077129C}"/>
              </a:ext>
            </a:extLst>
          </p:cNvPr>
          <p:cNvSpPr>
            <a:spLocks noGrp="1"/>
          </p:cNvSpPr>
          <p:nvPr>
            <p:ph type="title"/>
          </p:nvPr>
        </p:nvSpPr>
        <p:spPr>
          <a:xfrm>
            <a:off x="838200" y="365125"/>
            <a:ext cx="10515600" cy="1325563"/>
          </a:xfrm>
        </p:spPr>
        <p:txBody>
          <a:bodyPr/>
          <a:lstStyle/>
          <a:p>
            <a:r>
              <a:rPr lang="en-CA" dirty="0"/>
              <a:t>Recommendations</a:t>
            </a:r>
          </a:p>
        </p:txBody>
      </p:sp>
    </p:spTree>
    <p:extLst>
      <p:ext uri="{BB962C8B-B14F-4D97-AF65-F5344CB8AC3E}">
        <p14:creationId xmlns:p14="http://schemas.microsoft.com/office/powerpoint/2010/main" val="1215005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F6A5-D80E-1638-8821-D60A4F2567E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Correlation Matrix</a:t>
            </a:r>
          </a:p>
        </p:txBody>
      </p:sp>
      <p:graphicFrame>
        <p:nvGraphicFramePr>
          <p:cNvPr id="6" name="Diagram 5">
            <a:extLst>
              <a:ext uri="{FF2B5EF4-FFF2-40B4-BE49-F238E27FC236}">
                <a16:creationId xmlns:a16="http://schemas.microsoft.com/office/drawing/2014/main" id="{52DFB99A-8840-81CC-F459-779380DFA160}"/>
              </a:ext>
            </a:extLst>
          </p:cNvPr>
          <p:cNvGraphicFramePr/>
          <p:nvPr>
            <p:extLst>
              <p:ext uri="{D42A27DB-BD31-4B8C-83A1-F6EECF244321}">
                <p14:modId xmlns:p14="http://schemas.microsoft.com/office/powerpoint/2010/main" val="1059971543"/>
              </p:ext>
            </p:extLst>
          </p:nvPr>
        </p:nvGraphicFramePr>
        <p:xfrm>
          <a:off x="478407" y="719666"/>
          <a:ext cx="1130226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a:extLst>
              <a:ext uri="{FF2B5EF4-FFF2-40B4-BE49-F238E27FC236}">
                <a16:creationId xmlns:a16="http://schemas.microsoft.com/office/drawing/2014/main" id="{F9D57CF1-A533-0DD4-6EB9-F6B4E0BB578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t>Recommendations</a:t>
            </a:r>
            <a:endParaRPr lang="en-CA" dirty="0"/>
          </a:p>
        </p:txBody>
      </p:sp>
    </p:spTree>
    <p:extLst>
      <p:ext uri="{BB962C8B-B14F-4D97-AF65-F5344CB8AC3E}">
        <p14:creationId xmlns:p14="http://schemas.microsoft.com/office/powerpoint/2010/main" val="1915241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412BC-9E08-0345-0AB8-9369F22F72EC}"/>
              </a:ext>
            </a:extLst>
          </p:cNvPr>
          <p:cNvSpPr>
            <a:spLocks noGrp="1"/>
          </p:cNvSpPr>
          <p:nvPr>
            <p:ph type="title"/>
          </p:nvPr>
        </p:nvSpPr>
        <p:spPr>
          <a:xfrm>
            <a:off x="838200" y="1174819"/>
            <a:ext cx="4375151" cy="2858363"/>
          </a:xfrm>
        </p:spPr>
        <p:txBody>
          <a:bodyPr vert="horz" lIns="91440" tIns="45720" rIns="91440" bIns="45720" rtlCol="0" anchor="b">
            <a:normAutofit/>
          </a:bodyPr>
          <a:lstStyle/>
          <a:p>
            <a:r>
              <a:rPr lang="en-US" sz="4000" dirty="0">
                <a:solidFill>
                  <a:schemeClr val="bg1"/>
                </a:solidFill>
              </a:rPr>
              <a:t>Conclusion</a:t>
            </a:r>
          </a:p>
        </p:txBody>
      </p:sp>
      <p:pic>
        <p:nvPicPr>
          <p:cNvPr id="4" name="Picture 3">
            <a:extLst>
              <a:ext uri="{FF2B5EF4-FFF2-40B4-BE49-F238E27FC236}">
                <a16:creationId xmlns:a16="http://schemas.microsoft.com/office/drawing/2014/main" id="{39931D3D-4EA9-16EC-1FFF-4B3B005A2D35}"/>
              </a:ext>
            </a:extLst>
          </p:cNvPr>
          <p:cNvPicPr>
            <a:picLocks noChangeAspect="1"/>
          </p:cNvPicPr>
          <p:nvPr/>
        </p:nvPicPr>
        <p:blipFill rotWithShape="1">
          <a:blip r:embed="rId2"/>
          <a:srcRect l="3878"/>
          <a:stretch/>
        </p:blipFill>
        <p:spPr>
          <a:xfrm>
            <a:off x="5682343"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effectLst>
            <a:outerShdw blurRad="381000" dist="152400" dir="10800000" algn="r" rotWithShape="0">
              <a:prstClr val="black">
                <a:alpha val="10000"/>
              </a:prstClr>
            </a:outerShdw>
          </a:effectLst>
        </p:spPr>
      </p:pic>
      <p:sp>
        <p:nvSpPr>
          <p:cNvPr id="17" name="Freeform: Shape 16">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57278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BF94B-7742-5328-53B2-A55652FD237C}"/>
              </a:ext>
            </a:extLst>
          </p:cNvPr>
          <p:cNvSpPr txBox="1">
            <a:spLocks/>
          </p:cNvSpPr>
          <p:nvPr/>
        </p:nvSpPr>
        <p:spPr>
          <a:xfrm>
            <a:off x="807868" y="820880"/>
            <a:ext cx="10545931" cy="488935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sz="2000" dirty="0"/>
          </a:p>
          <a:p>
            <a:pPr algn="just"/>
            <a:r>
              <a:rPr lang="en-US" sz="2000" dirty="0"/>
              <a:t>The integration of Machine Learning models in the emergency department, can significantly improve waiting times, however it is crucial to remember that while these tools provide valuable insights and predictions, they are created to assist, not to replace healthcare procedures or professionals. </a:t>
            </a:r>
          </a:p>
          <a:p>
            <a:pPr algn="just"/>
            <a:endParaRPr lang="en-US" sz="2000" dirty="0"/>
          </a:p>
          <a:p>
            <a:pPr algn="just"/>
            <a:r>
              <a:rPr lang="en-US" sz="2000" dirty="0"/>
              <a:t>Regular evaluation and updating of any machine learning model are necessary to maintain its accuracy and relevance. </a:t>
            </a:r>
          </a:p>
          <a:p>
            <a:pPr algn="just"/>
            <a:endParaRPr lang="en-US" sz="2000" dirty="0"/>
          </a:p>
          <a:p>
            <a:pPr algn="just"/>
            <a:r>
              <a:rPr lang="en-US" sz="2000" dirty="0"/>
              <a:t>Ethical considerations, as well as patient privacy and data security must always be at the forefront when implementing these technologies in healthcare. </a:t>
            </a:r>
            <a:endParaRPr lang="en-CA" sz="2000" dirty="0"/>
          </a:p>
        </p:txBody>
      </p:sp>
    </p:spTree>
    <p:extLst>
      <p:ext uri="{BB962C8B-B14F-4D97-AF65-F5344CB8AC3E}">
        <p14:creationId xmlns:p14="http://schemas.microsoft.com/office/powerpoint/2010/main" val="2797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6B7285-6676-D76D-2A44-BAE1D02F51EF}"/>
              </a:ext>
            </a:extLst>
          </p:cNvPr>
          <p:cNvSpPr>
            <a:spLocks noGrp="1"/>
          </p:cNvSpPr>
          <p:nvPr>
            <p:ph type="title"/>
          </p:nvPr>
        </p:nvSpPr>
        <p:spPr>
          <a:xfrm>
            <a:off x="761800" y="762001"/>
            <a:ext cx="5334197" cy="1708242"/>
          </a:xfrm>
        </p:spPr>
        <p:txBody>
          <a:bodyPr anchor="ctr">
            <a:normAutofit/>
          </a:bodyPr>
          <a:lstStyle/>
          <a:p>
            <a:r>
              <a:rPr lang="en-IN" sz="4000" b="1"/>
              <a:t>Introduction</a:t>
            </a:r>
          </a:p>
        </p:txBody>
      </p:sp>
      <p:sp>
        <p:nvSpPr>
          <p:cNvPr id="3" name="Content Placeholder 2">
            <a:extLst>
              <a:ext uri="{FF2B5EF4-FFF2-40B4-BE49-F238E27FC236}">
                <a16:creationId xmlns:a16="http://schemas.microsoft.com/office/drawing/2014/main" id="{B38A005C-D375-571E-B113-4BFD1B11F994}"/>
              </a:ext>
            </a:extLst>
          </p:cNvPr>
          <p:cNvSpPr>
            <a:spLocks noGrp="1"/>
          </p:cNvSpPr>
          <p:nvPr>
            <p:ph idx="1"/>
          </p:nvPr>
        </p:nvSpPr>
        <p:spPr>
          <a:xfrm>
            <a:off x="761800" y="2470244"/>
            <a:ext cx="5334197" cy="3769835"/>
          </a:xfrm>
        </p:spPr>
        <p:txBody>
          <a:bodyPr anchor="ctr">
            <a:normAutofit lnSpcReduction="10000"/>
          </a:bodyPr>
          <a:lstStyle/>
          <a:p>
            <a:r>
              <a:rPr lang="en-US" sz="1900" dirty="0"/>
              <a:t>The introduction of an innovative Emergency Room (ER) management system based on the MIMIC-IV dataset is poised to revolutionize hospital operations. </a:t>
            </a:r>
          </a:p>
          <a:p>
            <a:r>
              <a:rPr lang="en-US" sz="1900" dirty="0"/>
              <a:t>The ER system is projected to increase healthcare delivery efficiency while also contributing to data-driven decision-making by combining real-time patient tracking, medication reconciliation, diagnosis analysis, and other essential features. The incorporation of the MIMIC-IV dataset provides an unparalleled potential to tailor ER operations to patients' particular needs, ultimately leading to improved outcomes and resource efficiency.</a:t>
            </a:r>
          </a:p>
          <a:p>
            <a:endParaRPr lang="en-US" sz="1900" dirty="0"/>
          </a:p>
        </p:txBody>
      </p:sp>
      <p:pic>
        <p:nvPicPr>
          <p:cNvPr id="54" name="Picture 53" descr="Desk with stethoscope and computer keyboard">
            <a:extLst>
              <a:ext uri="{FF2B5EF4-FFF2-40B4-BE49-F238E27FC236}">
                <a16:creationId xmlns:a16="http://schemas.microsoft.com/office/drawing/2014/main" id="{AC86A604-F5A8-9C32-F536-FE73059AFA34}"/>
              </a:ext>
            </a:extLst>
          </p:cNvPr>
          <p:cNvPicPr>
            <a:picLocks noChangeAspect="1"/>
          </p:cNvPicPr>
          <p:nvPr/>
        </p:nvPicPr>
        <p:blipFill rotWithShape="1">
          <a:blip r:embed="rId2"/>
          <a:srcRect l="48164" r="-1"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832437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Handshake">
            <a:extLst>
              <a:ext uri="{FF2B5EF4-FFF2-40B4-BE49-F238E27FC236}">
                <a16:creationId xmlns:a16="http://schemas.microsoft.com/office/drawing/2014/main" id="{4A394EEB-A7F1-3027-E0A2-AB1302A880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41941" y="4843132"/>
            <a:ext cx="1198532" cy="1198532"/>
          </a:xfrm>
          <a:prstGeom prst="rect">
            <a:avLst/>
          </a:prstGeom>
        </p:spPr>
      </p:pic>
      <p:sp>
        <p:nvSpPr>
          <p:cNvPr id="3" name="Content Placeholder 2">
            <a:extLst>
              <a:ext uri="{FF2B5EF4-FFF2-40B4-BE49-F238E27FC236}">
                <a16:creationId xmlns:a16="http://schemas.microsoft.com/office/drawing/2014/main" id="{228A9AEE-F4A3-EA0D-76AB-F41DFD35EAD9}"/>
              </a:ext>
            </a:extLst>
          </p:cNvPr>
          <p:cNvSpPr>
            <a:spLocks noGrp="1"/>
          </p:cNvSpPr>
          <p:nvPr>
            <p:ph idx="1"/>
          </p:nvPr>
        </p:nvSpPr>
        <p:spPr>
          <a:xfrm>
            <a:off x="770688" y="2786087"/>
            <a:ext cx="5801917" cy="2057045"/>
          </a:xfrm>
        </p:spPr>
        <p:txBody>
          <a:bodyPr>
            <a:normAutofit fontScale="85000" lnSpcReduction="10000"/>
          </a:bodyPr>
          <a:lstStyle/>
          <a:p>
            <a:pPr marL="0" indent="0">
              <a:buNone/>
            </a:pPr>
            <a:r>
              <a:rPr lang="en-IN" sz="9600" dirty="0">
                <a:latin typeface="Aharoni" panose="02010803020104030203" pitchFamily="2" charset="-79"/>
                <a:cs typeface="Aharoni" panose="02010803020104030203" pitchFamily="2" charset="-79"/>
              </a:rPr>
              <a:t>Thank you</a:t>
            </a:r>
          </a:p>
        </p:txBody>
      </p:sp>
      <p:pic>
        <p:nvPicPr>
          <p:cNvPr id="15" name="Graphic 14" descr="Handshake">
            <a:extLst>
              <a:ext uri="{FF2B5EF4-FFF2-40B4-BE49-F238E27FC236}">
                <a16:creationId xmlns:a16="http://schemas.microsoft.com/office/drawing/2014/main" id="{D43E4060-1922-4A94-A305-65CF472F25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939734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an of a human brain in a neurology clinic">
            <a:extLst>
              <a:ext uri="{FF2B5EF4-FFF2-40B4-BE49-F238E27FC236}">
                <a16:creationId xmlns:a16="http://schemas.microsoft.com/office/drawing/2014/main" id="{CBFBF30E-8598-9B4A-9FA5-04213033B40E}"/>
              </a:ext>
            </a:extLst>
          </p:cNvPr>
          <p:cNvPicPr>
            <a:picLocks noChangeAspect="1"/>
          </p:cNvPicPr>
          <p:nvPr/>
        </p:nvPicPr>
        <p:blipFill rotWithShape="1">
          <a:blip r:embed="rId2"/>
          <a:srcRect l="40833"/>
          <a:stretch/>
        </p:blipFill>
        <p:spPr>
          <a:xfrm>
            <a:off x="-1" y="-2"/>
            <a:ext cx="5410198" cy="6858002"/>
          </a:xfrm>
          <a:prstGeom prst="rect">
            <a:avLst/>
          </a:prstGeom>
        </p:spPr>
      </p:pic>
      <p:sp useBgFill="1">
        <p:nvSpPr>
          <p:cNvPr id="28" name="Rectangle 2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DE0D3-ADC4-BE01-9B30-EF6851CD9299}"/>
              </a:ext>
            </a:extLst>
          </p:cNvPr>
          <p:cNvSpPr>
            <a:spLocks noGrp="1"/>
          </p:cNvSpPr>
          <p:nvPr>
            <p:ph type="title"/>
          </p:nvPr>
        </p:nvSpPr>
        <p:spPr>
          <a:xfrm>
            <a:off x="6128486" y="163285"/>
            <a:ext cx="5464968" cy="1559301"/>
          </a:xfrm>
        </p:spPr>
        <p:txBody>
          <a:bodyPr>
            <a:normAutofit/>
          </a:bodyPr>
          <a:lstStyle/>
          <a:p>
            <a:r>
              <a:rPr lang="en-US" sz="4000" dirty="0"/>
              <a:t>Background and Motivation</a:t>
            </a:r>
          </a:p>
        </p:txBody>
      </p:sp>
      <p:sp>
        <p:nvSpPr>
          <p:cNvPr id="3" name="Content Placeholder 2">
            <a:extLst>
              <a:ext uri="{FF2B5EF4-FFF2-40B4-BE49-F238E27FC236}">
                <a16:creationId xmlns:a16="http://schemas.microsoft.com/office/drawing/2014/main" id="{9810120A-9AC4-8A63-DA20-9B1E46A66982}"/>
              </a:ext>
            </a:extLst>
          </p:cNvPr>
          <p:cNvSpPr>
            <a:spLocks noGrp="1"/>
          </p:cNvSpPr>
          <p:nvPr>
            <p:ph idx="1"/>
          </p:nvPr>
        </p:nvSpPr>
        <p:spPr>
          <a:xfrm>
            <a:off x="5812971" y="1023259"/>
            <a:ext cx="6095999" cy="5671456"/>
          </a:xfrm>
        </p:spPr>
        <p:txBody>
          <a:bodyPr anchor="ctr">
            <a:normAutofit/>
          </a:bodyPr>
          <a:lstStyle/>
          <a:p>
            <a:pPr marL="0" indent="0">
              <a:buNone/>
            </a:pPr>
            <a:r>
              <a:rPr lang="en-US" sz="1400" b="1" i="0" dirty="0">
                <a:effectLst/>
                <a:latin typeface="Söhne"/>
              </a:rPr>
              <a:t>Background:</a:t>
            </a:r>
            <a:endParaRPr lang="en-US" sz="1400" b="0" i="0" dirty="0">
              <a:effectLst/>
              <a:latin typeface="Söhne"/>
            </a:endParaRPr>
          </a:p>
          <a:p>
            <a:pPr>
              <a:buFont typeface="Arial" panose="020B0604020202020204" pitchFamily="34" charset="0"/>
              <a:buChar char="•"/>
            </a:pPr>
            <a:r>
              <a:rPr lang="en-US" sz="1400" b="1" i="0" dirty="0">
                <a:effectLst/>
                <a:latin typeface="Söhne"/>
              </a:rPr>
              <a:t>Healthcare Challenges:</a:t>
            </a:r>
            <a:r>
              <a:rPr lang="en-US" sz="1400" b="0" i="0" dirty="0">
                <a:effectLst/>
                <a:latin typeface="Söhne"/>
              </a:rPr>
              <a:t> Traditional ER operations face hurdles in optimizing patient care and overall efficiency.</a:t>
            </a:r>
          </a:p>
          <a:p>
            <a:pPr>
              <a:buFont typeface="Arial" panose="020B0604020202020204" pitchFamily="34" charset="0"/>
              <a:buChar char="•"/>
            </a:pPr>
            <a:r>
              <a:rPr lang="en-US" sz="1400" b="1" i="0" dirty="0">
                <a:effectLst/>
                <a:latin typeface="Söhne"/>
              </a:rPr>
              <a:t>MIMIC-IV Dataset Opportunity:</a:t>
            </a:r>
            <a:r>
              <a:rPr lang="en-US" sz="1400" b="0" i="0" dirty="0">
                <a:effectLst/>
                <a:latin typeface="Söhne"/>
              </a:rPr>
              <a:t> Leveraging data from a Boston-area academic medical center to understand patient scenarios and hospital processes.</a:t>
            </a:r>
          </a:p>
          <a:p>
            <a:pPr marL="0" indent="0">
              <a:buNone/>
            </a:pPr>
            <a:r>
              <a:rPr lang="en-US" sz="1400" b="1" i="0" dirty="0">
                <a:effectLst/>
                <a:latin typeface="Söhne"/>
              </a:rPr>
              <a:t>Motivation:</a:t>
            </a:r>
          </a:p>
          <a:p>
            <a:pPr marL="0" indent="0">
              <a:buNone/>
            </a:pPr>
            <a:r>
              <a:rPr lang="en-US" sz="1400" b="1" i="0" dirty="0">
                <a:effectLst/>
                <a:latin typeface="Söhne"/>
              </a:rPr>
              <a:t>Enhancing Emergency Room Efficiency: </a:t>
            </a:r>
            <a:r>
              <a:rPr lang="en-US" sz="1400" i="0" dirty="0">
                <a:effectLst/>
                <a:latin typeface="Söhne"/>
              </a:rPr>
              <a:t>Our goal is to develop a sophisticated system for predicting wait times in emergency rooms, aimed at improving resource allocation and patient satisfaction.</a:t>
            </a:r>
          </a:p>
          <a:p>
            <a:pPr marL="0" indent="0">
              <a:buNone/>
            </a:pPr>
            <a:r>
              <a:rPr lang="en-US" sz="1400" b="1" i="0" dirty="0">
                <a:effectLst/>
                <a:latin typeface="Söhne"/>
              </a:rPr>
              <a:t>Specific Pain Points: </a:t>
            </a:r>
            <a:r>
              <a:rPr lang="en-US" sz="1400" i="0" dirty="0">
                <a:effectLst/>
                <a:latin typeface="Söhne"/>
              </a:rPr>
              <a:t>Focusing on predicting wait times to optimize patient prioritization, resource utilization, and overall efficiency in emergency room operations.</a:t>
            </a:r>
          </a:p>
          <a:p>
            <a:pPr marL="0" indent="0">
              <a:buNone/>
            </a:pPr>
            <a:r>
              <a:rPr lang="en-US" sz="1400" b="1" i="0" dirty="0">
                <a:effectLst/>
                <a:latin typeface="Söhne"/>
              </a:rPr>
              <a:t>In essence, our initiative is driven by the urgent need to address wait time challenges in emergency rooms, harnessing the predictive power of the MIMIC-IV dataset to optimize patient outcomes and operational effectiveness.</a:t>
            </a:r>
            <a:endParaRPr lang="en-US" sz="1400" dirty="0"/>
          </a:p>
        </p:txBody>
      </p:sp>
    </p:spTree>
    <p:extLst>
      <p:ext uri="{BB962C8B-B14F-4D97-AF65-F5344CB8AC3E}">
        <p14:creationId xmlns:p14="http://schemas.microsoft.com/office/powerpoint/2010/main" val="1334648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Exploratory Data Analysis">
            <a:extLst>
              <a:ext uri="{FF2B5EF4-FFF2-40B4-BE49-F238E27FC236}">
                <a16:creationId xmlns:a16="http://schemas.microsoft.com/office/drawing/2014/main" id="{7952ABA9-8F51-354F-8DA0-17F3DF2E962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044" b="6623"/>
          <a:stretch/>
        </p:blipFill>
        <p:spPr bwMode="auto">
          <a:xfrm>
            <a:off x="643467" y="975370"/>
            <a:ext cx="10905066" cy="4907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20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51C972F7-C0BD-7CF9-1F86-E5F224BF4D0D}"/>
              </a:ext>
            </a:extLst>
          </p:cNvPr>
          <p:cNvGraphicFramePr>
            <a:graphicFrameLocks noGrp="1"/>
          </p:cNvGraphicFramePr>
          <p:nvPr>
            <p:ph idx="1"/>
          </p:nvPr>
        </p:nvGraphicFramePr>
        <p:xfrm>
          <a:off x="838200" y="578498"/>
          <a:ext cx="10515600" cy="5598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0183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F2B15-28B9-A491-8C87-980838AB7AD8}"/>
              </a:ext>
            </a:extLst>
          </p:cNvPr>
          <p:cNvSpPr>
            <a:spLocks noGrp="1"/>
          </p:cNvSpPr>
          <p:nvPr>
            <p:ph type="title"/>
          </p:nvPr>
        </p:nvSpPr>
        <p:spPr>
          <a:xfrm>
            <a:off x="918883" y="535454"/>
            <a:ext cx="5777753" cy="1391957"/>
          </a:xfrm>
        </p:spPr>
        <p:txBody>
          <a:bodyPr>
            <a:normAutofit/>
          </a:bodyPr>
          <a:lstStyle/>
          <a:p>
            <a:r>
              <a:rPr lang="en-US" sz="3200" dirty="0"/>
              <a:t>Distribution of waiting time in ER</a:t>
            </a:r>
          </a:p>
        </p:txBody>
      </p:sp>
      <p:pic>
        <p:nvPicPr>
          <p:cNvPr id="3078" name="Picture 6">
            <a:extLst>
              <a:ext uri="{FF2B5EF4-FFF2-40B4-BE49-F238E27FC236}">
                <a16:creationId xmlns:a16="http://schemas.microsoft.com/office/drawing/2014/main" id="{66FD3372-4EF9-8CE6-18C3-2ADFE9CD5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016" y="2079811"/>
            <a:ext cx="6444878" cy="40615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AF8F2E5-1AC4-FCC0-093F-68B950F6CA0E}"/>
              </a:ext>
            </a:extLst>
          </p:cNvPr>
          <p:cNvSpPr txBox="1"/>
          <p:nvPr/>
        </p:nvSpPr>
        <p:spPr>
          <a:xfrm>
            <a:off x="7171766" y="1225689"/>
            <a:ext cx="4173070" cy="4801314"/>
          </a:xfrm>
          <a:prstGeom prst="rect">
            <a:avLst/>
          </a:prstGeom>
          <a:noFill/>
        </p:spPr>
        <p:txBody>
          <a:bodyPr wrap="square" rtlCol="0">
            <a:spAutoFit/>
          </a:bodyPr>
          <a:lstStyle/>
          <a:p>
            <a:pPr marL="285750" indent="-285750">
              <a:buFont typeface="Arial" panose="020B0604020202020204" pitchFamily="34" charset="0"/>
              <a:buChar char="•"/>
            </a:pPr>
            <a:r>
              <a:rPr lang="en-CA" sz="1600" b="1" i="0" dirty="0">
                <a:solidFill>
                  <a:srgbClr val="111111"/>
                </a:solidFill>
                <a:effectLst/>
                <a:highlight>
                  <a:srgbClr val="FFFFFF"/>
                </a:highlight>
                <a:latin typeface="-apple-system"/>
              </a:rPr>
              <a:t>Peak at Short Wait Times (0-30)</a:t>
            </a:r>
            <a:r>
              <a:rPr lang="en-CA" sz="1600" b="0" i="0" dirty="0">
                <a:solidFill>
                  <a:srgbClr val="111111"/>
                </a:solidFill>
                <a:effectLst/>
                <a:highlight>
                  <a:srgbClr val="FFFFFF"/>
                </a:highlight>
                <a:latin typeface="-apple-system"/>
              </a:rPr>
              <a:t>: This is the most common wait time. This could be due to efficient triage </a:t>
            </a:r>
          </a:p>
          <a:p>
            <a:pPr marL="285750" indent="-285750">
              <a:buFont typeface="Arial" panose="020B0604020202020204" pitchFamily="34" charset="0"/>
              <a:buChar char="•"/>
            </a:pPr>
            <a:r>
              <a:rPr lang="en-CA" sz="1600" b="1" i="0" dirty="0">
                <a:solidFill>
                  <a:srgbClr val="111111"/>
                </a:solidFill>
                <a:effectLst/>
                <a:highlight>
                  <a:srgbClr val="FFFFFF"/>
                </a:highlight>
                <a:latin typeface="-apple-system"/>
              </a:rPr>
              <a:t>Less Frequent Wait Times (30-200)</a:t>
            </a:r>
            <a:r>
              <a:rPr lang="en-CA" sz="1600" b="0" i="0" dirty="0">
                <a:solidFill>
                  <a:srgbClr val="111111"/>
                </a:solidFill>
                <a:effectLst/>
                <a:highlight>
                  <a:srgbClr val="FFFFFF"/>
                </a:highlight>
                <a:latin typeface="-apple-system"/>
              </a:rPr>
              <a:t>:These wait times are also frequent, but not as 0-30 minutes. This could be due to the time it takes to treat more severe cases that require immediate attention but are not life-threatening.</a:t>
            </a:r>
          </a:p>
          <a:p>
            <a:pPr marL="285750" indent="-285750">
              <a:buFont typeface="Arial" panose="020B0604020202020204" pitchFamily="34" charset="0"/>
              <a:buChar char="•"/>
            </a:pPr>
            <a:r>
              <a:rPr lang="en-CA" sz="1600" b="1" i="0" dirty="0">
                <a:solidFill>
                  <a:srgbClr val="111111"/>
                </a:solidFill>
                <a:effectLst/>
                <a:highlight>
                  <a:srgbClr val="FFFFFF"/>
                </a:highlight>
                <a:latin typeface="-apple-system"/>
              </a:rPr>
              <a:t>Rare Long Wait Times (400 and 800)</a:t>
            </a:r>
            <a:r>
              <a:rPr lang="en-CA" sz="1600" b="0" i="0" dirty="0">
                <a:solidFill>
                  <a:srgbClr val="111111"/>
                </a:solidFill>
                <a:effectLst/>
                <a:highlight>
                  <a:srgbClr val="FFFFFF"/>
                </a:highlight>
                <a:latin typeface="-apple-system"/>
              </a:rPr>
              <a:t>: These wait times are very rare. This could be because such long waits are generally avoided in emergency rooms as they could lead to worsening of the patient’s condition. However, in some cases, they might be unavoidable due to high patient volume, understaffing, or a high number of severe cases.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76043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0E85-E717-DECE-6730-D367533BE35F}"/>
              </a:ext>
            </a:extLst>
          </p:cNvPr>
          <p:cNvSpPr>
            <a:spLocks noGrp="1"/>
          </p:cNvSpPr>
          <p:nvPr>
            <p:ph type="title"/>
          </p:nvPr>
        </p:nvSpPr>
        <p:spPr>
          <a:xfrm>
            <a:off x="838200" y="365125"/>
            <a:ext cx="5759824" cy="1325563"/>
          </a:xfrm>
        </p:spPr>
        <p:txBody>
          <a:bodyPr>
            <a:normAutofit/>
          </a:bodyPr>
          <a:lstStyle/>
          <a:p>
            <a:r>
              <a:rPr lang="en-US" sz="4000" dirty="0"/>
              <a:t>Patient Stay Durations</a:t>
            </a:r>
          </a:p>
        </p:txBody>
      </p:sp>
      <p:pic>
        <p:nvPicPr>
          <p:cNvPr id="2050" name="Picture 2">
            <a:extLst>
              <a:ext uri="{FF2B5EF4-FFF2-40B4-BE49-F238E27FC236}">
                <a16:creationId xmlns:a16="http://schemas.microsoft.com/office/drawing/2014/main" id="{EB7B96C1-991E-FA61-89D9-EFC32C122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18" y="1690688"/>
            <a:ext cx="6734959" cy="42887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BED442-EC69-5A7A-02F9-3CF3628BE8C8}"/>
              </a:ext>
            </a:extLst>
          </p:cNvPr>
          <p:cNvSpPr txBox="1"/>
          <p:nvPr/>
        </p:nvSpPr>
        <p:spPr>
          <a:xfrm>
            <a:off x="7418294" y="1295916"/>
            <a:ext cx="3935506" cy="5078313"/>
          </a:xfrm>
          <a:prstGeom prst="rect">
            <a:avLst/>
          </a:prstGeom>
          <a:noFill/>
        </p:spPr>
        <p:txBody>
          <a:bodyPr wrap="square" rtlCol="0">
            <a:spAutoFit/>
          </a:bodyPr>
          <a:lstStyle/>
          <a:p>
            <a:pPr algn="l">
              <a:buFont typeface="Arial" panose="020B0604020202020204" pitchFamily="34" charset="0"/>
              <a:buChar char="•"/>
            </a:pPr>
            <a:r>
              <a:rPr lang="en-CA" b="0" i="0" dirty="0">
                <a:solidFill>
                  <a:srgbClr val="111111"/>
                </a:solidFill>
                <a:effectLst/>
                <a:highlight>
                  <a:srgbClr val="FFFFFF"/>
                </a:highlight>
                <a:latin typeface="-apple-system"/>
              </a:rPr>
              <a:t>There’s a significant peak at around </a:t>
            </a:r>
            <a:r>
              <a:rPr lang="en-CA" b="1" i="0" dirty="0">
                <a:solidFill>
                  <a:srgbClr val="111111"/>
                </a:solidFill>
                <a:effectLst/>
                <a:highlight>
                  <a:srgbClr val="FFFFFF"/>
                </a:highlight>
                <a:latin typeface="-apple-system"/>
              </a:rPr>
              <a:t>5 hours</a:t>
            </a:r>
            <a:r>
              <a:rPr lang="en-CA" b="0" i="0" dirty="0">
                <a:solidFill>
                  <a:srgbClr val="111111"/>
                </a:solidFill>
                <a:effectLst/>
                <a:highlight>
                  <a:srgbClr val="FFFFFF"/>
                </a:highlight>
                <a:latin typeface="-apple-system"/>
              </a:rPr>
              <a:t>, indicating that this is a common duration for patient stays. This means that most patients stay for around 5 hours.</a:t>
            </a:r>
          </a:p>
          <a:p>
            <a:pPr algn="l">
              <a:buFont typeface="Arial" panose="020B0604020202020204" pitchFamily="34" charset="0"/>
              <a:buChar char="•"/>
            </a:pPr>
            <a:r>
              <a:rPr lang="en-CA" b="0" i="0" dirty="0">
                <a:solidFill>
                  <a:srgbClr val="111111"/>
                </a:solidFill>
                <a:effectLst/>
                <a:highlight>
                  <a:srgbClr val="FFFFFF"/>
                </a:highlight>
                <a:latin typeface="-apple-system"/>
              </a:rPr>
              <a:t>Other noticeable but smaller peaks occur at approximately </a:t>
            </a:r>
            <a:r>
              <a:rPr lang="en-CA" b="1" i="0" dirty="0">
                <a:solidFill>
                  <a:srgbClr val="111111"/>
                </a:solidFill>
                <a:effectLst/>
                <a:highlight>
                  <a:srgbClr val="FFFFFF"/>
                </a:highlight>
                <a:latin typeface="-apple-system"/>
              </a:rPr>
              <a:t>20 hours</a:t>
            </a:r>
            <a:r>
              <a:rPr lang="en-CA" b="0" i="0" dirty="0">
                <a:solidFill>
                  <a:srgbClr val="111111"/>
                </a:solidFill>
                <a:effectLst/>
                <a:highlight>
                  <a:srgbClr val="FFFFFF"/>
                </a:highlight>
                <a:latin typeface="-apple-system"/>
              </a:rPr>
              <a:t>, suggesting that these durations are also common, but less so than the 5-hour duration.</a:t>
            </a:r>
          </a:p>
          <a:p>
            <a:pPr algn="l">
              <a:buFont typeface="Arial" panose="020B0604020202020204" pitchFamily="34" charset="0"/>
              <a:buChar char="•"/>
            </a:pPr>
            <a:r>
              <a:rPr lang="en-CA" b="0" i="0" dirty="0">
                <a:solidFill>
                  <a:srgbClr val="111111"/>
                </a:solidFill>
                <a:effectLst/>
                <a:highlight>
                  <a:srgbClr val="FFFFFF"/>
                </a:highlight>
                <a:latin typeface="-apple-system"/>
              </a:rPr>
              <a:t>There are fewer patient stays of longer durations, as indicated by the decreasing frequency of stays longer than 70 hours. This could be because longer stays are often associated with more complex or severe health issues, which are less common.</a:t>
            </a:r>
          </a:p>
          <a:p>
            <a:endParaRPr lang="en-US" dirty="0"/>
          </a:p>
        </p:txBody>
      </p:sp>
    </p:spTree>
    <p:extLst>
      <p:ext uri="{BB962C8B-B14F-4D97-AF65-F5344CB8AC3E}">
        <p14:creationId xmlns:p14="http://schemas.microsoft.com/office/powerpoint/2010/main" val="1435390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0E01-AA71-33E0-A457-8E23BD6ACD1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i="0" kern="1200">
                <a:solidFill>
                  <a:srgbClr val="FFFFFF"/>
                </a:solidFill>
                <a:effectLst/>
                <a:latin typeface="+mj-lt"/>
                <a:ea typeface="+mj-ea"/>
                <a:cs typeface="+mj-cs"/>
              </a:rPr>
              <a:t>Subject Complaints and Symptoms</a:t>
            </a:r>
            <a:br>
              <a:rPr lang="en-US" sz="2600" kern="1200">
                <a:solidFill>
                  <a:srgbClr val="FFFFFF"/>
                </a:solidFill>
                <a:effectLst/>
                <a:latin typeface="+mj-lt"/>
                <a:ea typeface="+mj-ea"/>
                <a:cs typeface="+mj-cs"/>
              </a:rPr>
            </a:br>
            <a:endParaRPr lang="en-US" sz="2600" kern="1200" dirty="0">
              <a:solidFill>
                <a:srgbClr val="FFFFFF"/>
              </a:solidFill>
              <a:latin typeface="+mj-lt"/>
              <a:ea typeface="+mj-ea"/>
              <a:cs typeface="+mj-cs"/>
            </a:endParaRPr>
          </a:p>
        </p:txBody>
      </p:sp>
      <p:pic>
        <p:nvPicPr>
          <p:cNvPr id="5" name="Content Placeholder 4" descr="A close up of words&#10;&#10;Description automatically generated">
            <a:extLst>
              <a:ext uri="{FF2B5EF4-FFF2-40B4-BE49-F238E27FC236}">
                <a16:creationId xmlns:a16="http://schemas.microsoft.com/office/drawing/2014/main" id="{450547C2-1E81-77FC-7775-8BCB6CF2BA0C}"/>
              </a:ext>
            </a:extLst>
          </p:cNvPr>
          <p:cNvPicPr>
            <a:picLocks noGrp="1" noChangeAspect="1"/>
          </p:cNvPicPr>
          <p:nvPr>
            <p:ph idx="1"/>
          </p:nvPr>
        </p:nvPicPr>
        <p:blipFill>
          <a:blip r:embed="rId2"/>
          <a:stretch>
            <a:fillRect/>
          </a:stretch>
        </p:blipFill>
        <p:spPr>
          <a:xfrm>
            <a:off x="3596534" y="1104900"/>
            <a:ext cx="8255000" cy="5067300"/>
          </a:xfrm>
          <a:prstGeom prst="rect">
            <a:avLst/>
          </a:prstGeom>
        </p:spPr>
      </p:pic>
    </p:spTree>
    <p:extLst>
      <p:ext uri="{BB962C8B-B14F-4D97-AF65-F5344CB8AC3E}">
        <p14:creationId xmlns:p14="http://schemas.microsoft.com/office/powerpoint/2010/main" val="914803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1119</TotalTime>
  <Words>2001</Words>
  <Application>Microsoft Macintosh PowerPoint</Application>
  <PresentationFormat>Widescreen</PresentationFormat>
  <Paragraphs>136</Paragraphs>
  <Slides>30</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-apple-system</vt:lpstr>
      <vt:lpstr>Aharoni</vt:lpstr>
      <vt:lpstr>Arial</vt:lpstr>
      <vt:lpstr>Calibri</vt:lpstr>
      <vt:lpstr>Calibri Light</vt:lpstr>
      <vt:lpstr>Söhne</vt:lpstr>
      <vt:lpstr>Office Theme</vt:lpstr>
      <vt:lpstr>IntelliCare ER: Enhancing Emergency Room Operations with MIMIC-IV Dataset  Presented by Group 10 </vt:lpstr>
      <vt:lpstr>Group Members</vt:lpstr>
      <vt:lpstr>Introduction</vt:lpstr>
      <vt:lpstr>Background and Motivation</vt:lpstr>
      <vt:lpstr>PowerPoint Presentation</vt:lpstr>
      <vt:lpstr>PowerPoint Presentation</vt:lpstr>
      <vt:lpstr>Distribution of waiting time in ER</vt:lpstr>
      <vt:lpstr>Patient Stay Durations</vt:lpstr>
      <vt:lpstr>Subject Complaints and Symptoms </vt:lpstr>
      <vt:lpstr>Key Findings</vt:lpstr>
      <vt:lpstr>Machine Learning</vt:lpstr>
      <vt:lpstr>Preparing our Data</vt:lpstr>
      <vt:lpstr>Encoding </vt:lpstr>
      <vt:lpstr>Feature Engineering</vt:lpstr>
      <vt:lpstr>Feature Engineering</vt:lpstr>
      <vt:lpstr>Correlation Matrix</vt:lpstr>
      <vt:lpstr>Model 1</vt:lpstr>
      <vt:lpstr>PowerPoint Presentation</vt:lpstr>
      <vt:lpstr>Model 2</vt:lpstr>
      <vt:lpstr>Feature Selection</vt:lpstr>
      <vt:lpstr>Hyper Param Tuning (Grid Search CV)</vt:lpstr>
      <vt:lpstr>Findings</vt:lpstr>
      <vt:lpstr>Deployment</vt:lpstr>
      <vt:lpstr>Webpage (home.html)</vt:lpstr>
      <vt:lpstr>Recommendations</vt:lpstr>
      <vt:lpstr>Recommendations</vt:lpstr>
      <vt:lpstr>Correlation Matrix</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Analytics Customer Churn analysis AI</dc:title>
  <dc:creator>Pearlin Ronald Pereira</dc:creator>
  <cp:lastModifiedBy>Noushin Asadsamani</cp:lastModifiedBy>
  <cp:revision>33</cp:revision>
  <dcterms:created xsi:type="dcterms:W3CDTF">2023-10-06T13:53:33Z</dcterms:created>
  <dcterms:modified xsi:type="dcterms:W3CDTF">2024-04-26T19:35:32Z</dcterms:modified>
</cp:coreProperties>
</file>