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5CAA4-886E-4961-B22C-614FD63C99E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1918-2C88-4C13-ABFE-F8E4FDD3C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7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B1918-2C88-4C13-ABFE-F8E4FDD3CD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FEE0-6E68-4037-8314-FEE9A54D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326178-BE98-4C94-A81A-1BC21BAF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49039-D420-46A6-9AE8-F105AA00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C6B1E-CC52-47C4-8596-60DA192D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9D7A3-E446-46FD-95A8-B53D208C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79E0D-5C6C-42FC-A609-A536ABD1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9BC85-0401-4A84-A943-74E6B5A9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7ED88-DB14-4875-B16D-4E44B0D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D2C77-4AF1-4A84-8D71-A60A793A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501CF-C305-4F01-9322-9D1E190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582060-AD09-4CC6-8F86-D84503F6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90E65-6ADE-4874-AD64-4B552324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4406A-6879-4425-BFE1-E5879CA6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42E4A-BC97-4387-87CE-EFAB11CB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ACAE1-7C2F-4E09-9053-1107F0D5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A6CF6-7B2D-480D-8BD4-44776BF4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D82DD-17BA-4483-B170-13E3BE71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2C1A4-4CA2-4AF4-9955-0199AA23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261C2-1C4B-47AA-BA35-502B3C9B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0B3B5-AB4D-4A64-B7F8-5E07BFFA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9E335-DD57-407A-805C-C8D10D89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55D7C1-F980-4FDC-8557-B4946789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DB4C1-9B21-450F-B455-04D21B6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9B40A-544D-4F3D-962F-C05AE428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5CFB-632B-4850-82A4-3A4B58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0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57488-548A-4A94-9CBE-015058E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A3A14-705F-4832-8478-80F198DB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EAEBB-41B7-46CE-B1D6-623D78A6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71DDF-0628-4530-A3C9-159D76F0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EFE83-19C8-4A52-B9FD-C60346B8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4364A-73C4-4050-9E20-EA9E536B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3475-A94D-495A-803F-8FBDF84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886A1-09C4-4A51-9618-EDABE1D4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C2FB95-03F8-407F-8CF6-5A38BC55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4F8983-85DB-4DFC-ABAC-E4B5D9C9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72D39-48A3-4871-8D95-C60E09B8C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7112E-33AC-4A42-9103-D120F78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3218ED-9E46-4A79-A199-9F6B4FC6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11A3D7-0141-4F96-91BF-B64C257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2AA4C-EB5C-486C-80B0-FBBE040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83923-FC7F-4845-8FC3-7432355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0F131B-7B91-4C4D-8341-E614075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2143C2-9827-4DE1-BEED-B80CA257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AFF2-0ACB-4128-BB52-2C961152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561BB3-81C0-4A74-B571-B198B0B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E7DCD-424B-4E52-8022-779C033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8979D-7271-4BF0-AF9F-676BAAB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BCC81-C54D-4847-B718-3CDABB90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9307B-6F0B-4528-907A-3311ED86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4A5BE-4AB6-4FC0-87C5-D9A39D5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C9531-15EE-4B67-8B71-299A9D6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CDB4-8B24-42B6-948C-4478C31D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6B607-63C9-4282-9D0B-197D093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F3283C-B2E3-41AF-B40C-37DE42C0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84E846-B562-4016-A0F8-919322A5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1276E-00C3-449B-A1A3-B5313E07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C3C8E-152F-4C25-BAA3-0C0916F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E39C13-3E8A-4827-B394-86A39E2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B8A87-37A8-4555-B94B-E1B5AD0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A9B9A-8070-4153-AFEA-811CE8D3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3F072-C8B6-4F76-A0AE-47BCC59D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59F8-3E26-48A4-8EAF-B22E2D729211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CD312-C9E0-42EF-AB0B-E8444726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D43E0-AFB5-43E1-83B5-3AE9852CB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ehealth-aussie.blogspot.com/2016/01/windows-10-wi-fi-get-disconnected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rendiendoarduino.wordpress.com/2018/11/11/raspberry-pi-en-iot/" TargetMode="External"/><Relationship Id="rId11" Type="http://schemas.openxmlformats.org/officeDocument/2006/relationships/hyperlink" Target="http://pngimg.com/download/17498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hyperlink" Target="http://www.open-electronics.org/guest_projects/add-linux-wifi-ethernet-and-usb-to-arduino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 descr="Une image contenant équipement électronique, circuit, jouet&#10;&#10;Description générée automatiquement">
            <a:extLst>
              <a:ext uri="{FF2B5EF4-FFF2-40B4-BE49-F238E27FC236}">
                <a16:creationId xmlns:a16="http://schemas.microsoft.com/office/drawing/2014/main" id="{EB60D86A-9FC1-407F-999F-703C5E2FB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6152" y="1202656"/>
            <a:ext cx="1431334" cy="1005342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9F2964A-749B-4785-8389-DE86653A4205}"/>
              </a:ext>
            </a:extLst>
          </p:cNvPr>
          <p:cNvSpPr txBox="1"/>
          <p:nvPr/>
        </p:nvSpPr>
        <p:spPr>
          <a:xfrm>
            <a:off x="273290" y="328255"/>
            <a:ext cx="2845651" cy="8771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MegaRelayProp</a:t>
            </a:r>
            <a:endParaRPr lang="fr-FR" sz="1100" dirty="0">
              <a:solidFill>
                <a:schemeClr val="accent1"/>
              </a:solidFill>
            </a:endParaRPr>
          </a:p>
          <a:p>
            <a:r>
              <a:rPr lang="fr-FR" sz="1100" dirty="0"/>
              <a:t>Arduino </a:t>
            </a:r>
            <a:r>
              <a:rPr lang="fr-FR" sz="1100" dirty="0" err="1"/>
              <a:t>Mega</a:t>
            </a:r>
            <a:r>
              <a:rPr lang="fr-FR" sz="1100" dirty="0"/>
              <a:t> 2560 Rev3 + Dragino </a:t>
            </a:r>
            <a:r>
              <a:rPr lang="fr-FR" sz="1100" dirty="0" err="1"/>
              <a:t>Yún</a:t>
            </a:r>
            <a:r>
              <a:rPr lang="fr-FR" sz="1100" dirty="0"/>
              <a:t> Shield</a:t>
            </a:r>
          </a:p>
          <a:p>
            <a:r>
              <a:rPr lang="fr-FR" sz="1100" dirty="0"/>
              <a:t>Arduino </a:t>
            </a:r>
            <a:r>
              <a:rPr lang="fr-FR" sz="1100" dirty="0" err="1"/>
              <a:t>Mega</a:t>
            </a:r>
            <a:r>
              <a:rPr lang="fr-FR" sz="1100" dirty="0"/>
              <a:t> 2560 Rev3 + Ethernet Shield</a:t>
            </a:r>
          </a:p>
          <a:p>
            <a:r>
              <a:rPr lang="fr-FR" sz="1100" dirty="0"/>
              <a:t>Arduino </a:t>
            </a:r>
            <a:r>
              <a:rPr lang="fr-FR" sz="1100" dirty="0" err="1"/>
              <a:t>Mega</a:t>
            </a:r>
            <a:r>
              <a:rPr lang="fr-FR" sz="1100" dirty="0"/>
              <a:t> 2560 Rev3 + </a:t>
            </a:r>
            <a:r>
              <a:rPr lang="fr-FR" sz="1100" dirty="0" err="1"/>
              <a:t>WiFi</a:t>
            </a:r>
            <a:r>
              <a:rPr lang="fr-FR" sz="1100" dirty="0"/>
              <a:t> Shield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EE99296-A44B-48BB-A35B-0B8EBD997D0B}"/>
              </a:ext>
            </a:extLst>
          </p:cNvPr>
          <p:cNvCxnSpPr>
            <a:cxnSpLocks/>
          </p:cNvCxnSpPr>
          <p:nvPr/>
        </p:nvCxnSpPr>
        <p:spPr>
          <a:xfrm>
            <a:off x="5514109" y="1866109"/>
            <a:ext cx="1648301" cy="865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ABFE68A-5ABA-437C-B344-AB4A1F562AA2}"/>
              </a:ext>
            </a:extLst>
          </p:cNvPr>
          <p:cNvCxnSpPr>
            <a:cxnSpLocks/>
          </p:cNvCxnSpPr>
          <p:nvPr/>
        </p:nvCxnSpPr>
        <p:spPr>
          <a:xfrm>
            <a:off x="5413455" y="2134879"/>
            <a:ext cx="1748955" cy="90594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FAD13-F9B0-43B2-AA30-E87DF7716C3B}"/>
              </a:ext>
            </a:extLst>
          </p:cNvPr>
          <p:cNvSpPr txBox="1"/>
          <p:nvPr/>
        </p:nvSpPr>
        <p:spPr>
          <a:xfrm>
            <a:off x="7162410" y="2243293"/>
            <a:ext cx="214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4D8434E-EB36-4E79-B245-ADF008F326D2}"/>
              </a:ext>
            </a:extLst>
          </p:cNvPr>
          <p:cNvSpPr txBox="1"/>
          <p:nvPr/>
        </p:nvSpPr>
        <p:spPr>
          <a:xfrm>
            <a:off x="7164455" y="2897433"/>
            <a:ext cx="26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AD5FECF1-0DD2-4689-8B90-24DAAFA2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410" y="5111780"/>
            <a:ext cx="4772460" cy="156966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err="1">
                <a:latin typeface="SFMono-Regular"/>
              </a:rPr>
              <a:t>Outbox</a:t>
            </a:r>
            <a:r>
              <a:rPr lang="fr-FR" altLang="fr-FR" dirty="0">
                <a:latin typeface="SFMono-Regular"/>
              </a:rPr>
              <a:t> Protocol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DATA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variables to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MESG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to display in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DONE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performed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OMIT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ignored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OVER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notify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challenge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REQU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another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PROG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control program (audio/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video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14B9D4B-9DAD-42B4-A567-866CAB9194A6}"/>
              </a:ext>
            </a:extLst>
          </p:cNvPr>
          <p:cNvGrpSpPr/>
          <p:nvPr/>
        </p:nvGrpSpPr>
        <p:grpSpPr>
          <a:xfrm>
            <a:off x="7663003" y="3713733"/>
            <a:ext cx="2866658" cy="1185714"/>
            <a:chOff x="8183944" y="4720356"/>
            <a:chExt cx="2866658" cy="1185714"/>
          </a:xfrm>
        </p:grpSpPr>
        <p:pic>
          <p:nvPicPr>
            <p:cNvPr id="36" name="Image 35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04DF8E75-A80D-4041-B289-602DA63B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681402" y="5143343"/>
              <a:ext cx="1369200" cy="762727"/>
            </a:xfrm>
            <a:prstGeom prst="rect">
              <a:avLst/>
            </a:prstGeom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C2EF989-DAF7-4AA6-8A5D-D4A7C6A7BE68}"/>
                </a:ext>
              </a:extLst>
            </p:cNvPr>
            <p:cNvSpPr txBox="1"/>
            <p:nvPr/>
          </p:nvSpPr>
          <p:spPr>
            <a:xfrm>
              <a:off x="8183944" y="4720356"/>
              <a:ext cx="2745239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Raspberry Pi in-room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000" dirty="0" err="1">
                  <a:solidFill>
                    <a:schemeClr val="accent1"/>
                  </a:solidFill>
                </a:rPr>
                <a:t>PyProps</a:t>
              </a:r>
              <a:r>
                <a:rPr lang="fr-FR" sz="1000" dirty="0">
                  <a:solidFill>
                    <a:schemeClr val="accent1"/>
                  </a:solidFill>
                </a:rPr>
                <a:t> </a:t>
              </a:r>
              <a:r>
                <a:rPr lang="fr-FR" sz="1000" dirty="0" err="1">
                  <a:solidFill>
                    <a:schemeClr val="accent1"/>
                  </a:solidFill>
                </a:rPr>
                <a:t>library</a:t>
              </a:r>
              <a:endParaRPr lang="fr-FR" sz="10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Raspberry Pi 3B/3B+/4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4BEB0350-4335-4EE3-9904-DEEAFC02FB83}"/>
              </a:ext>
            </a:extLst>
          </p:cNvPr>
          <p:cNvGrpSpPr/>
          <p:nvPr/>
        </p:nvGrpSpPr>
        <p:grpSpPr>
          <a:xfrm>
            <a:off x="8703767" y="230479"/>
            <a:ext cx="3310999" cy="3261498"/>
            <a:chOff x="8703767" y="230479"/>
            <a:chExt cx="3310999" cy="3261498"/>
          </a:xfrm>
        </p:grpSpPr>
        <p:pic>
          <p:nvPicPr>
            <p:cNvPr id="33" name="Image 32" descr="Une image contenant équipement électronique, circuit, jouet&#10;&#10;Description générée automatiquement">
              <a:extLst>
                <a:ext uri="{FF2B5EF4-FFF2-40B4-BE49-F238E27FC236}">
                  <a16:creationId xmlns:a16="http://schemas.microsoft.com/office/drawing/2014/main" id="{D171F14D-3172-44A0-B652-BC810CD76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436828" y="980174"/>
              <a:ext cx="1431334" cy="1005342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9A66B032-9F3D-4383-8ED3-BC1506907935}"/>
                </a:ext>
              </a:extLst>
            </p:cNvPr>
            <p:cNvSpPr txBox="1"/>
            <p:nvPr/>
          </p:nvSpPr>
          <p:spPr>
            <a:xfrm>
              <a:off x="8703767" y="230479"/>
              <a:ext cx="2845651" cy="153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Arduino in-room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0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000" dirty="0">
                  <a:solidFill>
                    <a:schemeClr val="accent1"/>
                  </a:solidFill>
                </a:rPr>
                <a:t> </a:t>
              </a:r>
              <a:r>
                <a:rPr lang="fr-FR" sz="1000" dirty="0" err="1">
                  <a:solidFill>
                    <a:schemeClr val="accent1"/>
                  </a:solidFill>
                </a:rPr>
                <a:t>library</a:t>
              </a:r>
              <a:endParaRPr lang="fr-FR" sz="10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Yún</a:t>
              </a:r>
              <a:r>
                <a:rPr lang="fr-FR" sz="1100" dirty="0"/>
                <a:t>, </a:t>
              </a: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Mega</a:t>
              </a:r>
              <a:r>
                <a:rPr lang="fr-FR" sz="1100" dirty="0"/>
                <a:t> 2560 Rev3 + Dragino </a:t>
              </a:r>
              <a:r>
                <a:rPr lang="fr-FR" sz="1100" dirty="0" err="1"/>
                <a:t>Yún</a:t>
              </a:r>
              <a:r>
                <a:rPr lang="fr-FR" sz="1100" dirty="0"/>
                <a:t> Shield</a:t>
              </a:r>
            </a:p>
            <a:p>
              <a:r>
                <a:rPr lang="fr-FR" sz="1100" dirty="0"/>
                <a:t>Arduino Ethernet</a:t>
              </a:r>
            </a:p>
            <a:p>
              <a:r>
                <a:rPr lang="fr-FR" sz="1100" dirty="0"/>
                <a:t>Arduino MKR </a:t>
              </a:r>
              <a:r>
                <a:rPr lang="fr-FR" sz="1100" dirty="0" err="1"/>
                <a:t>WiFi</a:t>
              </a:r>
              <a:r>
                <a:rPr lang="fr-FR" sz="1100" dirty="0"/>
                <a:t> 1010</a:t>
              </a:r>
            </a:p>
            <a:p>
              <a:r>
                <a:rPr lang="fr-FR" sz="1100" dirty="0"/>
                <a:t>Arduino NANO 33 IoT</a:t>
              </a:r>
            </a:p>
            <a:p>
              <a:r>
                <a:rPr lang="fr-FR" sz="1100" dirty="0"/>
                <a:t>Arduino + Ethernet Shield</a:t>
              </a:r>
            </a:p>
          </p:txBody>
        </p:sp>
        <p:pic>
          <p:nvPicPr>
            <p:cNvPr id="5" name="Image 4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19B56B3F-E400-4C34-9216-AA449650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8099" y="1944167"/>
              <a:ext cx="1266667" cy="1009524"/>
            </a:xfrm>
            <a:prstGeom prst="rect">
              <a:avLst/>
            </a:prstGeom>
          </p:spPr>
        </p:pic>
        <p:pic>
          <p:nvPicPr>
            <p:cNvPr id="39" name="Image 38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2635A8C9-8004-49E6-A4EF-B9D11BD1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495" y="2845379"/>
              <a:ext cx="828973" cy="646598"/>
            </a:xfrm>
            <a:prstGeom prst="rect">
              <a:avLst/>
            </a:prstGeom>
          </p:spPr>
        </p:pic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B6338FBA-A54F-431E-BE16-CFDDDAFBDEAE}"/>
              </a:ext>
            </a:extLst>
          </p:cNvPr>
          <p:cNvSpPr/>
          <p:nvPr/>
        </p:nvSpPr>
        <p:spPr>
          <a:xfrm>
            <a:off x="4165696" y="1111469"/>
            <a:ext cx="1247759" cy="114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MQTT</a:t>
            </a:r>
          </a:p>
          <a:p>
            <a:pPr algn="ctr"/>
            <a:r>
              <a:rPr lang="fr-FR" dirty="0"/>
              <a:t>broker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5FF336F-C6DE-44D3-BB16-6823D5AF0977}"/>
              </a:ext>
            </a:extLst>
          </p:cNvPr>
          <p:cNvCxnSpPr>
            <a:cxnSpLocks/>
          </p:cNvCxnSpPr>
          <p:nvPr/>
        </p:nvCxnSpPr>
        <p:spPr>
          <a:xfrm flipH="1" flipV="1">
            <a:off x="2955177" y="1504398"/>
            <a:ext cx="969310" cy="2218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FB962AC-5CC7-4961-8CA2-62F7F86E4770}"/>
              </a:ext>
            </a:extLst>
          </p:cNvPr>
          <p:cNvCxnSpPr>
            <a:cxnSpLocks/>
          </p:cNvCxnSpPr>
          <p:nvPr/>
        </p:nvCxnSpPr>
        <p:spPr>
          <a:xfrm flipH="1" flipV="1">
            <a:off x="2963121" y="1776823"/>
            <a:ext cx="961366" cy="1309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Une image contenant table, assis, circuit, ordinateur&#10;&#10;Description générée automatiquement">
            <a:extLst>
              <a:ext uri="{FF2B5EF4-FFF2-40B4-BE49-F238E27FC236}">
                <a16:creationId xmlns:a16="http://schemas.microsoft.com/office/drawing/2014/main" id="{7A95A874-841D-40C8-B2A8-51A1EC95CB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" y="2068150"/>
            <a:ext cx="1946066" cy="1474116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A576C46-6602-4231-8AFB-36C4C7637629}"/>
              </a:ext>
            </a:extLst>
          </p:cNvPr>
          <p:cNvSpPr txBox="1"/>
          <p:nvPr/>
        </p:nvSpPr>
        <p:spPr>
          <a:xfrm>
            <a:off x="87247" y="3666890"/>
            <a:ext cx="21162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SRD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smoke</a:t>
            </a:r>
            <a:r>
              <a:rPr lang="fr-FR" sz="1100" dirty="0"/>
              <a:t> machines)</a:t>
            </a:r>
          </a:p>
          <a:p>
            <a:r>
              <a:rPr lang="fr-FR" sz="1100" dirty="0"/>
              <a:t>SSR </a:t>
            </a:r>
            <a:r>
              <a:rPr lang="fr-FR" sz="1100" dirty="0" err="1"/>
              <a:t>relays</a:t>
            </a:r>
            <a:r>
              <a:rPr lang="fr-FR" sz="1100" dirty="0"/>
              <a:t> (power supplies, lights)</a:t>
            </a:r>
          </a:p>
          <a:p>
            <a:r>
              <a:rPr lang="fr-FR" sz="1100" dirty="0"/>
              <a:t>MOSFET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maglocks</a:t>
            </a:r>
            <a:r>
              <a:rPr lang="fr-FR" sz="1100" dirty="0"/>
              <a:t>)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5A960A-E46D-4335-8BFD-09CD99F4EC17}"/>
              </a:ext>
            </a:extLst>
          </p:cNvPr>
          <p:cNvGrpSpPr/>
          <p:nvPr/>
        </p:nvGrpSpPr>
        <p:grpSpPr>
          <a:xfrm>
            <a:off x="1539199" y="3882635"/>
            <a:ext cx="4317929" cy="2798805"/>
            <a:chOff x="943143" y="3099401"/>
            <a:chExt cx="4317929" cy="2798805"/>
          </a:xfrm>
        </p:grpSpPr>
        <p:pic>
          <p:nvPicPr>
            <p:cNvPr id="31" name="Image 30" descr="Une image contenant table, intérieur, équipement électronique, guichet&#10;&#10;Description générée automatiquement">
              <a:extLst>
                <a:ext uri="{FF2B5EF4-FFF2-40B4-BE49-F238E27FC236}">
                  <a16:creationId xmlns:a16="http://schemas.microsoft.com/office/drawing/2014/main" id="{9063AD1B-CCCD-4CF3-9E92-81771A916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943143" y="3099401"/>
              <a:ext cx="4317929" cy="2629445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5F4F86B-B58D-417F-B059-47052A68DE82}"/>
                </a:ext>
              </a:extLst>
            </p:cNvPr>
            <p:cNvSpPr txBox="1"/>
            <p:nvPr/>
          </p:nvSpPr>
          <p:spPr>
            <a:xfrm>
              <a:off x="2111859" y="5444596"/>
              <a:ext cx="2699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Game master </a:t>
              </a:r>
              <a:r>
                <a:rPr lang="fr-FR" dirty="0" err="1"/>
                <a:t>workstation</a:t>
              </a:r>
              <a:endParaRPr lang="fr-FR" dirty="0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4ECEBF4-3953-41D1-8184-E2930FC2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321058" y="5360319"/>
              <a:ext cx="537887" cy="537887"/>
            </a:xfrm>
            <a:prstGeom prst="rect">
              <a:avLst/>
            </a:prstGeom>
          </p:spPr>
        </p:pic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E849C7D-B8C1-402F-809D-78956D9F528C}"/>
              </a:ext>
            </a:extLst>
          </p:cNvPr>
          <p:cNvCxnSpPr>
            <a:cxnSpLocks/>
          </p:cNvCxnSpPr>
          <p:nvPr/>
        </p:nvCxnSpPr>
        <p:spPr>
          <a:xfrm flipH="1">
            <a:off x="4057708" y="2337892"/>
            <a:ext cx="436546" cy="1003397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A42F697-BC5D-4396-8D62-B43A54EC9341}"/>
              </a:ext>
            </a:extLst>
          </p:cNvPr>
          <p:cNvCxnSpPr>
            <a:cxnSpLocks/>
          </p:cNvCxnSpPr>
          <p:nvPr/>
        </p:nvCxnSpPr>
        <p:spPr>
          <a:xfrm flipH="1">
            <a:off x="4431066" y="2474739"/>
            <a:ext cx="324827" cy="86655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0ACC9DB-D384-46AE-AD69-22AC64A7CEBB}"/>
              </a:ext>
            </a:extLst>
          </p:cNvPr>
          <p:cNvSpPr txBox="1"/>
          <p:nvPr/>
        </p:nvSpPr>
        <p:spPr>
          <a:xfrm>
            <a:off x="2936607" y="3420187"/>
            <a:ext cx="193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1CAA6A-8634-44B6-95CB-28142AA23399}"/>
              </a:ext>
            </a:extLst>
          </p:cNvPr>
          <p:cNvSpPr txBox="1"/>
          <p:nvPr/>
        </p:nvSpPr>
        <p:spPr>
          <a:xfrm>
            <a:off x="4138005" y="3423518"/>
            <a:ext cx="269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</p:spTree>
    <p:extLst>
      <p:ext uri="{BB962C8B-B14F-4D97-AF65-F5344CB8AC3E}">
        <p14:creationId xmlns:p14="http://schemas.microsoft.com/office/powerpoint/2010/main" val="129603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200</Words>
  <Application>Microsoft Office PowerPoint</Application>
  <PresentationFormat>Grand écran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SFMono-Regular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 __</dc:creator>
  <cp:lastModifiedBy>JM __</cp:lastModifiedBy>
  <cp:revision>43</cp:revision>
  <dcterms:created xsi:type="dcterms:W3CDTF">2020-04-23T06:19:16Z</dcterms:created>
  <dcterms:modified xsi:type="dcterms:W3CDTF">2020-05-21T10:10:07Z</dcterms:modified>
</cp:coreProperties>
</file>