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6E0A-D3B7-43AC-BE86-AEA7538AFB26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7629E-40FB-49F8-A143-8C0777C9211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4BF79-C192-4DE8-B8EE-6A75E505A6C6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ytuł i tekst nad zawartości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29C9BC-B4C6-41F4-BBCA-8924CB7759CF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498B20-E622-4B02-838F-A51077323796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2010-01-17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4788" y="1268413"/>
            <a:ext cx="6192837" cy="936625"/>
          </a:xfrm>
        </p:spPr>
        <p:txBody>
          <a:bodyPr>
            <a:normAutofit fontScale="90000"/>
          </a:bodyPr>
          <a:lstStyle/>
          <a:p>
            <a:r>
              <a:rPr lang="pl-PL" sz="2800"/>
              <a:t>Wykład XII (Dr inż. Barbara Łotocka)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68638"/>
            <a:ext cx="6400800" cy="719137"/>
          </a:xfrm>
        </p:spPr>
        <p:txBody>
          <a:bodyPr/>
          <a:lstStyle/>
          <a:p>
            <a:r>
              <a:rPr lang="pl-PL" b="1"/>
              <a:t>Aktynoryza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92163"/>
          </a:xfrm>
        </p:spPr>
        <p:txBody>
          <a:bodyPr/>
          <a:lstStyle/>
          <a:p>
            <a:r>
              <a:rPr lang="pl-PL" sz="2400" b="1"/>
              <a:t>Diazotroficzne symbiozy roślin i bakterii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460375"/>
          </a:xfrm>
        </p:spPr>
        <p:txBody>
          <a:bodyPr/>
          <a:lstStyle/>
          <a:p>
            <a:r>
              <a:rPr lang="pl-PL" sz="2000" b="1">
                <a:solidFill>
                  <a:srgbClr val="FF0000"/>
                </a:solidFill>
              </a:rPr>
              <a:t>1. asocjacje pozaustrojowe</a:t>
            </a:r>
          </a:p>
        </p:txBody>
      </p:sp>
      <p:graphicFrame>
        <p:nvGraphicFramePr>
          <p:cNvPr id="14358" name="Group 22"/>
          <p:cNvGraphicFramePr>
            <a:graphicFrameLocks noGrp="1"/>
          </p:cNvGraphicFramePr>
          <p:nvPr>
            <p:ph sz="half" idx="2"/>
          </p:nvPr>
        </p:nvGraphicFramePr>
        <p:xfrm>
          <a:off x="457200" y="1628775"/>
          <a:ext cx="8229600" cy="229743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Oddziaływania w obrębie ryzosfery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Paspalum notatum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Zea mays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Leptochloa fusca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Triticum vulgare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Azotobacter paspali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Azospirillum spp.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Azoarcus spp.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Enterobacter aglomerans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Kolonizacja powierzchni liści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Różne gatunki roślin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Azotobacter spp.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03238" y="4005263"/>
            <a:ext cx="8135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pl-PL" sz="2000" b="1">
                <a:solidFill>
                  <a:srgbClr val="FF0000"/>
                </a:solidFill>
              </a:rPr>
              <a:t>2. kolonizacja przestworów międzykomórkowych rośliny</a:t>
            </a:r>
            <a:endParaRPr lang="pl-PL" sz="2000" b="1"/>
          </a:p>
        </p:txBody>
      </p:sp>
      <p:graphicFrame>
        <p:nvGraphicFramePr>
          <p:cNvPr id="14381" name="Group 45"/>
          <p:cNvGraphicFramePr>
            <a:graphicFrameLocks noGrp="1"/>
          </p:cNvGraphicFramePr>
          <p:nvPr/>
        </p:nvGraphicFramePr>
        <p:xfrm>
          <a:off x="466725" y="4714884"/>
          <a:ext cx="8208963" cy="835978"/>
        </p:xfrm>
        <a:graphic>
          <a:graphicData uri="http://schemas.openxmlformats.org/drawingml/2006/table">
            <a:tbl>
              <a:tblPr/>
              <a:tblGrid>
                <a:gridCol w="4105275"/>
                <a:gridCol w="4103688"/>
              </a:tblGrid>
              <a:tr h="233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Saccharum officinarum</a:t>
                      </a:r>
                      <a:endParaRPr kumimoji="0" lang="pl-P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Acetobacter diazotrophicus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Pennisetum purpureum</a:t>
                      </a:r>
                      <a:endParaRPr kumimoji="0" lang="pl-P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Herbaspirillum spp.</a:t>
                      </a:r>
                      <a:endParaRPr kumimoji="0" lang="pl-PL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pl-PL" sz="2400" b="1"/>
              <a:t>Diazotroficzne symbiozy roślin i bakterii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431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2400" b="1">
                <a:solidFill>
                  <a:srgbClr val="FF0000"/>
                </a:solidFill>
              </a:rPr>
              <a:t>3. Asocjacje sinic z grzybami lub roślinami</a:t>
            </a:r>
          </a:p>
        </p:txBody>
      </p:sp>
      <p:graphicFrame>
        <p:nvGraphicFramePr>
          <p:cNvPr id="16416" name="Group 32"/>
          <p:cNvGraphicFramePr>
            <a:graphicFrameLocks noGrp="1"/>
          </p:cNvGraphicFramePr>
          <p:nvPr>
            <p:ph sz="half" idx="2"/>
          </p:nvPr>
        </p:nvGraphicFramePr>
        <p:xfrm>
          <a:off x="461963" y="1671638"/>
          <a:ext cx="8218487" cy="3096451"/>
        </p:xfrm>
        <a:graphic>
          <a:graphicData uri="http://schemas.openxmlformats.org/drawingml/2006/table">
            <a:tbl>
              <a:tblPr/>
              <a:tblGrid>
                <a:gridCol w="2232025"/>
                <a:gridCol w="3290887"/>
                <a:gridCol w="2695575"/>
              </a:tblGrid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Porosty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Collema, Peltigera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Dendriscocaulon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Nostoc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Scytonema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Glewiki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Wątrobowce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Anthoceros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Blasia, Clavicula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Nostoc sphaericum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Paprocie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Anabaena azollae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Sagowce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Cycas, Ceratozamia, Encephalartos, Macrozamia, Dioon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Nostoc, Anabaena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Okrytonasienne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Gunnera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Nostoc punctiforme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pl-PL" sz="2400" b="1"/>
              <a:t>Diazotroficzne symbiozy roślin i bakterii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125538"/>
            <a:ext cx="8362950" cy="460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l-PL" sz="2000" b="1">
                <a:solidFill>
                  <a:srgbClr val="FF0000"/>
                </a:solidFill>
              </a:rPr>
              <a:t>4. </a:t>
            </a:r>
            <a:r>
              <a:rPr lang="pl-PL" sz="2000" b="1">
                <a:solidFill>
                  <a:srgbClr val="0000FF"/>
                </a:solidFill>
              </a:rPr>
              <a:t>Aktynoryza</a:t>
            </a:r>
            <a:r>
              <a:rPr lang="pl-PL" sz="2000" b="1">
                <a:solidFill>
                  <a:srgbClr val="FF0000"/>
                </a:solidFill>
              </a:rPr>
              <a:t> – symbioza promieniowców z rodzaju </a:t>
            </a:r>
            <a:r>
              <a:rPr lang="pl-PL" sz="2000" b="1" i="1">
                <a:solidFill>
                  <a:srgbClr val="FF0000"/>
                </a:solidFill>
              </a:rPr>
              <a:t>Frankia</a:t>
            </a:r>
            <a:r>
              <a:rPr lang="pl-PL" sz="2000" b="1">
                <a:solidFill>
                  <a:srgbClr val="FF0000"/>
                </a:solidFill>
              </a:rPr>
              <a:t> z roślinami</a:t>
            </a:r>
          </a:p>
        </p:txBody>
      </p:sp>
      <p:graphicFrame>
        <p:nvGraphicFramePr>
          <p:cNvPr id="17443" name="Group 35"/>
          <p:cNvGraphicFramePr>
            <a:graphicFrameLocks noGrp="1"/>
          </p:cNvGraphicFramePr>
          <p:nvPr>
            <p:ph sz="quarter" idx="2"/>
          </p:nvPr>
        </p:nvGraphicFramePr>
        <p:xfrm>
          <a:off x="461963" y="1844675"/>
          <a:ext cx="8218487" cy="701040"/>
        </p:xfrm>
        <a:graphic>
          <a:graphicData uri="http://schemas.openxmlformats.org/drawingml/2006/table">
            <a:tbl>
              <a:tblPr/>
              <a:tblGrid>
                <a:gridCol w="4110037"/>
                <a:gridCol w="4108450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Np. </a:t>
                      </a: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Alnus, Hippophae, Myrica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Różne szczepy </a:t>
                      </a: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Frankia </a:t>
                      </a: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spp.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42" name="Group 34"/>
          <p:cNvGraphicFramePr>
            <a:graphicFrameLocks noGrp="1"/>
          </p:cNvGraphicFramePr>
          <p:nvPr>
            <p:ph sz="quarter" idx="3"/>
          </p:nvPr>
        </p:nvGraphicFramePr>
        <p:xfrm>
          <a:off x="498475" y="3429000"/>
          <a:ext cx="8147050" cy="1871663"/>
        </p:xfrm>
        <a:graphic>
          <a:graphicData uri="http://schemas.openxmlformats.org/drawingml/2006/table">
            <a:tbl>
              <a:tblPr/>
              <a:tblGrid>
                <a:gridCol w="4073525"/>
                <a:gridCol w="4073525"/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Liczne gatunki roślin z Fabaceae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Azorhizobium, Bradyrhizobium, Mezorhizobium, Sinorhizobium i in.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Parasponia</a:t>
                      </a: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(Ulmaceae)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Bradyrhizobium</a:t>
                      </a:r>
                      <a:endParaRPr kumimoji="0" lang="pl-P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31800" y="2816225"/>
            <a:ext cx="637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pl-PL" sz="2000" b="1">
                <a:solidFill>
                  <a:srgbClr val="FF0000"/>
                </a:solidFill>
              </a:rPr>
              <a:t>5. Symbioza ryzobiów z Fabaceae</a:t>
            </a:r>
            <a:endParaRPr lang="pl-PL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6" name="Rectangle 4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pl-PL" sz="2400" b="1">
                <a:solidFill>
                  <a:srgbClr val="FF0000"/>
                </a:solidFill>
              </a:rPr>
              <a:t>Wydajność</a:t>
            </a:r>
            <a:r>
              <a:rPr lang="pl-PL" sz="2400" b="1"/>
              <a:t> redukcji N</a:t>
            </a:r>
            <a:r>
              <a:rPr lang="pl-PL" sz="2400" b="1" baseline="-25000"/>
              <a:t>2</a:t>
            </a:r>
            <a:r>
              <a:rPr lang="pl-PL" sz="2400" b="1"/>
              <a:t> przez różne diazotrofy</a:t>
            </a:r>
          </a:p>
        </p:txBody>
      </p:sp>
      <p:graphicFrame>
        <p:nvGraphicFramePr>
          <p:cNvPr id="21548" name="Group 44"/>
          <p:cNvGraphicFramePr>
            <a:graphicFrameLocks noGrp="1"/>
          </p:cNvGraphicFramePr>
          <p:nvPr>
            <p:ph idx="1"/>
          </p:nvPr>
        </p:nvGraphicFramePr>
        <p:xfrm>
          <a:off x="457200" y="1052513"/>
          <a:ext cx="8229600" cy="5157216"/>
        </p:xfrm>
        <a:graphic>
          <a:graphicData uri="http://schemas.openxmlformats.org/drawingml/2006/table">
            <a:tbl>
              <a:tblPr/>
              <a:tblGrid>
                <a:gridCol w="3178175"/>
                <a:gridCol w="2808288"/>
                <a:gridCol w="224313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Typ układu i partner roślinny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Diazotrof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Ilość zredukowanego N</a:t>
                      </a:r>
                      <a:r>
                        <a:rPr kumimoji="0" lang="pl-PL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[kg x ha</a:t>
                      </a:r>
                      <a:r>
                        <a:rPr kumimoji="0" lang="pl-PL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-1</a:t>
                      </a: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x rok]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Mikroorganizmy wolnożyjące</a:t>
                      </a: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– brak partnera roślinnego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Azotobacter, Clostridium, Klebsiella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Sinice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&lt;1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80-120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Asocjacje: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Różne trawy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Saccharum officinarum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Azotobacter paspali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Azospirillum, Beijerinckia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Układy z udziałem sinic: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Azolla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Porosty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Anabaena azollae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Nostoc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50-80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Aktynoryza: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Alnus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Hippophae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Myrica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} </a:t>
                      </a: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Frankia spp.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50-150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Black" pitchFamily="34" charset="0"/>
                        </a:rPr>
                        <a:t>Rhizobiaceae/Fabaceae: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Glycine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Medicago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Faba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Pisum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Trifolium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Phaseolus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Bradyrhizobium japonicum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Rhizobium meliloti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Rh. leguminosarum bv. viciae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Rh. l. bv. viciae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Rh. l. bv. trifolii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Rh. l. bv. phaseoli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40-200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50-460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45-550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55-77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130-210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40-70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60350"/>
            <a:ext cx="7416800" cy="1143000"/>
          </a:xfrm>
        </p:spPr>
        <p:txBody>
          <a:bodyPr/>
          <a:lstStyle/>
          <a:p>
            <a:r>
              <a:rPr lang="pl-PL" sz="2800" b="1"/>
              <a:t>Aktynoryza - definicja: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083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pl-PL" sz="2800">
                <a:solidFill>
                  <a:srgbClr val="0000FF"/>
                </a:solidFill>
              </a:rPr>
              <a:t>Aktynoryza</a:t>
            </a:r>
            <a:r>
              <a:rPr lang="pl-PL" sz="2800"/>
              <a:t> jest to symbioza wolnorosnącego, nitkowatego promieniowca</a:t>
            </a:r>
            <a:r>
              <a:rPr lang="pl-PL" sz="2800" i="1"/>
              <a:t> Frankia</a:t>
            </a:r>
            <a:r>
              <a:rPr lang="pl-PL" sz="2800"/>
              <a:t> z roślinami, polegająca na wytwarzaniu przez gospodarza tzw. aktynoryzowych brodawek korzeniowych, w których mikrosymbiont ma wytworzone warunki do wiązania azotu cząsteczkowego.</a:t>
            </a:r>
            <a:r>
              <a:rPr lang="pl-PL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l-PL" sz="2400" b="1">
                <a:solidFill>
                  <a:srgbClr val="000066"/>
                </a:solidFill>
              </a:rPr>
              <a:t>Charakterystyka </a:t>
            </a:r>
            <a:r>
              <a:rPr lang="pl-PL" sz="2400" b="1" i="1">
                <a:solidFill>
                  <a:srgbClr val="000066"/>
                </a:solidFill>
              </a:rPr>
              <a:t>Frankia</a:t>
            </a:r>
            <a:r>
              <a:rPr lang="pl-PL" sz="2400" b="1">
                <a:solidFill>
                  <a:srgbClr val="000066"/>
                </a:solidFill>
              </a:rPr>
              <a:t> jako mikrosymbionta</a:t>
            </a:r>
          </a:p>
        </p:txBody>
      </p:sp>
      <p:graphicFrame>
        <p:nvGraphicFramePr>
          <p:cNvPr id="41002" name="Group 42"/>
          <p:cNvGraphicFramePr>
            <a:graphicFrameLocks noGrp="1"/>
          </p:cNvGraphicFramePr>
          <p:nvPr>
            <p:ph idx="1"/>
          </p:nvPr>
        </p:nvGraphicFramePr>
        <p:xfrm>
          <a:off x="2555875" y="3176588"/>
          <a:ext cx="4032250" cy="2052638"/>
        </p:xfrm>
        <a:graphic>
          <a:graphicData uri="http://schemas.openxmlformats.org/drawingml/2006/table">
            <a:tbl>
              <a:tblPr/>
              <a:tblGrid>
                <a:gridCol w="1655763"/>
                <a:gridCol w="237648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Klasa 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Actinobacteria</a:t>
                      </a: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Podklasa V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Actinobacteridae</a:t>
                      </a: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Podrząd XIII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Frankineae</a:t>
                      </a: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Rodzina 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Frankiaceae</a:t>
                      </a: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Rodzaj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Frankia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665163" y="2701925"/>
            <a:ext cx="7812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rgbClr val="FF0000"/>
                </a:solidFill>
              </a:rPr>
              <a:t>Systematyka wg Bergey's Manual of Systematic Bacteriology, Vol. 2:</a:t>
            </a:r>
            <a:endParaRPr lang="pl-PL">
              <a:solidFill>
                <a:srgbClr val="FF0000"/>
              </a:solidFill>
            </a:endParaRP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74675" y="1298575"/>
            <a:ext cx="79930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/>
              <a:t>grzyb </a:t>
            </a:r>
            <a:r>
              <a:rPr lang="pl-PL" sz="1600" i="1"/>
              <a:t>Frankia</a:t>
            </a:r>
            <a:r>
              <a:rPr lang="pl-PL" sz="1600"/>
              <a:t>: </a:t>
            </a:r>
            <a:r>
              <a:rPr lang="en-US" sz="1600"/>
              <a:t>Brunchorst</a:t>
            </a:r>
            <a:r>
              <a:rPr lang="pl-PL" sz="1600"/>
              <a:t> (</a:t>
            </a:r>
            <a:r>
              <a:rPr lang="en-US" sz="1600"/>
              <a:t>1886</a:t>
            </a:r>
            <a:r>
              <a:rPr lang="pl-PL" sz="1600"/>
              <a:t>) </a:t>
            </a:r>
            <a:r>
              <a:rPr lang="en-US" sz="1600"/>
              <a:t> </a:t>
            </a:r>
            <a:r>
              <a:rPr lang="pl-PL" sz="1600"/>
              <a:t>na cześć </a:t>
            </a:r>
            <a:r>
              <a:rPr lang="en-US" sz="1600"/>
              <a:t>A. B. Frank</a:t>
            </a:r>
            <a:r>
              <a:rPr lang="pl-PL" sz="1600"/>
              <a:t>a</a:t>
            </a:r>
            <a:r>
              <a:rPr lang="en-US" sz="1600"/>
              <a:t>, </a:t>
            </a:r>
            <a:r>
              <a:rPr lang="pl-PL" sz="1600"/>
              <a:t>mikrobiologa szwajcarskiego</a:t>
            </a:r>
          </a:p>
          <a:p>
            <a:pPr>
              <a:spcBef>
                <a:spcPct val="50000"/>
              </a:spcBef>
            </a:pPr>
            <a:r>
              <a:rPr lang="en-US" sz="1600"/>
              <a:t>Becking (1970)</a:t>
            </a:r>
            <a:r>
              <a:rPr lang="pl-PL" sz="1600"/>
              <a:t>: </a:t>
            </a:r>
            <a:r>
              <a:rPr lang="pl-PL" sz="1600">
                <a:solidFill>
                  <a:srgbClr val="FF0000"/>
                </a:solidFill>
              </a:rPr>
              <a:t>korekta</a:t>
            </a:r>
            <a:r>
              <a:rPr lang="pl-PL" sz="1600"/>
              <a:t> – </a:t>
            </a:r>
            <a:r>
              <a:rPr lang="en-US" sz="1600"/>
              <a:t>prokar</a:t>
            </a:r>
            <a:r>
              <a:rPr lang="pl-PL" sz="1600"/>
              <a:t>iotyczne promieniowce, utworzył rodzinę </a:t>
            </a:r>
            <a:r>
              <a:rPr lang="en-US" sz="1600" i="1"/>
              <a:t>Frankiaceae</a:t>
            </a:r>
            <a:r>
              <a:rPr lang="en-US" sz="1600"/>
              <a:t> </a:t>
            </a:r>
            <a:r>
              <a:rPr lang="pl-PL" sz="1600"/>
              <a:t>w rzędzie</a:t>
            </a:r>
            <a:r>
              <a:rPr lang="en-US" sz="1600"/>
              <a:t> Actinomycetales</a:t>
            </a:r>
            <a:r>
              <a:rPr lang="pl-PL"/>
              <a:t>, wyróżnił 10 gatunków zależnie od gospodarza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28596" y="857232"/>
            <a:ext cx="8208963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bakterie glebowe, Gram</a:t>
            </a:r>
            <a:r>
              <a:rPr lang="pl-PL" sz="1600" b="1" baseline="30000" dirty="0"/>
              <a:t>+</a:t>
            </a:r>
            <a:r>
              <a:rPr lang="pl-PL" sz="1600" b="1" dirty="0"/>
              <a:t>, 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wolnorosnące, 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obligatoryjne </a:t>
            </a:r>
            <a:r>
              <a:rPr lang="pl-PL" sz="1600" b="1" dirty="0">
                <a:solidFill>
                  <a:srgbClr val="FF0000"/>
                </a:solidFill>
              </a:rPr>
              <a:t>tlenowce</a:t>
            </a:r>
            <a:r>
              <a:rPr lang="pl-PL" sz="1600" b="1" dirty="0"/>
              <a:t>,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chemoorganotrofy,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trudne do hodowli, oporne na transformację,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optymalna temperatura wzrostu: </a:t>
            </a:r>
            <a:r>
              <a:rPr lang="pl-PL" sz="1600" b="1" dirty="0">
                <a:solidFill>
                  <a:srgbClr val="FF0000"/>
                </a:solidFill>
              </a:rPr>
              <a:t>30</a:t>
            </a:r>
            <a:r>
              <a:rPr lang="pl-PL" sz="1600" b="1" baseline="30000" dirty="0">
                <a:solidFill>
                  <a:srgbClr val="FF0000"/>
                </a:solidFill>
              </a:rPr>
              <a:t>o</a:t>
            </a:r>
            <a:r>
              <a:rPr lang="pl-PL" sz="1600" b="1" dirty="0">
                <a:solidFill>
                  <a:srgbClr val="FF0000"/>
                </a:solidFill>
              </a:rPr>
              <a:t>C</a:t>
            </a:r>
            <a:r>
              <a:rPr lang="pl-PL" sz="1600" b="1" dirty="0"/>
              <a:t>; poniżej 14</a:t>
            </a:r>
            <a:r>
              <a:rPr lang="pl-PL" sz="1600" b="1" baseline="30000" dirty="0"/>
              <a:t>o</a:t>
            </a:r>
            <a:r>
              <a:rPr lang="pl-PL" sz="1600" b="1" dirty="0"/>
              <a:t>C i powyżej 36</a:t>
            </a:r>
            <a:r>
              <a:rPr lang="pl-PL" sz="1600" b="1" baseline="30000" dirty="0"/>
              <a:t>o</a:t>
            </a:r>
            <a:r>
              <a:rPr lang="pl-PL" sz="1600" b="1" dirty="0"/>
              <a:t>C brak wzrostu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na wzrost i różnicowanie mikrosymbionta wpływają </a:t>
            </a:r>
            <a:r>
              <a:rPr lang="pl-PL" sz="1600" b="1" dirty="0">
                <a:solidFill>
                  <a:srgbClr val="FF0000"/>
                </a:solidFill>
              </a:rPr>
              <a:t>związki fenolowe</a:t>
            </a:r>
            <a:r>
              <a:rPr lang="pl-PL" sz="1600" b="1" dirty="0"/>
              <a:t> znajdowane w wysokich stężeniach w tkankach brodawek aktynoryzowych 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/>
              <a:t>tworzą nitkowate, rozgałęzione </a:t>
            </a:r>
            <a:r>
              <a:rPr lang="pl-PL" sz="1600" b="1" dirty="0">
                <a:solidFill>
                  <a:srgbClr val="FF0000"/>
                </a:solidFill>
              </a:rPr>
              <a:t>„strzępki”</a:t>
            </a:r>
            <a:r>
              <a:rPr lang="pl-PL" sz="1600" b="1" dirty="0"/>
              <a:t>,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>
                <a:solidFill>
                  <a:srgbClr val="FF0000"/>
                </a:solidFill>
              </a:rPr>
              <a:t>sporangia</a:t>
            </a:r>
            <a:r>
              <a:rPr lang="pl-PL" sz="1600" b="1" dirty="0"/>
              <a:t> - odcinanie septami końcowych lub interkalarnych części „strzępek”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>
                <a:solidFill>
                  <a:srgbClr val="0000FF"/>
                </a:solidFill>
              </a:rPr>
              <a:t>zdolność do wiązania N</a:t>
            </a:r>
            <a:r>
              <a:rPr lang="pl-PL" sz="1600" b="1" baseline="-25000" dirty="0">
                <a:solidFill>
                  <a:srgbClr val="0000FF"/>
                </a:solidFill>
              </a:rPr>
              <a:t>2</a:t>
            </a:r>
            <a:r>
              <a:rPr lang="pl-PL" sz="1600" b="1" dirty="0">
                <a:solidFill>
                  <a:srgbClr val="0000FF"/>
                </a:solidFill>
              </a:rPr>
              <a:t> w warunkach symbiozy i – w odpowiednich warunkach –</a:t>
            </a:r>
            <a:r>
              <a:rPr lang="pl-PL" sz="1600" b="1" dirty="0"/>
              <a:t> </a:t>
            </a:r>
            <a:r>
              <a:rPr lang="pl-PL" sz="1600" b="1" dirty="0">
                <a:solidFill>
                  <a:srgbClr val="FF0000"/>
                </a:solidFill>
              </a:rPr>
              <a:t>także w czystych kulturach</a:t>
            </a:r>
          </a:p>
          <a:p>
            <a:pPr marL="342900" indent="-342900" algn="ctr">
              <a:spcBef>
                <a:spcPct val="20000"/>
              </a:spcBef>
              <a:spcAft>
                <a:spcPct val="20000"/>
              </a:spcAft>
            </a:pPr>
            <a:r>
              <a:rPr lang="pl-PL" sz="1600" b="1" dirty="0">
                <a:solidFill>
                  <a:srgbClr val="0000FF"/>
                </a:solidFill>
              </a:rPr>
              <a:t>aktywność nitrogenazy jest skorelowana z tworzeniem tzw.</a:t>
            </a:r>
            <a:r>
              <a:rPr lang="pl-PL" sz="1600" b="1" dirty="0"/>
              <a:t> </a:t>
            </a:r>
            <a:r>
              <a:rPr lang="pl-PL" sz="1600" b="1" dirty="0">
                <a:solidFill>
                  <a:srgbClr val="FF0000"/>
                </a:solidFill>
              </a:rPr>
              <a:t>pęcherzyków</a:t>
            </a:r>
            <a:r>
              <a:rPr lang="pl-PL" sz="1600" b="1" dirty="0"/>
              <a:t>, </a:t>
            </a:r>
            <a:r>
              <a:rPr lang="pl-PL" sz="1600" b="1" dirty="0">
                <a:solidFill>
                  <a:srgbClr val="0000FF"/>
                </a:solidFill>
              </a:rPr>
              <a:t>powstających w warunkach niedoboru azotu</a:t>
            </a:r>
          </a:p>
          <a:p>
            <a:pPr marL="342900" indent="-342900" algn="ctr"/>
            <a:endParaRPr lang="pl-PL" sz="1600" b="1" dirty="0">
              <a:solidFill>
                <a:srgbClr val="0000FF"/>
              </a:solidFill>
            </a:endParaRP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8183880" cy="571504"/>
          </a:xfrm>
          <a:noFill/>
          <a:ln/>
        </p:spPr>
        <p:txBody>
          <a:bodyPr/>
          <a:lstStyle/>
          <a:p>
            <a:r>
              <a:rPr lang="pl-PL" sz="2400" b="1" dirty="0">
                <a:solidFill>
                  <a:srgbClr val="000066"/>
                </a:solidFill>
              </a:rPr>
              <a:t>Charakterystyka </a:t>
            </a:r>
            <a:r>
              <a:rPr lang="pl-PL" sz="2400" b="1" i="1" dirty="0">
                <a:solidFill>
                  <a:srgbClr val="000066"/>
                </a:solidFill>
              </a:rPr>
              <a:t>Frankia</a:t>
            </a:r>
            <a:r>
              <a:rPr lang="pl-PL" sz="2400" b="1" dirty="0">
                <a:solidFill>
                  <a:srgbClr val="000066"/>
                </a:solidFill>
              </a:rPr>
              <a:t> jako mikrosymbionta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</TotalTime>
  <Words>502</Words>
  <PresentationFormat>On-screen Show (4:3)</PresentationFormat>
  <Paragraphs>141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Aspekt</vt:lpstr>
      <vt:lpstr>Wykład XII (Dr inż. Barbara Łotocka)</vt:lpstr>
      <vt:lpstr>Diazotroficzne symbiozy roślin i bakterii</vt:lpstr>
      <vt:lpstr>Diazotroficzne symbiozy roślin i bakterii</vt:lpstr>
      <vt:lpstr>Diazotroficzne symbiozy roślin i bakterii</vt:lpstr>
      <vt:lpstr>Wydajność redukcji N2 przez różne diazotrofy</vt:lpstr>
      <vt:lpstr>Aktynoryza - definicja:</vt:lpstr>
      <vt:lpstr>Charakterystyka Frankia jako mikrosymbionta</vt:lpstr>
      <vt:lpstr>Charakterystyka Frankia jako mikrosymbionta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Wykład XII (Dr inż. Barbara Łotocka)</dc:title>
  <cp:lastModifiedBy>q</cp:lastModifiedBy>
  <cp:revision>2</cp:revision>
  <dcterms:modified xsi:type="dcterms:W3CDTF">2010-01-17T10:04:44Z</dcterms:modified>
</cp:coreProperties>
</file>