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58" r:id="rId3"/>
    <p:sldId id="262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088"/>
    <a:srgbClr val="39B7B4"/>
    <a:srgbClr val="36B6B5"/>
    <a:srgbClr val="2D4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458" y="-307"/>
      </p:cViewPr>
      <p:guideLst>
        <p:guide orient="horz" pos="3987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BC6C-DD46-47DA-A584-2B0A8C7C5D92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5E82-57BA-4EAC-A518-BCE08AE02E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A047-B757-455D-AA88-C7921BC6FA0D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41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EFE1-90A0-41FB-94A2-060C792CC26B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3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226E2-24DB-4055-A043-FDF71A289833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71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CE59-4B1E-404B-9A3B-F544E1952288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93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40D2-E6A9-4D37-B51D-CB5AD01469C8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141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272F0-3103-4EAD-8F3E-F4E8327F6382}" type="datetime1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05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0962-A852-4628-88B9-8AB6CFA3EAEE}" type="datetime1">
              <a:rPr lang="it-IT" smtClean="0"/>
              <a:t>20/06/2025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988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C662-2A70-4790-B3A3-B46F397B6BDA}" type="datetime1">
              <a:rPr lang="it-IT" smtClean="0"/>
              <a:t>20/06/2025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08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A794-690A-4DF0-8A11-48C2D487A974}" type="datetime1">
              <a:rPr lang="it-IT" smtClean="0"/>
              <a:t>20/06/2025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26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ED90-745D-4DB2-AA7B-C6669FB802D8}" type="datetime1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38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96EC-30DB-4E74-AF59-E6EA338837AA}" type="datetime1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9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7AD43-8097-44EF-9EC8-0D4806C19D52}" type="datetime1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3651-EAFA-468C-8675-6D6B455A6F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lookerstudio.google.com/reporting/1a2a538f-ac5a-438a-bf0c-6029190671bb/page/SKdO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educonejo/ebook-bi-project-di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" TargetMode="External"/><Relationship Id="rId2" Type="http://schemas.openxmlformats.org/officeDocument/2006/relationships/hyperlink" Target="https://sheets.goog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WlNvK2HkTNnf3rc9xGna7_adSQkwEEOqCJbQ3LRbFUw/edit?usp=shar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B7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_bi">
            <a:extLst>
              <a:ext uri="{FF2B5EF4-FFF2-40B4-BE49-F238E27FC236}">
                <a16:creationId xmlns:a16="http://schemas.microsoft.com/office/drawing/2014/main" id="{CDAACC14-A64E-AD60-5ED5-DAF43D9E0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840"/>
            <a:ext cx="9601200" cy="9601200"/>
          </a:xfrm>
          <a:prstGeom prst="rect">
            <a:avLst/>
          </a:prstGeom>
          <a:solidFill>
            <a:srgbClr val="36B6B5"/>
          </a:solidFill>
        </p:spPr>
      </p:pic>
      <p:sp>
        <p:nvSpPr>
          <p:cNvPr id="2" name="fundo_titulo">
            <a:extLst>
              <a:ext uri="{FF2B5EF4-FFF2-40B4-BE49-F238E27FC236}">
                <a16:creationId xmlns:a16="http://schemas.microsoft.com/office/drawing/2014/main" id="{D5CB54A5-C918-58EF-D453-F208B708ABD5}"/>
              </a:ext>
            </a:extLst>
          </p:cNvPr>
          <p:cNvSpPr/>
          <p:nvPr/>
        </p:nvSpPr>
        <p:spPr>
          <a:xfrm>
            <a:off x="0" y="273426"/>
            <a:ext cx="9601200" cy="1616334"/>
          </a:xfrm>
          <a:prstGeom prst="rect">
            <a:avLst/>
          </a:prstGeom>
          <a:solidFill>
            <a:srgbClr val="2D4D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DF2F4AA-31DC-6094-795F-B3D7BDF3C18B}"/>
              </a:ext>
            </a:extLst>
          </p:cNvPr>
          <p:cNvSpPr/>
          <p:nvPr/>
        </p:nvSpPr>
        <p:spPr>
          <a:xfrm>
            <a:off x="0" y="328285"/>
            <a:ext cx="96012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400" b="1" dirty="0">
                <a:solidFill>
                  <a:schemeClr val="bg1"/>
                </a:solidFill>
                <a:latin typeface="+mj-lt"/>
              </a:rPr>
              <a:t>BI NA VIDA REAL:</a:t>
            </a:r>
          </a:p>
          <a:p>
            <a:pPr algn="ctr"/>
            <a:r>
              <a:rPr lang="it-IT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SUAS FINANÇAS COM INTELIG</a:t>
            </a:r>
            <a:r>
              <a:rPr lang="it-IT" sz="4400" b="1" dirty="0">
                <a:solidFill>
                  <a:schemeClr val="bg1"/>
                </a:solidFill>
                <a:latin typeface="+mj-lt"/>
              </a:rPr>
              <a:t>Ê</a:t>
            </a:r>
            <a:r>
              <a:rPr lang="it-IT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NCIA</a:t>
            </a:r>
            <a:r>
              <a:rPr lang="it-IT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 </a:t>
            </a:r>
            <a:endParaRPr lang="it-IT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4" name="fundo_titulo">
            <a:extLst>
              <a:ext uri="{FF2B5EF4-FFF2-40B4-BE49-F238E27FC236}">
                <a16:creationId xmlns:a16="http://schemas.microsoft.com/office/drawing/2014/main" id="{F3257B38-16AA-396A-C30C-E6ECE4D724B4}"/>
              </a:ext>
            </a:extLst>
          </p:cNvPr>
          <p:cNvSpPr/>
          <p:nvPr/>
        </p:nvSpPr>
        <p:spPr>
          <a:xfrm>
            <a:off x="2400300" y="11628120"/>
            <a:ext cx="4800600" cy="900054"/>
          </a:xfrm>
          <a:prstGeom prst="rect">
            <a:avLst/>
          </a:prstGeom>
          <a:solidFill>
            <a:srgbClr val="2D4D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bg1"/>
                </a:solidFill>
                <a:latin typeface="+mj-lt"/>
              </a:rPr>
              <a:t>EDUARDO CONEJO</a:t>
            </a:r>
            <a:endParaRPr lang="it-IT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34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A520-70A9-08D4-79DA-124486E5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8DFC7129-350C-EB2D-6612-ABAB40F4F2F2}"/>
              </a:ext>
            </a:extLst>
          </p:cNvPr>
          <p:cNvSpPr txBox="1"/>
          <p:nvPr/>
        </p:nvSpPr>
        <p:spPr>
          <a:xfrm>
            <a:off x="1405374" y="1408666"/>
            <a:ext cx="7752805" cy="35394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Clique em “Adicionar gráfico” &gt; “Barra Empilhada”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Dimensão: Categoria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Dimensione </a:t>
            </a:r>
            <a:r>
              <a:rPr lang="pt-BR" sz="3200" dirty="0" err="1"/>
              <a:t>di</a:t>
            </a:r>
            <a:r>
              <a:rPr lang="pt-BR" sz="3200" dirty="0"/>
              <a:t> </a:t>
            </a:r>
            <a:r>
              <a:rPr lang="pt-BR" sz="3200" dirty="0" err="1"/>
              <a:t>suddivisione</a:t>
            </a:r>
            <a:r>
              <a:rPr lang="pt-BR" sz="3200" dirty="0"/>
              <a:t>: Categoria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Métrica: Valor Estimado (R$)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Criar Filtro &gt; Excluir &gt; Categoria &gt; Despesas Totais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43BF8801-64C2-EE45-611C-6385C895A7CC}"/>
              </a:ext>
            </a:extLst>
          </p:cNvPr>
          <p:cNvSpPr txBox="1"/>
          <p:nvPr/>
        </p:nvSpPr>
        <p:spPr>
          <a:xfrm>
            <a:off x="1460238" y="675801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ADICIONE UM GRÁFICO BARRAS 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553E22-D89E-155F-65A4-61B4E084D704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C79811-5DA9-0290-B502-0BEFE4F4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2"/>
          <a:stretch>
            <a:fillRect/>
          </a:stretch>
        </p:blipFill>
        <p:spPr>
          <a:xfrm>
            <a:off x="1387086" y="5856066"/>
            <a:ext cx="7752805" cy="2932791"/>
          </a:xfrm>
          <a:prstGeom prst="rect">
            <a:avLst/>
          </a:prstGeom>
          <a:ln w="25400">
            <a:solidFill>
              <a:srgbClr val="226088"/>
            </a:solidFill>
          </a:ln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8C6DBED-79CF-130E-4C60-ED6D536C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7CC31E-1B21-D4FF-FEF4-DDA33E0A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10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03545D7-B149-073B-3C45-0403185D67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6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15E49-39CA-003A-3AD7-56B4916E2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25A7543-37B9-FBFF-B5C9-7D5427594654}"/>
              </a:ext>
            </a:extLst>
          </p:cNvPr>
          <p:cNvSpPr txBox="1"/>
          <p:nvPr/>
        </p:nvSpPr>
        <p:spPr>
          <a:xfrm>
            <a:off x="1408332" y="1408666"/>
            <a:ext cx="7752805" cy="56323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Adicionar um controle &gt; Botão de redefinição de controle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Com o botão selecionado, vá até a aba “Estilo” no painel lateral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4000" dirty="0"/>
              <a:t>Você pode alterar: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Cor do fundo e da borda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Tamanho e tipo da fonte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Texto do botão (</a:t>
            </a:r>
            <a:r>
              <a:rPr lang="pt-BR" sz="3200" dirty="0" err="1"/>
              <a:t>ex</a:t>
            </a:r>
            <a:r>
              <a:rPr lang="pt-BR" sz="3200" dirty="0"/>
              <a:t>: "Limpar Filtros" ou "Reiniciar Visão")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EBC7B38-8F0D-8FD1-4895-B1B6D51B9802}"/>
              </a:ext>
            </a:extLst>
          </p:cNvPr>
          <p:cNvSpPr txBox="1"/>
          <p:nvPr/>
        </p:nvSpPr>
        <p:spPr>
          <a:xfrm>
            <a:off x="1461952" y="676955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4400" dirty="0"/>
              <a:t>ADICIONANDO CONTROLES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C7319B-BC9B-A3BC-226C-67025A9E4AED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ECC7544-6AC4-24D5-8C00-A758E8B7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98" y="7643917"/>
            <a:ext cx="3125004" cy="742576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CCD6310-CEBC-16AB-1450-F07406A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0708DA-B04D-7FB0-6687-D801F54F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11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ABDA5EE-8B1F-E61C-A36B-7376425E67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6F287-0B65-D22D-EDCE-0C74F06D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8C896F31-AA6C-AB7D-7A86-060FFF9AFA6A}"/>
              </a:ext>
            </a:extLst>
          </p:cNvPr>
          <p:cNvSpPr txBox="1"/>
          <p:nvPr/>
        </p:nvSpPr>
        <p:spPr>
          <a:xfrm>
            <a:off x="1390155" y="2174851"/>
            <a:ext cx="7752805" cy="50167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Adicionar um controle &gt; Menu suspenso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Campo de Controle: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Seleção Predefinida: escrever “ANUAL”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Métrica: Record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Dimensão de Intervalo de Data: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Ordenar: Data;  Crescente;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Em ESTILO marcar o campo “Seleção Única”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Estilizar de acordo com o padrão do botão “Limpar Filtros”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D2EECC82-8238-DCC9-CD13-B86D6330F0B9}"/>
              </a:ext>
            </a:extLst>
          </p:cNvPr>
          <p:cNvSpPr txBox="1"/>
          <p:nvPr/>
        </p:nvSpPr>
        <p:spPr>
          <a:xfrm>
            <a:off x="1461952" y="674173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4400" dirty="0"/>
              <a:t>ADICIONANDO FILTRO MENSAL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3FE884C-6048-9198-F44B-C0D79A02A09A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B04A217-CCA4-B13E-4C8F-138E36551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52973" b="82214"/>
          <a:stretch>
            <a:fillRect/>
          </a:stretch>
        </p:blipFill>
        <p:spPr>
          <a:xfrm>
            <a:off x="496264" y="7416800"/>
            <a:ext cx="8535648" cy="1403799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02997F-256E-CDA8-29F1-A8AA03F1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72EDF4-59FF-149F-6E09-2C81B6DB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12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081DAAA-14D8-FF01-F3CC-20A31E874D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8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7EC67-299D-686D-C74E-756F17D4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28F26BF-CB37-0EBF-71A6-346DCDBB845A}"/>
              </a:ext>
            </a:extLst>
          </p:cNvPr>
          <p:cNvSpPr txBox="1"/>
          <p:nvPr/>
        </p:nvSpPr>
        <p:spPr>
          <a:xfrm>
            <a:off x="1425376" y="688720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4400" dirty="0"/>
              <a:t>VISUALIZAÇÃO DO DASHBOARD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BC33C8C-F0FB-B8D9-8A91-C3C6D4CCD53B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1E966D-B5EF-66B4-8A02-EC9464824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4" y="2063412"/>
            <a:ext cx="9352279" cy="6093036"/>
          </a:xfrm>
          <a:prstGeom prst="rect">
            <a:avLst/>
          </a:prstGeom>
          <a:ln w="25400">
            <a:solidFill>
              <a:srgbClr val="226088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7C4DAD-CB9B-4E63-A66E-BA11DAD45A41}"/>
              </a:ext>
            </a:extLst>
          </p:cNvPr>
          <p:cNvSpPr txBox="1"/>
          <p:nvPr/>
        </p:nvSpPr>
        <p:spPr>
          <a:xfrm>
            <a:off x="2400300" y="6329363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12" name="texto_componente">
            <a:extLst>
              <a:ext uri="{FF2B5EF4-FFF2-40B4-BE49-F238E27FC236}">
                <a16:creationId xmlns:a16="http://schemas.microsoft.com/office/drawing/2014/main" id="{1CF08395-2C32-5DE0-B1E3-6091B9481928}"/>
              </a:ext>
            </a:extLst>
          </p:cNvPr>
          <p:cNvSpPr txBox="1"/>
          <p:nvPr/>
        </p:nvSpPr>
        <p:spPr>
          <a:xfrm>
            <a:off x="1407087" y="8521140"/>
            <a:ext cx="7754049" cy="233910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3200" dirty="0"/>
              <a:t>OBS: Toda </a:t>
            </a:r>
            <a:r>
              <a:rPr lang="it-IT" sz="3200" dirty="0" err="1"/>
              <a:t>vez</a:t>
            </a:r>
            <a:r>
              <a:rPr lang="it-IT" sz="3200" dirty="0"/>
              <a:t> </a:t>
            </a:r>
            <a:r>
              <a:rPr lang="it-IT" sz="3200" dirty="0" err="1"/>
              <a:t>que</a:t>
            </a:r>
            <a:r>
              <a:rPr lang="it-IT" sz="3200" dirty="0"/>
              <a:t> </a:t>
            </a:r>
            <a:r>
              <a:rPr lang="it-IT" sz="3200" dirty="0" err="1"/>
              <a:t>atualizar</a:t>
            </a:r>
            <a:r>
              <a:rPr lang="it-IT" sz="3200" dirty="0"/>
              <a:t> </a:t>
            </a:r>
            <a:r>
              <a:rPr lang="it-IT" sz="3200" dirty="0" err="1"/>
              <a:t>os</a:t>
            </a:r>
            <a:r>
              <a:rPr lang="it-IT" sz="3200" dirty="0"/>
              <a:t> </a:t>
            </a:r>
            <a:r>
              <a:rPr lang="it-IT" sz="3200" dirty="0" err="1"/>
              <a:t>dados</a:t>
            </a:r>
            <a:r>
              <a:rPr lang="it-IT" sz="3200" dirty="0"/>
              <a:t> </a:t>
            </a:r>
            <a:r>
              <a:rPr lang="it-IT" sz="3200" dirty="0" err="1"/>
              <a:t>na</a:t>
            </a:r>
            <a:r>
              <a:rPr lang="it-IT" sz="3200" dirty="0"/>
              <a:t> </a:t>
            </a:r>
            <a:r>
              <a:rPr lang="it-IT" sz="3200" dirty="0" err="1"/>
              <a:t>planilha</a:t>
            </a:r>
            <a:r>
              <a:rPr lang="it-IT" sz="3200" dirty="0"/>
              <a:t> Google </a:t>
            </a:r>
            <a:r>
              <a:rPr lang="it-IT" sz="3200" dirty="0" err="1"/>
              <a:t>Sheets</a:t>
            </a:r>
            <a:r>
              <a:rPr lang="it-IT" sz="3200" dirty="0"/>
              <a:t> </a:t>
            </a:r>
            <a:r>
              <a:rPr lang="it-IT" sz="3200" dirty="0" err="1"/>
              <a:t>os</a:t>
            </a:r>
            <a:r>
              <a:rPr lang="it-IT" sz="3200" dirty="0"/>
              <a:t> </a:t>
            </a:r>
            <a:r>
              <a:rPr lang="it-IT" sz="3200" dirty="0" err="1"/>
              <a:t>dados</a:t>
            </a:r>
            <a:r>
              <a:rPr lang="it-IT" sz="3200" dirty="0"/>
              <a:t> </a:t>
            </a:r>
            <a:r>
              <a:rPr lang="it-IT" sz="3200" dirty="0" err="1"/>
              <a:t>atualizam</a:t>
            </a:r>
            <a:r>
              <a:rPr lang="it-IT" sz="3200" dirty="0"/>
              <a:t> automaticamente </a:t>
            </a:r>
            <a:r>
              <a:rPr lang="it-IT" sz="3200" dirty="0" err="1"/>
              <a:t>na</a:t>
            </a:r>
            <a:r>
              <a:rPr lang="it-IT" sz="3200" dirty="0"/>
              <a:t> </a:t>
            </a:r>
            <a:r>
              <a:rPr lang="it-IT" sz="3200" dirty="0" err="1"/>
              <a:t>plataforma</a:t>
            </a:r>
            <a:r>
              <a:rPr lang="it-IT" sz="3200" dirty="0"/>
              <a:t> Google </a:t>
            </a:r>
            <a:r>
              <a:rPr lang="it-IT" sz="3200" dirty="0" err="1"/>
              <a:t>Looker</a:t>
            </a:r>
            <a:r>
              <a:rPr lang="it-IT" sz="3200" dirty="0"/>
              <a:t> Studio</a:t>
            </a:r>
          </a:p>
          <a:p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D3085D-2F36-30A3-47D3-7F13CAF7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8D188-AC54-0CF7-14C5-33430B7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13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95325DD-0EAB-B78D-797D-4ACDB90C7E3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32CAF-C538-1A52-7BAC-236143D4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8A41519-1A7D-CCF7-7684-85C12C45E611}"/>
              </a:ext>
            </a:extLst>
          </p:cNvPr>
          <p:cNvSpPr txBox="1"/>
          <p:nvPr/>
        </p:nvSpPr>
        <p:spPr>
          <a:xfrm>
            <a:off x="1408332" y="1376485"/>
            <a:ext cx="7752805" cy="821763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000" dirty="0"/>
              <a:t>Altere o Tema da Planilha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Vá no menu superior: Formatar &gt; 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Uma barra lateral aparecerá à direita com opções de temas prontos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Clique em qualquer tema para aplicar imediatamente (</a:t>
            </a:r>
            <a:r>
              <a:rPr lang="pt-BR" sz="3200" dirty="0" err="1"/>
              <a:t>ex</a:t>
            </a:r>
            <a:r>
              <a:rPr lang="pt-BR" sz="3200" dirty="0"/>
              <a:t>: “Monocromático”, “Negrito”, “Minimalista”)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r>
              <a:rPr lang="pt-BR" sz="4000" dirty="0"/>
              <a:t>Personalize o 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No painel lateral do tema, clique em “Personalizar”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Altere individualmente: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/>
              <a:t>Cor principal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/>
              <a:t>Fonte do título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/>
              <a:t>Fonte do texto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3200" dirty="0"/>
              <a:t>Cor de fundo das células e cabeçalhos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45B02721-7720-3244-B975-8A54FF0CD227}"/>
              </a:ext>
            </a:extLst>
          </p:cNvPr>
          <p:cNvSpPr txBox="1"/>
          <p:nvPr/>
        </p:nvSpPr>
        <p:spPr>
          <a:xfrm>
            <a:off x="1407709" y="639225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ESTILIZANDO O DASHBOARD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D0E5B9B-8728-237A-580A-25BFEF644BE1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A5FEC46-44D6-FAAC-FBBB-01526606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14740F-8C3A-23E1-A8FC-3B27D532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14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BA7564F-2A79-FADA-9833-BE60A7F9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34BF0-D673-BAEE-ECCD-04C574DC2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DEB06026-1623-C44A-E785-C91F1DEF8507}"/>
              </a:ext>
            </a:extLst>
          </p:cNvPr>
          <p:cNvSpPr txBox="1"/>
          <p:nvPr/>
        </p:nvSpPr>
        <p:spPr>
          <a:xfrm>
            <a:off x="1407088" y="639225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DASHBOARD VERSÃO FINAL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1891928-3938-8699-9587-485CCBA903A7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BEC90E1-A885-402A-302C-14B440AE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BD7AC2-0480-B397-AEAA-4F28103A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15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5D2973-57EB-D04F-D72A-D00BD46C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  <p:sp>
        <p:nvSpPr>
          <p:cNvPr id="14" name="texto_componente">
            <a:extLst>
              <a:ext uri="{FF2B5EF4-FFF2-40B4-BE49-F238E27FC236}">
                <a16:creationId xmlns:a16="http://schemas.microsoft.com/office/drawing/2014/main" id="{AB1B1FA4-4915-2E5F-ED7F-B77B471D4426}"/>
              </a:ext>
            </a:extLst>
          </p:cNvPr>
          <p:cNvSpPr txBox="1"/>
          <p:nvPr/>
        </p:nvSpPr>
        <p:spPr>
          <a:xfrm>
            <a:off x="329184" y="7721421"/>
            <a:ext cx="9183636" cy="233910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3200" dirty="0">
                <a:hlinkClick r:id="rId4"/>
              </a:rPr>
              <a:t>https://lookerstudio.google.com/reporting/1a2a538f-ac5a-438a-bf0c-6029190671bb/page/SKdOF</a:t>
            </a:r>
            <a:endParaRPr lang="it-IT" sz="3200" dirty="0"/>
          </a:p>
          <a:p>
            <a:endParaRPr lang="it-IT" sz="3200" dirty="0"/>
          </a:p>
          <a:p>
            <a:endParaRPr lang="it-IT" sz="3200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2D67888-41DA-39F7-AB0F-159E2BBF2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" y="2130301"/>
            <a:ext cx="9451602" cy="52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84A2-509B-FEE0-0E25-CF35950E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B73B616-E8E0-251A-C114-FDA865EF4D2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D7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2D4D75"/>
              </a:highlight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2ECDE15-5D4C-39CE-B268-BE461ADF8626}"/>
              </a:ext>
            </a:extLst>
          </p:cNvPr>
          <p:cNvSpPr txBox="1"/>
          <p:nvPr/>
        </p:nvSpPr>
        <p:spPr>
          <a:xfrm>
            <a:off x="521208" y="6046857"/>
            <a:ext cx="855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36B6B5"/>
                </a:solidFill>
              </a:rPr>
              <a:t>AGRADECIMENTOS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6E8A0A70-0C9F-40E0-77F1-9ABDE996024D}"/>
              </a:ext>
            </a:extLst>
          </p:cNvPr>
          <p:cNvSpPr txBox="1"/>
          <p:nvPr/>
        </p:nvSpPr>
        <p:spPr>
          <a:xfrm>
            <a:off x="452628" y="2347669"/>
            <a:ext cx="8695944" cy="450892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700" b="1" dirty="0">
                <a:ln w="53975">
                  <a:solidFill>
                    <a:srgbClr val="36B6B5"/>
                  </a:solidFill>
                </a:ln>
                <a:solidFill>
                  <a:srgbClr val="2D4D75"/>
                </a:solidFill>
              </a:rPr>
              <a:t>04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405068-1B61-259C-6C2F-5E878B1D511F}"/>
              </a:ext>
            </a:extLst>
          </p:cNvPr>
          <p:cNvSpPr/>
          <p:nvPr/>
        </p:nvSpPr>
        <p:spPr>
          <a:xfrm>
            <a:off x="521208" y="7134889"/>
            <a:ext cx="8695944" cy="112297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6182E84-5A2B-B0A0-B295-751CCC45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C151318F-CA41-A0D3-2444-F721D2B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45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9F0F-AD3B-BF4F-0426-3EC1299D1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2CCC6BF9-FCA9-D9D5-AB68-946F4D3CE608}"/>
              </a:ext>
            </a:extLst>
          </p:cNvPr>
          <p:cNvSpPr txBox="1"/>
          <p:nvPr/>
        </p:nvSpPr>
        <p:spPr>
          <a:xfrm>
            <a:off x="1407088" y="1536582"/>
            <a:ext cx="7752805" cy="50167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3200" dirty="0"/>
              <a:t>Este Ebook foi desenvolvido com auxílio de IA para o projeto do </a:t>
            </a:r>
            <a:r>
              <a:rPr lang="pt-BR" sz="3200" dirty="0" err="1"/>
              <a:t>bootcamp</a:t>
            </a:r>
            <a:r>
              <a:rPr lang="pt-BR" sz="3200" dirty="0"/>
              <a:t> “</a:t>
            </a:r>
            <a:r>
              <a:rPr lang="it-IT" sz="3200" dirty="0"/>
              <a:t>TONNIE - Java and AI in Europe</a:t>
            </a:r>
            <a:r>
              <a:rPr lang="pt-BR" sz="3200" dirty="0"/>
              <a:t>” da DIO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r>
              <a:rPr lang="pt-BR" sz="3200" dirty="0"/>
              <a:t>Agradeço a minha esposa pela dedicação e paciência em minha jornada de aprendizado. Agradeço também ao meu filho Pedro e a todo o pessoal da DIO por criar conteúdos que nos ajudam a trilhar pelo caminho da tecnologia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D5CD6044-FFBA-2BCE-E1CC-3A194B9738F6}"/>
              </a:ext>
            </a:extLst>
          </p:cNvPr>
          <p:cNvSpPr txBox="1"/>
          <p:nvPr/>
        </p:nvSpPr>
        <p:spPr>
          <a:xfrm>
            <a:off x="1425376" y="694089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OBRIGADO A TODOS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D16624-E145-5600-451B-88DA0EA1A655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26F8A9-0460-753A-601C-DAD5ADB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C1F33D-6AB3-B885-96C4-89D5CCE6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17</a:t>
            </a:fld>
            <a:endParaRPr lang="it-IT"/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B6299FD-7242-EDC9-62E0-D2CD1BF6D604}"/>
              </a:ext>
            </a:extLst>
          </p:cNvPr>
          <p:cNvSpPr txBox="1"/>
          <p:nvPr/>
        </p:nvSpPr>
        <p:spPr>
          <a:xfrm>
            <a:off x="411478" y="8983724"/>
            <a:ext cx="8778240" cy="86177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it-IT" sz="3200" dirty="0">
                <a:hlinkClick r:id="rId2"/>
              </a:rPr>
              <a:t>https://github.com/educonejo/ebook-bi-project-dio</a:t>
            </a:r>
            <a:endParaRPr lang="it-IT" sz="3200" dirty="0"/>
          </a:p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DABCDD1-E0FC-9C13-C2CD-919D26744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10" y="7305693"/>
            <a:ext cx="1593577" cy="15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C488-B4DA-56C3-1795-576B8CC6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79F58B1-393D-921C-D5D1-F4205501D1A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D7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2D4D75"/>
              </a:highlight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F351718-A794-01A5-0915-9C04E1870712}"/>
              </a:ext>
            </a:extLst>
          </p:cNvPr>
          <p:cNvSpPr txBox="1"/>
          <p:nvPr/>
        </p:nvSpPr>
        <p:spPr>
          <a:xfrm>
            <a:off x="521208" y="6046857"/>
            <a:ext cx="855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36B6B5"/>
                </a:solidFill>
              </a:rPr>
              <a:t>REQUISITOS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E7D0055-3AD8-64DF-2975-B083626C2EB7}"/>
              </a:ext>
            </a:extLst>
          </p:cNvPr>
          <p:cNvSpPr txBox="1"/>
          <p:nvPr/>
        </p:nvSpPr>
        <p:spPr>
          <a:xfrm>
            <a:off x="452628" y="2347669"/>
            <a:ext cx="8695944" cy="2103448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700" b="1" dirty="0">
                <a:ln w="53975">
                  <a:solidFill>
                    <a:srgbClr val="36B6B5"/>
                  </a:solidFill>
                </a:ln>
                <a:solidFill>
                  <a:srgbClr val="2D4D75"/>
                </a:solidFill>
              </a:rPr>
              <a:t>01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F1AECAD-76D3-F3B8-FF87-739B98D6BE08}"/>
              </a:ext>
            </a:extLst>
          </p:cNvPr>
          <p:cNvSpPr/>
          <p:nvPr/>
        </p:nvSpPr>
        <p:spPr>
          <a:xfrm>
            <a:off x="521208" y="7134889"/>
            <a:ext cx="8695944" cy="112297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AEF0D09F-93BD-2ADB-98A0-40185CA4446B}"/>
              </a:ext>
            </a:extLst>
          </p:cNvPr>
          <p:cNvSpPr txBox="1"/>
          <p:nvPr/>
        </p:nvSpPr>
        <p:spPr>
          <a:xfrm>
            <a:off x="597472" y="7829160"/>
            <a:ext cx="8619680" cy="31700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Neste </a:t>
            </a:r>
            <a:r>
              <a:rPr lang="pt-BR" sz="4000" dirty="0" err="1">
                <a:solidFill>
                  <a:schemeClr val="bg1"/>
                </a:solidFill>
              </a:rPr>
              <a:t>eBook</a:t>
            </a:r>
            <a:r>
              <a:rPr lang="pt-BR" sz="4000" dirty="0">
                <a:solidFill>
                  <a:schemeClr val="bg1"/>
                </a:solidFill>
              </a:rPr>
              <a:t>, você vai aprender a organizar seus gastos pessoais usando Google </a:t>
            </a:r>
            <a:r>
              <a:rPr lang="pt-BR" sz="4000" dirty="0" err="1">
                <a:solidFill>
                  <a:schemeClr val="bg1"/>
                </a:solidFill>
              </a:rPr>
              <a:t>Sheets</a:t>
            </a:r>
            <a:r>
              <a:rPr lang="pt-BR" sz="4000" dirty="0">
                <a:solidFill>
                  <a:schemeClr val="bg1"/>
                </a:solidFill>
              </a:rPr>
              <a:t> e visualizar seus dados com Google </a:t>
            </a:r>
            <a:r>
              <a:rPr lang="pt-BR" sz="4000" dirty="0" err="1">
                <a:solidFill>
                  <a:schemeClr val="bg1"/>
                </a:solidFill>
              </a:rPr>
              <a:t>Looker</a:t>
            </a:r>
            <a:r>
              <a:rPr lang="pt-BR" sz="4000" dirty="0">
                <a:solidFill>
                  <a:schemeClr val="bg1"/>
                </a:solidFill>
              </a:rPr>
              <a:t> Studio, tudo de forma simples e prática.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F6BC5CB-0570-42A7-06AC-0C9CE691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6A35870-394E-433F-2D85-3F54CB9F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57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74768-31F4-F034-F8C0-E4520528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AA165301-6C86-10A3-5F04-5045163FD2D6}"/>
              </a:ext>
            </a:extLst>
          </p:cNvPr>
          <p:cNvSpPr txBox="1"/>
          <p:nvPr/>
        </p:nvSpPr>
        <p:spPr>
          <a:xfrm>
            <a:off x="1314840" y="2337589"/>
            <a:ext cx="7826048" cy="28315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Uma conta Google (Gmail)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Acesso ao Google </a:t>
            </a:r>
            <a:r>
              <a:rPr lang="pt-BR" sz="3200" dirty="0" err="1"/>
              <a:t>Sheets</a:t>
            </a:r>
            <a:r>
              <a:rPr lang="pt-BR" sz="3200" dirty="0"/>
              <a:t> (</a:t>
            </a:r>
            <a:r>
              <a:rPr lang="pt-BR" sz="3200" dirty="0">
                <a:hlinkClick r:id="rId2"/>
              </a:rPr>
              <a:t>https://sheets.google.com</a:t>
            </a:r>
            <a:r>
              <a:rPr lang="pt-BR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Acesso ao </a:t>
            </a:r>
            <a:r>
              <a:rPr lang="pt-BR" sz="3200" dirty="0" err="1"/>
              <a:t>Looker</a:t>
            </a:r>
            <a:r>
              <a:rPr lang="pt-BR" sz="3200" dirty="0"/>
              <a:t> Studio (</a:t>
            </a:r>
            <a:r>
              <a:rPr lang="pt-BR" sz="3200" dirty="0">
                <a:hlinkClick r:id="rId3"/>
              </a:rPr>
              <a:t>https://lookerstudio.google.com</a:t>
            </a:r>
            <a:r>
              <a:rPr lang="pt-BR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A61FFEB4-526E-55F9-BF53-EFFFB606BF83}"/>
              </a:ext>
            </a:extLst>
          </p:cNvPr>
          <p:cNvSpPr txBox="1"/>
          <p:nvPr/>
        </p:nvSpPr>
        <p:spPr>
          <a:xfrm>
            <a:off x="1386839" y="639224"/>
            <a:ext cx="7702297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Requisitos Necessários</a:t>
            </a:r>
            <a:endParaRPr lang="it-IT" sz="4400" dirty="0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92A0E9F9-7CDA-09A7-FEE9-E7E8F35DD035}"/>
              </a:ext>
            </a:extLst>
          </p:cNvPr>
          <p:cNvSpPr txBox="1"/>
          <p:nvPr/>
        </p:nvSpPr>
        <p:spPr>
          <a:xfrm>
            <a:off x="1386839" y="1523602"/>
            <a:ext cx="7754049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000" dirty="0"/>
              <a:t>O que você vai precisar:</a:t>
            </a:r>
            <a:endParaRPr lang="it-IT" sz="4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80783D-9A0A-EB1F-32C0-34837E19C6EE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DD4A1E67-4443-3AF9-EAB6-923835FDDF22}"/>
              </a:ext>
            </a:extLst>
          </p:cNvPr>
          <p:cNvSpPr txBox="1"/>
          <p:nvPr/>
        </p:nvSpPr>
        <p:spPr>
          <a:xfrm>
            <a:off x="1407089" y="5991956"/>
            <a:ext cx="7534029" cy="35394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Acesse https://accounts.google.com e clique em “Criar conta”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Após o login Gmail, vá para Google </a:t>
            </a:r>
            <a:r>
              <a:rPr lang="pt-BR" sz="3200" dirty="0" err="1"/>
              <a:t>Sheets</a:t>
            </a:r>
            <a:r>
              <a:rPr lang="pt-BR" sz="3200" dirty="0"/>
              <a:t> e clique em “Em branco” para criar sua primeira planilha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Acessar o </a:t>
            </a:r>
            <a:r>
              <a:rPr lang="pt-BR" sz="3200" dirty="0" err="1"/>
              <a:t>Looker</a:t>
            </a:r>
            <a:r>
              <a:rPr lang="pt-BR" sz="3200" dirty="0"/>
              <a:t> Studio e clicar em “Usar com Google”</a:t>
            </a:r>
            <a:endParaRPr lang="it-IT" dirty="0"/>
          </a:p>
        </p:txBody>
      </p:sp>
      <p:sp>
        <p:nvSpPr>
          <p:cNvPr id="10" name="subtitulo_componente">
            <a:extLst>
              <a:ext uri="{FF2B5EF4-FFF2-40B4-BE49-F238E27FC236}">
                <a16:creationId xmlns:a16="http://schemas.microsoft.com/office/drawing/2014/main" id="{DA9B8438-DB6E-0942-6220-0AFA7CF67D4E}"/>
              </a:ext>
            </a:extLst>
          </p:cNvPr>
          <p:cNvSpPr txBox="1"/>
          <p:nvPr/>
        </p:nvSpPr>
        <p:spPr>
          <a:xfrm>
            <a:off x="1407088" y="5169133"/>
            <a:ext cx="7754049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000" dirty="0"/>
              <a:t>Passo a passo para começar:</a:t>
            </a:r>
            <a:endParaRPr lang="it-IT" sz="40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DE3E34B-1CA7-A1B5-55E5-0A7D14AF0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" y="9174306"/>
            <a:ext cx="3812387" cy="298807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EFD1532-3F03-9FF8-289C-026C9D47A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2204" y="9455419"/>
            <a:ext cx="4081162" cy="2425843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96EC47F-CAD4-565B-F040-493E8DD7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C6B2F8A-03A2-F8DA-678E-ED6FC0ED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87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B2B4C-B904-F70C-CEED-0F71CA0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6D9EC5A-F97F-6865-A298-CF6A963EA08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D7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2D4D75"/>
              </a:highlight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47293EA-B7D1-B3A0-72A6-5017275F08A3}"/>
              </a:ext>
            </a:extLst>
          </p:cNvPr>
          <p:cNvSpPr txBox="1"/>
          <p:nvPr/>
        </p:nvSpPr>
        <p:spPr>
          <a:xfrm>
            <a:off x="521208" y="5934560"/>
            <a:ext cx="855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36B6B5"/>
                </a:solidFill>
              </a:rPr>
              <a:t>GOOGLE SHEETS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6DDD6C43-CB9D-A0BF-E929-0CD51454BF8E}"/>
              </a:ext>
            </a:extLst>
          </p:cNvPr>
          <p:cNvSpPr txBox="1"/>
          <p:nvPr/>
        </p:nvSpPr>
        <p:spPr>
          <a:xfrm>
            <a:off x="452628" y="2347669"/>
            <a:ext cx="8695944" cy="450892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700" b="1" dirty="0">
                <a:ln w="53975">
                  <a:solidFill>
                    <a:srgbClr val="36B6B5"/>
                  </a:solidFill>
                </a:ln>
                <a:solidFill>
                  <a:srgbClr val="2D4D75"/>
                </a:solidFill>
              </a:rPr>
              <a:t>02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99C737-A600-9695-23C5-B28A7B422A5C}"/>
              </a:ext>
            </a:extLst>
          </p:cNvPr>
          <p:cNvSpPr/>
          <p:nvPr/>
        </p:nvSpPr>
        <p:spPr>
          <a:xfrm>
            <a:off x="521208" y="7134889"/>
            <a:ext cx="8695944" cy="112297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3CC8BC1F-208B-6DA1-B310-3868A3CE1518}"/>
              </a:ext>
            </a:extLst>
          </p:cNvPr>
          <p:cNvSpPr txBox="1"/>
          <p:nvPr/>
        </p:nvSpPr>
        <p:spPr>
          <a:xfrm>
            <a:off x="597472" y="7525479"/>
            <a:ext cx="861968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Agora, vamos montar uma planilha simples de gastos pessoais.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C9FE59A2-3D31-532C-CCA3-4B9C094F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629F077-2368-5540-6F59-12256A39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20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CD7E4-4967-8170-9601-C9FFD6EA6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0E6B001-F35E-5D51-DC9D-E61EA13DDFE7}"/>
              </a:ext>
            </a:extLst>
          </p:cNvPr>
          <p:cNvSpPr txBox="1"/>
          <p:nvPr/>
        </p:nvSpPr>
        <p:spPr>
          <a:xfrm>
            <a:off x="1407088" y="7996902"/>
            <a:ext cx="7826048" cy="33239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Acesse o site: </a:t>
            </a:r>
            <a:r>
              <a:rPr lang="pt-BR" sz="3200" dirty="0">
                <a:hlinkClick r:id="rId2"/>
              </a:rPr>
              <a:t>https://docs.google.com/spreadsheets/d/1WlNvK2HkTNnf3rc9xGna7_adSQkwEEOqCJbQ3LRbFUw/edit?usp=sharing</a:t>
            </a: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Copie e cole em sua planilha pessoal</a:t>
            </a:r>
          </a:p>
          <a:p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DF27D33F-8EBA-6C82-55BE-CA15AB368F3C}"/>
              </a:ext>
            </a:extLst>
          </p:cNvPr>
          <p:cNvSpPr txBox="1"/>
          <p:nvPr/>
        </p:nvSpPr>
        <p:spPr>
          <a:xfrm>
            <a:off x="1386839" y="639224"/>
            <a:ext cx="7702297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MODELO DE PLANILHA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2E52902-E123-C5C9-3D52-88E7666834DF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6CD64B58-06D5-D5D1-2407-38ECBCBA0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9686" y="10120913"/>
            <a:ext cx="4081162" cy="24258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EB358B-E54D-4BE0-E3AB-43317A64E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"/>
          <a:stretch>
            <a:fillRect/>
          </a:stretch>
        </p:blipFill>
        <p:spPr>
          <a:xfrm>
            <a:off x="1335088" y="1936902"/>
            <a:ext cx="7702296" cy="5787796"/>
          </a:xfrm>
          <a:prstGeom prst="rect">
            <a:avLst/>
          </a:prstGeom>
          <a:ln w="25400">
            <a:solidFill>
              <a:srgbClr val="226088"/>
            </a:solidFill>
          </a:ln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439CDA3-C5FC-53D8-F891-E7DCA743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77C6BEA-FCF4-5641-A6F3-6505A2C2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2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B0E8-17AF-682E-F98D-97A9F5E4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1125AC2-C9C8-9896-A13C-B40B9EF8A86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D4D75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2D4D75"/>
              </a:highlight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BF1C97A-F0FC-964B-EB4B-E348EFF37553}"/>
              </a:ext>
            </a:extLst>
          </p:cNvPr>
          <p:cNvSpPr txBox="1"/>
          <p:nvPr/>
        </p:nvSpPr>
        <p:spPr>
          <a:xfrm>
            <a:off x="521208" y="6046857"/>
            <a:ext cx="855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>
                <a:solidFill>
                  <a:srgbClr val="36B6B5"/>
                </a:solidFill>
              </a:rPr>
              <a:t>LOOKER STUDIO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476153D-F60D-33D0-0F33-1F184910C634}"/>
              </a:ext>
            </a:extLst>
          </p:cNvPr>
          <p:cNvSpPr txBox="1"/>
          <p:nvPr/>
        </p:nvSpPr>
        <p:spPr>
          <a:xfrm>
            <a:off x="452628" y="2347669"/>
            <a:ext cx="8695944" cy="4508927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8700" b="1" dirty="0">
                <a:ln w="53975">
                  <a:solidFill>
                    <a:srgbClr val="36B6B5"/>
                  </a:solidFill>
                </a:ln>
                <a:solidFill>
                  <a:srgbClr val="2D4D75"/>
                </a:solidFill>
              </a:rPr>
              <a:t>03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EF4F2B0-5C41-CE96-E450-DA945818ECC7}"/>
              </a:ext>
            </a:extLst>
          </p:cNvPr>
          <p:cNvSpPr/>
          <p:nvPr/>
        </p:nvSpPr>
        <p:spPr>
          <a:xfrm>
            <a:off x="521208" y="7134889"/>
            <a:ext cx="8695944" cy="112297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ubtitulo_componente">
            <a:extLst>
              <a:ext uri="{FF2B5EF4-FFF2-40B4-BE49-F238E27FC236}">
                <a16:creationId xmlns:a16="http://schemas.microsoft.com/office/drawing/2014/main" id="{552FF7C1-1A75-3CA0-F3A3-6CB9CD447492}"/>
              </a:ext>
            </a:extLst>
          </p:cNvPr>
          <p:cNvSpPr txBox="1"/>
          <p:nvPr/>
        </p:nvSpPr>
        <p:spPr>
          <a:xfrm>
            <a:off x="597472" y="7525479"/>
            <a:ext cx="861968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Vamos transformar sua planilha em gráficos interativos com o </a:t>
            </a:r>
            <a:r>
              <a:rPr lang="pt-BR" sz="4000" dirty="0" err="1">
                <a:solidFill>
                  <a:schemeClr val="bg1"/>
                </a:solidFill>
              </a:rPr>
              <a:t>Looker</a:t>
            </a:r>
            <a:r>
              <a:rPr lang="pt-BR" sz="4000" dirty="0">
                <a:solidFill>
                  <a:schemeClr val="bg1"/>
                </a:solidFill>
              </a:rPr>
              <a:t> Studio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776BD22D-E090-E9A8-2372-14C217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1D7AA61B-0136-AEEE-2738-26CBCE9A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86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0D8F6-EFFE-8D75-3C2E-FC3AB17FB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E834C767-7A95-5740-A7D9-01151A084057}"/>
              </a:ext>
            </a:extLst>
          </p:cNvPr>
          <p:cNvSpPr txBox="1"/>
          <p:nvPr/>
        </p:nvSpPr>
        <p:spPr>
          <a:xfrm>
            <a:off x="1407088" y="1530619"/>
            <a:ext cx="7826048" cy="276998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No </a:t>
            </a:r>
            <a:r>
              <a:rPr lang="pt-BR" sz="3200" dirty="0" err="1"/>
              <a:t>Looker</a:t>
            </a:r>
            <a:r>
              <a:rPr lang="pt-BR" sz="3200" dirty="0"/>
              <a:t> Studio, clique em “+ Criar” &gt; “Relatório”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Escolha Google </a:t>
            </a:r>
            <a:r>
              <a:rPr lang="pt-BR" sz="3200" dirty="0" err="1"/>
              <a:t>Sheets</a:t>
            </a:r>
            <a:r>
              <a:rPr lang="pt-BR" sz="3200" dirty="0"/>
              <a:t> como fonte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Selecione sua planilha de gastos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Clique em “Adicionar ao relatório”</a:t>
            </a:r>
            <a:endParaRPr lang="it-IT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705847AA-E355-FB6B-4BE7-938A335917B2}"/>
              </a:ext>
            </a:extLst>
          </p:cNvPr>
          <p:cNvSpPr txBox="1"/>
          <p:nvPr/>
        </p:nvSpPr>
        <p:spPr>
          <a:xfrm>
            <a:off x="1407088" y="659365"/>
            <a:ext cx="7534030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IMPORTANDO A PLANILHA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E83F64-A2B5-7E34-3CD0-7A7221ABECA8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BA302C6-68E3-13A6-6F9B-845CEB2B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"/>
          <a:stretch>
            <a:fillRect/>
          </a:stretch>
        </p:blipFill>
        <p:spPr>
          <a:xfrm>
            <a:off x="1335088" y="4682991"/>
            <a:ext cx="7826047" cy="6232603"/>
          </a:xfrm>
          <a:prstGeom prst="rect">
            <a:avLst/>
          </a:prstGeom>
          <a:noFill/>
          <a:ln w="25400">
            <a:solidFill>
              <a:srgbClr val="226088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6A3829D-40A0-7F50-2FB8-BC3D5964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744005C-1642-9DE6-BBCA-41A91707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25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2AA8-1868-E424-9BBD-0D4D62D0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CC091880-94F1-4B24-5058-972C69A34A38}"/>
              </a:ext>
            </a:extLst>
          </p:cNvPr>
          <p:cNvSpPr txBox="1"/>
          <p:nvPr/>
        </p:nvSpPr>
        <p:spPr>
          <a:xfrm>
            <a:off x="1478526" y="1458614"/>
            <a:ext cx="7682048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Clique em “Adicionar gráfico” &gt; </a:t>
            </a:r>
            <a:r>
              <a:rPr lang="it-IT" sz="3200" dirty="0"/>
              <a:t>“</a:t>
            </a:r>
            <a:r>
              <a:rPr lang="it-IT" sz="3200" dirty="0" err="1"/>
              <a:t>Tabela</a:t>
            </a:r>
            <a:r>
              <a:rPr lang="it-IT" sz="32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Dimensão : Categoria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Métrica: Valor Estimado (R$)</a:t>
            </a:r>
            <a:endParaRPr lang="it-IT" dirty="0"/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36705C32-73D0-080C-010C-29F7504FDCD9}"/>
              </a:ext>
            </a:extLst>
          </p:cNvPr>
          <p:cNvSpPr txBox="1"/>
          <p:nvPr/>
        </p:nvSpPr>
        <p:spPr>
          <a:xfrm>
            <a:off x="1460238" y="670003"/>
            <a:ext cx="7754048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ADICIONE UMA TABELA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112DBF-6648-E17F-BF39-31927138C152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3ABDA94-7ED9-7CE6-9FA6-32E9FBBE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8" y="3574573"/>
            <a:ext cx="7682048" cy="3642542"/>
          </a:xfrm>
          <a:prstGeom prst="rect">
            <a:avLst/>
          </a:prstGeom>
          <a:ln w="25400">
            <a:solidFill>
              <a:srgbClr val="226088"/>
            </a:solidFill>
          </a:ln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E342CBE-3699-8AF0-7E8F-CC14F71B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AC5A12C-D5CA-02FF-D062-EC401997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8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018B5D5-E770-A331-0CEA-3BA8B07D47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4A6E-266D-C00D-BB6A-32F19C9C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671F8780-D61F-A7C6-F3C2-4B033040BC49}"/>
              </a:ext>
            </a:extLst>
          </p:cNvPr>
          <p:cNvSpPr txBox="1"/>
          <p:nvPr/>
        </p:nvSpPr>
        <p:spPr>
          <a:xfrm>
            <a:off x="1407088" y="1408666"/>
            <a:ext cx="7752805" cy="304698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Clique em “Adicionar gráfico” &gt; “Pizza”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Dimensão: Descrição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Métrica: Valor Estimado (R$)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Criar Filtro &gt; Excluir &gt; Descrição &gt; Receita mensal total AND Saldo Líquido AND Despesas Totais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FBE839C4-1ACB-7C4E-0532-FAF46FF8613E}"/>
              </a:ext>
            </a:extLst>
          </p:cNvPr>
          <p:cNvSpPr txBox="1"/>
          <p:nvPr/>
        </p:nvSpPr>
        <p:spPr>
          <a:xfrm>
            <a:off x="1458404" y="669811"/>
            <a:ext cx="7754049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pt-BR" sz="4400" dirty="0"/>
              <a:t>ADICIONE UM GRÁFICO DE PIZZA</a:t>
            </a:r>
            <a:endParaRPr lang="it-IT" sz="4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1AFD50D-B565-09D9-5484-703627645E96}"/>
              </a:ext>
            </a:extLst>
          </p:cNvPr>
          <p:cNvSpPr/>
          <p:nvPr/>
        </p:nvSpPr>
        <p:spPr>
          <a:xfrm>
            <a:off x="1263088" y="-67334"/>
            <a:ext cx="144000" cy="1476000"/>
          </a:xfrm>
          <a:prstGeom prst="rect">
            <a:avLst/>
          </a:prstGeom>
          <a:gradFill flip="none" rotWithShape="1">
            <a:gsLst>
              <a:gs pos="0">
                <a:srgbClr val="36B6B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7E6861D-3849-6B81-0C47-29B13DE89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8"/>
          <a:stretch>
            <a:fillRect/>
          </a:stretch>
        </p:blipFill>
        <p:spPr>
          <a:xfrm>
            <a:off x="1408332" y="5065776"/>
            <a:ext cx="7751561" cy="4496842"/>
          </a:xfrm>
          <a:prstGeom prst="rect">
            <a:avLst/>
          </a:prstGeom>
          <a:ln w="25400">
            <a:solidFill>
              <a:srgbClr val="226088"/>
            </a:solidFill>
          </a:ln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25ADC2-8689-CA5B-D82A-1D32097D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BI NA VIDA REAL - EDUARDO CONEJO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92DAF5-FF3F-41FE-4075-B8F5C50D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3651-EAFA-468C-8675-6D6B455A6FDC}" type="slidenum">
              <a:rPr lang="it-IT" smtClean="0"/>
              <a:t>9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AD81A39-0415-AC02-29AF-D70BAEF039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435" y="9814301"/>
            <a:ext cx="3810330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20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714</TotalTime>
  <Words>778</Words>
  <Application>Microsoft Office PowerPoint</Application>
  <PresentationFormat>Formato A3 (297x420 mm)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Conejo</dc:creator>
  <cp:lastModifiedBy>Eduardo Conejo</cp:lastModifiedBy>
  <cp:revision>29</cp:revision>
  <dcterms:created xsi:type="dcterms:W3CDTF">2025-06-16T14:46:32Z</dcterms:created>
  <dcterms:modified xsi:type="dcterms:W3CDTF">2025-06-20T07:35:16Z</dcterms:modified>
</cp:coreProperties>
</file>