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7" r:id="rId23"/>
    <p:sldId id="268" r:id="rId24"/>
    <p:sldId id="284" r:id="rId25"/>
    <p:sldId id="269" r:id="rId26"/>
    <p:sldId id="287" r:id="rId27"/>
    <p:sldId id="270" r:id="rId28"/>
    <p:sldId id="271" r:id="rId29"/>
    <p:sldId id="285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9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0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77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8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0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A7483D-D1DE-429A-B1A2-675367147F8A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976D13-AC8E-421D-8A98-80FF11C669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obert_C._Mart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feathers" TargetMode="External"/><Relationship Id="rId2" Type="http://schemas.openxmlformats.org/officeDocument/2006/relationships/hyperlink" Target="http://en.wikipedia.org/wiki/Robert_C._Marti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SOLID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 THE PRACTICE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60137"/>
            <a:ext cx="2476846" cy="14384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</p:txBody>
      </p:sp>
    </p:spTree>
    <p:extLst>
      <p:ext uri="{BB962C8B-B14F-4D97-AF65-F5344CB8AC3E}">
        <p14:creationId xmlns:p14="http://schemas.microsoft.com/office/powerpoint/2010/main" val="405697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  <a:p>
            <a:r>
              <a:rPr lang="pt-BR" sz="3200" dirty="0" smtClean="0"/>
              <a:t>- Dificuldade de isolar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365529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  <a:p>
            <a:r>
              <a:rPr lang="pt-BR" sz="3200" dirty="0" smtClean="0"/>
              <a:t>- Dificuldade de isolar funcionalidades</a:t>
            </a:r>
          </a:p>
          <a:p>
            <a:r>
              <a:rPr lang="pt-BR" sz="3200" dirty="0" smtClean="0"/>
              <a:t>- Duplicação de código</a:t>
            </a:r>
          </a:p>
        </p:txBody>
      </p:sp>
    </p:spTree>
    <p:extLst>
      <p:ext uri="{BB962C8B-B14F-4D97-AF65-F5344CB8AC3E}">
        <p14:creationId xmlns:p14="http://schemas.microsoft.com/office/powerpoint/2010/main" val="14191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 smtClean="0"/>
          </a:p>
          <a:p>
            <a:r>
              <a:rPr lang="pt-BR" sz="3200" dirty="0" smtClean="0"/>
              <a:t>- Código sem estrutura ou padrão</a:t>
            </a:r>
          </a:p>
          <a:p>
            <a:r>
              <a:rPr lang="pt-BR" sz="3200" dirty="0" smtClean="0"/>
              <a:t>- Dificuldade de isolar funcionalidades</a:t>
            </a:r>
          </a:p>
          <a:p>
            <a:r>
              <a:rPr lang="pt-BR" sz="3200" dirty="0" smtClean="0"/>
              <a:t>- Duplicação de código</a:t>
            </a:r>
          </a:p>
          <a:p>
            <a:r>
              <a:rPr lang="pt-BR" sz="3200" dirty="0" smtClean="0"/>
              <a:t>- Fragilidade</a:t>
            </a:r>
          </a:p>
        </p:txBody>
      </p:sp>
    </p:spTree>
    <p:extLst>
      <p:ext uri="{BB962C8B-B14F-4D97-AF65-F5344CB8AC3E}">
        <p14:creationId xmlns:p14="http://schemas.microsoft.com/office/powerpoint/2010/main" val="232551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994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“Uma classe deve ter somente uma razão para mudar”.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51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5851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211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fontAlgn="base"/>
            <a:r>
              <a:rPr lang="pt-BR" dirty="0" smtClean="0"/>
              <a:t>– Dificuldade de reuso.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972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Alguns problemas:</a:t>
            </a:r>
          </a:p>
          <a:p>
            <a:pPr marL="0" indent="0">
              <a:buNone/>
            </a:pPr>
            <a:r>
              <a:rPr lang="pt-BR" dirty="0" smtClean="0"/>
              <a:t> 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fontAlgn="base"/>
            <a:r>
              <a:rPr lang="pt-BR" dirty="0" smtClean="0"/>
              <a:t>– Dificuldade de reuso.</a:t>
            </a:r>
          </a:p>
          <a:p>
            <a:pPr fontAlgn="base"/>
            <a:r>
              <a:rPr lang="pt-BR" dirty="0" smtClean="0"/>
              <a:t>– Com responsabilidades entrelaçadas temos um software mais frágil.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86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SOBRE </a:t>
            </a:r>
            <a:r>
              <a:rPr lang="pt-BR" dirty="0" err="1" smtClean="0"/>
              <a:t>SOLId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- SOLID</a:t>
            </a:r>
            <a:r>
              <a:rPr lang="pt-BR" sz="3200" dirty="0"/>
              <a:t> é um acrônimo dos cinco primeiros princípios da programação orientada a objetos e design de código identificados por 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Robert C. Martin"/>
              </a:rPr>
              <a:t>Robert C. Martin</a:t>
            </a:r>
            <a:r>
              <a:rPr lang="pt-BR" sz="3200" dirty="0"/>
              <a:t> (ou </a:t>
            </a:r>
            <a:r>
              <a:rPr lang="pt-BR" sz="3200" dirty="0" err="1"/>
              <a:t>Uncle</a:t>
            </a:r>
            <a:r>
              <a:rPr lang="pt-BR" sz="3200" dirty="0"/>
              <a:t> Bob) por volta do ano 2000. </a:t>
            </a:r>
          </a:p>
        </p:txBody>
      </p:sp>
    </p:spTree>
    <p:extLst>
      <p:ext uri="{BB962C8B-B14F-4D97-AF65-F5344CB8AC3E}">
        <p14:creationId xmlns:p14="http://schemas.microsoft.com/office/powerpoint/2010/main" val="121750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</a:t>
            </a:r>
            <a:r>
              <a:rPr lang="pt-BR" dirty="0" smtClean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“Uma classe deve ter somente uma razão para mudar</a:t>
            </a:r>
            <a:r>
              <a:rPr lang="pt-BR" b="1" dirty="0" smtClean="0"/>
              <a:t>”.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</a:t>
            </a:r>
            <a:r>
              <a:rPr lang="pt-BR" dirty="0" smtClean="0"/>
              <a:t>– Uma </a:t>
            </a:r>
            <a:r>
              <a:rPr lang="pt-BR" dirty="0"/>
              <a:t>classe com mais de um motivo para mudar possui mais de uma </a:t>
            </a:r>
            <a:r>
              <a:rPr lang="pt-BR" dirty="0" smtClean="0"/>
              <a:t> responsabilidade</a:t>
            </a:r>
            <a:r>
              <a:rPr lang="pt-BR" dirty="0"/>
              <a:t>, ou seja, não é coesa.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– Dificuldade de compreensão e manutenção.</a:t>
            </a:r>
          </a:p>
          <a:p>
            <a:pPr fontAlgn="base"/>
            <a:r>
              <a:rPr lang="pt-BR" dirty="0" smtClean="0"/>
              <a:t>– Dificuldade de reuso.</a:t>
            </a:r>
          </a:p>
          <a:p>
            <a:pPr fontAlgn="base"/>
            <a:r>
              <a:rPr lang="pt-BR" dirty="0" smtClean="0"/>
              <a:t>– Com responsabilidades entrelaçadas temos um software mais frágil.</a:t>
            </a:r>
          </a:p>
          <a:p>
            <a:pPr fontAlgn="base"/>
            <a:r>
              <a:rPr lang="pt-BR" dirty="0" smtClean="0"/>
              <a:t>– Acoplamento alto, ou seja, a classe tem um número excessivo de dependências, o que provoca uma maior complexidade para realizar manutenção. 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318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</a:t>
            </a:r>
            <a:r>
              <a:rPr lang="pt-BR" dirty="0" smtClean="0"/>
              <a:t> – Open/</a:t>
            </a:r>
            <a:r>
              <a:rPr lang="pt-BR" dirty="0" err="1" smtClean="0"/>
              <a:t>closed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“Entidades </a:t>
            </a:r>
            <a:r>
              <a:rPr lang="pt-BR" b="1" dirty="0"/>
              <a:t>de software </a:t>
            </a:r>
            <a:r>
              <a:rPr lang="pt-BR" b="1" dirty="0" smtClean="0"/>
              <a:t>devem </a:t>
            </a:r>
            <a:r>
              <a:rPr lang="pt-BR" b="1" dirty="0"/>
              <a:t>ser abertas para extensão mas fechadas para modificação</a:t>
            </a:r>
            <a:r>
              <a:rPr lang="pt-BR" b="1" dirty="0" smtClean="0"/>
              <a:t>.”</a:t>
            </a:r>
            <a:br>
              <a:rPr lang="pt-BR" b="1" dirty="0" smtClean="0"/>
            </a:br>
            <a:endParaRPr lang="pt-BR" b="1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2572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</a:t>
            </a:r>
            <a:r>
              <a:rPr lang="pt-BR" dirty="0" smtClean="0"/>
              <a:t> – Open/</a:t>
            </a:r>
            <a:r>
              <a:rPr lang="pt-BR" dirty="0" err="1" smtClean="0"/>
              <a:t>closed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“Entidades </a:t>
            </a:r>
            <a:r>
              <a:rPr lang="pt-BR" b="1" dirty="0"/>
              <a:t>de software </a:t>
            </a:r>
            <a:r>
              <a:rPr lang="pt-BR" b="1" dirty="0" smtClean="0"/>
              <a:t>devem </a:t>
            </a:r>
            <a:r>
              <a:rPr lang="pt-BR" b="1" dirty="0"/>
              <a:t>ser abertas para extensão mas fechadas para modificação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- </a:t>
            </a:r>
            <a:r>
              <a:rPr lang="pt-BR" dirty="0" smtClean="0"/>
              <a:t>Quando é necessário realizar implementação de um novo comportamento para um código, deve ser criado um código capaz de estender este comportamento inicial sem precisar altera-lo.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95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</a:t>
            </a:r>
            <a:r>
              <a:rPr lang="pt-BR" dirty="0" smtClean="0"/>
              <a:t>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Classes derivadas devem poder ser substituídas por suas classes base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1360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</a:t>
            </a:r>
            <a:r>
              <a:rPr lang="pt-BR" dirty="0" smtClean="0"/>
              <a:t> – </a:t>
            </a:r>
            <a:r>
              <a:rPr lang="pt-BR" dirty="0" err="1" smtClean="0"/>
              <a:t>Liskov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Classes derivadas devem poder ser substituídas por suas classes base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dirty="0"/>
              <a:t>- As classes filhas </a:t>
            </a:r>
            <a:r>
              <a:rPr lang="pt-BR" dirty="0" smtClean="0"/>
              <a:t>não devem </a:t>
            </a:r>
            <a:r>
              <a:rPr lang="pt-BR" dirty="0"/>
              <a:t>infringir o comportamento da classe pai.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912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 – interface </a:t>
            </a:r>
            <a:r>
              <a:rPr lang="pt-BR" dirty="0" err="1" smtClean="0"/>
              <a:t>segregation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“Clientes não devem ser forçados a depender de métodos que não usam.”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942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 – interface </a:t>
            </a:r>
            <a:r>
              <a:rPr lang="pt-BR" dirty="0" err="1" smtClean="0"/>
              <a:t>segregation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“Clientes não devem ser forçados a depender de métodos que não usam.”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</a:t>
            </a:r>
            <a:r>
              <a:rPr lang="pt-BR" dirty="0" smtClean="0"/>
              <a:t>- Cuidado ao criar </a:t>
            </a:r>
            <a:r>
              <a:rPr lang="pt-BR" dirty="0"/>
              <a:t>uma interface genérica demais, </a:t>
            </a:r>
            <a:r>
              <a:rPr lang="pt-BR" dirty="0" smtClean="0"/>
              <a:t>acaba </a:t>
            </a:r>
            <a:r>
              <a:rPr lang="pt-BR" dirty="0"/>
              <a:t>fazendo com que uma </a:t>
            </a:r>
            <a:r>
              <a:rPr lang="pt-BR" dirty="0" smtClean="0"/>
              <a:t>implementação </a:t>
            </a:r>
            <a:r>
              <a:rPr lang="pt-BR" dirty="0"/>
              <a:t>não utilize certos métodos da interface</a:t>
            </a:r>
            <a:r>
              <a:rPr lang="pt-BR" dirty="0" smtClean="0"/>
              <a:t>.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358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Módulos de alto nível não devem depender de módulos de baixo nível. Ambos devem depender de abstrações;</a:t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b="1" dirty="0"/>
              <a:t>Abstrações não devem depender de detalhes. Detalhes devem depender de abstrações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8672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Módulos de alto nível não devem depender de módulos de baixo nível. Ambos devem depender de abstrações;</a:t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b="1" dirty="0"/>
              <a:t>Abstrações não devem depender de detalhes. Detalhes devem depender de abstrações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- </a:t>
            </a:r>
            <a:r>
              <a:rPr lang="pt-BR" dirty="0" smtClean="0"/>
              <a:t>Inverter </a:t>
            </a:r>
            <a:r>
              <a:rPr lang="pt-BR" dirty="0"/>
              <a:t>a dependência faz com que um cliente não fique frágil a mudanças relacionadas a detalhes de implementação. Isto é, alterar o detalhe não quebra o cliente. Além disso, o mesmo cliente pode ser reutilizado com outro detalhe de implementação.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0623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 –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/>
              <a:t>Módulos de alto nível não devem depender de módulos de baixo nível. Ambos devem depender de abstrações;</a:t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pt-BR" b="1" dirty="0"/>
              <a:t>Abstrações não devem depender de detalhes. Detalhes devem depender de abstrações</a:t>
            </a:r>
            <a:r>
              <a:rPr lang="pt-BR" b="1" dirty="0" smtClean="0"/>
              <a:t>.”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- </a:t>
            </a:r>
            <a:r>
              <a:rPr lang="pt-BR" dirty="0" smtClean="0"/>
              <a:t>Inverter </a:t>
            </a:r>
            <a:r>
              <a:rPr lang="pt-BR" dirty="0"/>
              <a:t>a dependência faz com que um cliente não fique frágil a mudanças relacionadas a detalhes de implementação. Isto é, alterar o detalhe não quebra o cliente. Além disso, o mesmo cliente pode ser reutilizado com outro detalhe de implementação.</a:t>
            </a:r>
          </a:p>
          <a:p>
            <a:pPr marL="0" indent="0">
              <a:buNone/>
            </a:pPr>
            <a:r>
              <a:rPr lang="pt-BR" dirty="0" smtClean="0"/>
              <a:t> - Dependa de uma abstração e não de uma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12073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SOBRE </a:t>
            </a:r>
            <a:r>
              <a:rPr lang="pt-BR" dirty="0" err="1" smtClean="0"/>
              <a:t>SOLId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- SOLID</a:t>
            </a:r>
            <a:r>
              <a:rPr lang="pt-BR" sz="3200" dirty="0"/>
              <a:t> é um acrônimo dos cinco primeiros princípios da programação orientada a objetos e design de código identificados por 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Robert C. Martin"/>
              </a:rPr>
              <a:t>Robert C. Martin</a:t>
            </a:r>
            <a:r>
              <a:rPr lang="pt-BR" sz="3200" dirty="0"/>
              <a:t> (ou </a:t>
            </a:r>
            <a:r>
              <a:rPr lang="pt-BR" sz="3200" dirty="0" err="1"/>
              <a:t>Uncle</a:t>
            </a:r>
            <a:r>
              <a:rPr lang="pt-BR" sz="3200" dirty="0"/>
              <a:t> Bob) por volta do ano 2000. </a:t>
            </a:r>
            <a:endParaRPr lang="pt-BR" sz="3200" dirty="0" smtClean="0"/>
          </a:p>
          <a:p>
            <a:r>
              <a:rPr lang="pt-BR" sz="3200" dirty="0"/>
              <a:t>- O acrônimo SOLID foi introduzido por </a:t>
            </a:r>
            <a:r>
              <a:rPr lang="pt-BR" sz="3200" dirty="0">
                <a:hlinkClick r:id="rId3"/>
              </a:rPr>
              <a:t>Michael </a:t>
            </a:r>
            <a:r>
              <a:rPr lang="pt-BR" sz="3200" dirty="0" err="1">
                <a:hlinkClick r:id="rId3"/>
              </a:rPr>
              <a:t>Feathers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312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 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01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000" dirty="0" smtClean="0"/>
              <a:t> Eduardo Conz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endParaRPr lang="pt-BR" sz="4000" dirty="0" smtClean="0"/>
          </a:p>
          <a:p>
            <a:pPr marL="0" indent="0">
              <a:buNone/>
            </a:pPr>
            <a:endParaRPr lang="pt-BR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www.linkedin.com/in/eduardo-conz-81387265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https://github.com/educonz/SOLID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38722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da </a:t>
            </a:r>
            <a:r>
              <a:rPr lang="pt-BR" dirty="0" err="1" smtClean="0"/>
              <a:t>oop</a:t>
            </a:r>
            <a:r>
              <a:rPr lang="pt-BR" dirty="0" smtClean="0"/>
              <a:t> com </a:t>
            </a:r>
            <a:r>
              <a:rPr lang="pt-BR" dirty="0" err="1" smtClean="0"/>
              <a:t>SOLId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417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4905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</a:p>
          <a:p>
            <a:r>
              <a:rPr lang="pt-BR" sz="3200" dirty="0" smtClean="0"/>
              <a:t>- Seja extensível para novas implementações com o menor esforço necessário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76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</a:p>
          <a:p>
            <a:r>
              <a:rPr lang="pt-BR" sz="3200" dirty="0" smtClean="0"/>
              <a:t>- Seja extensível para novas implementações com o menor esforço necessário</a:t>
            </a:r>
          </a:p>
          <a:p>
            <a:r>
              <a:rPr lang="pt-BR" sz="3200" dirty="0" smtClean="0"/>
              <a:t>- Que forneça o máximo de reaproveitamento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371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</a:t>
            </a:r>
            <a:r>
              <a:rPr lang="pt-BR" dirty="0" err="1"/>
              <a:t>oop</a:t>
            </a:r>
            <a:r>
              <a:rPr lang="pt-BR" dirty="0"/>
              <a:t> com </a:t>
            </a:r>
            <a:r>
              <a:rPr lang="pt-BR" dirty="0" err="1"/>
              <a:t>SOLId</a:t>
            </a:r>
            <a:r>
              <a:rPr lang="pt-BR" dirty="0"/>
              <a:t>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Seja fácil de se manter</a:t>
            </a:r>
          </a:p>
          <a:p>
            <a:r>
              <a:rPr lang="pt-BR" sz="3200" dirty="0" smtClean="0"/>
              <a:t>- Seja testável e de fácil entendimento</a:t>
            </a:r>
          </a:p>
          <a:p>
            <a:r>
              <a:rPr lang="pt-BR" sz="3200" dirty="0" smtClean="0"/>
              <a:t>- Seja extensível para novas implementações com o menor esforço necessário</a:t>
            </a:r>
          </a:p>
          <a:p>
            <a:r>
              <a:rPr lang="pt-BR" sz="3200" dirty="0" smtClean="0"/>
              <a:t>- Que forneça o máximo de reaproveitamento</a:t>
            </a:r>
          </a:p>
          <a:p>
            <a:r>
              <a:rPr lang="pt-BR" sz="3200" dirty="0" smtClean="0"/>
              <a:t>- Que permaneça o máximo de tempo possível em utilização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699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- Dificuldade de </a:t>
            </a:r>
            <a:r>
              <a:rPr lang="pt-BR" sz="3200" dirty="0" err="1" smtClean="0"/>
              <a:t>testabilidade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753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2583</TotalTime>
  <Words>527</Words>
  <Application>Microsoft Office PowerPoint</Application>
  <PresentationFormat>Widescreen</PresentationFormat>
  <Paragraphs>100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Tw Cen MT</vt:lpstr>
      <vt:lpstr>Tw Cen MT Condensed</vt:lpstr>
      <vt:lpstr>Wingdings 3</vt:lpstr>
      <vt:lpstr>Integral</vt:lpstr>
      <vt:lpstr>SOLID</vt:lpstr>
      <vt:lpstr>UM POUCO SOBRE SOLId ...</vt:lpstr>
      <vt:lpstr>UM POUCO SOBRE SOLId ...</vt:lpstr>
      <vt:lpstr>Benefícios da oop com SOLId ...</vt:lpstr>
      <vt:lpstr>Benefícios da oop com SOLId ...</vt:lpstr>
      <vt:lpstr>Benefícios da oop com SOLId ...</vt:lpstr>
      <vt:lpstr>Benefícios da oop com SOLId ...</vt:lpstr>
      <vt:lpstr>Benefícios da oop com SOLId ...</vt:lpstr>
      <vt:lpstr>Evitando problemas ...</vt:lpstr>
      <vt:lpstr>Evitando problemas ...</vt:lpstr>
      <vt:lpstr>Evitando problemas ...</vt:lpstr>
      <vt:lpstr>Evitando problemas ...</vt:lpstr>
      <vt:lpstr>Evitando problemas ...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S - Single Responsability Principle</vt:lpstr>
      <vt:lpstr>O – Open/closed PRINCIPLE</vt:lpstr>
      <vt:lpstr>O – Open/closed PRINCIPLE</vt:lpstr>
      <vt:lpstr>L – Liskov substitution PRINCIPLE</vt:lpstr>
      <vt:lpstr>L – Liskov substitution PRINCIPLE</vt:lpstr>
      <vt:lpstr>I – interface segregation PRINCIPLE</vt:lpstr>
      <vt:lpstr>I – interface segregation PRINCIPLE</vt:lpstr>
      <vt:lpstr>D – dependency inversion PRINCIPLE</vt:lpstr>
      <vt:lpstr>D – dependency inversion PRINCIPLE</vt:lpstr>
      <vt:lpstr>D – dependency inversion PRINCIPLE</vt:lpstr>
      <vt:lpstr>MUITO OBRIGADO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Eduardo Conz</dc:creator>
  <cp:lastModifiedBy>Eduardo Henrique Conz</cp:lastModifiedBy>
  <cp:revision>25</cp:revision>
  <dcterms:created xsi:type="dcterms:W3CDTF">2017-07-15T00:44:29Z</dcterms:created>
  <dcterms:modified xsi:type="dcterms:W3CDTF">2017-07-21T11:37:29Z</dcterms:modified>
</cp:coreProperties>
</file>