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84" r:id="rId1"/>
  </p:sldMasterIdLst>
  <p:sldIdLst>
    <p:sldId id="256" r:id="rId2"/>
    <p:sldId id="257" r:id="rId3"/>
    <p:sldId id="258" r:id="rId4"/>
    <p:sldId id="267" r:id="rId5"/>
    <p:sldId id="259" r:id="rId6"/>
    <p:sldId id="260" r:id="rId7"/>
    <p:sldId id="261" r:id="rId8"/>
    <p:sldId id="266" r:id="rId9"/>
    <p:sldId id="268" r:id="rId10"/>
    <p:sldId id="269" r:id="rId11"/>
    <p:sldId id="262" r:id="rId12"/>
    <p:sldId id="264" r:id="rId13"/>
    <p:sldId id="265" r:id="rId14"/>
  </p:sldIdLst>
  <p:sldSz cx="12192000" cy="6858000"/>
  <p:notesSz cx="6858000" cy="9144000"/>
  <p:custDataLst>
    <p:tags r:id="rId1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4721"/>
  </p:normalViewPr>
  <p:slideViewPr>
    <p:cSldViewPr snapToGrid="0" snapToObjects="1">
      <p:cViewPr varScale="1">
        <p:scale>
          <a:sx n="115" d="100"/>
          <a:sy n="115" d="100"/>
        </p:scale>
        <p:origin x="396" y="10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15A47284-EDCA-6843-B800-B774EB073DBF}" type="datetimeFigureOut">
              <a:rPr lang="en-US" smtClean="0"/>
              <a:t>11/7/2017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7292A57-32A9-014B-82C1-4ACC2ECD9B5B}"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5A47284-EDCA-6843-B800-B774EB073DBF}" type="datetimeFigureOut">
              <a:rPr lang="en-US" smtClean="0"/>
              <a:t>11/7/2017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292A57-32A9-014B-82C1-4ACC2ECD9B5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5A47284-EDCA-6843-B800-B774EB073DBF}" type="datetimeFigureOut">
              <a:rPr lang="en-US" smtClean="0"/>
              <a:t>11/7/2017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292A57-32A9-014B-82C1-4ACC2ECD9B5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5A47284-EDCA-6843-B800-B774EB073DBF}" type="datetimeFigureOut">
              <a:rPr lang="en-US" smtClean="0"/>
              <a:t>11/7/2017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7292A57-32A9-014B-82C1-4ACC2ECD9B5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15A47284-EDCA-6843-B800-B774EB073DBF}" type="datetimeFigureOut">
              <a:rPr lang="en-US" smtClean="0"/>
              <a:t>11/7/2017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7292A57-32A9-014B-82C1-4ACC2ECD9B5B}"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0"/>
          </p:nvPr>
        </p:nvSpPr>
        <p:spPr/>
        <p:txBody>
          <a:bodyPr/>
          <a:lstStyle/>
          <a:p>
            <a:fld id="{15A47284-EDCA-6843-B800-B774EB073DBF}" type="datetimeFigureOut">
              <a:rPr lang="en-US" smtClean="0"/>
              <a:t>11/7/2017</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97292A57-32A9-014B-82C1-4ACC2ECD9B5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15A47284-EDCA-6843-B800-B774EB073DBF}" type="datetimeFigureOut">
              <a:rPr lang="en-US" smtClean="0"/>
              <a:t>11/7/2017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7292A57-32A9-014B-82C1-4ACC2ECD9B5B}" type="slidenum">
              <a:rPr lang="en-US" smtClean="0"/>
              <a:t>‹#›</a:t>
            </a:fld>
            <a:endParaRPr lang="en-US"/>
          </a:p>
        </p:txBody>
      </p:sp>
      <p:sp>
        <p:nvSpPr>
          <p:cNvPr id="10" name="Title 9"/>
          <p:cNvSpPr>
            <a:spLocks noGrp="1"/>
          </p:cNvSpPr>
          <p:nvPr>
            <p:ph type="title"/>
          </p:nvPr>
        </p:nvSpPr>
        <p:spPr/>
        <p:txBody>
          <a:bodyPr/>
          <a:lstStyle/>
          <a:p>
            <a:r>
              <a:rPr lang="en-US" smtClean="0"/>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5A47284-EDCA-6843-B800-B774EB073DBF}" type="datetimeFigureOut">
              <a:rPr lang="en-US" smtClean="0"/>
              <a:t>11/7/2017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7292A57-32A9-014B-82C1-4ACC2ECD9B5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5A47284-EDCA-6843-B800-B774EB073DBF}" type="datetimeFigureOut">
              <a:rPr lang="en-US" smtClean="0"/>
              <a:t>11/7/2017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7292A57-32A9-014B-82C1-4ACC2ECD9B5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9" name="Date Placeholder 8"/>
          <p:cNvSpPr>
            <a:spLocks noGrp="1"/>
          </p:cNvSpPr>
          <p:nvPr>
            <p:ph type="dt" sz="half" idx="10"/>
          </p:nvPr>
        </p:nvSpPr>
        <p:spPr/>
        <p:txBody>
          <a:bodyPr/>
          <a:lstStyle/>
          <a:p>
            <a:fld id="{15A47284-EDCA-6843-B800-B774EB073DBF}" type="datetimeFigureOut">
              <a:rPr lang="en-US" smtClean="0"/>
              <a:t>11/7/2017</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97292A57-32A9-014B-82C1-4ACC2ECD9B5B}"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15A47284-EDCA-6843-B800-B774EB073DBF}" type="datetimeFigureOut">
              <a:rPr lang="en-US" smtClean="0"/>
              <a:t>11/7/2017</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0" name="Slide Number Placeholder 9"/>
          <p:cNvSpPr>
            <a:spLocks noGrp="1"/>
          </p:cNvSpPr>
          <p:nvPr>
            <p:ph type="sldNum" sz="quarter" idx="12"/>
          </p:nvPr>
        </p:nvSpPr>
        <p:spPr/>
        <p:txBody>
          <a:bodyPr/>
          <a:lstStyle/>
          <a:p>
            <a:fld id="{97292A57-32A9-014B-82C1-4ACC2ECD9B5B}"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5A47284-EDCA-6843-B800-B774EB073DBF}" type="datetimeFigureOut">
              <a:rPr lang="en-US" smtClean="0"/>
              <a:t>11/7/2017</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97292A57-32A9-014B-82C1-4ACC2ECD9B5B}" type="slidenum">
              <a:rPr lang="en-US" smtClean="0"/>
              <a:t>‹#›</a:t>
            </a:fld>
            <a:endParaRPr lang="en-US"/>
          </a:p>
        </p:txBody>
      </p:sp>
    </p:spTree>
    <p:extLst>
      <p:ext uri="{BB962C8B-B14F-4D97-AF65-F5344CB8AC3E}">
        <p14:creationId xmlns:p14="http://schemas.microsoft.com/office/powerpoint/2010/main" val="1120245698"/>
      </p:ext>
    </p:extLst>
  </p:cSld>
  <p:clrMap bg1="lt1" tx1="dk1" bg2="lt2" tx2="dk2" accent1="accent1" accent2="accent2" accent3="accent3" accent4="accent4" accent5="accent5" accent6="accent6" hlink="hlink" folHlink="folHlink"/>
  <p:sldLayoutIdLst>
    <p:sldLayoutId id="2147483785" r:id="rId1"/>
    <p:sldLayoutId id="2147483786" r:id="rId2"/>
    <p:sldLayoutId id="2147483787" r:id="rId3"/>
    <p:sldLayoutId id="2147483788" r:id="rId4"/>
    <p:sldLayoutId id="2147483789" r:id="rId5"/>
    <p:sldLayoutId id="2147483790" r:id="rId6"/>
    <p:sldLayoutId id="2147483791" r:id="rId7"/>
    <p:sldLayoutId id="2147483792" r:id="rId8"/>
    <p:sldLayoutId id="2147483793" r:id="rId9"/>
    <p:sldLayoutId id="2147483794" r:id="rId10"/>
    <p:sldLayoutId id="2147483795"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cdc.gov/nchs/data/hpdata2020/hp2020_-ecbp_and_hchit_-progress_-review_-presentation.pdf" TargetMode="External"/><Relationship Id="rId2" Type="http://schemas.openxmlformats.org/officeDocument/2006/relationships/hyperlink" Target="http://www.cdc.gov/healthliteracy/"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tif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tif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tif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tif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800" dirty="0" smtClean="0"/>
              <a:t>Health Literacy </a:t>
            </a:r>
            <a:r>
              <a:rPr lang="en-US" dirty="0" smtClean="0"/>
              <a:t/>
            </a:r>
            <a:br>
              <a:rPr lang="en-US" dirty="0" smtClean="0"/>
            </a:br>
            <a:endParaRPr lang="en-US" dirty="0"/>
          </a:p>
        </p:txBody>
      </p:sp>
      <p:sp>
        <p:nvSpPr>
          <p:cNvPr id="3" name="Subtitle 2"/>
          <p:cNvSpPr>
            <a:spLocks noGrp="1"/>
          </p:cNvSpPr>
          <p:nvPr>
            <p:ph type="subTitle" idx="1"/>
          </p:nvPr>
        </p:nvSpPr>
        <p:spPr/>
        <p:txBody>
          <a:bodyPr>
            <a:normAutofit lnSpcReduction="10000"/>
          </a:bodyPr>
          <a:lstStyle/>
          <a:p>
            <a:r>
              <a:rPr lang="en-US" dirty="0" smtClean="0"/>
              <a:t>Emilee Moeke</a:t>
            </a:r>
          </a:p>
          <a:p>
            <a:r>
              <a:rPr lang="en-US" dirty="0"/>
              <a:t>NSG 524 Health Promotion in Individual and Client Populations</a:t>
            </a:r>
          </a:p>
          <a:p>
            <a:r>
              <a:rPr lang="en-US" dirty="0" smtClean="0"/>
              <a:t>11/7/2017</a:t>
            </a:r>
            <a:endParaRPr lang="en-US" dirty="0"/>
          </a:p>
        </p:txBody>
      </p:sp>
      <p:sp>
        <p:nvSpPr>
          <p:cNvPr id="4" name="BainBulletsConfiguration" hidden="1"/>
          <p:cNvSpPr txBox="1"/>
          <p:nvPr/>
        </p:nvSpPr>
        <p:spPr>
          <a:xfrm>
            <a:off x="12700" y="12700"/>
            <a:ext cx="8890000" cy="107722"/>
          </a:xfrm>
          <a:prstGeom prst="rect">
            <a:avLst/>
          </a:prstGeom>
          <a:noFill/>
        </p:spPr>
        <p:txBody>
          <a:bodyPr vert="horz" rtlCol="0">
            <a:spAutoFit/>
          </a:bodyPr>
          <a:lstStyle/>
          <a:p>
            <a:endParaRPr lang="en-US" sz="100">
              <a:solidFill>
                <a:srgbClr val="FFFFFF"/>
              </a:solidFill>
            </a:endParaRPr>
          </a:p>
        </p:txBody>
      </p:sp>
    </p:spTree>
    <p:extLst>
      <p:ext uri="{BB962C8B-B14F-4D97-AF65-F5344CB8AC3E}">
        <p14:creationId xmlns:p14="http://schemas.microsoft.com/office/powerpoint/2010/main" val="14823334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 of strategies </a:t>
            </a:r>
            <a:endParaRPr lang="en-US" dirty="0"/>
          </a:p>
        </p:txBody>
      </p:sp>
      <p:sp>
        <p:nvSpPr>
          <p:cNvPr id="3" name="Content Placeholder 2"/>
          <p:cNvSpPr>
            <a:spLocks noGrp="1"/>
          </p:cNvSpPr>
          <p:nvPr>
            <p:ph idx="1"/>
          </p:nvPr>
        </p:nvSpPr>
        <p:spPr/>
        <p:txBody>
          <a:bodyPr/>
          <a:lstStyle/>
          <a:p>
            <a:r>
              <a:rPr lang="en-US" dirty="0"/>
              <a:t>All </a:t>
            </a:r>
            <a:r>
              <a:rPr lang="en-US" dirty="0" smtClean="0"/>
              <a:t>of this </a:t>
            </a:r>
            <a:r>
              <a:rPr lang="en-US" dirty="0"/>
              <a:t>information should be conveyed to all staff members in the health </a:t>
            </a:r>
            <a:r>
              <a:rPr lang="en-US" dirty="0" smtClean="0"/>
              <a:t>system - not </a:t>
            </a:r>
            <a:r>
              <a:rPr lang="en-US" dirty="0"/>
              <a:t>just those with direct patient contact. This could be done in </a:t>
            </a:r>
            <a:r>
              <a:rPr lang="en-US" dirty="0" smtClean="0"/>
              <a:t>a mandatory </a:t>
            </a:r>
            <a:r>
              <a:rPr lang="en-US" dirty="0"/>
              <a:t>online training module or an in-service on how to address the elderly population. </a:t>
            </a:r>
            <a:endParaRPr lang="en-US" dirty="0" smtClean="0"/>
          </a:p>
          <a:p>
            <a:r>
              <a:rPr lang="en-US" dirty="0" smtClean="0"/>
              <a:t>It is important </a:t>
            </a:r>
            <a:r>
              <a:rPr lang="en-US" dirty="0" smtClean="0"/>
              <a:t>to have “super-users”, or staff that </a:t>
            </a:r>
            <a:r>
              <a:rPr lang="en-US" dirty="0" smtClean="0"/>
              <a:t>get additional </a:t>
            </a:r>
            <a:r>
              <a:rPr lang="en-US" dirty="0" smtClean="0"/>
              <a:t>training regarding health information and the elder adult to be a resource for other staff members.</a:t>
            </a:r>
            <a:endParaRPr lang="en-US" dirty="0"/>
          </a:p>
          <a:p>
            <a:r>
              <a:rPr lang="en-US" dirty="0"/>
              <a:t>Having a course on these important factors regarding the aging population will be beneficial to staff members as well as the patient, and help with patient outcomes. </a:t>
            </a:r>
          </a:p>
          <a:p>
            <a:endParaRPr lang="en-US" dirty="0"/>
          </a:p>
        </p:txBody>
      </p:sp>
      <p:sp>
        <p:nvSpPr>
          <p:cNvPr id="4" name="BainBulletsConfiguration" hidden="1"/>
          <p:cNvSpPr txBox="1"/>
          <p:nvPr/>
        </p:nvSpPr>
        <p:spPr>
          <a:xfrm>
            <a:off x="12700" y="12700"/>
            <a:ext cx="8890000" cy="107722"/>
          </a:xfrm>
          <a:prstGeom prst="rect">
            <a:avLst/>
          </a:prstGeom>
          <a:noFill/>
        </p:spPr>
        <p:txBody>
          <a:bodyPr vert="horz" rtlCol="0">
            <a:spAutoFit/>
          </a:bodyPr>
          <a:lstStyle/>
          <a:p>
            <a:endParaRPr lang="en-US" sz="100">
              <a:solidFill>
                <a:srgbClr val="FFFFFF"/>
              </a:solidFill>
            </a:endParaRPr>
          </a:p>
        </p:txBody>
      </p:sp>
    </p:spTree>
    <p:extLst>
      <p:ext uri="{BB962C8B-B14F-4D97-AF65-F5344CB8AC3E}">
        <p14:creationId xmlns:p14="http://schemas.microsoft.com/office/powerpoint/2010/main" val="23622851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t>Strategies to adapt interventions to culturally diverse </a:t>
            </a:r>
            <a:r>
              <a:rPr lang="en-US" dirty="0" smtClean="0"/>
              <a:t>groups</a:t>
            </a:r>
            <a:endParaRPr lang="en-US" dirty="0"/>
          </a:p>
        </p:txBody>
      </p:sp>
      <p:sp>
        <p:nvSpPr>
          <p:cNvPr id="3" name="Content Placeholder 2"/>
          <p:cNvSpPr>
            <a:spLocks noGrp="1"/>
          </p:cNvSpPr>
          <p:nvPr>
            <p:ph idx="1"/>
          </p:nvPr>
        </p:nvSpPr>
        <p:spPr>
          <a:xfrm>
            <a:off x="2231136" y="2638044"/>
            <a:ext cx="7729728" cy="3340725"/>
          </a:xfrm>
        </p:spPr>
        <p:txBody>
          <a:bodyPr>
            <a:normAutofit fontScale="92500" lnSpcReduction="20000"/>
          </a:bodyPr>
          <a:lstStyle/>
          <a:p>
            <a:r>
              <a:rPr lang="en-US" dirty="0" smtClean="0"/>
              <a:t>The Center for Disease Control and Prevention, in their article on Improving Health Literacy for Older </a:t>
            </a:r>
            <a:r>
              <a:rPr lang="en-US" dirty="0" smtClean="0"/>
              <a:t>Adults, </a:t>
            </a:r>
            <a:r>
              <a:rPr lang="en-US" dirty="0" smtClean="0"/>
              <a:t>states that: </a:t>
            </a:r>
          </a:p>
          <a:p>
            <a:pPr lvl="1"/>
            <a:r>
              <a:rPr lang="en-US" dirty="0" smtClean="0"/>
              <a:t>“Older </a:t>
            </a:r>
            <a:r>
              <a:rPr lang="en-US" dirty="0"/>
              <a:t>adults in minority communities who are not native English speakers present health care workers with unique challenges for service delivery. Health literacy issues are compounded by differences in language and the specialized vocabulary used both in written and spoken form to convey health information</a:t>
            </a:r>
            <a:r>
              <a:rPr lang="en-US" dirty="0" smtClean="0"/>
              <a:t>.”</a:t>
            </a:r>
          </a:p>
          <a:p>
            <a:r>
              <a:rPr lang="en-US" dirty="0" smtClean="0"/>
              <a:t>These patients pose a new level of complications. Therefore it is important to remember to do these things:</a:t>
            </a:r>
          </a:p>
          <a:p>
            <a:pPr lvl="1"/>
            <a:r>
              <a:rPr lang="en-US" dirty="0" smtClean="0"/>
              <a:t>Always use an interpreter in the patient’s native language to convey important messages, even if they are partially bilingual. </a:t>
            </a:r>
          </a:p>
          <a:p>
            <a:pPr lvl="1"/>
            <a:r>
              <a:rPr lang="en-US" dirty="0" smtClean="0"/>
              <a:t>Have the educational information in the given language of the patient</a:t>
            </a:r>
          </a:p>
          <a:p>
            <a:pPr lvl="1"/>
            <a:r>
              <a:rPr lang="en-US" dirty="0" smtClean="0"/>
              <a:t>Make sure to use simple words that will not have different meanings in different languages, so it is easier to translate. </a:t>
            </a:r>
          </a:p>
          <a:p>
            <a:endParaRPr lang="en-US" dirty="0"/>
          </a:p>
        </p:txBody>
      </p:sp>
      <p:sp>
        <p:nvSpPr>
          <p:cNvPr id="4" name="BainBulletsConfiguration" hidden="1"/>
          <p:cNvSpPr txBox="1"/>
          <p:nvPr/>
        </p:nvSpPr>
        <p:spPr>
          <a:xfrm>
            <a:off x="12700" y="12700"/>
            <a:ext cx="8890000" cy="107722"/>
          </a:xfrm>
          <a:prstGeom prst="rect">
            <a:avLst/>
          </a:prstGeom>
          <a:noFill/>
        </p:spPr>
        <p:txBody>
          <a:bodyPr vert="horz" rtlCol="0">
            <a:spAutoFit/>
          </a:bodyPr>
          <a:lstStyle/>
          <a:p>
            <a:endParaRPr lang="en-US" sz="100">
              <a:solidFill>
                <a:srgbClr val="FFFFFF"/>
              </a:solidFill>
            </a:endParaRPr>
          </a:p>
        </p:txBody>
      </p:sp>
    </p:spTree>
    <p:extLst>
      <p:ext uri="{BB962C8B-B14F-4D97-AF65-F5344CB8AC3E}">
        <p14:creationId xmlns:p14="http://schemas.microsoft.com/office/powerpoint/2010/main" val="2646926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Cultural adaptation cont.</a:t>
            </a:r>
            <a:endParaRPr lang="en-US" dirty="0"/>
          </a:p>
        </p:txBody>
      </p:sp>
      <p:sp>
        <p:nvSpPr>
          <p:cNvPr id="3" name="Content Placeholder 2"/>
          <p:cNvSpPr>
            <a:spLocks noGrp="1"/>
          </p:cNvSpPr>
          <p:nvPr>
            <p:ph idx="1"/>
          </p:nvPr>
        </p:nvSpPr>
        <p:spPr/>
        <p:txBody>
          <a:bodyPr>
            <a:normAutofit/>
          </a:bodyPr>
          <a:lstStyle/>
          <a:p>
            <a:endParaRPr lang="en-US" dirty="0"/>
          </a:p>
        </p:txBody>
      </p:sp>
      <p:sp>
        <p:nvSpPr>
          <p:cNvPr id="4" name="BainBulletsConfiguration" hidden="1"/>
          <p:cNvSpPr txBox="1"/>
          <p:nvPr/>
        </p:nvSpPr>
        <p:spPr>
          <a:xfrm>
            <a:off x="12700" y="12700"/>
            <a:ext cx="8890000" cy="107722"/>
          </a:xfrm>
          <a:prstGeom prst="rect">
            <a:avLst/>
          </a:prstGeom>
          <a:noFill/>
        </p:spPr>
        <p:txBody>
          <a:bodyPr vert="horz" rtlCol="0">
            <a:spAutoFit/>
          </a:bodyPr>
          <a:lstStyle/>
          <a:p>
            <a:endParaRPr lang="en-US" sz="100">
              <a:solidFill>
                <a:srgbClr val="FFFFFF"/>
              </a:solidFill>
            </a:endParaRPr>
          </a:p>
        </p:txBody>
      </p:sp>
    </p:spTree>
    <p:extLst>
      <p:ext uri="{BB962C8B-B14F-4D97-AF65-F5344CB8AC3E}">
        <p14:creationId xmlns:p14="http://schemas.microsoft.com/office/powerpoint/2010/main" val="6266730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500" y="420297"/>
            <a:ext cx="5927706" cy="423237"/>
          </a:xfrm>
        </p:spPr>
        <p:txBody>
          <a:bodyPr>
            <a:normAutofit fontScale="90000"/>
          </a:bodyPr>
          <a:lstStyle/>
          <a:p>
            <a:r>
              <a:rPr lang="en-US" dirty="0" smtClean="0"/>
              <a:t>References</a:t>
            </a:r>
            <a:endParaRPr lang="en-US" dirty="0"/>
          </a:p>
        </p:txBody>
      </p:sp>
      <p:sp>
        <p:nvSpPr>
          <p:cNvPr id="3" name="Content Placeholder 2"/>
          <p:cNvSpPr>
            <a:spLocks noGrp="1"/>
          </p:cNvSpPr>
          <p:nvPr>
            <p:ph idx="1"/>
          </p:nvPr>
        </p:nvSpPr>
        <p:spPr>
          <a:xfrm>
            <a:off x="1159329" y="914400"/>
            <a:ext cx="10066564" cy="4825627"/>
          </a:xfrm>
        </p:spPr>
        <p:txBody>
          <a:bodyPr>
            <a:normAutofit fontScale="85000" lnSpcReduction="20000"/>
          </a:bodyPr>
          <a:lstStyle/>
          <a:p>
            <a:r>
              <a:rPr lang="en-US" sz="1600" dirty="0"/>
              <a:t>Centers for Disease Control and Prevention [CDC]. (</a:t>
            </a:r>
            <a:r>
              <a:rPr lang="en-US" sz="1600" dirty="0" smtClean="0"/>
              <a:t>2017). </a:t>
            </a:r>
            <a:r>
              <a:rPr lang="en-US" sz="1600" dirty="0"/>
              <a:t>Health Literacy. Retrieved from </a:t>
            </a:r>
            <a:r>
              <a:rPr lang="en-US" sz="1600" dirty="0">
                <a:hlinkClick r:id="rId2"/>
              </a:rPr>
              <a:t>http://www.cdc.gov/healthliteracy</a:t>
            </a:r>
            <a:r>
              <a:rPr lang="en-US" sz="1600" dirty="0" smtClean="0">
                <a:hlinkClick r:id="rId2"/>
              </a:rPr>
              <a:t>/</a:t>
            </a:r>
            <a:endParaRPr lang="en-US" sz="1600" dirty="0" smtClean="0"/>
          </a:p>
          <a:p>
            <a:r>
              <a:rPr lang="en-US" sz="1600" dirty="0"/>
              <a:t>Centers for Disease Control and Prevention</a:t>
            </a:r>
            <a:r>
              <a:rPr lang="en-US" sz="1600" dirty="0" smtClean="0"/>
              <a:t>. (2009).  </a:t>
            </a:r>
            <a:r>
              <a:rPr lang="en-US" sz="1600" dirty="0"/>
              <a:t>Improving Health Literacy for Older Adults: Expert </a:t>
            </a:r>
            <a:r>
              <a:rPr lang="en-US" sz="1600" dirty="0" smtClean="0"/>
              <a:t>Panel. </a:t>
            </a:r>
            <a:r>
              <a:rPr lang="en-US" sz="1600" dirty="0"/>
              <a:t>Retrieved from: https://www.cdc.gov/healthliteracy/pdf/olderadults.pdf</a:t>
            </a:r>
            <a:endParaRPr lang="en-US" sz="1600" dirty="0" smtClean="0"/>
          </a:p>
          <a:p>
            <a:pPr lvl="0"/>
            <a:r>
              <a:rPr lang="en-US" sz="1600" dirty="0" err="1">
                <a:solidFill>
                  <a:srgbClr val="000000"/>
                </a:solidFill>
                <a:latin typeface="Trebuchet MS" panose="020B0603020202020204" pitchFamily="34" charset="0"/>
                <a:ea typeface="Trebuchet MS"/>
                <a:cs typeface="Trebuchet MS"/>
                <a:sym typeface="Trebuchet MS"/>
              </a:rPr>
              <a:t>Haun</a:t>
            </a:r>
            <a:r>
              <a:rPr lang="en-US" sz="1600" dirty="0">
                <a:solidFill>
                  <a:srgbClr val="000000"/>
                </a:solidFill>
                <a:latin typeface="Trebuchet MS" panose="020B0603020202020204" pitchFamily="34" charset="0"/>
                <a:ea typeface="Trebuchet MS"/>
                <a:cs typeface="Trebuchet MS"/>
                <a:sym typeface="Trebuchet MS"/>
              </a:rPr>
              <a:t>, J. N., Patel, N. R., French, D. D., Campbell, R. R., </a:t>
            </a:r>
            <a:r>
              <a:rPr lang="en-US" sz="1600" dirty="0" err="1">
                <a:solidFill>
                  <a:srgbClr val="000000"/>
                </a:solidFill>
                <a:latin typeface="Trebuchet MS" panose="020B0603020202020204" pitchFamily="34" charset="0"/>
                <a:ea typeface="Trebuchet MS"/>
                <a:cs typeface="Trebuchet MS"/>
                <a:sym typeface="Trebuchet MS"/>
              </a:rPr>
              <a:t>Bradham</a:t>
            </a:r>
            <a:r>
              <a:rPr lang="en-US" sz="1600" dirty="0">
                <a:solidFill>
                  <a:srgbClr val="000000"/>
                </a:solidFill>
                <a:latin typeface="Trebuchet MS" panose="020B0603020202020204" pitchFamily="34" charset="0"/>
                <a:ea typeface="Trebuchet MS"/>
                <a:cs typeface="Trebuchet MS"/>
                <a:sym typeface="Trebuchet MS"/>
              </a:rPr>
              <a:t>, D. D., &amp; </a:t>
            </a:r>
            <a:r>
              <a:rPr lang="en-US" sz="1600" dirty="0" err="1">
                <a:solidFill>
                  <a:srgbClr val="000000"/>
                </a:solidFill>
                <a:latin typeface="Trebuchet MS" panose="020B0603020202020204" pitchFamily="34" charset="0"/>
                <a:ea typeface="Trebuchet MS"/>
                <a:cs typeface="Trebuchet MS"/>
                <a:sym typeface="Trebuchet MS"/>
              </a:rPr>
              <a:t>Lapcevic</a:t>
            </a:r>
            <a:r>
              <a:rPr lang="en-US" sz="1600" dirty="0">
                <a:solidFill>
                  <a:srgbClr val="000000"/>
                </a:solidFill>
                <a:latin typeface="Trebuchet MS" panose="020B0603020202020204" pitchFamily="34" charset="0"/>
                <a:ea typeface="Trebuchet MS"/>
                <a:cs typeface="Trebuchet MS"/>
                <a:sym typeface="Trebuchet MS"/>
              </a:rPr>
              <a:t>, W. A. (2015). Association between health literacy and medical care costs in an integrated healthcare system: a regional population based study. BMC Health Services Research, 15, 249. Retrieved </a:t>
            </a:r>
            <a:r>
              <a:rPr lang="en-US" sz="1600" dirty="0" smtClean="0">
                <a:solidFill>
                  <a:srgbClr val="000000"/>
                </a:solidFill>
                <a:latin typeface="Trebuchet MS" panose="020B0603020202020204" pitchFamily="34" charset="0"/>
                <a:ea typeface="Trebuchet MS"/>
                <a:cs typeface="Trebuchet MS"/>
                <a:sym typeface="Trebuchet MS"/>
              </a:rPr>
              <a:t>from: </a:t>
            </a:r>
            <a:r>
              <a:rPr lang="en-US" sz="1600" dirty="0">
                <a:solidFill>
                  <a:srgbClr val="000000"/>
                </a:solidFill>
                <a:latin typeface="Trebuchet MS" panose="020B0603020202020204" pitchFamily="34" charset="0"/>
                <a:ea typeface="Trebuchet MS"/>
                <a:cs typeface="Trebuchet MS"/>
                <a:sym typeface="Trebuchet MS"/>
              </a:rPr>
              <a:t>http://</a:t>
            </a:r>
            <a:r>
              <a:rPr lang="en-US" sz="1600" dirty="0" smtClean="0">
                <a:solidFill>
                  <a:srgbClr val="000000"/>
                </a:solidFill>
                <a:latin typeface="Trebuchet MS" panose="020B0603020202020204" pitchFamily="34" charset="0"/>
                <a:ea typeface="Trebuchet MS"/>
                <a:cs typeface="Trebuchet MS"/>
                <a:sym typeface="Trebuchet MS"/>
              </a:rPr>
              <a:t>doi.org/10.1186/s12913-015-0887-z</a:t>
            </a:r>
          </a:p>
          <a:p>
            <a:pPr lvl="0"/>
            <a:r>
              <a:rPr lang="en-US" sz="1600" dirty="0" err="1" smtClean="0">
                <a:solidFill>
                  <a:srgbClr val="000000"/>
                </a:solidFill>
                <a:latin typeface="Trebuchet MS" panose="020B0603020202020204" pitchFamily="34" charset="0"/>
                <a:ea typeface="Trebuchet MS"/>
                <a:cs typeface="Trebuchet MS"/>
                <a:sym typeface="Trebuchet MS"/>
              </a:rPr>
              <a:t>Kutner</a:t>
            </a:r>
            <a:r>
              <a:rPr lang="en-US" sz="1600" dirty="0">
                <a:solidFill>
                  <a:srgbClr val="000000"/>
                </a:solidFill>
                <a:latin typeface="Trebuchet MS" panose="020B0603020202020204" pitchFamily="34" charset="0"/>
                <a:ea typeface="Trebuchet MS"/>
                <a:cs typeface="Trebuchet MS"/>
                <a:sym typeface="Trebuchet MS"/>
              </a:rPr>
              <a:t>, M., Greenberg, E., </a:t>
            </a:r>
            <a:r>
              <a:rPr lang="en-US" sz="1600" dirty="0" err="1">
                <a:solidFill>
                  <a:srgbClr val="000000"/>
                </a:solidFill>
                <a:latin typeface="Trebuchet MS" panose="020B0603020202020204" pitchFamily="34" charset="0"/>
                <a:ea typeface="Trebuchet MS"/>
                <a:cs typeface="Trebuchet MS"/>
                <a:sym typeface="Trebuchet MS"/>
              </a:rPr>
              <a:t>Jin</a:t>
            </a:r>
            <a:r>
              <a:rPr lang="en-US" sz="1600" dirty="0">
                <a:solidFill>
                  <a:srgbClr val="000000"/>
                </a:solidFill>
                <a:latin typeface="Trebuchet MS" panose="020B0603020202020204" pitchFamily="34" charset="0"/>
                <a:ea typeface="Trebuchet MS"/>
                <a:cs typeface="Trebuchet MS"/>
                <a:sym typeface="Trebuchet MS"/>
              </a:rPr>
              <a:t>, Y., and Paulsen, C. (2006). The Health Literacy of America’s Adults: Results From the 2003 </a:t>
            </a:r>
            <a:r>
              <a:rPr lang="en-US" sz="1600" dirty="0" smtClean="0">
                <a:solidFill>
                  <a:srgbClr val="000000"/>
                </a:solidFill>
                <a:latin typeface="Trebuchet MS" panose="020B0603020202020204" pitchFamily="34" charset="0"/>
                <a:ea typeface="Trebuchet MS"/>
                <a:cs typeface="Trebuchet MS"/>
                <a:sym typeface="Trebuchet MS"/>
              </a:rPr>
              <a:t>National Assessment </a:t>
            </a:r>
            <a:r>
              <a:rPr lang="en-US" sz="1600" dirty="0">
                <a:solidFill>
                  <a:srgbClr val="000000"/>
                </a:solidFill>
                <a:latin typeface="Trebuchet MS" panose="020B0603020202020204" pitchFamily="34" charset="0"/>
                <a:ea typeface="Trebuchet MS"/>
                <a:cs typeface="Trebuchet MS"/>
                <a:sym typeface="Trebuchet MS"/>
              </a:rPr>
              <a:t>of Adult Literacy (NCES 2006–483). U.S. Department of Education. Washington, DC: National Center for </a:t>
            </a:r>
            <a:r>
              <a:rPr lang="en-US" sz="1600" dirty="0" smtClean="0">
                <a:solidFill>
                  <a:srgbClr val="000000"/>
                </a:solidFill>
                <a:latin typeface="Trebuchet MS" panose="020B0603020202020204" pitchFamily="34" charset="0"/>
                <a:ea typeface="Trebuchet MS"/>
                <a:cs typeface="Trebuchet MS"/>
                <a:sym typeface="Trebuchet MS"/>
              </a:rPr>
              <a:t>Education Statistics. </a:t>
            </a:r>
            <a:r>
              <a:rPr lang="en-US" sz="1600" dirty="0">
                <a:solidFill>
                  <a:srgbClr val="000000"/>
                </a:solidFill>
                <a:latin typeface="Trebuchet MS" panose="020B0603020202020204" pitchFamily="34" charset="0"/>
                <a:ea typeface="Trebuchet MS"/>
                <a:cs typeface="Trebuchet MS"/>
                <a:sym typeface="Trebuchet MS"/>
              </a:rPr>
              <a:t>Retrieved from: https://nces.ed.gov/pubs2006/2006483_1.pdf</a:t>
            </a:r>
          </a:p>
          <a:p>
            <a:pPr lvl="0"/>
            <a:r>
              <a:rPr lang="en-US" sz="1600" dirty="0" err="1" smtClean="0">
                <a:solidFill>
                  <a:srgbClr val="000000"/>
                </a:solidFill>
                <a:latin typeface="Trebuchet MS" panose="020B0603020202020204" pitchFamily="34" charset="0"/>
                <a:ea typeface="Trebuchet MS"/>
                <a:cs typeface="Trebuchet MS"/>
                <a:sym typeface="Trebuchet MS"/>
              </a:rPr>
              <a:t>Speros</a:t>
            </a:r>
            <a:r>
              <a:rPr lang="en-US" sz="1600" dirty="0">
                <a:solidFill>
                  <a:srgbClr val="000000"/>
                </a:solidFill>
                <a:latin typeface="Trebuchet MS" panose="020B0603020202020204" pitchFamily="34" charset="0"/>
                <a:ea typeface="Trebuchet MS"/>
                <a:cs typeface="Trebuchet MS"/>
                <a:sym typeface="Trebuchet MS"/>
              </a:rPr>
              <a:t>, </a:t>
            </a:r>
            <a:r>
              <a:rPr lang="en-US" sz="1600" dirty="0" smtClean="0">
                <a:solidFill>
                  <a:srgbClr val="000000"/>
                </a:solidFill>
                <a:latin typeface="Trebuchet MS" panose="020B0603020202020204" pitchFamily="34" charset="0"/>
                <a:ea typeface="Trebuchet MS"/>
                <a:cs typeface="Trebuchet MS"/>
                <a:sym typeface="Trebuchet MS"/>
              </a:rPr>
              <a:t>C.I</a:t>
            </a:r>
            <a:r>
              <a:rPr lang="en-US" sz="1600" dirty="0">
                <a:solidFill>
                  <a:srgbClr val="000000"/>
                </a:solidFill>
                <a:latin typeface="Trebuchet MS" panose="020B0603020202020204" pitchFamily="34" charset="0"/>
                <a:ea typeface="Trebuchet MS"/>
                <a:cs typeface="Trebuchet MS"/>
                <a:sym typeface="Trebuchet MS"/>
              </a:rPr>
              <a:t>., (Sept. 30, 2009) "More than Words: Promoting Health Literacy in Older Adults" OJIN: The Online Journal of Issues in Nursing Vol. 14, No. 3, Manuscript </a:t>
            </a:r>
            <a:endParaRPr lang="en" sz="1600" dirty="0" smtClean="0">
              <a:solidFill>
                <a:srgbClr val="000000"/>
              </a:solidFill>
              <a:latin typeface="Trebuchet MS" panose="020B0603020202020204" pitchFamily="34" charset="0"/>
              <a:ea typeface="Trebuchet MS"/>
              <a:cs typeface="Trebuchet MS"/>
              <a:sym typeface="Trebuchet MS"/>
            </a:endParaRPr>
          </a:p>
          <a:p>
            <a:r>
              <a:rPr lang="en-US" sz="1600" dirty="0" smtClean="0"/>
              <a:t>U.S</a:t>
            </a:r>
            <a:r>
              <a:rPr lang="en-US" sz="1600" dirty="0"/>
              <a:t>. Department of Health and Human Services, Office of Disease Prevention and Health </a:t>
            </a:r>
            <a:r>
              <a:rPr lang="en-US" sz="1600" dirty="0" smtClean="0"/>
              <a:t>Promotion</a:t>
            </a:r>
            <a:r>
              <a:rPr lang="en-US" sz="1600" dirty="0"/>
              <a:t> </a:t>
            </a:r>
            <a:r>
              <a:rPr lang="en-US" sz="1600" dirty="0" smtClean="0"/>
              <a:t>(2010</a:t>
            </a:r>
            <a:r>
              <a:rPr lang="en-US" sz="1600" dirty="0"/>
              <a:t>). National Action Plan to Improve Health Literacy. Retrieved from: https://health.gov/communication/hlactionplan/pdf/Health_Literacy_Action_Plan.pdf</a:t>
            </a:r>
          </a:p>
          <a:p>
            <a:r>
              <a:rPr lang="en-US" sz="1600" dirty="0" smtClean="0"/>
              <a:t>U.S</a:t>
            </a:r>
            <a:r>
              <a:rPr lang="en-US" sz="1600" dirty="0"/>
              <a:t>. Department of </a:t>
            </a:r>
            <a:r>
              <a:rPr lang="en-US" sz="1600" dirty="0" smtClean="0"/>
              <a:t>Health and </a:t>
            </a:r>
            <a:r>
              <a:rPr lang="en-US" sz="1600" dirty="0"/>
              <a:t>Human </a:t>
            </a:r>
            <a:r>
              <a:rPr lang="en-US" sz="1600" dirty="0" smtClean="0"/>
              <a:t>Services(2016). Healthy People 2020 Progress Review. </a:t>
            </a:r>
            <a:r>
              <a:rPr lang="en-US" sz="1600" dirty="0"/>
              <a:t>Retrieved from: </a:t>
            </a:r>
            <a:r>
              <a:rPr lang="en-US" sz="1600" dirty="0">
                <a:hlinkClick r:id="rId3"/>
              </a:rPr>
              <a:t>https://www.cdc.gov/nchs/data/hpdata2020/hp2020_-ecbp_and_hchit_-progress_-review_-</a:t>
            </a:r>
            <a:r>
              <a:rPr lang="en-US" sz="1600" dirty="0" smtClean="0">
                <a:hlinkClick r:id="rId3"/>
              </a:rPr>
              <a:t>presentation.pdf</a:t>
            </a:r>
            <a:endParaRPr lang="en-US" sz="1600" dirty="0" smtClean="0"/>
          </a:p>
          <a:p>
            <a:r>
              <a:rPr lang="en-US" sz="1600" dirty="0"/>
              <a:t>U.S. Department of Health and Human Services: Office of Disease Prevention and Health Promotion [Office of Disease Prevention and Health Promotion](</a:t>
            </a:r>
            <a:r>
              <a:rPr lang="en-US" sz="1600" dirty="0" err="1"/>
              <a:t>n.d</a:t>
            </a:r>
            <a:r>
              <a:rPr lang="en-US" sz="1600" dirty="0"/>
              <a:t>). Quick Guide to Health Literacy. Retrieved from: https://</a:t>
            </a:r>
            <a:r>
              <a:rPr lang="en-US" sz="1600" dirty="0" smtClean="0"/>
              <a:t>health.gov/communication/literacy/quickguide/Quickguide.pdf</a:t>
            </a:r>
          </a:p>
          <a:p>
            <a:r>
              <a:rPr lang="en-US" sz="1600" dirty="0" err="1"/>
              <a:t>Zarcadoolas</a:t>
            </a:r>
            <a:r>
              <a:rPr lang="en-US" sz="1600" dirty="0"/>
              <a:t>, C. (2010). The simplicity complex: Exploring simplified health messages in a complex world. Health Promotion International, 26(3), 338-350. doi:10.1093/</a:t>
            </a:r>
            <a:r>
              <a:rPr lang="en-US" sz="1600" dirty="0" err="1"/>
              <a:t>heapro</a:t>
            </a:r>
            <a:r>
              <a:rPr lang="en-US" sz="1600" dirty="0"/>
              <a:t>/daq075 </a:t>
            </a:r>
          </a:p>
          <a:p>
            <a:endParaRPr lang="en-US" sz="1600" dirty="0"/>
          </a:p>
        </p:txBody>
      </p:sp>
      <p:sp>
        <p:nvSpPr>
          <p:cNvPr id="4" name="BainBulletsConfiguration" hidden="1"/>
          <p:cNvSpPr txBox="1"/>
          <p:nvPr/>
        </p:nvSpPr>
        <p:spPr>
          <a:xfrm>
            <a:off x="12700" y="12700"/>
            <a:ext cx="8890000" cy="107722"/>
          </a:xfrm>
          <a:prstGeom prst="rect">
            <a:avLst/>
          </a:prstGeom>
          <a:noFill/>
        </p:spPr>
        <p:txBody>
          <a:bodyPr vert="horz" rtlCol="0">
            <a:spAutoFit/>
          </a:bodyPr>
          <a:lstStyle/>
          <a:p>
            <a:endParaRPr lang="en-US" sz="100">
              <a:solidFill>
                <a:srgbClr val="FFFFFF"/>
              </a:solidFill>
            </a:endParaRPr>
          </a:p>
        </p:txBody>
      </p:sp>
    </p:spTree>
    <p:extLst>
      <p:ext uri="{BB962C8B-B14F-4D97-AF65-F5344CB8AC3E}">
        <p14:creationId xmlns:p14="http://schemas.microsoft.com/office/powerpoint/2010/main" val="12345666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90106" y="834063"/>
            <a:ext cx="7315635" cy="994737"/>
          </a:xfrm>
        </p:spPr>
        <p:txBody>
          <a:bodyPr/>
          <a:lstStyle/>
          <a:p>
            <a:r>
              <a:rPr lang="en-US" dirty="0" smtClean="0"/>
              <a:t>Definition…</a:t>
            </a:r>
            <a:endParaRPr lang="en-US" dirty="0"/>
          </a:p>
        </p:txBody>
      </p:sp>
      <p:sp>
        <p:nvSpPr>
          <p:cNvPr id="3" name="Content Placeholder 2"/>
          <p:cNvSpPr>
            <a:spLocks noGrp="1"/>
          </p:cNvSpPr>
          <p:nvPr>
            <p:ph idx="1"/>
          </p:nvPr>
        </p:nvSpPr>
        <p:spPr>
          <a:xfrm>
            <a:off x="2315087" y="1828800"/>
            <a:ext cx="7851757" cy="3600985"/>
          </a:xfrm>
        </p:spPr>
        <p:txBody>
          <a:bodyPr>
            <a:normAutofit/>
          </a:bodyPr>
          <a:lstStyle/>
          <a:p>
            <a:r>
              <a:rPr lang="en-US" dirty="0" smtClean="0"/>
              <a:t>As defined by the Affordable Care Act: “Health </a:t>
            </a:r>
            <a:r>
              <a:rPr lang="en-US" dirty="0"/>
              <a:t>literacy is the capacity to obtain, communicate, process, and understand basic health information and services to make appropriate health </a:t>
            </a:r>
            <a:r>
              <a:rPr lang="en-US" dirty="0" smtClean="0"/>
              <a:t>decisions” (U.S. Department of Health and Human Services, 2016).</a:t>
            </a:r>
          </a:p>
          <a:p>
            <a:r>
              <a:rPr lang="en-US" dirty="0" smtClean="0"/>
              <a:t>Health </a:t>
            </a:r>
            <a:r>
              <a:rPr lang="en-US" dirty="0"/>
              <a:t>literacy allows people to: “Navigate the healthcare system, including filling out complex forms and locating providers and services, Share personal information, such as health history, with providers, Engage in self-care and chronic-disease management, Understand mathematical concepts such as probability and risk.” (Office of Disease Prevention and Health </a:t>
            </a:r>
            <a:r>
              <a:rPr lang="en-US" dirty="0" smtClean="0"/>
              <a:t>Promotion, </a:t>
            </a:r>
            <a:r>
              <a:rPr lang="en-US" dirty="0" err="1" smtClean="0"/>
              <a:t>n.d.</a:t>
            </a:r>
            <a:r>
              <a:rPr lang="en-US" dirty="0" smtClean="0"/>
              <a:t>). </a:t>
            </a:r>
            <a:endParaRPr lang="en-US" dirty="0"/>
          </a:p>
          <a:p>
            <a:r>
              <a:rPr lang="en-US" dirty="0"/>
              <a:t>Improved Health Literacy means improved patient outcomes</a:t>
            </a:r>
          </a:p>
          <a:p>
            <a:endParaRPr lang="en-US" dirty="0" smtClean="0"/>
          </a:p>
        </p:txBody>
      </p:sp>
      <p:pic>
        <p:nvPicPr>
          <p:cNvPr id="7" name="Picture 6"/>
          <p:cNvPicPr>
            <a:picLocks noChangeAspect="1"/>
          </p:cNvPicPr>
          <p:nvPr/>
        </p:nvPicPr>
        <p:blipFill>
          <a:blip r:embed="rId2"/>
          <a:stretch>
            <a:fillRect/>
          </a:stretch>
        </p:blipFill>
        <p:spPr>
          <a:xfrm>
            <a:off x="8552985" y="4779552"/>
            <a:ext cx="3557890" cy="2017730"/>
          </a:xfrm>
          <a:prstGeom prst="rect">
            <a:avLst/>
          </a:prstGeom>
          <a:ln w="57150">
            <a:solidFill>
              <a:srgbClr val="002060"/>
            </a:solidFill>
            <a:prstDash val="solid"/>
          </a:ln>
        </p:spPr>
      </p:pic>
      <p:sp>
        <p:nvSpPr>
          <p:cNvPr id="4" name="BainBulletsConfiguration" hidden="1"/>
          <p:cNvSpPr txBox="1"/>
          <p:nvPr/>
        </p:nvSpPr>
        <p:spPr>
          <a:xfrm>
            <a:off x="12700" y="12700"/>
            <a:ext cx="8890000" cy="107722"/>
          </a:xfrm>
          <a:prstGeom prst="rect">
            <a:avLst/>
          </a:prstGeom>
          <a:noFill/>
        </p:spPr>
        <p:txBody>
          <a:bodyPr vert="horz" rtlCol="0">
            <a:spAutoFit/>
          </a:bodyPr>
          <a:lstStyle/>
          <a:p>
            <a:endParaRPr lang="en-US" sz="100">
              <a:solidFill>
                <a:srgbClr val="FFFFFF"/>
              </a:solidFill>
            </a:endParaRPr>
          </a:p>
        </p:txBody>
      </p:sp>
    </p:spTree>
    <p:extLst>
      <p:ext uri="{BB962C8B-B14F-4D97-AF65-F5344CB8AC3E}">
        <p14:creationId xmlns:p14="http://schemas.microsoft.com/office/powerpoint/2010/main" val="2914916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31136" y="678942"/>
            <a:ext cx="7729728" cy="1188720"/>
          </a:xfrm>
        </p:spPr>
        <p:txBody>
          <a:bodyPr>
            <a:normAutofit/>
          </a:bodyPr>
          <a:lstStyle/>
          <a:p>
            <a:pPr lvl="0"/>
            <a:r>
              <a:rPr lang="en-US" dirty="0" smtClean="0"/>
              <a:t>Importance of health literacy</a:t>
            </a:r>
            <a:endParaRPr lang="en-US" dirty="0"/>
          </a:p>
        </p:txBody>
      </p:sp>
      <p:sp>
        <p:nvSpPr>
          <p:cNvPr id="3" name="Content Placeholder 2"/>
          <p:cNvSpPr>
            <a:spLocks noGrp="1"/>
          </p:cNvSpPr>
          <p:nvPr>
            <p:ph idx="1"/>
          </p:nvPr>
        </p:nvSpPr>
        <p:spPr>
          <a:xfrm>
            <a:off x="2231136" y="2179864"/>
            <a:ext cx="7729728" cy="3560164"/>
          </a:xfrm>
        </p:spPr>
        <p:txBody>
          <a:bodyPr>
            <a:normAutofit fontScale="85000" lnSpcReduction="10000"/>
          </a:bodyPr>
          <a:lstStyle/>
          <a:p>
            <a:r>
              <a:rPr lang="en-US" dirty="0"/>
              <a:t>L</a:t>
            </a:r>
            <a:r>
              <a:rPr lang="en-US" dirty="0" smtClean="0"/>
              <a:t>ow </a:t>
            </a:r>
            <a:r>
              <a:rPr lang="en-US" dirty="0"/>
              <a:t>Health Literacy </a:t>
            </a:r>
            <a:r>
              <a:rPr lang="en-US" dirty="0" smtClean="0"/>
              <a:t>has been defined as the “silent killer” of millions of Americans</a:t>
            </a:r>
            <a:r>
              <a:rPr lang="en-US" dirty="0"/>
              <a:t>. (</a:t>
            </a:r>
            <a:r>
              <a:rPr lang="en-US" dirty="0" err="1"/>
              <a:t>Zarcadoolas</a:t>
            </a:r>
            <a:r>
              <a:rPr lang="en-US" dirty="0"/>
              <a:t>, </a:t>
            </a:r>
            <a:r>
              <a:rPr lang="en-US" dirty="0" smtClean="0"/>
              <a:t>2010</a:t>
            </a:r>
            <a:r>
              <a:rPr lang="en-US" dirty="0"/>
              <a:t>). </a:t>
            </a:r>
          </a:p>
          <a:p>
            <a:r>
              <a:rPr lang="en-US" dirty="0" smtClean="0"/>
              <a:t>The National Action Plan to Improve Health Literacy states that multiple reports have shown that: “limited </a:t>
            </a:r>
            <a:r>
              <a:rPr lang="en-US" dirty="0"/>
              <a:t>health literacy is negatively associated with the use </a:t>
            </a:r>
            <a:r>
              <a:rPr lang="en-US" dirty="0" smtClean="0"/>
              <a:t>of preventive </a:t>
            </a:r>
            <a:r>
              <a:rPr lang="en-US" dirty="0"/>
              <a:t>services (e.g., mammograms or flu shots), management of chronic conditions (e.g., diabetes, </a:t>
            </a:r>
            <a:r>
              <a:rPr lang="en-US" dirty="0" smtClean="0"/>
              <a:t>high blood </a:t>
            </a:r>
            <a:r>
              <a:rPr lang="en-US" dirty="0"/>
              <a:t>pressure, asthma, and HIV/AIDS), and self-reported health</a:t>
            </a:r>
            <a:r>
              <a:rPr lang="en-US" dirty="0" smtClean="0"/>
              <a:t>.” </a:t>
            </a:r>
          </a:p>
          <a:p>
            <a:r>
              <a:rPr lang="en-US" dirty="0"/>
              <a:t>The CDC states that: Limited health literacy costs the healthcare system money and results in higher than necessary morbidity and mortality</a:t>
            </a:r>
            <a:r>
              <a:rPr lang="en-US" dirty="0" smtClean="0"/>
              <a:t>.</a:t>
            </a:r>
          </a:p>
          <a:p>
            <a:pPr lvl="1"/>
            <a:r>
              <a:rPr lang="en-US" dirty="0" smtClean="0"/>
              <a:t>A </a:t>
            </a:r>
            <a:r>
              <a:rPr lang="en-US" dirty="0" smtClean="0"/>
              <a:t>retrospective study by </a:t>
            </a:r>
            <a:r>
              <a:rPr lang="en-US" dirty="0" err="1" smtClean="0"/>
              <a:t>Haun</a:t>
            </a:r>
            <a:r>
              <a:rPr lang="en-US" dirty="0" smtClean="0"/>
              <a:t> and associates looking at health care costs for </a:t>
            </a:r>
            <a:r>
              <a:rPr lang="en-US" dirty="0" smtClean="0"/>
              <a:t>Veterans noted </a:t>
            </a:r>
            <a:r>
              <a:rPr lang="en-US" dirty="0" smtClean="0"/>
              <a:t>that costs for veterans labeled as having marginal or inadequate health literacy were $143 million dollars more than those veterans having adequate health literacy (</a:t>
            </a:r>
            <a:r>
              <a:rPr lang="en-US" dirty="0" err="1" smtClean="0"/>
              <a:t>Haun</a:t>
            </a:r>
            <a:r>
              <a:rPr lang="en-US" dirty="0" smtClean="0"/>
              <a:t> et al, 2015). </a:t>
            </a:r>
          </a:p>
          <a:p>
            <a:r>
              <a:rPr lang="en-US" dirty="0" smtClean="0"/>
              <a:t>What can be noted from these facts is that Health Literacy is an important issue for individuals and the overall healthcare system. </a:t>
            </a:r>
          </a:p>
          <a:p>
            <a:endParaRPr lang="en-US" dirty="0" smtClean="0"/>
          </a:p>
          <a:p>
            <a:pPr lvl="1"/>
            <a:endParaRPr lang="en-US" dirty="0" smtClean="0"/>
          </a:p>
          <a:p>
            <a:endParaRPr lang="en-US" dirty="0"/>
          </a:p>
        </p:txBody>
      </p:sp>
      <p:pic>
        <p:nvPicPr>
          <p:cNvPr id="4" name="Picture 3"/>
          <p:cNvPicPr>
            <a:picLocks noChangeAspect="1"/>
          </p:cNvPicPr>
          <p:nvPr/>
        </p:nvPicPr>
        <p:blipFill>
          <a:blip r:embed="rId2"/>
          <a:stretch>
            <a:fillRect/>
          </a:stretch>
        </p:blipFill>
        <p:spPr>
          <a:xfrm>
            <a:off x="0" y="5423698"/>
            <a:ext cx="2231136" cy="1434302"/>
          </a:xfrm>
          <a:prstGeom prst="rect">
            <a:avLst/>
          </a:prstGeom>
        </p:spPr>
      </p:pic>
      <p:pic>
        <p:nvPicPr>
          <p:cNvPr id="5" name="Picture 4"/>
          <p:cNvPicPr>
            <a:picLocks noChangeAspect="1"/>
          </p:cNvPicPr>
          <p:nvPr/>
        </p:nvPicPr>
        <p:blipFill>
          <a:blip r:embed="rId2"/>
          <a:stretch>
            <a:fillRect/>
          </a:stretch>
        </p:blipFill>
        <p:spPr>
          <a:xfrm>
            <a:off x="9960864" y="5288371"/>
            <a:ext cx="2231136" cy="1527717"/>
          </a:xfrm>
          <a:prstGeom prst="rect">
            <a:avLst/>
          </a:prstGeom>
        </p:spPr>
      </p:pic>
      <p:sp>
        <p:nvSpPr>
          <p:cNvPr id="6" name="BainBulletsConfiguration" hidden="1"/>
          <p:cNvSpPr txBox="1"/>
          <p:nvPr/>
        </p:nvSpPr>
        <p:spPr>
          <a:xfrm>
            <a:off x="12700" y="12700"/>
            <a:ext cx="8890000" cy="107722"/>
          </a:xfrm>
          <a:prstGeom prst="rect">
            <a:avLst/>
          </a:prstGeom>
          <a:noFill/>
        </p:spPr>
        <p:txBody>
          <a:bodyPr vert="horz" rtlCol="0">
            <a:spAutoFit/>
          </a:bodyPr>
          <a:lstStyle/>
          <a:p>
            <a:endParaRPr lang="en-US" sz="100">
              <a:solidFill>
                <a:srgbClr val="FFFFFF"/>
              </a:solidFill>
            </a:endParaRPr>
          </a:p>
        </p:txBody>
      </p:sp>
    </p:spTree>
    <p:extLst>
      <p:ext uri="{BB962C8B-B14F-4D97-AF65-F5344CB8AC3E}">
        <p14:creationId xmlns:p14="http://schemas.microsoft.com/office/powerpoint/2010/main" val="16916318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Importance of Health Literacy continued…</a:t>
            </a:r>
            <a:endParaRPr lang="en-US" dirty="0"/>
          </a:p>
        </p:txBody>
      </p:sp>
      <p:sp>
        <p:nvSpPr>
          <p:cNvPr id="3" name="Content Placeholder 2"/>
          <p:cNvSpPr>
            <a:spLocks noGrp="1"/>
          </p:cNvSpPr>
          <p:nvPr>
            <p:ph idx="1"/>
          </p:nvPr>
        </p:nvSpPr>
        <p:spPr>
          <a:xfrm>
            <a:off x="2231136" y="2448473"/>
            <a:ext cx="7729728" cy="3194044"/>
          </a:xfrm>
        </p:spPr>
        <p:txBody>
          <a:bodyPr/>
          <a:lstStyle/>
          <a:p>
            <a:r>
              <a:rPr lang="en-US" dirty="0" smtClean="0"/>
              <a:t>With these facts in mind about health literacy what is very concerning is the astounding figures related to those not being deemed as having health literacy.</a:t>
            </a:r>
          </a:p>
          <a:p>
            <a:pPr lvl="1"/>
            <a:r>
              <a:rPr lang="en-US" dirty="0" smtClean="0"/>
              <a:t>“Only </a:t>
            </a:r>
            <a:r>
              <a:rPr lang="en-US" dirty="0"/>
              <a:t>12 percent of adults have Proficient health literacy, </a:t>
            </a:r>
            <a:r>
              <a:rPr lang="en-US" dirty="0" smtClean="0"/>
              <a:t> according </a:t>
            </a:r>
            <a:r>
              <a:rPr lang="en-US" dirty="0"/>
              <a:t>to the National Assessment of Adult Literacy. In other words, nearly 9 out of 10 adults may lack the skills needed to manage their health and prevent disease” (Office of Disease Prevention and Health Promotion, </a:t>
            </a:r>
            <a:r>
              <a:rPr lang="en-US" dirty="0" err="1"/>
              <a:t>n.d.</a:t>
            </a:r>
            <a:r>
              <a:rPr lang="en-US" dirty="0"/>
              <a:t>).</a:t>
            </a:r>
          </a:p>
          <a:p>
            <a:endParaRPr lang="en-US" dirty="0"/>
          </a:p>
        </p:txBody>
      </p:sp>
      <p:pic>
        <p:nvPicPr>
          <p:cNvPr id="4" name="Picture 3"/>
          <p:cNvPicPr>
            <a:picLocks noChangeAspect="1"/>
          </p:cNvPicPr>
          <p:nvPr/>
        </p:nvPicPr>
        <p:blipFill>
          <a:blip r:embed="rId2"/>
          <a:stretch>
            <a:fillRect/>
          </a:stretch>
        </p:blipFill>
        <p:spPr>
          <a:xfrm>
            <a:off x="4349750" y="4533900"/>
            <a:ext cx="3492500" cy="2324100"/>
          </a:xfrm>
          <a:prstGeom prst="rect">
            <a:avLst/>
          </a:prstGeom>
        </p:spPr>
      </p:pic>
      <p:sp>
        <p:nvSpPr>
          <p:cNvPr id="5" name="BainBulletsConfiguration" hidden="1"/>
          <p:cNvSpPr txBox="1"/>
          <p:nvPr/>
        </p:nvSpPr>
        <p:spPr>
          <a:xfrm>
            <a:off x="12700" y="12700"/>
            <a:ext cx="8890000" cy="107722"/>
          </a:xfrm>
          <a:prstGeom prst="rect">
            <a:avLst/>
          </a:prstGeom>
          <a:noFill/>
        </p:spPr>
        <p:txBody>
          <a:bodyPr vert="horz" rtlCol="0">
            <a:spAutoFit/>
          </a:bodyPr>
          <a:lstStyle/>
          <a:p>
            <a:endParaRPr lang="en-US" sz="100">
              <a:solidFill>
                <a:srgbClr val="FFFFFF"/>
              </a:solidFill>
            </a:endParaRPr>
          </a:p>
        </p:txBody>
      </p:sp>
    </p:spTree>
    <p:extLst>
      <p:ext uri="{BB962C8B-B14F-4D97-AF65-F5344CB8AC3E}">
        <p14:creationId xmlns:p14="http://schemas.microsoft.com/office/powerpoint/2010/main" val="13744586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7546017" y="5827486"/>
            <a:ext cx="1534569" cy="1030514"/>
          </a:xfrm>
          <a:prstGeom prst="rect">
            <a:avLst/>
          </a:prstGeom>
        </p:spPr>
      </p:pic>
      <p:sp>
        <p:nvSpPr>
          <p:cNvPr id="2" name="Title 1"/>
          <p:cNvSpPr>
            <a:spLocks noGrp="1"/>
          </p:cNvSpPr>
          <p:nvPr>
            <p:ph type="title"/>
          </p:nvPr>
        </p:nvSpPr>
        <p:spPr>
          <a:xfrm>
            <a:off x="2514600" y="964692"/>
            <a:ext cx="7274814" cy="913094"/>
          </a:xfrm>
        </p:spPr>
        <p:txBody>
          <a:bodyPr>
            <a:normAutofit/>
          </a:bodyPr>
          <a:lstStyle/>
          <a:p>
            <a:r>
              <a:rPr lang="en-US" dirty="0" smtClean="0"/>
              <a:t>Populations at risk</a:t>
            </a:r>
            <a:endParaRPr lang="en-US" dirty="0"/>
          </a:p>
        </p:txBody>
      </p:sp>
      <p:sp>
        <p:nvSpPr>
          <p:cNvPr id="3" name="Content Placeholder 2"/>
          <p:cNvSpPr>
            <a:spLocks noGrp="1"/>
          </p:cNvSpPr>
          <p:nvPr>
            <p:ph idx="1"/>
          </p:nvPr>
        </p:nvSpPr>
        <p:spPr>
          <a:xfrm>
            <a:off x="2231136" y="2343150"/>
            <a:ext cx="7729728" cy="3396877"/>
          </a:xfrm>
          <a:solidFill>
            <a:schemeClr val="bg1">
              <a:lumMod val="95000"/>
            </a:schemeClr>
          </a:solidFill>
        </p:spPr>
        <p:txBody>
          <a:bodyPr>
            <a:normAutofit/>
          </a:bodyPr>
          <a:lstStyle/>
          <a:p>
            <a:r>
              <a:rPr lang="en-US" dirty="0"/>
              <a:t>Health </a:t>
            </a:r>
            <a:r>
              <a:rPr lang="en-US" dirty="0" smtClean="0"/>
              <a:t>Literacy depends on both systemic and individual </a:t>
            </a:r>
            <a:r>
              <a:rPr lang="en-US" dirty="0" smtClean="0"/>
              <a:t>factors, including: age, education level, socio-economic status, race, ethnicity, </a:t>
            </a:r>
            <a:r>
              <a:rPr lang="en-US" dirty="0" err="1" smtClean="0"/>
              <a:t>primarly</a:t>
            </a:r>
            <a:r>
              <a:rPr lang="en-US" dirty="0" smtClean="0"/>
              <a:t> language, and whether or not you have a chronic disease. </a:t>
            </a:r>
          </a:p>
          <a:p>
            <a:r>
              <a:rPr lang="en-US" dirty="0" smtClean="0"/>
              <a:t>According </a:t>
            </a:r>
            <a:r>
              <a:rPr lang="en-US" dirty="0" smtClean="0"/>
              <a:t>to the Office of Disease Prevention and Health Promotion: Populations </a:t>
            </a:r>
            <a:r>
              <a:rPr lang="en-US" dirty="0"/>
              <a:t>most likely to experience low health literacy are older adults, racial and ethnic minorities, people with less than a high school degree or GED certificate, people with low income levels, non-native speakers of English, and people with compromised health status</a:t>
            </a:r>
            <a:r>
              <a:rPr lang="en-US" dirty="0" smtClean="0"/>
              <a:t>. </a:t>
            </a:r>
          </a:p>
          <a:p>
            <a:r>
              <a:rPr lang="en-US" dirty="0" smtClean="0"/>
              <a:t>Furthermore, a person’s health literacy skills can be impacted by their access to educational resources</a:t>
            </a:r>
          </a:p>
        </p:txBody>
      </p:sp>
      <p:pic>
        <p:nvPicPr>
          <p:cNvPr id="5" name="Picture 4"/>
          <p:cNvPicPr>
            <a:picLocks noChangeAspect="1"/>
          </p:cNvPicPr>
          <p:nvPr/>
        </p:nvPicPr>
        <p:blipFill>
          <a:blip r:embed="rId2"/>
          <a:stretch>
            <a:fillRect/>
          </a:stretch>
        </p:blipFill>
        <p:spPr>
          <a:xfrm>
            <a:off x="1534569" y="5832799"/>
            <a:ext cx="1534569" cy="1030514"/>
          </a:xfrm>
          <a:prstGeom prst="rect">
            <a:avLst/>
          </a:prstGeom>
        </p:spPr>
      </p:pic>
      <p:pic>
        <p:nvPicPr>
          <p:cNvPr id="6" name="Picture 5"/>
          <p:cNvPicPr>
            <a:picLocks noChangeAspect="1"/>
          </p:cNvPicPr>
          <p:nvPr/>
        </p:nvPicPr>
        <p:blipFill>
          <a:blip r:embed="rId2"/>
          <a:stretch>
            <a:fillRect/>
          </a:stretch>
        </p:blipFill>
        <p:spPr>
          <a:xfrm>
            <a:off x="0" y="5827486"/>
            <a:ext cx="1534569" cy="1030514"/>
          </a:xfrm>
          <a:prstGeom prst="rect">
            <a:avLst/>
          </a:prstGeom>
        </p:spPr>
      </p:pic>
      <p:pic>
        <p:nvPicPr>
          <p:cNvPr id="7" name="Picture 6"/>
          <p:cNvPicPr>
            <a:picLocks noChangeAspect="1"/>
          </p:cNvPicPr>
          <p:nvPr/>
        </p:nvPicPr>
        <p:blipFill>
          <a:blip r:embed="rId2"/>
          <a:stretch>
            <a:fillRect/>
          </a:stretch>
        </p:blipFill>
        <p:spPr>
          <a:xfrm>
            <a:off x="3069138" y="5838112"/>
            <a:ext cx="1534569" cy="1030514"/>
          </a:xfrm>
          <a:prstGeom prst="rect">
            <a:avLst/>
          </a:prstGeom>
        </p:spPr>
      </p:pic>
      <p:pic>
        <p:nvPicPr>
          <p:cNvPr id="8" name="Picture 7"/>
          <p:cNvPicPr>
            <a:picLocks noChangeAspect="1"/>
          </p:cNvPicPr>
          <p:nvPr/>
        </p:nvPicPr>
        <p:blipFill>
          <a:blip r:embed="rId2"/>
          <a:stretch>
            <a:fillRect/>
          </a:stretch>
        </p:blipFill>
        <p:spPr>
          <a:xfrm>
            <a:off x="6053724" y="5827486"/>
            <a:ext cx="1534569" cy="1030514"/>
          </a:xfrm>
          <a:prstGeom prst="rect">
            <a:avLst/>
          </a:prstGeom>
        </p:spPr>
      </p:pic>
      <p:pic>
        <p:nvPicPr>
          <p:cNvPr id="9" name="Picture 8"/>
          <p:cNvPicPr>
            <a:picLocks noChangeAspect="1"/>
          </p:cNvPicPr>
          <p:nvPr/>
        </p:nvPicPr>
        <p:blipFill>
          <a:blip r:embed="rId2"/>
          <a:stretch>
            <a:fillRect/>
          </a:stretch>
        </p:blipFill>
        <p:spPr>
          <a:xfrm>
            <a:off x="4561431" y="5827486"/>
            <a:ext cx="1534569" cy="1030514"/>
          </a:xfrm>
          <a:prstGeom prst="rect">
            <a:avLst/>
          </a:prstGeom>
        </p:spPr>
      </p:pic>
      <p:pic>
        <p:nvPicPr>
          <p:cNvPr id="10" name="Picture 9"/>
          <p:cNvPicPr>
            <a:picLocks noChangeAspect="1"/>
          </p:cNvPicPr>
          <p:nvPr/>
        </p:nvPicPr>
        <p:blipFill>
          <a:blip r:embed="rId2"/>
          <a:stretch>
            <a:fillRect/>
          </a:stretch>
        </p:blipFill>
        <p:spPr>
          <a:xfrm>
            <a:off x="9080586" y="5827486"/>
            <a:ext cx="1534569" cy="1030514"/>
          </a:xfrm>
          <a:prstGeom prst="rect">
            <a:avLst/>
          </a:prstGeom>
        </p:spPr>
      </p:pic>
      <p:pic>
        <p:nvPicPr>
          <p:cNvPr id="11" name="Picture 10"/>
          <p:cNvPicPr>
            <a:picLocks noChangeAspect="1"/>
          </p:cNvPicPr>
          <p:nvPr/>
        </p:nvPicPr>
        <p:blipFill>
          <a:blip r:embed="rId2"/>
          <a:stretch>
            <a:fillRect/>
          </a:stretch>
        </p:blipFill>
        <p:spPr>
          <a:xfrm>
            <a:off x="10615155" y="5838112"/>
            <a:ext cx="1534569" cy="1030514"/>
          </a:xfrm>
          <a:prstGeom prst="rect">
            <a:avLst/>
          </a:prstGeom>
        </p:spPr>
      </p:pic>
      <p:sp>
        <p:nvSpPr>
          <p:cNvPr id="12" name="BainBulletsConfiguration" hidden="1"/>
          <p:cNvSpPr txBox="1"/>
          <p:nvPr/>
        </p:nvSpPr>
        <p:spPr>
          <a:xfrm>
            <a:off x="12700" y="12700"/>
            <a:ext cx="8890000" cy="107722"/>
          </a:xfrm>
          <a:prstGeom prst="rect">
            <a:avLst/>
          </a:prstGeom>
          <a:noFill/>
        </p:spPr>
        <p:txBody>
          <a:bodyPr vert="horz" rtlCol="0">
            <a:spAutoFit/>
          </a:bodyPr>
          <a:lstStyle/>
          <a:p>
            <a:endParaRPr lang="en-US" sz="100">
              <a:solidFill>
                <a:srgbClr val="FFFFFF"/>
              </a:solidFill>
            </a:endParaRPr>
          </a:p>
        </p:txBody>
      </p:sp>
    </p:spTree>
    <p:extLst>
      <p:ext uri="{BB962C8B-B14F-4D97-AF65-F5344CB8AC3E}">
        <p14:creationId xmlns:p14="http://schemas.microsoft.com/office/powerpoint/2010/main" val="7203154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47493" y="1717287"/>
            <a:ext cx="10694019" cy="4616605"/>
          </a:xfrm>
        </p:spPr>
        <p:txBody>
          <a:bodyPr>
            <a:normAutofit fontScale="92500" lnSpcReduction="10000"/>
          </a:bodyPr>
          <a:lstStyle/>
          <a:p>
            <a:r>
              <a:rPr lang="en-US" dirty="0" smtClean="0"/>
              <a:t>The Office </a:t>
            </a:r>
            <a:r>
              <a:rPr lang="en-US" dirty="0"/>
              <a:t>of Disease Prevention and Health </a:t>
            </a:r>
            <a:r>
              <a:rPr lang="en-US" dirty="0" smtClean="0"/>
              <a:t>Promotion </a:t>
            </a:r>
            <a:r>
              <a:rPr lang="en-US" dirty="0" smtClean="0"/>
              <a:t>provides recommendations on how to </a:t>
            </a:r>
            <a:r>
              <a:rPr lang="en-US" dirty="0" smtClean="0"/>
              <a:t>improve the usability of health </a:t>
            </a:r>
            <a:r>
              <a:rPr lang="en-US" dirty="0" smtClean="0"/>
              <a:t>information in order to increase health literacy:</a:t>
            </a:r>
            <a:endParaRPr lang="en-US" dirty="0" smtClean="0"/>
          </a:p>
          <a:p>
            <a:pPr lvl="1"/>
            <a:r>
              <a:rPr lang="en-US" dirty="0" smtClean="0"/>
              <a:t>Use Plain language </a:t>
            </a:r>
            <a:r>
              <a:rPr lang="mr-IN" dirty="0" smtClean="0"/>
              <a:t>–</a:t>
            </a:r>
            <a:r>
              <a:rPr lang="en-US" dirty="0" smtClean="0"/>
              <a:t> use words that are commonly used and simplify wording if possible. </a:t>
            </a:r>
          </a:p>
          <a:p>
            <a:pPr lvl="1"/>
            <a:r>
              <a:rPr lang="en-US" dirty="0" smtClean="0"/>
              <a:t>Focus on actions and behaviors</a:t>
            </a:r>
          </a:p>
          <a:p>
            <a:pPr lvl="1"/>
            <a:r>
              <a:rPr lang="en-US" dirty="0" smtClean="0"/>
              <a:t>Keep it simple </a:t>
            </a:r>
            <a:r>
              <a:rPr lang="mr-IN" dirty="0" smtClean="0"/>
              <a:t>–</a:t>
            </a:r>
            <a:r>
              <a:rPr lang="en-US" dirty="0" smtClean="0"/>
              <a:t> limit the message, “short and sweet”</a:t>
            </a:r>
          </a:p>
          <a:p>
            <a:pPr lvl="1"/>
            <a:r>
              <a:rPr lang="en-US" dirty="0" smtClean="0"/>
              <a:t>Use an active voice </a:t>
            </a:r>
          </a:p>
          <a:p>
            <a:pPr lvl="1"/>
            <a:r>
              <a:rPr lang="en-US" dirty="0" smtClean="0"/>
              <a:t>Use visuals to help covey message,  but “Don’t just decorate”, only include images and words that help convey the message </a:t>
            </a:r>
          </a:p>
          <a:p>
            <a:pPr lvl="2"/>
            <a:r>
              <a:rPr lang="en-US" dirty="0" smtClean="0"/>
              <a:t>Do not use images of what NOT to do (only positive images)</a:t>
            </a:r>
          </a:p>
          <a:p>
            <a:pPr lvl="1"/>
            <a:r>
              <a:rPr lang="en-US" dirty="0" smtClean="0"/>
              <a:t>Make </a:t>
            </a:r>
            <a:r>
              <a:rPr lang="en-US" dirty="0" smtClean="0"/>
              <a:t>visuals </a:t>
            </a:r>
            <a:r>
              <a:rPr lang="en-US" dirty="0" smtClean="0"/>
              <a:t>culturally relevant </a:t>
            </a:r>
          </a:p>
          <a:p>
            <a:pPr lvl="1"/>
            <a:r>
              <a:rPr lang="en-US" dirty="0" smtClean="0"/>
              <a:t>Use at least 12-point font or larger</a:t>
            </a:r>
          </a:p>
          <a:p>
            <a:pPr lvl="1"/>
            <a:r>
              <a:rPr lang="en-US" dirty="0" smtClean="0"/>
              <a:t>Avoid using all CAPITAL letters, </a:t>
            </a:r>
            <a:r>
              <a:rPr lang="en-US" i="1" dirty="0" smtClean="0"/>
              <a:t>italics</a:t>
            </a:r>
            <a:r>
              <a:rPr lang="en-US" dirty="0" smtClean="0"/>
              <a:t> or </a:t>
            </a:r>
            <a:r>
              <a:rPr lang="en-US" dirty="0" smtClean="0">
                <a:latin typeface="Brush Script MT" charset="0"/>
                <a:ea typeface="Brush Script MT" charset="0"/>
                <a:cs typeface="Brush Script MT" charset="0"/>
              </a:rPr>
              <a:t>fancy script </a:t>
            </a:r>
            <a:r>
              <a:rPr lang="mr-IN" dirty="0" smtClean="0">
                <a:latin typeface="Apple Chancery" charset="0"/>
                <a:ea typeface="Apple Chancery" charset="0"/>
                <a:cs typeface="Apple Chancery" charset="0"/>
              </a:rPr>
              <a:t>–</a:t>
            </a:r>
            <a:r>
              <a:rPr lang="en-US" dirty="0" smtClean="0">
                <a:latin typeface="Apple Chancery" charset="0"/>
                <a:ea typeface="Apple Chancery" charset="0"/>
                <a:cs typeface="Apple Chancery" charset="0"/>
              </a:rPr>
              <a:t> </a:t>
            </a:r>
            <a:r>
              <a:rPr lang="en-US" dirty="0" smtClean="0">
                <a:ea typeface="Times New Roman" charset="0"/>
                <a:cs typeface="Times New Roman" charset="0"/>
              </a:rPr>
              <a:t>makes more difficult to read</a:t>
            </a:r>
          </a:p>
          <a:p>
            <a:pPr lvl="1"/>
            <a:r>
              <a:rPr lang="en-US" dirty="0" smtClean="0"/>
              <a:t>Keep line lengths short (40-50 characters)</a:t>
            </a:r>
          </a:p>
          <a:p>
            <a:pPr lvl="1"/>
            <a:r>
              <a:rPr lang="en-US" dirty="0" smtClean="0"/>
              <a:t>Use headings and bullets to help break up and organize information</a:t>
            </a:r>
            <a:endParaRPr lang="en-US" dirty="0"/>
          </a:p>
          <a:p>
            <a:pPr lvl="1"/>
            <a:r>
              <a:rPr lang="en-US" dirty="0" smtClean="0"/>
              <a:t>Improve the usability of online resources!</a:t>
            </a:r>
          </a:p>
          <a:p>
            <a:pPr lvl="1"/>
            <a:endParaRPr lang="en-US" dirty="0" smtClean="0"/>
          </a:p>
        </p:txBody>
      </p:sp>
      <p:sp>
        <p:nvSpPr>
          <p:cNvPr id="4" name="Title 1"/>
          <p:cNvSpPr>
            <a:spLocks noGrp="1"/>
          </p:cNvSpPr>
          <p:nvPr>
            <p:ph type="title"/>
          </p:nvPr>
        </p:nvSpPr>
        <p:spPr>
          <a:xfrm>
            <a:off x="2364058" y="596702"/>
            <a:ext cx="7596805" cy="886410"/>
          </a:xfrm>
        </p:spPr>
        <p:txBody>
          <a:bodyPr>
            <a:normAutofit/>
          </a:bodyPr>
          <a:lstStyle/>
          <a:p>
            <a:r>
              <a:rPr lang="en-US" dirty="0" smtClean="0"/>
              <a:t>How to present information</a:t>
            </a:r>
            <a:endParaRPr lang="en-US" dirty="0"/>
          </a:p>
        </p:txBody>
      </p:sp>
      <p:pic>
        <p:nvPicPr>
          <p:cNvPr id="5" name="Picture 4"/>
          <p:cNvPicPr>
            <a:picLocks noChangeAspect="1"/>
          </p:cNvPicPr>
          <p:nvPr/>
        </p:nvPicPr>
        <p:blipFill>
          <a:blip r:embed="rId2"/>
          <a:stretch>
            <a:fillRect/>
          </a:stretch>
        </p:blipFill>
        <p:spPr>
          <a:xfrm>
            <a:off x="8184995" y="4291235"/>
            <a:ext cx="4007005" cy="2566765"/>
          </a:xfrm>
          <a:prstGeom prst="rect">
            <a:avLst/>
          </a:prstGeom>
          <a:effectLst>
            <a:softEdge rad="114300"/>
          </a:effectLst>
        </p:spPr>
      </p:pic>
      <p:sp>
        <p:nvSpPr>
          <p:cNvPr id="2" name="BainBulletsConfiguration" hidden="1"/>
          <p:cNvSpPr txBox="1"/>
          <p:nvPr/>
        </p:nvSpPr>
        <p:spPr>
          <a:xfrm>
            <a:off x="12700" y="12700"/>
            <a:ext cx="8890000" cy="107722"/>
          </a:xfrm>
          <a:prstGeom prst="rect">
            <a:avLst/>
          </a:prstGeom>
          <a:noFill/>
        </p:spPr>
        <p:txBody>
          <a:bodyPr vert="horz" rtlCol="0">
            <a:spAutoFit/>
          </a:bodyPr>
          <a:lstStyle/>
          <a:p>
            <a:endParaRPr lang="en-US" sz="100">
              <a:solidFill>
                <a:srgbClr val="FFFFFF"/>
              </a:solidFill>
            </a:endParaRPr>
          </a:p>
        </p:txBody>
      </p:sp>
    </p:spTree>
    <p:extLst>
      <p:ext uri="{BB962C8B-B14F-4D97-AF65-F5344CB8AC3E}">
        <p14:creationId xmlns:p14="http://schemas.microsoft.com/office/powerpoint/2010/main" val="9762819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7500049" y="4556012"/>
            <a:ext cx="4691951" cy="2301988"/>
          </a:xfrm>
          <a:prstGeom prst="rect">
            <a:avLst/>
          </a:prstGeom>
          <a:effectLst>
            <a:softEdge rad="63500"/>
          </a:effectLst>
        </p:spPr>
      </p:pic>
      <p:sp>
        <p:nvSpPr>
          <p:cNvPr id="2" name="Title 1"/>
          <p:cNvSpPr>
            <a:spLocks noGrp="1"/>
          </p:cNvSpPr>
          <p:nvPr>
            <p:ph type="title"/>
          </p:nvPr>
        </p:nvSpPr>
        <p:spPr>
          <a:xfrm>
            <a:off x="2173986" y="656075"/>
            <a:ext cx="7729728" cy="1188720"/>
          </a:xfrm>
        </p:spPr>
        <p:txBody>
          <a:bodyPr>
            <a:normAutofit/>
          </a:bodyPr>
          <a:lstStyle/>
          <a:p>
            <a:pPr lvl="0"/>
            <a:r>
              <a:rPr lang="en-US" dirty="0" smtClean="0"/>
              <a:t>At risk population: Older adults</a:t>
            </a:r>
            <a:endParaRPr lang="en-US" dirty="0"/>
          </a:p>
        </p:txBody>
      </p:sp>
      <p:sp>
        <p:nvSpPr>
          <p:cNvPr id="3" name="Content Placeholder 2"/>
          <p:cNvSpPr>
            <a:spLocks noGrp="1"/>
          </p:cNvSpPr>
          <p:nvPr>
            <p:ph idx="1"/>
          </p:nvPr>
        </p:nvSpPr>
        <p:spPr>
          <a:xfrm>
            <a:off x="2173986" y="2195131"/>
            <a:ext cx="7729728" cy="3101983"/>
          </a:xfrm>
        </p:spPr>
        <p:txBody>
          <a:bodyPr>
            <a:normAutofit/>
          </a:bodyPr>
          <a:lstStyle/>
          <a:p>
            <a:r>
              <a:rPr lang="en-US" dirty="0"/>
              <a:t> The 2003 National Assessment of Adult </a:t>
            </a:r>
            <a:r>
              <a:rPr lang="en-US" dirty="0" smtClean="0"/>
              <a:t>Literacy results showed: </a:t>
            </a:r>
          </a:p>
          <a:p>
            <a:pPr lvl="1"/>
            <a:r>
              <a:rPr lang="en-US" dirty="0" smtClean="0"/>
              <a:t>“</a:t>
            </a:r>
            <a:r>
              <a:rPr lang="mr-IN" dirty="0" smtClean="0"/>
              <a:t>…</a:t>
            </a:r>
            <a:r>
              <a:rPr lang="en-US" dirty="0" smtClean="0"/>
              <a:t> </a:t>
            </a:r>
            <a:r>
              <a:rPr lang="en-US" dirty="0"/>
              <a:t>only 3% of adults age 65 and older were proficient in health literacy skills . Low health literacy among the elderly is associated with higher hospitalization rates, an inability to manage chronic diseases, and increased </a:t>
            </a:r>
            <a:r>
              <a:rPr lang="en-US" dirty="0" smtClean="0"/>
              <a:t>mortality.”</a:t>
            </a:r>
          </a:p>
          <a:p>
            <a:r>
              <a:rPr lang="en-US" dirty="0" smtClean="0"/>
              <a:t>The elderly population of America is a major issue when it comes to health literacy, because they are the most seen population.</a:t>
            </a:r>
          </a:p>
          <a:p>
            <a:pPr lvl="1"/>
            <a:r>
              <a:rPr lang="en-US" dirty="0" smtClean="0"/>
              <a:t>As </a:t>
            </a:r>
            <a:r>
              <a:rPr lang="en-US" dirty="0" smtClean="0"/>
              <a:t>individuals age, their need for health </a:t>
            </a:r>
            <a:r>
              <a:rPr lang="en-US" dirty="0" smtClean="0"/>
              <a:t>interventions increase, </a:t>
            </a:r>
            <a:r>
              <a:rPr lang="en-US" dirty="0" smtClean="0"/>
              <a:t>while health </a:t>
            </a:r>
            <a:r>
              <a:rPr lang="en-US" dirty="0" smtClean="0"/>
              <a:t>literacy </a:t>
            </a:r>
            <a:r>
              <a:rPr lang="en-US" dirty="0" smtClean="0"/>
              <a:t>stays the same</a:t>
            </a:r>
            <a:endParaRPr lang="en-US" dirty="0" smtClean="0"/>
          </a:p>
        </p:txBody>
      </p:sp>
      <p:sp>
        <p:nvSpPr>
          <p:cNvPr id="5" name="BainBulletsConfiguration" hidden="1"/>
          <p:cNvSpPr txBox="1"/>
          <p:nvPr/>
        </p:nvSpPr>
        <p:spPr>
          <a:xfrm>
            <a:off x="12700" y="12700"/>
            <a:ext cx="8890000" cy="107722"/>
          </a:xfrm>
          <a:prstGeom prst="rect">
            <a:avLst/>
          </a:prstGeom>
          <a:noFill/>
        </p:spPr>
        <p:txBody>
          <a:bodyPr vert="horz" rtlCol="0">
            <a:spAutoFit/>
          </a:bodyPr>
          <a:lstStyle/>
          <a:p>
            <a:endParaRPr lang="en-US" sz="100">
              <a:solidFill>
                <a:srgbClr val="FFFFFF"/>
              </a:solidFill>
            </a:endParaRPr>
          </a:p>
        </p:txBody>
      </p:sp>
    </p:spTree>
    <p:extLst>
      <p:ext uri="{BB962C8B-B14F-4D97-AF65-F5344CB8AC3E}">
        <p14:creationId xmlns:p14="http://schemas.microsoft.com/office/powerpoint/2010/main" val="15955193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strategies to promote health literacy </a:t>
            </a:r>
            <a:r>
              <a:rPr lang="en-US" dirty="0" smtClean="0"/>
              <a:t>in Older </a:t>
            </a:r>
            <a:r>
              <a:rPr lang="en-US" dirty="0"/>
              <a:t>adults</a:t>
            </a:r>
          </a:p>
        </p:txBody>
      </p:sp>
      <p:sp>
        <p:nvSpPr>
          <p:cNvPr id="3" name="Content Placeholder 2"/>
          <p:cNvSpPr>
            <a:spLocks noGrp="1"/>
          </p:cNvSpPr>
          <p:nvPr>
            <p:ph idx="1"/>
          </p:nvPr>
        </p:nvSpPr>
        <p:spPr>
          <a:xfrm>
            <a:off x="1528763" y="2328864"/>
            <a:ext cx="8936037" cy="3499459"/>
          </a:xfrm>
        </p:spPr>
        <p:txBody>
          <a:bodyPr>
            <a:normAutofit fontScale="77500" lnSpcReduction="20000"/>
          </a:bodyPr>
          <a:lstStyle/>
          <a:p>
            <a:r>
              <a:rPr lang="en-US" dirty="0" smtClean="0"/>
              <a:t>Information </a:t>
            </a:r>
            <a:r>
              <a:rPr lang="en-US" dirty="0"/>
              <a:t>should be presented in a structured </a:t>
            </a:r>
            <a:r>
              <a:rPr lang="en-US" dirty="0" smtClean="0"/>
              <a:t>and easy to read </a:t>
            </a:r>
            <a:r>
              <a:rPr lang="en-US" dirty="0" smtClean="0"/>
              <a:t>way, as studies have shown </a:t>
            </a:r>
            <a:r>
              <a:rPr lang="en-US" dirty="0"/>
              <a:t>that </a:t>
            </a:r>
            <a:r>
              <a:rPr lang="en-US" dirty="0" smtClean="0"/>
              <a:t> “</a:t>
            </a:r>
            <a:r>
              <a:rPr lang="en-US" dirty="0"/>
              <a:t>Older adults struggle with mental multitasking (</a:t>
            </a:r>
            <a:r>
              <a:rPr lang="en-US" dirty="0" err="1"/>
              <a:t>Speros</a:t>
            </a:r>
            <a:r>
              <a:rPr lang="en-US" dirty="0"/>
              <a:t>, 2009</a:t>
            </a:r>
            <a:r>
              <a:rPr lang="en-US" dirty="0" smtClean="0"/>
              <a:t>).”</a:t>
            </a:r>
            <a:endParaRPr lang="en-US" dirty="0" smtClean="0"/>
          </a:p>
          <a:p>
            <a:pPr lvl="1"/>
            <a:r>
              <a:rPr lang="en-US" dirty="0" smtClean="0"/>
              <a:t>Package information in clear and concise ways, with each health topic being its own individual </a:t>
            </a:r>
            <a:r>
              <a:rPr lang="en-US" dirty="0" smtClean="0"/>
              <a:t>message.  Clumping multiple </a:t>
            </a:r>
            <a:r>
              <a:rPr lang="en-US" dirty="0" smtClean="0"/>
              <a:t>points together </a:t>
            </a:r>
            <a:r>
              <a:rPr lang="en-US" dirty="0" smtClean="0"/>
              <a:t>makes </a:t>
            </a:r>
            <a:r>
              <a:rPr lang="en-US" dirty="0" smtClean="0"/>
              <a:t>it harder for older adults to process. </a:t>
            </a:r>
          </a:p>
          <a:p>
            <a:r>
              <a:rPr lang="en-US" dirty="0" smtClean="0"/>
              <a:t>Find </a:t>
            </a:r>
            <a:r>
              <a:rPr lang="en-US" dirty="0"/>
              <a:t>ways to bridge the </a:t>
            </a:r>
            <a:r>
              <a:rPr lang="en-US" dirty="0" smtClean="0"/>
              <a:t>technology gap</a:t>
            </a:r>
            <a:endParaRPr lang="en-US" dirty="0"/>
          </a:p>
          <a:p>
            <a:pPr lvl="1"/>
            <a:r>
              <a:rPr lang="en-US" dirty="0"/>
              <a:t>Instead of </a:t>
            </a:r>
            <a:r>
              <a:rPr lang="en-US" dirty="0" smtClean="0"/>
              <a:t>only employing the Internet for an overview of health information,  use radio or local TV news to discuss health information. </a:t>
            </a:r>
          </a:p>
          <a:p>
            <a:pPr lvl="1"/>
            <a:r>
              <a:rPr lang="en-US" dirty="0" smtClean="0"/>
              <a:t>Give that older </a:t>
            </a:r>
            <a:r>
              <a:rPr lang="en-US" dirty="0" smtClean="0"/>
              <a:t>adults respond better with face to face interactions (</a:t>
            </a:r>
            <a:r>
              <a:rPr lang="en-US" dirty="0" err="1" smtClean="0"/>
              <a:t>Speros</a:t>
            </a:r>
            <a:r>
              <a:rPr lang="en-US" dirty="0" smtClean="0"/>
              <a:t>, 2009), </a:t>
            </a:r>
            <a:r>
              <a:rPr lang="en-US" dirty="0" smtClean="0"/>
              <a:t>create </a:t>
            </a:r>
            <a:r>
              <a:rPr lang="en-US" dirty="0" smtClean="0"/>
              <a:t>programs that allow health providers to go out into the community and deliver the “simplified health messages” directly to these patients. </a:t>
            </a:r>
            <a:endParaRPr lang="en-US" dirty="0"/>
          </a:p>
          <a:p>
            <a:r>
              <a:rPr lang="en-US" dirty="0" smtClean="0"/>
              <a:t>Spend more time on the development of </a:t>
            </a:r>
            <a:r>
              <a:rPr lang="en-US" dirty="0"/>
              <a:t>materials and tools designed for </a:t>
            </a:r>
            <a:r>
              <a:rPr lang="en-US" dirty="0" smtClean="0"/>
              <a:t>older adults</a:t>
            </a:r>
            <a:r>
              <a:rPr lang="en-US" dirty="0"/>
              <a:t> </a:t>
            </a:r>
            <a:r>
              <a:rPr lang="en-US" dirty="0" smtClean="0"/>
              <a:t>in regards to their health. </a:t>
            </a:r>
            <a:endParaRPr lang="en-US" dirty="0"/>
          </a:p>
          <a:p>
            <a:pPr lvl="1"/>
            <a:r>
              <a:rPr lang="en-US" dirty="0" smtClean="0"/>
              <a:t>Technology </a:t>
            </a:r>
            <a:r>
              <a:rPr lang="en-US" dirty="0" smtClean="0"/>
              <a:t>is key in today’s world of </a:t>
            </a:r>
            <a:r>
              <a:rPr lang="en-US" dirty="0" smtClean="0"/>
              <a:t>health – establish classes </a:t>
            </a:r>
            <a:r>
              <a:rPr lang="en-US" dirty="0" smtClean="0"/>
              <a:t>and seminars for older adults to learn how to use portals to check lab results and look up information. </a:t>
            </a:r>
          </a:p>
          <a:p>
            <a:pPr lvl="1"/>
            <a:r>
              <a:rPr lang="en-US" dirty="0"/>
              <a:t>Improve quality of websites and add E-Health </a:t>
            </a:r>
            <a:r>
              <a:rPr lang="en-US" dirty="0" smtClean="0"/>
              <a:t>Tools to make it easier for </a:t>
            </a:r>
            <a:r>
              <a:rPr lang="en-US" dirty="0" smtClean="0"/>
              <a:t>older adults to quickly get the information                           they need</a:t>
            </a:r>
            <a:endParaRPr lang="en-US" dirty="0"/>
          </a:p>
          <a:p>
            <a:pPr lvl="1"/>
            <a:endParaRPr lang="en-US" dirty="0"/>
          </a:p>
          <a:p>
            <a:pPr lvl="1"/>
            <a:endParaRPr lang="en-US" dirty="0"/>
          </a:p>
          <a:p>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44282" y="4956786"/>
            <a:ext cx="2619375" cy="1743075"/>
          </a:xfrm>
          <a:prstGeom prst="rect">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BainBulletsConfiguration" hidden="1"/>
          <p:cNvSpPr txBox="1"/>
          <p:nvPr/>
        </p:nvSpPr>
        <p:spPr>
          <a:xfrm>
            <a:off x="12700" y="12700"/>
            <a:ext cx="8890000" cy="107722"/>
          </a:xfrm>
          <a:prstGeom prst="rect">
            <a:avLst/>
          </a:prstGeom>
          <a:noFill/>
        </p:spPr>
        <p:txBody>
          <a:bodyPr vert="horz" rtlCol="0">
            <a:spAutoFit/>
          </a:bodyPr>
          <a:lstStyle/>
          <a:p>
            <a:endParaRPr lang="en-US" sz="100">
              <a:solidFill>
                <a:srgbClr val="FFFFFF"/>
              </a:solidFill>
            </a:endParaRPr>
          </a:p>
        </p:txBody>
      </p:sp>
    </p:spTree>
    <p:extLst>
      <p:ext uri="{BB962C8B-B14F-4D97-AF65-F5344CB8AC3E}">
        <p14:creationId xmlns:p14="http://schemas.microsoft.com/office/powerpoint/2010/main" val="8825220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strategies to promote health literacy in Older </a:t>
            </a:r>
            <a:r>
              <a:rPr lang="en-US" dirty="0" smtClean="0"/>
              <a:t>adults</a:t>
            </a:r>
            <a:endParaRPr lang="en-US" dirty="0"/>
          </a:p>
        </p:txBody>
      </p:sp>
      <p:sp>
        <p:nvSpPr>
          <p:cNvPr id="3" name="Content Placeholder 2"/>
          <p:cNvSpPr>
            <a:spLocks noGrp="1"/>
          </p:cNvSpPr>
          <p:nvPr>
            <p:ph idx="1"/>
          </p:nvPr>
        </p:nvSpPr>
        <p:spPr>
          <a:xfrm>
            <a:off x="2231136" y="2360246"/>
            <a:ext cx="7729728" cy="3782646"/>
          </a:xfrm>
        </p:spPr>
        <p:txBody>
          <a:bodyPr>
            <a:normAutofit fontScale="92500" lnSpcReduction="20000"/>
          </a:bodyPr>
          <a:lstStyle/>
          <a:p>
            <a:r>
              <a:rPr lang="en-US" dirty="0">
                <a:latin typeface="Trebuchet MS" panose="020B0603020202020204" pitchFamily="34" charset="0"/>
              </a:rPr>
              <a:t>Simplify the message of the health information that is being given (</a:t>
            </a:r>
            <a:r>
              <a:rPr lang="en-US" dirty="0" err="1">
                <a:latin typeface="Trebuchet MS" panose="020B0603020202020204" pitchFamily="34" charset="0"/>
              </a:rPr>
              <a:t>Zarcadoolas</a:t>
            </a:r>
            <a:r>
              <a:rPr lang="en-US" dirty="0">
                <a:latin typeface="Trebuchet MS" panose="020B0603020202020204" pitchFamily="34" charset="0"/>
              </a:rPr>
              <a:t>, 2010).</a:t>
            </a:r>
          </a:p>
          <a:p>
            <a:r>
              <a:rPr lang="en-US" dirty="0">
                <a:latin typeface="Trebuchet MS" panose="020B0603020202020204" pitchFamily="34" charset="0"/>
              </a:rPr>
              <a:t>Using plain language that is easy to understand for most reading levels </a:t>
            </a:r>
            <a:r>
              <a:rPr lang="en-US" dirty="0" smtClean="0">
                <a:latin typeface="Trebuchet MS" panose="020B0603020202020204" pitchFamily="34" charset="0"/>
              </a:rPr>
              <a:t>and </a:t>
            </a:r>
            <a:r>
              <a:rPr lang="en-US" dirty="0" smtClean="0">
                <a:latin typeface="Trebuchet MS" panose="020B0603020202020204" pitchFamily="34" charset="0"/>
              </a:rPr>
              <a:t>incorporate </a:t>
            </a:r>
            <a:r>
              <a:rPr lang="en-US" dirty="0">
                <a:latin typeface="Trebuchet MS" panose="020B0603020202020204" pitchFamily="34" charset="0"/>
              </a:rPr>
              <a:t>this in all education documents </a:t>
            </a:r>
            <a:endParaRPr lang="en-US" dirty="0" smtClean="0">
              <a:latin typeface="Trebuchet MS" panose="020B0603020202020204" pitchFamily="34" charset="0"/>
            </a:endParaRPr>
          </a:p>
          <a:p>
            <a:r>
              <a:rPr lang="en-US" dirty="0" smtClean="0">
                <a:latin typeface="Trebuchet MS" panose="020B0603020202020204" pitchFamily="34" charset="0"/>
              </a:rPr>
              <a:t>Slow the flow of information down</a:t>
            </a:r>
          </a:p>
          <a:p>
            <a:pPr lvl="2"/>
            <a:r>
              <a:rPr lang="en-US" dirty="0" smtClean="0">
                <a:latin typeface="Trebuchet MS" panose="020B0603020202020204" pitchFamily="34" charset="0"/>
              </a:rPr>
              <a:t>“Older adults learn new information at a slower rate than younger adults due to a decline in fluid intelligence, defined as the reasoning and processing components of learning.” (</a:t>
            </a:r>
            <a:r>
              <a:rPr lang="en-US" dirty="0" err="1" smtClean="0">
                <a:latin typeface="Trebuchet MS" panose="020B0603020202020204" pitchFamily="34" charset="0"/>
              </a:rPr>
              <a:t>Speros</a:t>
            </a:r>
            <a:r>
              <a:rPr lang="en-US" dirty="0" smtClean="0">
                <a:latin typeface="Trebuchet MS" panose="020B0603020202020204" pitchFamily="34" charset="0"/>
              </a:rPr>
              <a:t>, 2009)</a:t>
            </a:r>
          </a:p>
          <a:p>
            <a:r>
              <a:rPr lang="en-US" dirty="0" smtClean="0">
                <a:latin typeface="Trebuchet MS" panose="020B0603020202020204" pitchFamily="34" charset="0"/>
              </a:rPr>
              <a:t>With the elderly population it is very important to address </a:t>
            </a:r>
            <a:r>
              <a:rPr lang="en-US" dirty="0" smtClean="0">
                <a:latin typeface="Trebuchet MS" panose="020B0603020202020204" pitchFamily="34" charset="0"/>
              </a:rPr>
              <a:t>them with </a:t>
            </a:r>
            <a:r>
              <a:rPr lang="en-US" dirty="0" smtClean="0">
                <a:latin typeface="Trebuchet MS" panose="020B0603020202020204" pitchFamily="34" charset="0"/>
              </a:rPr>
              <a:t>a level of respect and </a:t>
            </a:r>
            <a:r>
              <a:rPr lang="en-US" dirty="0" smtClean="0">
                <a:latin typeface="Trebuchet MS" panose="020B0603020202020204" pitchFamily="34" charset="0"/>
              </a:rPr>
              <a:t>acknowledge that </a:t>
            </a:r>
            <a:r>
              <a:rPr lang="en-US" dirty="0" smtClean="0">
                <a:latin typeface="Trebuchet MS" panose="020B0603020202020204" pitchFamily="34" charset="0"/>
              </a:rPr>
              <a:t>it may be difficult to hear information from a much younger provider. </a:t>
            </a:r>
          </a:p>
          <a:p>
            <a:r>
              <a:rPr lang="en-US" sz="1700" dirty="0" smtClean="0">
                <a:solidFill>
                  <a:srgbClr val="000000"/>
                </a:solidFill>
                <a:latin typeface="Trebuchet MS" panose="020B0603020202020204" pitchFamily="34" charset="0"/>
                <a:ea typeface="Trebuchet MS"/>
                <a:cs typeface="Trebuchet MS"/>
                <a:sym typeface="Trebuchet MS"/>
              </a:rPr>
              <a:t>According to </a:t>
            </a:r>
            <a:r>
              <a:rPr lang="en-US" sz="1700" dirty="0" err="1" smtClean="0">
                <a:solidFill>
                  <a:srgbClr val="000000"/>
                </a:solidFill>
                <a:latin typeface="Trebuchet MS" panose="020B0603020202020204" pitchFamily="34" charset="0"/>
                <a:ea typeface="Trebuchet MS"/>
                <a:cs typeface="Trebuchet MS"/>
                <a:sym typeface="Trebuchet MS"/>
              </a:rPr>
              <a:t>Speros</a:t>
            </a:r>
            <a:r>
              <a:rPr lang="en-US" sz="1700" dirty="0" smtClean="0">
                <a:solidFill>
                  <a:srgbClr val="000000"/>
                </a:solidFill>
                <a:latin typeface="Trebuchet MS" panose="020B0603020202020204" pitchFamily="34" charset="0"/>
                <a:ea typeface="Trebuchet MS"/>
                <a:cs typeface="Trebuchet MS"/>
                <a:sym typeface="Trebuchet MS"/>
              </a:rPr>
              <a:t>, it is also useful to have family members or friends present to help with educating the older </a:t>
            </a:r>
            <a:r>
              <a:rPr lang="en-US" sz="1700" dirty="0" smtClean="0">
                <a:solidFill>
                  <a:srgbClr val="000000"/>
                </a:solidFill>
                <a:latin typeface="Trebuchet MS" panose="020B0603020202020204" pitchFamily="34" charset="0"/>
                <a:ea typeface="Trebuchet MS"/>
                <a:cs typeface="Trebuchet MS"/>
                <a:sym typeface="Trebuchet MS"/>
              </a:rPr>
              <a:t>adult. This </a:t>
            </a:r>
            <a:r>
              <a:rPr lang="en-US" sz="1700" dirty="0" smtClean="0">
                <a:solidFill>
                  <a:srgbClr val="000000"/>
                </a:solidFill>
                <a:latin typeface="Trebuchet MS" panose="020B0603020202020204" pitchFamily="34" charset="0"/>
                <a:ea typeface="Trebuchet MS"/>
                <a:cs typeface="Trebuchet MS"/>
                <a:sym typeface="Trebuchet MS"/>
              </a:rPr>
              <a:t>creates another </a:t>
            </a:r>
            <a:r>
              <a:rPr lang="en-US" sz="1700" dirty="0" smtClean="0">
                <a:solidFill>
                  <a:srgbClr val="000000"/>
                </a:solidFill>
                <a:latin typeface="Trebuchet MS" panose="020B0603020202020204" pitchFamily="34" charset="0"/>
                <a:ea typeface="Trebuchet MS"/>
                <a:cs typeface="Trebuchet MS"/>
                <a:sym typeface="Trebuchet MS"/>
              </a:rPr>
              <a:t>trustworthy resource </a:t>
            </a:r>
            <a:r>
              <a:rPr lang="en-US" sz="1700" dirty="0" smtClean="0">
                <a:solidFill>
                  <a:srgbClr val="000000"/>
                </a:solidFill>
                <a:latin typeface="Trebuchet MS" panose="020B0603020202020204" pitchFamily="34" charset="0"/>
                <a:ea typeface="Trebuchet MS"/>
                <a:cs typeface="Trebuchet MS"/>
                <a:sym typeface="Trebuchet MS"/>
              </a:rPr>
              <a:t>for the patient to rely on for information. </a:t>
            </a:r>
            <a:endParaRPr lang="en-US" sz="2100" dirty="0" smtClean="0">
              <a:solidFill>
                <a:srgbClr val="000000"/>
              </a:solidFill>
              <a:latin typeface="Trebuchet MS" panose="020B0603020202020204" pitchFamily="34" charset="0"/>
              <a:ea typeface="Trebuchet MS"/>
              <a:cs typeface="Trebuchet MS"/>
              <a:sym typeface="Trebuchet MS"/>
            </a:endParaRPr>
          </a:p>
          <a:p>
            <a:endParaRPr lang="en-US" dirty="0"/>
          </a:p>
        </p:txBody>
      </p:sp>
      <p:sp>
        <p:nvSpPr>
          <p:cNvPr id="4" name="BainBulletsConfiguration" hidden="1"/>
          <p:cNvSpPr txBox="1"/>
          <p:nvPr/>
        </p:nvSpPr>
        <p:spPr>
          <a:xfrm>
            <a:off x="12700" y="12700"/>
            <a:ext cx="8890000" cy="107722"/>
          </a:xfrm>
          <a:prstGeom prst="rect">
            <a:avLst/>
          </a:prstGeom>
          <a:noFill/>
        </p:spPr>
        <p:txBody>
          <a:bodyPr vert="horz" rtlCol="0">
            <a:spAutoFit/>
          </a:bodyPr>
          <a:lstStyle/>
          <a:p>
            <a:endParaRPr lang="en-US" sz="100">
              <a:solidFill>
                <a:srgbClr val="FFFFFF"/>
              </a:solidFill>
            </a:endParaRPr>
          </a:p>
        </p:txBody>
      </p:sp>
    </p:spTree>
    <p:extLst>
      <p:ext uri="{BB962C8B-B14F-4D97-AF65-F5344CB8AC3E}">
        <p14:creationId xmlns:p14="http://schemas.microsoft.com/office/powerpoint/2010/main" val="7684586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EKKOFORMATS" val="&lt;MekkoFormats&gt;&lt;NumberFormat DecimalSeparator=&quot;.&quot; ThousandSeparator=&quot;,&quot; NegativeNumberFormat=&quot;1&quot; /&gt;&lt;Font&gt;&lt;Output_Font_Name Default=&quot;Verdana&quot; UsePPTTheme=&quot;True&quot; /&gt;&lt;/Font&gt;&lt;/MekkoFormats&gt;"/>
</p:tagLst>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Parcel</Template>
  <TotalTime>3533</TotalTime>
  <Words>1756</Words>
  <Application>Microsoft Office PowerPoint</Application>
  <PresentationFormat>Widescreen</PresentationFormat>
  <Paragraphs>80</Paragraphs>
  <Slides>13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Apple Chancery</vt:lpstr>
      <vt:lpstr>Arial</vt:lpstr>
      <vt:lpstr>Brush Script MT</vt:lpstr>
      <vt:lpstr>Gill Sans MT</vt:lpstr>
      <vt:lpstr>Mangal</vt:lpstr>
      <vt:lpstr>Times New Roman</vt:lpstr>
      <vt:lpstr>Trebuchet MS</vt:lpstr>
      <vt:lpstr>Parcel</vt:lpstr>
      <vt:lpstr>Health Literacy  </vt:lpstr>
      <vt:lpstr>Definition…</vt:lpstr>
      <vt:lpstr>Importance of health literacy</vt:lpstr>
      <vt:lpstr>Importance of Health Literacy continued…</vt:lpstr>
      <vt:lpstr>Populations at risk</vt:lpstr>
      <vt:lpstr>How to present information</vt:lpstr>
      <vt:lpstr>At risk population: Older adults</vt:lpstr>
      <vt:lpstr>strategies to promote health literacy in Older adults</vt:lpstr>
      <vt:lpstr>strategies to promote health literacy in Older adults</vt:lpstr>
      <vt:lpstr>Implementation of strategies </vt:lpstr>
      <vt:lpstr>Strategies to adapt interventions to culturally diverse groups</vt:lpstr>
      <vt:lpstr>Cultural adaptation cont.</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Health Literacy</dc:title>
  <dc:creator>Emilee Moeke</dc:creator>
  <cp:lastModifiedBy>Eric Alan Dudek</cp:lastModifiedBy>
  <cp:revision>40</cp:revision>
  <dcterms:created xsi:type="dcterms:W3CDTF">2017-11-04T15:46:14Z</dcterms:created>
  <dcterms:modified xsi:type="dcterms:W3CDTF">2017-11-07T19:58:05Z</dcterms:modified>
</cp:coreProperties>
</file>