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7" r:id="rId2"/>
    <p:sldId id="365" r:id="rId3"/>
    <p:sldId id="367" r:id="rId4"/>
    <p:sldId id="370" r:id="rId5"/>
    <p:sldId id="375" r:id="rId6"/>
    <p:sldId id="393" r:id="rId7"/>
    <p:sldId id="413" r:id="rId8"/>
    <p:sldId id="411" r:id="rId9"/>
    <p:sldId id="376" r:id="rId10"/>
    <p:sldId id="409" r:id="rId11"/>
    <p:sldId id="382" r:id="rId12"/>
    <p:sldId id="395" r:id="rId13"/>
    <p:sldId id="390" r:id="rId14"/>
    <p:sldId id="412" r:id="rId15"/>
    <p:sldId id="410" r:id="rId16"/>
    <p:sldId id="398" r:id="rId17"/>
    <p:sldId id="404" r:id="rId18"/>
    <p:sldId id="388" r:id="rId19"/>
    <p:sldId id="397" r:id="rId20"/>
    <p:sldId id="389" r:id="rId21"/>
    <p:sldId id="408" r:id="rId22"/>
    <p:sldId id="399" r:id="rId23"/>
    <p:sldId id="400" r:id="rId24"/>
    <p:sldId id="401" r:id="rId25"/>
    <p:sldId id="402" r:id="rId26"/>
    <p:sldId id="391" r:id="rId27"/>
    <p:sldId id="392" r:id="rId28"/>
    <p:sldId id="406" r:id="rId2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C12"/>
    <a:srgbClr val="C5E9FB"/>
    <a:srgbClr val="00A6D6"/>
    <a:srgbClr val="BF0024"/>
    <a:srgbClr val="00C7FF"/>
    <a:srgbClr val="0093D3"/>
    <a:srgbClr val="5F9F0F"/>
    <a:srgbClr val="0DB02B"/>
    <a:srgbClr val="00599C"/>
    <a:srgbClr val="003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5" autoAdjust="0"/>
    <p:restoredTop sz="94660"/>
  </p:normalViewPr>
  <p:slideViewPr>
    <p:cSldViewPr>
      <p:cViewPr varScale="1">
        <p:scale>
          <a:sx n="82" d="100"/>
          <a:sy n="82" d="100"/>
        </p:scale>
        <p:origin x="163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Ferrari Magalhães" userId="637b538a-bd5e-4088-bfe0-aad8682c0cdd" providerId="ADAL" clId="{775ED1D3-D471-4193-960F-6E9083B328DD}"/>
    <pc:docChg chg="addSld modSld">
      <pc:chgData name="Eduardo Ferrari Magalhães" userId="637b538a-bd5e-4088-bfe0-aad8682c0cdd" providerId="ADAL" clId="{775ED1D3-D471-4193-960F-6E9083B328DD}" dt="2019-06-03T13:35:50.209" v="147" actId="20577"/>
      <pc:docMkLst>
        <pc:docMk/>
      </pc:docMkLst>
      <pc:sldChg chg="addSp delSp modSp">
        <pc:chgData name="Eduardo Ferrari Magalhães" userId="637b538a-bd5e-4088-bfe0-aad8682c0cdd" providerId="ADAL" clId="{775ED1D3-D471-4193-960F-6E9083B328DD}" dt="2019-06-03T13:30:54.843" v="117"/>
        <pc:sldMkLst>
          <pc:docMk/>
          <pc:sldMk cId="3824945952" sldId="378"/>
        </pc:sldMkLst>
        <pc:spChg chg="add del mod">
          <ac:chgData name="Eduardo Ferrari Magalhães" userId="637b538a-bd5e-4088-bfe0-aad8682c0cdd" providerId="ADAL" clId="{775ED1D3-D471-4193-960F-6E9083B328DD}" dt="2019-06-03T13:30:54.843" v="117"/>
          <ac:spMkLst>
            <pc:docMk/>
            <pc:sldMk cId="3824945952" sldId="378"/>
            <ac:spMk id="6" creationId="{12C0BFE0-9DD0-4C20-A723-B8120E1BA123}"/>
          </ac:spMkLst>
        </pc:spChg>
      </pc:sldChg>
      <pc:sldChg chg="modSp add">
        <pc:chgData name="Eduardo Ferrari Magalhães" userId="637b538a-bd5e-4088-bfe0-aad8682c0cdd" providerId="ADAL" clId="{775ED1D3-D471-4193-960F-6E9083B328DD}" dt="2019-06-03T13:35:40.088" v="127" actId="20577"/>
        <pc:sldMkLst>
          <pc:docMk/>
          <pc:sldMk cId="456338655" sldId="391"/>
        </pc:sldMkLst>
        <pc:spChg chg="mod">
          <ac:chgData name="Eduardo Ferrari Magalhães" userId="637b538a-bd5e-4088-bfe0-aad8682c0cdd" providerId="ADAL" clId="{775ED1D3-D471-4193-960F-6E9083B328DD}" dt="2019-06-03T13:35:40.088" v="127" actId="20577"/>
          <ac:spMkLst>
            <pc:docMk/>
            <pc:sldMk cId="456338655" sldId="391"/>
            <ac:spMk id="13314" creationId="{85321C09-27D9-4E3E-BBEA-C21014FD3E63}"/>
          </ac:spMkLst>
        </pc:spChg>
      </pc:sldChg>
      <pc:sldChg chg="modSp add">
        <pc:chgData name="Eduardo Ferrari Magalhães" userId="637b538a-bd5e-4088-bfe0-aad8682c0cdd" providerId="ADAL" clId="{775ED1D3-D471-4193-960F-6E9083B328DD}" dt="2019-06-03T13:35:50.209" v="147" actId="20577"/>
        <pc:sldMkLst>
          <pc:docMk/>
          <pc:sldMk cId="638499271" sldId="392"/>
        </pc:sldMkLst>
        <pc:spChg chg="mod">
          <ac:chgData name="Eduardo Ferrari Magalhães" userId="637b538a-bd5e-4088-bfe0-aad8682c0cdd" providerId="ADAL" clId="{775ED1D3-D471-4193-960F-6E9083B328DD}" dt="2019-06-03T13:35:50.209" v="147" actId="20577"/>
          <ac:spMkLst>
            <pc:docMk/>
            <pc:sldMk cId="638499271" sldId="392"/>
            <ac:spMk id="10" creationId="{1CF86F22-1FCF-41A8-ABD1-A9C38F610439}"/>
          </ac:spMkLst>
        </pc:spChg>
      </pc:sldChg>
    </pc:docChg>
  </pc:docChgLst>
  <pc:docChgLst>
    <pc:chgData name="Eduardo Ferrari Magalhães" userId="637b538a-bd5e-4088-bfe0-aad8682c0cdd" providerId="ADAL" clId="{06696F53-EA97-4C5B-9E58-707A1910937B}"/>
    <pc:docChg chg="custSel addSld delSld modSld sldOrd">
      <pc:chgData name="Eduardo Ferrari Magalhães" userId="637b538a-bd5e-4088-bfe0-aad8682c0cdd" providerId="ADAL" clId="{06696F53-EA97-4C5B-9E58-707A1910937B}" dt="2019-06-04T19:29:35.759" v="54"/>
      <pc:docMkLst>
        <pc:docMk/>
      </pc:docMkLst>
      <pc:sldChg chg="modSp">
        <pc:chgData name="Eduardo Ferrari Magalhães" userId="637b538a-bd5e-4088-bfe0-aad8682c0cdd" providerId="ADAL" clId="{06696F53-EA97-4C5B-9E58-707A1910937B}" dt="2019-06-04T18:57:06.449" v="43" actId="403"/>
        <pc:sldMkLst>
          <pc:docMk/>
          <pc:sldMk cId="1519356550" sldId="398"/>
        </pc:sldMkLst>
        <pc:spChg chg="mod">
          <ac:chgData name="Eduardo Ferrari Magalhães" userId="637b538a-bd5e-4088-bfe0-aad8682c0cdd" providerId="ADAL" clId="{06696F53-EA97-4C5B-9E58-707A1910937B}" dt="2019-06-04T18:57:06.449" v="43" actId="403"/>
          <ac:spMkLst>
            <pc:docMk/>
            <pc:sldMk cId="1519356550" sldId="398"/>
            <ac:spMk id="3" creationId="{90F4F7E6-978F-4D02-B8FB-A507276B341B}"/>
          </ac:spMkLst>
        </pc:spChg>
      </pc:sldChg>
      <pc:sldChg chg="addSp delSp modSp add ord">
        <pc:chgData name="Eduardo Ferrari Magalhães" userId="637b538a-bd5e-4088-bfe0-aad8682c0cdd" providerId="ADAL" clId="{06696F53-EA97-4C5B-9E58-707A1910937B}" dt="2019-06-04T19:29:35.759" v="54"/>
        <pc:sldMkLst>
          <pc:docMk/>
          <pc:sldMk cId="278415411" sldId="410"/>
        </pc:sldMkLst>
        <pc:spChg chg="del">
          <ac:chgData name="Eduardo Ferrari Magalhães" userId="637b538a-bd5e-4088-bfe0-aad8682c0cdd" providerId="ADAL" clId="{06696F53-EA97-4C5B-9E58-707A1910937B}" dt="2019-06-04T18:54:14.176" v="4" actId="478"/>
          <ac:spMkLst>
            <pc:docMk/>
            <pc:sldMk cId="278415411" sldId="410"/>
            <ac:spMk id="7" creationId="{0E45460B-CC23-46AA-A785-86FA01ED46F9}"/>
          </ac:spMkLst>
        </pc:spChg>
        <pc:spChg chg="del">
          <ac:chgData name="Eduardo Ferrari Magalhães" userId="637b538a-bd5e-4088-bfe0-aad8682c0cdd" providerId="ADAL" clId="{06696F53-EA97-4C5B-9E58-707A1910937B}" dt="2019-06-04T18:54:12.255" v="3" actId="478"/>
          <ac:spMkLst>
            <pc:docMk/>
            <pc:sldMk cId="278415411" sldId="410"/>
            <ac:spMk id="14" creationId="{E49E8BE3-25CA-41D6-BFCA-8A95AB7349F3}"/>
          </ac:spMkLst>
        </pc:spChg>
        <pc:graphicFrameChg chg="del">
          <ac:chgData name="Eduardo Ferrari Magalhães" userId="637b538a-bd5e-4088-bfe0-aad8682c0cdd" providerId="ADAL" clId="{06696F53-EA97-4C5B-9E58-707A1910937B}" dt="2019-06-04T18:54:12.255" v="3" actId="478"/>
          <ac:graphicFrameMkLst>
            <pc:docMk/>
            <pc:sldMk cId="278415411" sldId="410"/>
            <ac:graphicFrameMk id="3" creationId="{BCB1CE27-6E93-4007-9CEF-95E12454EF76}"/>
          </ac:graphicFrameMkLst>
        </pc:graphicFrameChg>
        <pc:graphicFrameChg chg="del">
          <ac:chgData name="Eduardo Ferrari Magalhães" userId="637b538a-bd5e-4088-bfe0-aad8682c0cdd" providerId="ADAL" clId="{06696F53-EA97-4C5B-9E58-707A1910937B}" dt="2019-06-04T18:54:12.255" v="3" actId="478"/>
          <ac:graphicFrameMkLst>
            <pc:docMk/>
            <pc:sldMk cId="278415411" sldId="410"/>
            <ac:graphicFrameMk id="6" creationId="{193FE2D8-9C74-4849-A186-45B817ED0A84}"/>
          </ac:graphicFrameMkLst>
        </pc:graphicFrameChg>
        <pc:picChg chg="add mod">
          <ac:chgData name="Eduardo Ferrari Magalhães" userId="637b538a-bd5e-4088-bfe0-aad8682c0cdd" providerId="ADAL" clId="{06696F53-EA97-4C5B-9E58-707A1910937B}" dt="2019-06-04T18:54:51.850" v="8" actId="1076"/>
          <ac:picMkLst>
            <pc:docMk/>
            <pc:sldMk cId="278415411" sldId="410"/>
            <ac:picMk id="13" creationId="{B5E2E6A3-BD03-4BF3-9530-7743D2F42852}"/>
          </ac:picMkLst>
        </pc:picChg>
      </pc:sldChg>
      <pc:sldChg chg="add del">
        <pc:chgData name="Eduardo Ferrari Magalhães" userId="637b538a-bd5e-4088-bfe0-aad8682c0cdd" providerId="ADAL" clId="{06696F53-EA97-4C5B-9E58-707A1910937B}" dt="2019-06-04T18:54:04.286" v="1" actId="2696"/>
        <pc:sldMkLst>
          <pc:docMk/>
          <pc:sldMk cId="4122151682" sldId="410"/>
        </pc:sldMkLst>
      </pc:sldChg>
      <pc:sldChg chg="addSp delSp modSp add">
        <pc:chgData name="Eduardo Ferrari Magalhães" userId="637b538a-bd5e-4088-bfe0-aad8682c0cdd" providerId="ADAL" clId="{06696F53-EA97-4C5B-9E58-707A1910937B}" dt="2019-06-04T18:57:28.398" v="44" actId="1076"/>
        <pc:sldMkLst>
          <pc:docMk/>
          <pc:sldMk cId="4130757953" sldId="411"/>
        </pc:sldMkLst>
        <pc:picChg chg="add del mod">
          <ac:chgData name="Eduardo Ferrari Magalhães" userId="637b538a-bd5e-4088-bfe0-aad8682c0cdd" providerId="ADAL" clId="{06696F53-EA97-4C5B-9E58-707A1910937B}" dt="2019-06-04T18:55:09.138" v="14" actId="478"/>
          <ac:picMkLst>
            <pc:docMk/>
            <pc:sldMk cId="4130757953" sldId="411"/>
            <ac:picMk id="11" creationId="{E959517F-909B-413E-8D0E-70A062667B1A}"/>
          </ac:picMkLst>
        </pc:picChg>
        <pc:picChg chg="add mod">
          <ac:chgData name="Eduardo Ferrari Magalhães" userId="637b538a-bd5e-4088-bfe0-aad8682c0cdd" providerId="ADAL" clId="{06696F53-EA97-4C5B-9E58-707A1910937B}" dt="2019-06-04T18:57:28.398" v="44" actId="1076"/>
          <ac:picMkLst>
            <pc:docMk/>
            <pc:sldMk cId="4130757953" sldId="411"/>
            <ac:picMk id="12" creationId="{2EB1F41F-72E0-4347-92FA-94E901AB4707}"/>
          </ac:picMkLst>
        </pc:picChg>
        <pc:picChg chg="del">
          <ac:chgData name="Eduardo Ferrari Magalhães" userId="637b538a-bd5e-4088-bfe0-aad8682c0cdd" providerId="ADAL" clId="{06696F53-EA97-4C5B-9E58-707A1910937B}" dt="2019-06-04T18:54:55.840" v="10" actId="478"/>
          <ac:picMkLst>
            <pc:docMk/>
            <pc:sldMk cId="4130757953" sldId="411"/>
            <ac:picMk id="13" creationId="{B5E2E6A3-BD03-4BF3-9530-7743D2F42852}"/>
          </ac:picMkLst>
        </pc:picChg>
      </pc:sldChg>
      <pc:sldChg chg="addSp add del">
        <pc:chgData name="Eduardo Ferrari Magalhães" userId="637b538a-bd5e-4088-bfe0-aad8682c0cdd" providerId="ADAL" clId="{06696F53-EA97-4C5B-9E58-707A1910937B}" dt="2019-06-04T18:55:29.330" v="20" actId="2696"/>
        <pc:sldMkLst>
          <pc:docMk/>
          <pc:sldMk cId="1296282475" sldId="412"/>
        </pc:sldMkLst>
        <pc:picChg chg="add">
          <ac:chgData name="Eduardo Ferrari Magalhães" userId="637b538a-bd5e-4088-bfe0-aad8682c0cdd" providerId="ADAL" clId="{06696F53-EA97-4C5B-9E58-707A1910937B}" dt="2019-06-04T18:55:26.970" v="19"/>
          <ac:picMkLst>
            <pc:docMk/>
            <pc:sldMk cId="1296282475" sldId="412"/>
            <ac:picMk id="4" creationId="{F07CD7E5-7C6B-49A5-BAD2-05FB71E0A213}"/>
          </ac:picMkLst>
        </pc:picChg>
      </pc:sldChg>
      <pc:sldChg chg="addSp delSp modSp add">
        <pc:chgData name="Eduardo Ferrari Magalhães" userId="637b538a-bd5e-4088-bfe0-aad8682c0cdd" providerId="ADAL" clId="{06696F53-EA97-4C5B-9E58-707A1910937B}" dt="2019-06-04T18:56:13.125" v="38" actId="1076"/>
        <pc:sldMkLst>
          <pc:docMk/>
          <pc:sldMk cId="2891343245" sldId="412"/>
        </pc:sldMkLst>
        <pc:spChg chg="del">
          <ac:chgData name="Eduardo Ferrari Magalhães" userId="637b538a-bd5e-4088-bfe0-aad8682c0cdd" providerId="ADAL" clId="{06696F53-EA97-4C5B-9E58-707A1910937B}" dt="2019-06-04T18:55:33.792" v="23" actId="478"/>
          <ac:spMkLst>
            <pc:docMk/>
            <pc:sldMk cId="2891343245" sldId="412"/>
            <ac:spMk id="2" creationId="{D973F458-BABC-4DE5-B790-13AA3FE58584}"/>
          </ac:spMkLst>
        </pc:spChg>
        <pc:picChg chg="del">
          <ac:chgData name="Eduardo Ferrari Magalhães" userId="637b538a-bd5e-4088-bfe0-aad8682c0cdd" providerId="ADAL" clId="{06696F53-EA97-4C5B-9E58-707A1910937B}" dt="2019-06-04T18:55:31.907" v="22" actId="478"/>
          <ac:picMkLst>
            <pc:docMk/>
            <pc:sldMk cId="2891343245" sldId="412"/>
            <ac:picMk id="11" creationId="{377452A2-3818-49A5-8F96-9752CE439644}"/>
          </ac:picMkLst>
        </pc:picChg>
        <pc:picChg chg="add mod">
          <ac:chgData name="Eduardo Ferrari Magalhães" userId="637b538a-bd5e-4088-bfe0-aad8682c0cdd" providerId="ADAL" clId="{06696F53-EA97-4C5B-9E58-707A1910937B}" dt="2019-06-04T18:56:13.125" v="38" actId="1076"/>
          <ac:picMkLst>
            <pc:docMk/>
            <pc:sldMk cId="2891343245" sldId="412"/>
            <ac:picMk id="12" creationId="{E9F99B48-9BC7-457B-BD8B-195322D907D0}"/>
          </ac:picMkLst>
        </pc:picChg>
        <pc:picChg chg="add mod">
          <ac:chgData name="Eduardo Ferrari Magalhães" userId="637b538a-bd5e-4088-bfe0-aad8682c0cdd" providerId="ADAL" clId="{06696F53-EA97-4C5B-9E58-707A1910937B}" dt="2019-06-04T18:56:09.340" v="37" actId="1076"/>
          <ac:picMkLst>
            <pc:docMk/>
            <pc:sldMk cId="2891343245" sldId="412"/>
            <ac:picMk id="13" creationId="{9723EC53-D513-4593-9EB2-4F22ED87A533}"/>
          </ac:picMkLst>
        </pc:picChg>
      </pc:sldChg>
      <pc:sldChg chg="add del">
        <pc:chgData name="Eduardo Ferrari Magalhães" userId="637b538a-bd5e-4088-bfe0-aad8682c0cdd" providerId="ADAL" clId="{06696F53-EA97-4C5B-9E58-707A1910937B}" dt="2019-06-04T18:56:55.576" v="42" actId="2696"/>
        <pc:sldMkLst>
          <pc:docMk/>
          <pc:sldMk cId="40118725" sldId="413"/>
        </pc:sldMkLst>
      </pc:sldChg>
      <pc:sldChg chg="add del">
        <pc:chgData name="Eduardo Ferrari Magalhães" userId="637b538a-bd5e-4088-bfe0-aad8682c0cdd" providerId="ADAL" clId="{06696F53-EA97-4C5B-9E58-707A1910937B}" dt="2019-06-04T18:56:47.147" v="40" actId="2696"/>
        <pc:sldMkLst>
          <pc:docMk/>
          <pc:sldMk cId="559498910" sldId="413"/>
        </pc:sldMkLst>
      </pc:sldChg>
      <pc:sldChg chg="add del">
        <pc:chgData name="Eduardo Ferrari Magalhães" userId="637b538a-bd5e-4088-bfe0-aad8682c0cdd" providerId="ADAL" clId="{06696F53-EA97-4C5B-9E58-707A1910937B}" dt="2019-06-04T18:57:44.342" v="46" actId="2696"/>
        <pc:sldMkLst>
          <pc:docMk/>
          <pc:sldMk cId="1188552494" sldId="413"/>
        </pc:sldMkLst>
      </pc:sldChg>
      <pc:sldChg chg="addSp delSp modSp add ord">
        <pc:chgData name="Eduardo Ferrari Magalhães" userId="637b538a-bd5e-4088-bfe0-aad8682c0cdd" providerId="ADAL" clId="{06696F53-EA97-4C5B-9E58-707A1910937B}" dt="2019-06-04T18:58:11.936" v="53" actId="1076"/>
        <pc:sldMkLst>
          <pc:docMk/>
          <pc:sldMk cId="4046673588" sldId="413"/>
        </pc:sldMkLst>
        <pc:picChg chg="add mod">
          <ac:chgData name="Eduardo Ferrari Magalhães" userId="637b538a-bd5e-4088-bfe0-aad8682c0cdd" providerId="ADAL" clId="{06696F53-EA97-4C5B-9E58-707A1910937B}" dt="2019-06-04T18:58:11.936" v="53" actId="1076"/>
          <ac:picMkLst>
            <pc:docMk/>
            <pc:sldMk cId="4046673588" sldId="413"/>
            <ac:picMk id="11" creationId="{4024D40F-E988-4511-AD83-217C0A1375CB}"/>
          </ac:picMkLst>
        </pc:picChg>
        <pc:picChg chg="del">
          <ac:chgData name="Eduardo Ferrari Magalhães" userId="637b538a-bd5e-4088-bfe0-aad8682c0cdd" providerId="ADAL" clId="{06696F53-EA97-4C5B-9E58-707A1910937B}" dt="2019-06-04T18:57:55.964" v="48" actId="478"/>
          <ac:picMkLst>
            <pc:docMk/>
            <pc:sldMk cId="4046673588" sldId="413"/>
            <ac:picMk id="13" creationId="{B5E2E6A3-BD03-4BF3-9530-7743D2F428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89F34CB-09A0-43AC-99A0-D516BA6151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buFontTx/>
              <a:buChar char="•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2AA271E-B10A-43EE-985D-FC79C2D229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B2CD4FB-41E6-48D1-B392-5A8EECF7AD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812FC6B-8676-4E60-966D-268E79A36E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B8F711F5-A457-4F19-8EE7-E57537A802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buFontTx/>
              <a:buChar char="•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76B5B1AC-6B4C-411B-A786-85D9832CB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 sz="1200"/>
            </a:lvl1pPr>
          </a:lstStyle>
          <a:p>
            <a:fld id="{88AE97EA-E2D3-40CD-B07F-B3E113194B9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62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74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416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7043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592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126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822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550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58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15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126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273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845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960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97EA-E2D3-40CD-B07F-B3E113194B9D}" type="slidenum">
              <a:rPr lang="pt-BR" altLang="pt-BR" smtClean="0"/>
              <a:pPr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663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2">
            <a:extLst>
              <a:ext uri="{FF2B5EF4-FFF2-40B4-BE49-F238E27FC236}">
                <a16:creationId xmlns:a16="http://schemas.microsoft.com/office/drawing/2014/main" id="{79D58945-344A-49E2-B118-6840F9ECE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179FB6A6-E28E-4A54-89D8-60C3E46E6BD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FontTx/>
              <a:buChar char="•"/>
              <a:defRPr>
                <a:solidFill>
                  <a:srgbClr val="BCBEC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F9A2D97-7DE6-4760-81C4-00192D28A520}" type="datetimeFigureOut">
              <a:rPr lang="pt-BR"/>
              <a:pPr>
                <a:defRPr/>
              </a:pPr>
              <a:t>04/06/2019</a:t>
            </a:fld>
            <a:endParaRPr lang="pt-BR" dirty="0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4B732D1A-D773-4798-8535-35F9E35793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FontTx/>
              <a:buChar char="•"/>
              <a:defRPr>
                <a:solidFill>
                  <a:srgbClr val="BCBEC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78792517-B406-4980-9A70-D9D9C63928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buFontTx/>
              <a:buChar char="•"/>
              <a:defRPr>
                <a:solidFill>
                  <a:srgbClr val="BCBEC0"/>
                </a:solidFill>
              </a:defRPr>
            </a:lvl1pPr>
          </a:lstStyle>
          <a:p>
            <a:fld id="{4140762B-CB8F-4663-BD51-8A5D88BEF8F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682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1737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437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164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032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do_ppt1_ok.jpg">
            <a:extLst>
              <a:ext uri="{FF2B5EF4-FFF2-40B4-BE49-F238E27FC236}">
                <a16:creationId xmlns:a16="http://schemas.microsoft.com/office/drawing/2014/main" id="{EB437864-1F28-4869-9B6B-6167F6F37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20" r:id="rId3"/>
    <p:sldLayoutId id="2147483822" r:id="rId4"/>
    <p:sldLayoutId id="214748382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599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59595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sagemaker/latest/dg/lda-how-it-work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complete-guide-for-topics-extraction-in-python-a6aaa6cedbb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audiobellei.com/2018/01/07/backprop-word2vec-python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mubaris.com/posts/word2vec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per.edu.br/conhecimento/politicas-publicas/a-educacao-no-brasil-em-10-graficos/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tgpactualdigital.com/blog/financas/mercado-financeiro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F3A0DB-B8F8-41BA-9B5F-CD53A9AB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6" y="1556792"/>
            <a:ext cx="7992888" cy="1542008"/>
          </a:xfrm>
        </p:spPr>
        <p:txBody>
          <a:bodyPr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pt-BR" dirty="0">
                <a:solidFill>
                  <a:schemeClr val="tx1"/>
                </a:solidFill>
              </a:rPr>
              <a:t>Métodos de Interpretação de Linguagem Natural</a:t>
            </a:r>
          </a:p>
        </p:txBody>
      </p:sp>
      <p:sp>
        <p:nvSpPr>
          <p:cNvPr id="3075" name="Espaço Reservado para Conteúdo 2">
            <a:extLst>
              <a:ext uri="{FF2B5EF4-FFF2-40B4-BE49-F238E27FC236}">
                <a16:creationId xmlns:a16="http://schemas.microsoft.com/office/drawing/2014/main" id="{85523F65-01DB-4836-99BC-4823CDD47C24}"/>
              </a:ext>
            </a:extLst>
          </p:cNvPr>
          <p:cNvSpPr>
            <a:spLocks noGrp="1"/>
          </p:cNvSpPr>
          <p:nvPr>
            <p:ph idx="13"/>
          </p:nvPr>
        </p:nvSpPr>
        <p:spPr bwMode="auto">
          <a:xfrm>
            <a:off x="966788" y="3429000"/>
            <a:ext cx="734377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pt-BR" dirty="0" err="1">
                <a:solidFill>
                  <a:schemeClr val="tx1"/>
                </a:solidFill>
              </a:rPr>
              <a:t>Machine</a:t>
            </a:r>
            <a:r>
              <a:rPr lang="pt-BR" dirty="0">
                <a:solidFill>
                  <a:schemeClr val="tx1"/>
                </a:solidFill>
              </a:rPr>
              <a:t> Learning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BCBA2-4474-4F44-A47D-F8B4175DF2F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0113" y="6356350"/>
            <a:ext cx="7343775" cy="2381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Engenharia Mecânica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Modelos Utilizados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E35719-89C8-41E3-9514-AC9A4AFA5610}"/>
              </a:ext>
            </a:extLst>
          </p:cNvPr>
          <p:cNvSpPr txBox="1"/>
          <p:nvPr/>
        </p:nvSpPr>
        <p:spPr>
          <a:xfrm>
            <a:off x="645579" y="353722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C12"/>
                </a:solidFill>
              </a:rPr>
              <a:t>Biblioteca + Dados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27E4589-CCF1-435F-BAC9-9BD61594E1C7}"/>
              </a:ext>
            </a:extLst>
          </p:cNvPr>
          <p:cNvSpPr txBox="1"/>
          <p:nvPr/>
        </p:nvSpPr>
        <p:spPr>
          <a:xfrm>
            <a:off x="2911378" y="225853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C12"/>
                </a:solidFill>
              </a:rPr>
              <a:t>Rede Neural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36AC0B5-0E33-4967-A9C5-05A8AEC12B30}"/>
              </a:ext>
            </a:extLst>
          </p:cNvPr>
          <p:cNvSpPr txBox="1"/>
          <p:nvPr/>
        </p:nvSpPr>
        <p:spPr>
          <a:xfrm>
            <a:off x="2911378" y="5824948"/>
            <a:ext cx="245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C12"/>
                </a:solidFill>
              </a:rPr>
              <a:t>LDA+Word2Vec para Tweets Individuais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DCD95AE-8AA4-4900-B35E-9F5A264DF016}"/>
              </a:ext>
            </a:extLst>
          </p:cNvPr>
          <p:cNvSpPr txBox="1"/>
          <p:nvPr/>
        </p:nvSpPr>
        <p:spPr>
          <a:xfrm>
            <a:off x="2911378" y="3979639"/>
            <a:ext cx="223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C12"/>
                </a:solidFill>
              </a:rPr>
              <a:t>LDA para media de 24 horas de Tweets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2A51108-2DA6-4147-9070-8094D7C1C928}"/>
              </a:ext>
            </a:extLst>
          </p:cNvPr>
          <p:cNvCxnSpPr>
            <a:cxnSpLocks/>
            <a:stCxn id="4" idx="2"/>
            <a:endCxn id="30" idx="1"/>
          </p:cNvCxnSpPr>
          <p:nvPr/>
        </p:nvCxnSpPr>
        <p:spPr bwMode="auto">
          <a:xfrm>
            <a:off x="1702920" y="3906552"/>
            <a:ext cx="1208458" cy="39625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DF4B277-1623-4DC6-8466-BE6A2C4BF9C2}"/>
              </a:ext>
            </a:extLst>
          </p:cNvPr>
          <p:cNvCxnSpPr>
            <a:cxnSpLocks/>
            <a:stCxn id="4" idx="0"/>
            <a:endCxn id="27" idx="1"/>
          </p:cNvCxnSpPr>
          <p:nvPr/>
        </p:nvCxnSpPr>
        <p:spPr bwMode="auto">
          <a:xfrm flipV="1">
            <a:off x="1702920" y="2443205"/>
            <a:ext cx="1208458" cy="109401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DB86080-632F-404E-8C1F-CCF4FDAB81FB}"/>
              </a:ext>
            </a:extLst>
          </p:cNvPr>
          <p:cNvSpPr txBox="1"/>
          <p:nvPr/>
        </p:nvSpPr>
        <p:spPr>
          <a:xfrm>
            <a:off x="2911377" y="4900685"/>
            <a:ext cx="209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C12"/>
                </a:solidFill>
              </a:rPr>
              <a:t>LDA para Tweets Individuais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EA3C82DD-80FC-405D-A297-5D504506963F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 bwMode="auto">
          <a:xfrm>
            <a:off x="1702920" y="3906552"/>
            <a:ext cx="1208457" cy="131729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FAA069A-876A-40B1-ABAB-2E5F586E75A8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 bwMode="auto">
          <a:xfrm>
            <a:off x="1702920" y="3906552"/>
            <a:ext cx="1208458" cy="224156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1387C2C-309D-4931-8425-B6E1E750503B}"/>
              </a:ext>
            </a:extLst>
          </p:cNvPr>
          <p:cNvSpPr txBox="1"/>
          <p:nvPr/>
        </p:nvSpPr>
        <p:spPr>
          <a:xfrm>
            <a:off x="6681570" y="22567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C12"/>
                </a:solidFill>
              </a:rPr>
              <a:t>Resultado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CA74AAA-BA3E-4B6E-B3F9-DE3415096835}"/>
              </a:ext>
            </a:extLst>
          </p:cNvPr>
          <p:cNvCxnSpPr>
            <a:cxnSpLocks/>
            <a:stCxn id="27" idx="3"/>
            <a:endCxn id="45" idx="1"/>
          </p:cNvCxnSpPr>
          <p:nvPr/>
        </p:nvCxnSpPr>
        <p:spPr bwMode="auto">
          <a:xfrm flipV="1">
            <a:off x="4391270" y="2441458"/>
            <a:ext cx="2290300" cy="1747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FE6E9C7-002B-4212-8CAE-2408412C3FC2}"/>
              </a:ext>
            </a:extLst>
          </p:cNvPr>
          <p:cNvSpPr txBox="1"/>
          <p:nvPr/>
        </p:nvSpPr>
        <p:spPr>
          <a:xfrm>
            <a:off x="6174933" y="5039184"/>
            <a:ext cx="223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C12"/>
                </a:solidFill>
              </a:rPr>
              <a:t>Novos </a:t>
            </a:r>
            <a:r>
              <a:rPr lang="pt-BR" dirty="0" err="1">
                <a:solidFill>
                  <a:srgbClr val="000C12"/>
                </a:solidFill>
              </a:rPr>
              <a:t>Datasets</a:t>
            </a:r>
            <a:endParaRPr lang="pt-BR" dirty="0">
              <a:solidFill>
                <a:srgbClr val="000C12"/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894061E-C7FF-4D15-98AD-458D7A2CD82E}"/>
              </a:ext>
            </a:extLst>
          </p:cNvPr>
          <p:cNvSpPr txBox="1"/>
          <p:nvPr/>
        </p:nvSpPr>
        <p:spPr>
          <a:xfrm>
            <a:off x="6174933" y="3537220"/>
            <a:ext cx="223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C12"/>
                </a:solidFill>
              </a:rPr>
              <a:t>Modelos Clássicos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143CF760-91AB-4859-B2E7-6578518FADA6}"/>
              </a:ext>
            </a:extLst>
          </p:cNvPr>
          <p:cNvCxnSpPr>
            <a:stCxn id="61" idx="0"/>
            <a:endCxn id="45" idx="2"/>
          </p:cNvCxnSpPr>
          <p:nvPr/>
        </p:nvCxnSpPr>
        <p:spPr bwMode="auto">
          <a:xfrm flipV="1">
            <a:off x="7293276" y="2626124"/>
            <a:ext cx="0" cy="91109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87CCEA7A-1D69-4223-A81B-68EE0F4B62E2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 bwMode="auto">
          <a:xfrm flipV="1">
            <a:off x="7293276" y="3906552"/>
            <a:ext cx="0" cy="11326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9DC797FA-66C9-4D04-B3BC-42DF33264558}"/>
              </a:ext>
            </a:extLst>
          </p:cNvPr>
          <p:cNvCxnSpPr>
            <a:cxnSpLocks/>
            <a:stCxn id="30" idx="3"/>
            <a:endCxn id="60" idx="1"/>
          </p:cNvCxnSpPr>
          <p:nvPr/>
        </p:nvCxnSpPr>
        <p:spPr bwMode="auto">
          <a:xfrm>
            <a:off x="5148064" y="4302805"/>
            <a:ext cx="1026869" cy="92104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8DACB338-7393-49D4-AB78-83CA989557C9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 bwMode="auto">
          <a:xfrm flipV="1">
            <a:off x="5004048" y="5223850"/>
            <a:ext cx="1170885" cy="1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E4B77D2-ADB1-48C8-88FF-38C446112154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 bwMode="auto">
          <a:xfrm flipV="1">
            <a:off x="5364088" y="5223850"/>
            <a:ext cx="810845" cy="9242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85321C09-27D9-4E3E-BBEA-C21014FD3E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536" y="2857500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800" dirty="0">
                <a:solidFill>
                  <a:srgbClr val="BF0024"/>
                </a:solidFill>
              </a:rPr>
              <a:t>LDA - </a:t>
            </a:r>
            <a:r>
              <a:rPr lang="pt-BR" altLang="pt-BR" sz="2800" dirty="0" err="1">
                <a:solidFill>
                  <a:srgbClr val="BF0024"/>
                </a:solidFill>
              </a:rPr>
              <a:t>Latent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Dirichlet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Allocation</a:t>
            </a:r>
            <a:endParaRPr lang="pt-BR" altLang="pt-BR" sz="2800" dirty="0">
              <a:solidFill>
                <a:srgbClr val="BF0024"/>
              </a:solidFill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3429000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9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LDA - </a:t>
            </a:r>
            <a:r>
              <a:rPr lang="pt-BR" altLang="pt-BR" sz="2800" dirty="0" err="1">
                <a:solidFill>
                  <a:srgbClr val="BF0024"/>
                </a:solidFill>
              </a:rPr>
              <a:t>Latent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Dirichlet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Allocation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973F458-BABC-4DE5-B790-13AA3FE58584}"/>
              </a:ext>
            </a:extLst>
          </p:cNvPr>
          <p:cNvSpPr/>
          <p:nvPr/>
        </p:nvSpPr>
        <p:spPr>
          <a:xfrm>
            <a:off x="17745" y="6596843"/>
            <a:ext cx="72728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hlinkClick r:id="rId3"/>
              </a:rPr>
              <a:t>https://docs.aws.amazon.com/pt_br/sagemaker/latest/dg/lda-how-it-works.html</a:t>
            </a:r>
            <a:endParaRPr lang="pt-BR" sz="900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DABCEF9-82E2-4584-8118-022CE592C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LDA é um modelo "bag-</a:t>
            </a:r>
            <a:r>
              <a:rPr lang="pt-BR" dirty="0" err="1">
                <a:solidFill>
                  <a:schemeClr val="bg1"/>
                </a:solidFill>
              </a:rPr>
              <a:t>of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words</a:t>
            </a:r>
            <a:r>
              <a:rPr lang="pt-BR" dirty="0">
                <a:solidFill>
                  <a:schemeClr val="bg1"/>
                </a:solidFill>
              </a:rPr>
              <a:t>". É baseado em um modelo generativo em que cada documento é gerado palavra por palavra, pela escolha de uma combinação de tópicos θ ∼ </a:t>
            </a:r>
            <a:r>
              <a:rPr lang="pt-BR" dirty="0" err="1">
                <a:solidFill>
                  <a:schemeClr val="bg1"/>
                </a:solidFill>
              </a:rPr>
              <a:t>Dirichlet</a:t>
            </a:r>
            <a:r>
              <a:rPr lang="pt-BR" dirty="0">
                <a:solidFill>
                  <a:schemeClr val="bg1"/>
                </a:solidFill>
              </a:rPr>
              <a:t> (α)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Um modelo LDA é definido por dois parâmetros:</a:t>
            </a:r>
          </a:p>
          <a:p>
            <a:r>
              <a:rPr lang="pt-BR" dirty="0">
                <a:solidFill>
                  <a:schemeClr val="bg1"/>
                </a:solidFill>
              </a:rPr>
              <a:t>α: uma estimativa a priori sobre a probabilidade dos tópicos (A frequência média da ocorrência de cada tópico).</a:t>
            </a:r>
          </a:p>
          <a:p>
            <a:r>
              <a:rPr lang="pt-BR" dirty="0">
                <a:solidFill>
                  <a:schemeClr val="bg1"/>
                </a:solidFill>
              </a:rPr>
              <a:t>β: um conjunto de tópicos k, em que cada tópico recebe uma distribuição de probabilidade sobre o vocabulário usado em um corpus de documentos.</a:t>
            </a:r>
          </a:p>
        </p:txBody>
      </p:sp>
    </p:spTree>
    <p:extLst>
      <p:ext uri="{BB962C8B-B14F-4D97-AF65-F5344CB8AC3E}">
        <p14:creationId xmlns:p14="http://schemas.microsoft.com/office/powerpoint/2010/main" val="164835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LDA - </a:t>
            </a:r>
            <a:r>
              <a:rPr lang="pt-BR" altLang="pt-BR" sz="2800" dirty="0" err="1">
                <a:solidFill>
                  <a:srgbClr val="BF0024"/>
                </a:solidFill>
              </a:rPr>
              <a:t>Latent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Dirichlet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Allocation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pic>
        <p:nvPicPr>
          <p:cNvPr id="11" name="Imagem 10" descr="Resultado de imagem para Latent Dirichlet allocation">
            <a:extLst>
              <a:ext uri="{FF2B5EF4-FFF2-40B4-BE49-F238E27FC236}">
                <a16:creationId xmlns:a16="http://schemas.microsoft.com/office/drawing/2014/main" id="{377452A2-3818-49A5-8F96-9752CE4396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75655"/>
            <a:ext cx="7165559" cy="38975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973F458-BABC-4DE5-B790-13AA3FE58584}"/>
              </a:ext>
            </a:extLst>
          </p:cNvPr>
          <p:cNvSpPr/>
          <p:nvPr/>
        </p:nvSpPr>
        <p:spPr>
          <a:xfrm>
            <a:off x="17745" y="6596843"/>
            <a:ext cx="72728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hlinkClick r:id="rId4"/>
              </a:rPr>
              <a:t>https://towardsdatascience.com/the-complete-guide-for-topics-extraction-in-python-a6aaa6cedbbc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6303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LDA - </a:t>
            </a:r>
            <a:r>
              <a:rPr lang="pt-BR" altLang="pt-BR" sz="2800" dirty="0" err="1">
                <a:solidFill>
                  <a:srgbClr val="BF0024"/>
                </a:solidFill>
              </a:rPr>
              <a:t>Latent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Dirichlet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Allocation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pic>
        <p:nvPicPr>
          <p:cNvPr id="12" name="Imagem 11" descr="C:\Users\edufe\AppData\Local\Microsoft\Windows\INetCache\Content.MSO\D2C789D3.tmp">
            <a:extLst>
              <a:ext uri="{FF2B5EF4-FFF2-40B4-BE49-F238E27FC236}">
                <a16:creationId xmlns:a16="http://schemas.microsoft.com/office/drawing/2014/main" id="{E9F99B48-9BC7-457B-BD8B-195322D907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96" y="3924849"/>
            <a:ext cx="7837832" cy="257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C:\Users\edufe\AppData\Local\Microsoft\Windows\INetCache\Content.MSO\DCB5C3BD.tmp">
            <a:extLst>
              <a:ext uri="{FF2B5EF4-FFF2-40B4-BE49-F238E27FC236}">
                <a16:creationId xmlns:a16="http://schemas.microsoft.com/office/drawing/2014/main" id="{9723EC53-D513-4593-9EB2-4F22ED87A5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6" y="1294009"/>
            <a:ext cx="7985787" cy="2614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34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kern="0" dirty="0">
                <a:solidFill>
                  <a:srgbClr val="BF0024"/>
                </a:solidFill>
              </a:rPr>
              <a:t>Dados</a:t>
            </a:r>
          </a:p>
        </p:txBody>
      </p:sp>
      <p:pic>
        <p:nvPicPr>
          <p:cNvPr id="13" name="Imagem 12" descr="C:\Users\edufe\AppData\Local\Microsoft\Windows\INetCache\Content.MSO\9E8E0774.tmp">
            <a:extLst>
              <a:ext uri="{FF2B5EF4-FFF2-40B4-BE49-F238E27FC236}">
                <a16:creationId xmlns:a16="http://schemas.microsoft.com/office/drawing/2014/main" id="{B5E2E6A3-BD03-4BF3-9530-7743D2F428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09" y="1628801"/>
            <a:ext cx="6979806" cy="3963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1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LDA - </a:t>
            </a:r>
            <a:r>
              <a:rPr lang="pt-BR" altLang="pt-BR" sz="2800" dirty="0" err="1">
                <a:solidFill>
                  <a:srgbClr val="BF0024"/>
                </a:solidFill>
              </a:rPr>
              <a:t>Latent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Dirichlet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Allocation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0F4F7E6-978F-4D02-B8FB-A507276B341B}"/>
              </a:ext>
            </a:extLst>
          </p:cNvPr>
          <p:cNvSpPr/>
          <p:nvPr/>
        </p:nvSpPr>
        <p:spPr>
          <a:xfrm>
            <a:off x="945232" y="1460461"/>
            <a:ext cx="7253536" cy="474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Palavras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Topico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0: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bolsonaro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previdência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é, brasil, governo,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reforma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petrobras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não, após, nova,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vale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mercado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sem, contra, mundo, sobre, à, novo, vai,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eua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tem,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preço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moro, anuncia, como, ao, 2018,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brumadinho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são, deve, dos,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ações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nas, pode, mas,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diesel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plano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pela, presidente, ser, das,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trump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ministro, dados,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paulo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lança, anos,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trabalho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quer, entre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Palavras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Topico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2: sobre,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governo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reforma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previdência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não,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bolsonaro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está,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ministro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congresso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política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mourão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é,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guedes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ao,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stf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posse,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ccj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militares,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câmara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ser,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presidente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pede, dos, vai, após,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projeto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pode, foi, brasil, das,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decreto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proposta, quer,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secretário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orçamento,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inquérito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ter,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deputados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à,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pec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equipe,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maia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até,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moro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temer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senado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votação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acordo, análise, deve'</a:t>
            </a:r>
            <a:endParaRPr lang="pt-BR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5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LDA - </a:t>
            </a:r>
            <a:r>
              <a:rPr lang="pt-BR" altLang="pt-BR" sz="2800" dirty="0" err="1">
                <a:solidFill>
                  <a:srgbClr val="BF0024"/>
                </a:solidFill>
              </a:rPr>
              <a:t>Latent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Dirichlet</a:t>
            </a:r>
            <a:r>
              <a:rPr lang="pt-BR" altLang="pt-BR" sz="2800" dirty="0">
                <a:solidFill>
                  <a:srgbClr val="BF0024"/>
                </a:solidFill>
              </a:rPr>
              <a:t> </a:t>
            </a:r>
            <a:r>
              <a:rPr lang="pt-BR" altLang="pt-BR" sz="2800" dirty="0" err="1">
                <a:solidFill>
                  <a:srgbClr val="BF0024"/>
                </a:solidFill>
              </a:rPr>
              <a:t>Allocation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pic>
        <p:nvPicPr>
          <p:cNvPr id="12" name="Imagem 11" descr="C:\Users\edufe\AppData\Local\Microsoft\Windows\INetCache\Content.MSO\F6833659.tmp">
            <a:extLst>
              <a:ext uri="{FF2B5EF4-FFF2-40B4-BE49-F238E27FC236}">
                <a16:creationId xmlns:a16="http://schemas.microsoft.com/office/drawing/2014/main" id="{769A97C0-8FFE-400A-A2FA-8362F75EF8A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56597" r="-1469" b="15064"/>
          <a:stretch/>
        </p:blipFill>
        <p:spPr bwMode="auto">
          <a:xfrm>
            <a:off x="1256941" y="3260652"/>
            <a:ext cx="6078256" cy="326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C:\Users\edufe\AppData\Local\Microsoft\Windows\INetCache\Content.MSO\F6833659.tmp">
            <a:extLst>
              <a:ext uri="{FF2B5EF4-FFF2-40B4-BE49-F238E27FC236}">
                <a16:creationId xmlns:a16="http://schemas.microsoft.com/office/drawing/2014/main" id="{36921E98-3B54-40B2-AC6C-C7B366D1B93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21"/>
          <a:stretch/>
        </p:blipFill>
        <p:spPr bwMode="auto">
          <a:xfrm>
            <a:off x="1259632" y="1085721"/>
            <a:ext cx="6063198" cy="1623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15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85321C09-27D9-4E3E-BBEA-C21014FD3E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536" y="2857500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altLang="pt-BR" sz="2800" dirty="0">
                <a:solidFill>
                  <a:srgbClr val="BF0024"/>
                </a:solidFill>
              </a:rPr>
              <a:t>Word2Vec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3429000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7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Word2Vec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6B2F2B-26F4-4C11-889E-E8A2C288C5B6}"/>
              </a:ext>
            </a:extLst>
          </p:cNvPr>
          <p:cNvSpPr/>
          <p:nvPr/>
        </p:nvSpPr>
        <p:spPr>
          <a:xfrm>
            <a:off x="683568" y="1648521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Word2vec é uma rede neural de duas camadas que processa texto. Sua entrada é um corpus de texto e sua saída é um conjunto de vetores: vetores de características para palavras nesse corpus.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O objetivo e a utilidade do Word2vec é agrupar os vetores de palavras semelhantes juntos no espaço de vetores. Ou seja, ele detecta semelhanças ente as palavras matematicamente.</a:t>
            </a:r>
          </a:p>
        </p:txBody>
      </p:sp>
      <p:pic>
        <p:nvPicPr>
          <p:cNvPr id="4098" name="Picture 2" descr="Resultado de imagem para word2vec">
            <a:extLst>
              <a:ext uri="{FF2B5EF4-FFF2-40B4-BE49-F238E27FC236}">
                <a16:creationId xmlns:a16="http://schemas.microsoft.com/office/drawing/2014/main" id="{E6575DEF-AF18-43AD-B6DB-B524B82CD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49" y="3852711"/>
            <a:ext cx="4211501" cy="265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2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85321C09-27D9-4E3E-BBEA-C21014FD3E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87524" y="409228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altLang="pt-BR" sz="2800" dirty="0">
                <a:solidFill>
                  <a:srgbClr val="BF0024"/>
                </a:solidFill>
              </a:rPr>
              <a:t>Sumário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41617F9F-05B5-4E94-8868-F8859B3F93DF}"/>
              </a:ext>
            </a:extLst>
          </p:cNvPr>
          <p:cNvSpPr txBox="1"/>
          <p:nvPr/>
        </p:nvSpPr>
        <p:spPr>
          <a:xfrm>
            <a:off x="419100" y="1705267"/>
            <a:ext cx="8305800" cy="2772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3736" indent="-173736" eaLnBrk="1" hangingPunct="1">
              <a:spcBef>
                <a:spcPts val="336"/>
              </a:spcBef>
              <a:spcAft>
                <a:spcPts val="1000"/>
              </a:spcAft>
              <a:tabLst>
                <a:tab pos="8283575" algn="r"/>
              </a:tabLst>
            </a:pPr>
            <a:r>
              <a:rPr lang="pt-BR" altLang="pt-BR" sz="2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Motivação</a:t>
            </a:r>
          </a:p>
          <a:p>
            <a:pPr marL="173736" indent="-173736" eaLnBrk="1" hangingPunct="1">
              <a:spcBef>
                <a:spcPts val="336"/>
              </a:spcBef>
              <a:spcAft>
                <a:spcPts val="1000"/>
              </a:spcAft>
              <a:tabLst>
                <a:tab pos="8283575" algn="r"/>
              </a:tabLst>
            </a:pPr>
            <a:r>
              <a:rPr lang="pt-BR" altLang="pt-BR" sz="2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Base de Dados e Modelos Utilizados</a:t>
            </a:r>
          </a:p>
          <a:p>
            <a:pPr marL="173736" indent="-173736" eaLnBrk="1" hangingPunct="1">
              <a:spcBef>
                <a:spcPts val="336"/>
              </a:spcBef>
              <a:spcAft>
                <a:spcPts val="1000"/>
              </a:spcAft>
              <a:tabLst>
                <a:tab pos="8283575" algn="r"/>
              </a:tabLst>
            </a:pPr>
            <a:r>
              <a:rPr lang="pt-BR" altLang="pt-BR" sz="2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LDA – </a:t>
            </a:r>
            <a:r>
              <a:rPr lang="pt-BR" altLang="pt-BR" sz="20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Latent</a:t>
            </a:r>
            <a:r>
              <a:rPr lang="pt-BR" altLang="pt-BR" sz="2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pt-BR" altLang="pt-BR" sz="20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Dirichlet</a:t>
            </a:r>
            <a:r>
              <a:rPr lang="pt-BR" altLang="pt-BR" sz="2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pt-BR" altLang="pt-BR" sz="20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Allocation</a:t>
            </a:r>
            <a:endParaRPr lang="pt-BR" altLang="pt-BR" sz="20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173736" indent="-173736" eaLnBrk="1" hangingPunct="1">
              <a:spcBef>
                <a:spcPts val="336"/>
              </a:spcBef>
              <a:spcAft>
                <a:spcPts val="1000"/>
              </a:spcAft>
              <a:tabLst>
                <a:tab pos="8283575" algn="r"/>
              </a:tabLst>
            </a:pPr>
            <a:r>
              <a:rPr lang="pt-BR" altLang="pt-BR" sz="2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Word2Vec</a:t>
            </a:r>
          </a:p>
          <a:p>
            <a:pPr marL="173736" indent="-173736" eaLnBrk="1" hangingPunct="1">
              <a:spcBef>
                <a:spcPts val="336"/>
              </a:spcBef>
              <a:spcAft>
                <a:spcPts val="1000"/>
              </a:spcAft>
              <a:tabLst>
                <a:tab pos="8283575" algn="r"/>
              </a:tabLst>
            </a:pPr>
            <a:r>
              <a:rPr lang="pt-BR" altLang="pt-BR" sz="20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Recurrent</a:t>
            </a:r>
            <a:r>
              <a:rPr lang="pt-BR" altLang="pt-BR" sz="2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Neural Networks</a:t>
            </a:r>
          </a:p>
          <a:p>
            <a:pPr marL="173736" indent="-173736" eaLnBrk="1" hangingPunct="1">
              <a:spcBef>
                <a:spcPts val="336"/>
              </a:spcBef>
              <a:spcAft>
                <a:spcPts val="1000"/>
              </a:spcAft>
              <a:tabLst>
                <a:tab pos="8283575" algn="r"/>
              </a:tabLst>
            </a:pPr>
            <a:r>
              <a:rPr lang="pt-BR" altLang="pt-BR" sz="2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Word2Vec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pic>
        <p:nvPicPr>
          <p:cNvPr id="9" name="Imagem 8" descr="Resultado de imagem para Word2vec">
            <a:extLst>
              <a:ext uri="{FF2B5EF4-FFF2-40B4-BE49-F238E27FC236}">
                <a16:creationId xmlns:a16="http://schemas.microsoft.com/office/drawing/2014/main" id="{9C54C167-C8E0-406B-B5A3-D4FF7365F6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42" y="1795508"/>
            <a:ext cx="5472140" cy="32669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37A3909-F536-4C06-9B26-CCCF0DB4790E}"/>
              </a:ext>
            </a:extLst>
          </p:cNvPr>
          <p:cNvSpPr/>
          <p:nvPr/>
        </p:nvSpPr>
        <p:spPr>
          <a:xfrm>
            <a:off x="0" y="6340060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hlinkClick r:id="rId4"/>
              </a:rPr>
              <a:t>https://mubaris.com/posts/word2vec/</a:t>
            </a:r>
            <a:endParaRPr lang="pt-BR" sz="1050" dirty="0"/>
          </a:p>
        </p:txBody>
      </p:sp>
      <p:pic>
        <p:nvPicPr>
          <p:cNvPr id="3074" name="Picture 2" descr="Resultado de imagem para word2vec">
            <a:extLst>
              <a:ext uri="{FF2B5EF4-FFF2-40B4-BE49-F238E27FC236}">
                <a16:creationId xmlns:a16="http://schemas.microsoft.com/office/drawing/2014/main" id="{7314C166-F591-4248-A937-ABF646D5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46" y="1469989"/>
            <a:ext cx="5508104" cy="399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0F63A4F-DF25-42FD-A95B-2457509A6879}"/>
              </a:ext>
            </a:extLst>
          </p:cNvPr>
          <p:cNvSpPr/>
          <p:nvPr/>
        </p:nvSpPr>
        <p:spPr>
          <a:xfrm>
            <a:off x="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>
                <a:hlinkClick r:id="rId6"/>
              </a:rPr>
              <a:t>http://www.claudiobellei.com/2018/01/07/backprop-word2vec-python/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7614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Word2Vec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2A9144-B0D9-4619-904D-1E8CD680D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57" y="1352370"/>
            <a:ext cx="6302286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5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85321C09-27D9-4E3E-BBEA-C21014FD3E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536" y="2857500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altLang="pt-BR" sz="2800" dirty="0" err="1">
                <a:solidFill>
                  <a:srgbClr val="BF0024"/>
                </a:solidFill>
              </a:rPr>
              <a:t>Recurrent</a:t>
            </a:r>
            <a:r>
              <a:rPr lang="pt-BR" altLang="pt-BR" sz="2800" dirty="0">
                <a:solidFill>
                  <a:srgbClr val="BF0024"/>
                </a:solidFill>
              </a:rPr>
              <a:t> Neural Networks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3429000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1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 err="1">
                <a:solidFill>
                  <a:srgbClr val="BF0024"/>
                </a:solidFill>
              </a:rPr>
              <a:t>Recurrent</a:t>
            </a:r>
            <a:r>
              <a:rPr lang="pt-BR" altLang="pt-BR" sz="2800" dirty="0">
                <a:solidFill>
                  <a:srgbClr val="BF0024"/>
                </a:solidFill>
              </a:rPr>
              <a:t> Neural Networks - Preditor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30B9ED-15E1-42F5-BDB9-2FF6EDF4EC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45" y="2924944"/>
            <a:ext cx="4944110" cy="22967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CB3332E-48D3-4FEE-BD2E-560AFFAF3E56}"/>
              </a:ext>
            </a:extLst>
          </p:cNvPr>
          <p:cNvSpPr/>
          <p:nvPr/>
        </p:nvSpPr>
        <p:spPr>
          <a:xfrm>
            <a:off x="395536" y="1208146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Redes Neurais Recorrentes costumam ser as mais eficientes para interpretação de texto por ter sua estrutura associada a sequencias de dados o que permite interpretar o texto como uma sequência de palavras e não apenas um aglomerado de palavras. </a:t>
            </a:r>
          </a:p>
        </p:txBody>
      </p:sp>
    </p:spTree>
    <p:extLst>
      <p:ext uri="{BB962C8B-B14F-4D97-AF65-F5344CB8AC3E}">
        <p14:creationId xmlns:p14="http://schemas.microsoft.com/office/powerpoint/2010/main" val="405893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 err="1">
                <a:solidFill>
                  <a:srgbClr val="BF0024"/>
                </a:solidFill>
              </a:rPr>
              <a:t>Recurrent</a:t>
            </a:r>
            <a:r>
              <a:rPr lang="pt-BR" altLang="pt-BR" sz="2800" dirty="0">
                <a:solidFill>
                  <a:srgbClr val="BF0024"/>
                </a:solidFill>
              </a:rPr>
              <a:t> Neural Networks - Preditor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4B97981-E593-44BD-BAED-7380723A96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6452" y="2960687"/>
            <a:ext cx="4951095" cy="9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3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 err="1">
                <a:solidFill>
                  <a:srgbClr val="BF0024"/>
                </a:solidFill>
              </a:rPr>
              <a:t>Recurrent</a:t>
            </a:r>
            <a:r>
              <a:rPr lang="pt-BR" altLang="pt-BR" sz="2800" dirty="0">
                <a:solidFill>
                  <a:srgbClr val="BF0024"/>
                </a:solidFill>
              </a:rPr>
              <a:t> Neural Networks - </a:t>
            </a:r>
            <a:r>
              <a:rPr lang="pt-BR" altLang="pt-BR" sz="2800" dirty="0" err="1">
                <a:solidFill>
                  <a:srgbClr val="BF0024"/>
                </a:solidFill>
              </a:rPr>
              <a:t>Autoencoder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pic>
        <p:nvPicPr>
          <p:cNvPr id="12" name="Imagem 11" descr="Encoder-Decoder LSTM Model Architecture">
            <a:extLst>
              <a:ext uri="{FF2B5EF4-FFF2-40B4-BE49-F238E27FC236}">
                <a16:creationId xmlns:a16="http://schemas.microsoft.com/office/drawing/2014/main" id="{26CD96B8-3737-4473-B10D-33575BCC9D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2" y="2506216"/>
            <a:ext cx="1158875" cy="35090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EAE4759-6BF0-4CD1-A129-44560247D5C9}"/>
              </a:ext>
            </a:extLst>
          </p:cNvPr>
          <p:cNvSpPr/>
          <p:nvPr/>
        </p:nvSpPr>
        <p:spPr>
          <a:xfrm>
            <a:off x="399492" y="1317690"/>
            <a:ext cx="8060939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solidFill>
                  <a:schemeClr val="bg1"/>
                </a:solidFill>
                <a:ea typeface="Calibri" panose="020F0502020204030204" pitchFamily="34" charset="0"/>
              </a:rPr>
              <a:t>Entre suas aplicações mais comuns, usa-se para redução de dimensionalidade obtendo-se um resultado de features importantes.</a:t>
            </a:r>
          </a:p>
        </p:txBody>
      </p:sp>
    </p:spTree>
    <p:extLst>
      <p:ext uri="{BB962C8B-B14F-4D97-AF65-F5344CB8AC3E}">
        <p14:creationId xmlns:p14="http://schemas.microsoft.com/office/powerpoint/2010/main" val="50379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85321C09-27D9-4E3E-BBEA-C21014FD3E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536" y="2857500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altLang="pt-BR" sz="2800" dirty="0">
                <a:solidFill>
                  <a:srgbClr val="BF0024"/>
                </a:solidFill>
              </a:rPr>
              <a:t>Conclusão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3429000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3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kern="0" dirty="0">
                <a:solidFill>
                  <a:srgbClr val="BF0024"/>
                </a:solidFill>
              </a:rPr>
              <a:t>Conclusão – Matrizes de confusão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A1DC03-78DF-4246-882F-BF4C5E2CC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57" y="1981672"/>
            <a:ext cx="2629128" cy="25834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A0899A-B72F-4666-B233-356BDB3C6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22002"/>
            <a:ext cx="2386007" cy="242285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5818EA-0969-4FB0-8E3D-7079AFAA381D}"/>
              </a:ext>
            </a:extLst>
          </p:cNvPr>
          <p:cNvSpPr txBox="1"/>
          <p:nvPr/>
        </p:nvSpPr>
        <p:spPr>
          <a:xfrm>
            <a:off x="672872" y="1475656"/>
            <a:ext cx="211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LDA </a:t>
            </a:r>
          </a:p>
          <a:p>
            <a:r>
              <a:rPr lang="pt-BR" dirty="0">
                <a:solidFill>
                  <a:schemeClr val="bg1"/>
                </a:solidFill>
              </a:rPr>
              <a:t>24 horas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927B69-EDB9-4821-9110-7B4CEB289604}"/>
              </a:ext>
            </a:extLst>
          </p:cNvPr>
          <p:cNvSpPr txBox="1"/>
          <p:nvPr/>
        </p:nvSpPr>
        <p:spPr>
          <a:xfrm>
            <a:off x="3844196" y="1335342"/>
            <a:ext cx="211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LDA </a:t>
            </a:r>
          </a:p>
          <a:p>
            <a:r>
              <a:rPr lang="pt-BR" dirty="0">
                <a:solidFill>
                  <a:schemeClr val="bg1"/>
                </a:solidFill>
              </a:rPr>
              <a:t>1 por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D40100-5C36-44DC-BF62-AF8D927B2211}"/>
              </a:ext>
            </a:extLst>
          </p:cNvPr>
          <p:cNvSpPr txBox="1"/>
          <p:nvPr/>
        </p:nvSpPr>
        <p:spPr>
          <a:xfrm>
            <a:off x="6404342" y="1335341"/>
            <a:ext cx="220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LDA + Word2Vec </a:t>
            </a:r>
          </a:p>
          <a:p>
            <a:r>
              <a:rPr lang="pt-BR" dirty="0">
                <a:solidFill>
                  <a:schemeClr val="bg1"/>
                </a:solidFill>
              </a:rPr>
              <a:t>1 por 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3B7FBB-EBE5-45C5-98D2-F47DC80C1AD3}"/>
              </a:ext>
            </a:extLst>
          </p:cNvPr>
          <p:cNvSpPr txBox="1"/>
          <p:nvPr/>
        </p:nvSpPr>
        <p:spPr>
          <a:xfrm>
            <a:off x="539553" y="4432174"/>
            <a:ext cx="211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Acuracia de 49%</a:t>
            </a:r>
          </a:p>
          <a:p>
            <a:r>
              <a:rPr lang="pt-BR" dirty="0">
                <a:solidFill>
                  <a:schemeClr val="bg1"/>
                </a:solidFill>
              </a:rPr>
              <a:t>Baseline de 48%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CA2592-516B-4C1A-98D9-E0AA5EEACB70}"/>
              </a:ext>
            </a:extLst>
          </p:cNvPr>
          <p:cNvSpPr txBox="1"/>
          <p:nvPr/>
        </p:nvSpPr>
        <p:spPr>
          <a:xfrm>
            <a:off x="3665142" y="4432175"/>
            <a:ext cx="211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Acuracia de 34%</a:t>
            </a:r>
          </a:p>
          <a:p>
            <a:r>
              <a:rPr lang="pt-BR" dirty="0">
                <a:solidFill>
                  <a:schemeClr val="bg1"/>
                </a:solidFill>
              </a:rPr>
              <a:t>Baseline de 38%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FB220DB-6FE4-4C4B-AEEA-14522E7C5B90}"/>
              </a:ext>
            </a:extLst>
          </p:cNvPr>
          <p:cNvSpPr txBox="1"/>
          <p:nvPr/>
        </p:nvSpPr>
        <p:spPr>
          <a:xfrm>
            <a:off x="6485083" y="4432174"/>
            <a:ext cx="211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Acuracia de 37,7%</a:t>
            </a:r>
          </a:p>
          <a:p>
            <a:r>
              <a:rPr lang="pt-BR" dirty="0">
                <a:solidFill>
                  <a:schemeClr val="bg1"/>
                </a:solidFill>
              </a:rPr>
              <a:t>Baseline de 38%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815B90-67EC-4469-8610-DFE804C751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"/>
          <a:stretch/>
        </p:blipFill>
        <p:spPr>
          <a:xfrm>
            <a:off x="6205205" y="1981672"/>
            <a:ext cx="2598380" cy="24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99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kern="0" dirty="0">
                <a:solidFill>
                  <a:srgbClr val="BF0024"/>
                </a:solidFill>
              </a:rPr>
              <a:t>Conclusão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11AB7A-E0F7-464E-BCBA-09E624E1B281}"/>
              </a:ext>
            </a:extLst>
          </p:cNvPr>
          <p:cNvSpPr txBox="1"/>
          <p:nvPr/>
        </p:nvSpPr>
        <p:spPr>
          <a:xfrm>
            <a:off x="395536" y="167467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Apesar dos resultados dos modelos não serem muito positivos, obtendo acurácias ruins para os testes realizados o projeto trouxe resultados interessantes, entre eles: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Avaliar redes de noticias pelos tópicos tratados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Criar um Word2Vec dos dados político-econômicos do país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Ilustrar como muitos dos métodos de análise de linguagem natural funcionam</a:t>
            </a:r>
          </a:p>
        </p:txBody>
      </p:sp>
      <p:pic>
        <p:nvPicPr>
          <p:cNvPr id="11" name="Picture 14" descr="Imagem relacionada">
            <a:extLst>
              <a:ext uri="{FF2B5EF4-FFF2-40B4-BE49-F238E27FC236}">
                <a16:creationId xmlns:a16="http://schemas.microsoft.com/office/drawing/2014/main" id="{75615A03-C89F-4C8D-8BE5-36F90F58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1865"/>
            <a:ext cx="3233517" cy="18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ímbolo de &quot;Não Permitido&quot; 2">
            <a:extLst>
              <a:ext uri="{FF2B5EF4-FFF2-40B4-BE49-F238E27FC236}">
                <a16:creationId xmlns:a16="http://schemas.microsoft.com/office/drawing/2014/main" id="{D3D05B28-B2E9-433B-856A-A7C1242FB86F}"/>
              </a:ext>
            </a:extLst>
          </p:cNvPr>
          <p:cNvSpPr/>
          <p:nvPr/>
        </p:nvSpPr>
        <p:spPr bwMode="auto">
          <a:xfrm>
            <a:off x="1238310" y="4041865"/>
            <a:ext cx="1836000" cy="1836000"/>
          </a:xfrm>
          <a:prstGeom prst="noSmoking">
            <a:avLst>
              <a:gd name="adj" fmla="val 12550"/>
            </a:avLst>
          </a:prstGeom>
          <a:solidFill>
            <a:srgbClr val="FF0000">
              <a:alpha val="54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4" name="Picture 4" descr="Resultado de imagem para Grafico aumentar conhecimento">
            <a:extLst>
              <a:ext uri="{FF2B5EF4-FFF2-40B4-BE49-F238E27FC236}">
                <a16:creationId xmlns:a16="http://schemas.microsoft.com/office/drawing/2014/main" id="{96B95469-1D76-4B2E-8564-6BABFE027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933" y="4253492"/>
            <a:ext cx="3321373" cy="159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541C75B-7B0F-4078-9C41-C7194FCEF0B6}"/>
              </a:ext>
            </a:extLst>
          </p:cNvPr>
          <p:cNvSpPr/>
          <p:nvPr/>
        </p:nvSpPr>
        <p:spPr bwMode="auto">
          <a:xfrm>
            <a:off x="3563888" y="4620636"/>
            <a:ext cx="1584176" cy="864096"/>
          </a:xfrm>
          <a:prstGeom prst="rightArrow">
            <a:avLst/>
          </a:prstGeom>
          <a:solidFill>
            <a:srgbClr val="FF0000">
              <a:alpha val="54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C75820-C125-4AD7-B784-EAF68C80BAFF}"/>
              </a:ext>
            </a:extLst>
          </p:cNvPr>
          <p:cNvSpPr/>
          <p:nvPr/>
        </p:nvSpPr>
        <p:spPr>
          <a:xfrm>
            <a:off x="0" y="6627168"/>
            <a:ext cx="5094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hlinkClick r:id="rId5"/>
              </a:rPr>
              <a:t>https://www.insper.edu.br/conhecimento/politicas-publicas/a-educacao-no-brasil-em-10-graficos/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0589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85321C09-27D9-4E3E-BBEA-C21014FD3E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536" y="2857500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altLang="pt-BR" sz="2800" dirty="0">
                <a:solidFill>
                  <a:srgbClr val="BF0024"/>
                </a:solidFill>
              </a:rPr>
              <a:t>Motivação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3429000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9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kern="0" dirty="0">
                <a:solidFill>
                  <a:srgbClr val="BF0024"/>
                </a:solidFill>
              </a:rPr>
              <a:t>Motivação</a:t>
            </a:r>
          </a:p>
        </p:txBody>
      </p:sp>
      <p:pic>
        <p:nvPicPr>
          <p:cNvPr id="2" name="Picture 2" descr="Resultado de imagem para mercado financeiro">
            <a:extLst>
              <a:ext uri="{FF2B5EF4-FFF2-40B4-BE49-F238E27FC236}">
                <a16:creationId xmlns:a16="http://schemas.microsoft.com/office/drawing/2014/main" id="{0A6AC741-2F99-4342-B369-61751A79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6" y="2640016"/>
            <a:ext cx="3393648" cy="163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sultado de imagem para mercado financeiro">
            <a:extLst>
              <a:ext uri="{FF2B5EF4-FFF2-40B4-BE49-F238E27FC236}">
                <a16:creationId xmlns:a16="http://schemas.microsoft.com/office/drawing/2014/main" id="{7CD85DE8-ABC9-48A4-997B-905CC460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74" y="3589848"/>
            <a:ext cx="2880320" cy="192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mercado financeiro">
            <a:extLst>
              <a:ext uri="{FF2B5EF4-FFF2-40B4-BE49-F238E27FC236}">
                <a16:creationId xmlns:a16="http://schemas.microsoft.com/office/drawing/2014/main" id="{434D36C5-7272-4002-872A-F3CCB0384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8" y="4483844"/>
            <a:ext cx="3101330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m relacionada">
            <a:extLst>
              <a:ext uri="{FF2B5EF4-FFF2-40B4-BE49-F238E27FC236}">
                <a16:creationId xmlns:a16="http://schemas.microsoft.com/office/drawing/2014/main" id="{578D2CA8-C671-46CA-A3C3-F7493C5A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323" y="3140968"/>
            <a:ext cx="3233517" cy="18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364FC-C07E-41DE-8336-A30E2C315E47}"/>
              </a:ext>
            </a:extLst>
          </p:cNvPr>
          <p:cNvSpPr txBox="1"/>
          <p:nvPr/>
        </p:nvSpPr>
        <p:spPr>
          <a:xfrm>
            <a:off x="416260" y="152019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Aplicar algoritmos de linguagem natural para interpretar noticias sobre o mercado financeiro e tentar prever a movimentação de ações.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81ADCE-585A-4367-A2B7-170B8DBB9E34}"/>
              </a:ext>
            </a:extLst>
          </p:cNvPr>
          <p:cNvSpPr/>
          <p:nvPr/>
        </p:nvSpPr>
        <p:spPr>
          <a:xfrm>
            <a:off x="-1763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>
                <a:hlinkClick r:id="rId6"/>
              </a:rPr>
              <a:t>https://www.btgpactualdigital.com/blog/financas/mercado-financeiro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48883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85321C09-27D9-4E3E-BBEA-C21014FD3E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536" y="2857500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800" dirty="0">
                <a:solidFill>
                  <a:srgbClr val="BF0024"/>
                </a:solidFill>
              </a:rPr>
              <a:t>Base de Dados e Modelos Utilizados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3429000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5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kern="0" dirty="0">
                <a:solidFill>
                  <a:srgbClr val="BF0024"/>
                </a:solidFill>
              </a:rPr>
              <a:t>Dados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B1CE27-6E93-4007-9CEF-95E12454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81043"/>
              </p:ext>
            </p:extLst>
          </p:nvPr>
        </p:nvGraphicFramePr>
        <p:xfrm>
          <a:off x="632606" y="4644930"/>
          <a:ext cx="3710544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168804940"/>
                    </a:ext>
                  </a:extLst>
                </a:gridCol>
                <a:gridCol w="783745">
                  <a:extLst>
                    <a:ext uri="{9D8B030D-6E8A-4147-A177-3AD203B41FA5}">
                      <a16:colId xmlns:a16="http://schemas.microsoft.com/office/drawing/2014/main" val="3705728824"/>
                    </a:ext>
                  </a:extLst>
                </a:gridCol>
                <a:gridCol w="783745">
                  <a:extLst>
                    <a:ext uri="{9D8B030D-6E8A-4147-A177-3AD203B41FA5}">
                      <a16:colId xmlns:a16="http://schemas.microsoft.com/office/drawing/2014/main" val="855535979"/>
                    </a:ext>
                  </a:extLst>
                </a:gridCol>
                <a:gridCol w="783745">
                  <a:extLst>
                    <a:ext uri="{9D8B030D-6E8A-4147-A177-3AD203B41FA5}">
                      <a16:colId xmlns:a16="http://schemas.microsoft.com/office/drawing/2014/main" val="42789119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PETR4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A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Price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A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Volume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A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Ticks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A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2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09/10/2018 11:00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26,69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17752300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13529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94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09/10/2018 12:00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26,79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7840900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9768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81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09/10/2018 13:00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26,83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8244300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9649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055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09/10/2018 14:00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26,84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7674700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8604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7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09/10/2018 15:00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26,95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16824900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14044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2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09/10/2018 16:00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26,86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10581100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15616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66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09/10/2018 17:00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26,82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2624500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368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011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10/10/2018 10:00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25,87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24229900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16463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0606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93FE2D8-9C74-4849-A186-45B817ED0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2167"/>
              </p:ext>
            </p:extLst>
          </p:nvPr>
        </p:nvGraphicFramePr>
        <p:xfrm>
          <a:off x="645432" y="1475656"/>
          <a:ext cx="7598976" cy="2462910"/>
        </p:xfrm>
        <a:graphic>
          <a:graphicData uri="http://schemas.openxmlformats.org/drawingml/2006/table">
            <a:tbl>
              <a:tblPr/>
              <a:tblGrid>
                <a:gridCol w="686208">
                  <a:extLst>
                    <a:ext uri="{9D8B030D-6E8A-4147-A177-3AD203B41FA5}">
                      <a16:colId xmlns:a16="http://schemas.microsoft.com/office/drawing/2014/main" val="15960944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5648202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8104618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8978736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7475087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84037008"/>
                    </a:ext>
                  </a:extLst>
                </a:gridCol>
              </a:tblGrid>
              <a:tr h="4609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Pessoa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Texto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Retweets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Likes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51523"/>
                  </a:ext>
                </a:extLst>
              </a:tr>
              <a:tr h="897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19:38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usuários e organizações relatam restrições de acesso a redes sociais na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venezuela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61378"/>
                  </a:ext>
                </a:extLst>
              </a:tr>
              <a:tr h="897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18:44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liberais simplificam reduzem ou fazem substituição mas não elevam impostos diz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guedes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80320"/>
                  </a:ext>
                </a:extLst>
              </a:tr>
              <a:tr h="897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18:14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milhões ainda não declararam ir prazo encerra hoje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44119"/>
                  </a:ext>
                </a:extLst>
              </a:tr>
              <a:tr h="470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17:32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lança rival do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tinder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brasil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379177"/>
                  </a:ext>
                </a:extLst>
              </a:tr>
              <a:tr h="897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17:22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futuro é privado diz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zuckerberg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 encontro anual do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messenger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terá versão desktop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09390"/>
                  </a:ext>
                </a:extLst>
              </a:tr>
              <a:tr h="897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16:36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fazem parceria para entregas de pacotes dentro de carros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71407"/>
                  </a:ext>
                </a:extLst>
              </a:tr>
              <a:tr h="897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16:32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fazem parceria para entregas de pacotes em carros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02242"/>
                  </a:ext>
                </a:extLst>
              </a:tr>
              <a:tr h="897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16:30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relator da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previdência na comissão especial defende idade mínima para aposentadoria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5757"/>
                  </a:ext>
                </a:extLst>
              </a:tr>
              <a:tr h="897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16:28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relator da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previdência na comissão especial defende idade mínima para aposentadoria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04900"/>
                  </a:ext>
                </a:extLst>
              </a:tr>
              <a:tr h="897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g1economia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30/04/2019 16:22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aneel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autoriza redução média de 2 72 nas tarifas de energia de alagoas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256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45460B-CC23-46AA-A785-86FA01ED46F9}"/>
              </a:ext>
            </a:extLst>
          </p:cNvPr>
          <p:cNvSpPr txBox="1"/>
          <p:nvPr/>
        </p:nvSpPr>
        <p:spPr>
          <a:xfrm>
            <a:off x="645432" y="1135813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Dados Tweets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9E8BE3-25CA-41D6-BFCA-8A95AB7349F3}"/>
              </a:ext>
            </a:extLst>
          </p:cNvPr>
          <p:cNvSpPr txBox="1"/>
          <p:nvPr/>
        </p:nvSpPr>
        <p:spPr>
          <a:xfrm>
            <a:off x="632606" y="424610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Dados Bovespa</a:t>
            </a:r>
          </a:p>
        </p:txBody>
      </p:sp>
    </p:spTree>
    <p:extLst>
      <p:ext uri="{BB962C8B-B14F-4D97-AF65-F5344CB8AC3E}">
        <p14:creationId xmlns:p14="http://schemas.microsoft.com/office/powerpoint/2010/main" val="421693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kern="0" dirty="0">
                <a:solidFill>
                  <a:srgbClr val="BF0024"/>
                </a:solidFill>
              </a:rPr>
              <a:t>Dados</a:t>
            </a:r>
          </a:p>
        </p:txBody>
      </p:sp>
      <p:pic>
        <p:nvPicPr>
          <p:cNvPr id="11" name="Imagem 10" descr="C:\Users\edufe\AppData\Local\Microsoft\Windows\INetCache\Content.MSO\91FBC697.tmp">
            <a:extLst>
              <a:ext uri="{FF2B5EF4-FFF2-40B4-BE49-F238E27FC236}">
                <a16:creationId xmlns:a16="http://schemas.microsoft.com/office/drawing/2014/main" id="{4024D40F-E988-4511-AD83-217C0A1375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68" y="1986452"/>
            <a:ext cx="6583288" cy="2885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67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kern="0" dirty="0">
                <a:solidFill>
                  <a:srgbClr val="BF0024"/>
                </a:solidFill>
              </a:rPr>
              <a:t>Dados</a:t>
            </a:r>
          </a:p>
        </p:txBody>
      </p:sp>
      <p:pic>
        <p:nvPicPr>
          <p:cNvPr id="12" name="Imagem 11" descr="C:\Users\edufe\AppData\Local\Microsoft\Windows\INetCache\Content.MSO\DCB5C3BD.tmp">
            <a:extLst>
              <a:ext uri="{FF2B5EF4-FFF2-40B4-BE49-F238E27FC236}">
                <a16:creationId xmlns:a16="http://schemas.microsoft.com/office/drawing/2014/main" id="{2EB1F41F-72E0-4347-92FA-94E901AB47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1" y="2204864"/>
            <a:ext cx="8633157" cy="2826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5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7EB3E22F-28A2-400D-BE82-DB62F84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7C8076A-C795-4F87-AEE9-F869BE86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27DCCCA1-A086-45DB-B86B-8AB1492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B055D77E-103D-47D5-9070-AE6E3ED3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E4473EF3-E783-44A0-BDD9-795D4E2F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16DC3E-E9A4-4147-96C5-C055DA1D726A}"/>
              </a:ext>
            </a:extLst>
          </p:cNvPr>
          <p:cNvCxnSpPr>
            <a:cxnSpLocks/>
          </p:cNvCxnSpPr>
          <p:nvPr/>
        </p:nvCxnSpPr>
        <p:spPr bwMode="auto">
          <a:xfrm>
            <a:off x="0" y="980728"/>
            <a:ext cx="550810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CF86F22-1FCF-41A8-ABD1-A9C38F610439}"/>
              </a:ext>
            </a:extLst>
          </p:cNvPr>
          <p:cNvSpPr txBox="1">
            <a:spLocks/>
          </p:cNvSpPr>
          <p:nvPr/>
        </p:nvSpPr>
        <p:spPr bwMode="auto">
          <a:xfrm>
            <a:off x="395536" y="332656"/>
            <a:ext cx="8568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95959"/>
                </a:solidFill>
                <a:latin typeface="Arial" charset="0"/>
              </a:defRPr>
            </a:lvl9pPr>
          </a:lstStyle>
          <a:p>
            <a:r>
              <a:rPr lang="pt-BR" altLang="pt-BR" sz="2800" dirty="0">
                <a:solidFill>
                  <a:srgbClr val="BF0024"/>
                </a:solidFill>
              </a:rPr>
              <a:t>Modelos Utilizados</a:t>
            </a:r>
            <a:endParaRPr lang="pt-BR" altLang="pt-BR" sz="2800" kern="0" dirty="0">
              <a:solidFill>
                <a:srgbClr val="BF0024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D4B2A1-16CB-4F92-912F-C9EBE3B8D6E4}"/>
              </a:ext>
            </a:extLst>
          </p:cNvPr>
          <p:cNvSpPr txBox="1"/>
          <p:nvPr/>
        </p:nvSpPr>
        <p:spPr>
          <a:xfrm>
            <a:off x="1763688" y="2087051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Bibliotecas com algoritmos para linguagem natural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357836-DF4F-476F-88C1-F38AE228B9AB}"/>
              </a:ext>
            </a:extLst>
          </p:cNvPr>
          <p:cNvSpPr txBox="1"/>
          <p:nvPr/>
        </p:nvSpPr>
        <p:spPr>
          <a:xfrm>
            <a:off x="2135806" y="31621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scikit-learn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E1B3C77-667D-4BB4-AD9B-35EC07856F77}"/>
              </a:ext>
            </a:extLst>
          </p:cNvPr>
          <p:cNvSpPr txBox="1"/>
          <p:nvPr/>
        </p:nvSpPr>
        <p:spPr>
          <a:xfrm>
            <a:off x="3974992" y="316216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gensim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A1B3A44-A623-416F-9D88-A6AE4204CAA3}"/>
              </a:ext>
            </a:extLst>
          </p:cNvPr>
          <p:cNvCxnSpPr>
            <a:stCxn id="2" idx="2"/>
            <a:endCxn id="24" idx="0"/>
          </p:cNvCxnSpPr>
          <p:nvPr/>
        </p:nvCxnSpPr>
        <p:spPr bwMode="auto">
          <a:xfrm flipH="1">
            <a:off x="4439222" y="2456383"/>
            <a:ext cx="840" cy="705777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F0A100A-FF0A-4B2E-93EB-C4C1A925A599}"/>
              </a:ext>
            </a:extLst>
          </p:cNvPr>
          <p:cNvCxnSpPr>
            <a:stCxn id="2" idx="2"/>
            <a:endCxn id="3" idx="0"/>
          </p:cNvCxnSpPr>
          <p:nvPr/>
        </p:nvCxnSpPr>
        <p:spPr bwMode="auto">
          <a:xfrm flipH="1">
            <a:off x="2779572" y="2456383"/>
            <a:ext cx="1660490" cy="705777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6DCE6DD-BE0F-471D-83C6-4C5D8E0D55A6}"/>
              </a:ext>
            </a:extLst>
          </p:cNvPr>
          <p:cNvSpPr txBox="1"/>
          <p:nvPr/>
        </p:nvSpPr>
        <p:spPr>
          <a:xfrm>
            <a:off x="5607742" y="3162160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Tensor-</a:t>
            </a:r>
            <a:r>
              <a:rPr lang="pt-BR" dirty="0" err="1">
                <a:solidFill>
                  <a:schemeClr val="bg1"/>
                </a:solidFill>
              </a:rPr>
              <a:t>Flow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90571EC-E60A-40CA-BF94-2B4F8A81AAF7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 bwMode="auto">
          <a:xfrm>
            <a:off x="4440062" y="2456383"/>
            <a:ext cx="1888423" cy="705777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472478F-4927-4E5B-B7E6-2005284CF9EA}"/>
              </a:ext>
            </a:extLst>
          </p:cNvPr>
          <p:cNvSpPr txBox="1"/>
          <p:nvPr/>
        </p:nvSpPr>
        <p:spPr>
          <a:xfrm>
            <a:off x="2462818" y="46884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LDA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BE6C2FD-BD4A-4962-AE37-FB5F3F927B1D}"/>
              </a:ext>
            </a:extLst>
          </p:cNvPr>
          <p:cNvSpPr txBox="1"/>
          <p:nvPr/>
        </p:nvSpPr>
        <p:spPr>
          <a:xfrm>
            <a:off x="3816743" y="4672933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Word2Vec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C572737-F092-46F2-BCD6-9F6D112FC64D}"/>
              </a:ext>
            </a:extLst>
          </p:cNvPr>
          <p:cNvSpPr txBox="1"/>
          <p:nvPr/>
        </p:nvSpPr>
        <p:spPr>
          <a:xfrm>
            <a:off x="5476392" y="469291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9599015-8024-4A89-8B02-A8F7D1A944C3}"/>
              </a:ext>
            </a:extLst>
          </p:cNvPr>
          <p:cNvCxnSpPr>
            <a:stCxn id="3" idx="2"/>
            <a:endCxn id="20" idx="0"/>
          </p:cNvCxnSpPr>
          <p:nvPr/>
        </p:nvCxnSpPr>
        <p:spPr bwMode="auto">
          <a:xfrm>
            <a:off x="2779572" y="3531492"/>
            <a:ext cx="0" cy="115697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2A14AA9-AFF5-44CC-B867-AE9539AEEDA6}"/>
              </a:ext>
            </a:extLst>
          </p:cNvPr>
          <p:cNvCxnSpPr>
            <a:cxnSpLocks/>
            <a:stCxn id="3" idx="2"/>
            <a:endCxn id="36" idx="0"/>
          </p:cNvCxnSpPr>
          <p:nvPr/>
        </p:nvCxnSpPr>
        <p:spPr bwMode="auto">
          <a:xfrm>
            <a:off x="2779572" y="3531492"/>
            <a:ext cx="1659649" cy="1141441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CCEDA2C-C325-4874-A0A8-003B1E298E64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 bwMode="auto">
          <a:xfrm flipH="1">
            <a:off x="4439221" y="3531492"/>
            <a:ext cx="1" cy="1141441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45DD2F1-71F5-414E-8FDB-AC0AB0C62D3F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 bwMode="auto">
          <a:xfrm flipH="1">
            <a:off x="2779572" y="3531492"/>
            <a:ext cx="1659650" cy="115697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3D0AFC2-CFC8-4E59-AF3E-0C9417136550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 bwMode="auto">
          <a:xfrm>
            <a:off x="6328485" y="3531492"/>
            <a:ext cx="3270" cy="1161418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7D3F7C47-9DCF-4059-9A6E-EA16D3AB3C8E}"/>
              </a:ext>
            </a:extLst>
          </p:cNvPr>
          <p:cNvSpPr/>
          <p:nvPr/>
        </p:nvSpPr>
        <p:spPr bwMode="auto">
          <a:xfrm>
            <a:off x="1835696" y="4469938"/>
            <a:ext cx="5993076" cy="80639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template_cruzeiro">
  <a:themeElements>
    <a:clrScheme name="Personalizada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000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0070C0"/>
      </a:hlink>
      <a:folHlink>
        <a:srgbClr val="0070C0"/>
      </a:folHlink>
    </a:clrScheme>
    <a:fontScheme name="template_cruzei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ln>
          <a:solidFill>
            <a:schemeClr val="accent2"/>
          </a:solidFill>
          <a:headEnd type="none" w="med" len="med"/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>
    <a:extraClrScheme>
      <a:clrScheme name="template_cruzei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cruzei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cruzei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cruzei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cruzei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cruzei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cruzei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cruzei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cruzei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cruzei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cruzei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cruzei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template_cruzeiro</Template>
  <TotalTime>4459</TotalTime>
  <Words>1006</Words>
  <Application>Microsoft Office PowerPoint</Application>
  <PresentationFormat>Apresentação na tela (4:3)</PresentationFormat>
  <Paragraphs>206</Paragraphs>
  <Slides>28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template_cruzeiro</vt:lpstr>
      <vt:lpstr>Apresentação do PowerPoint</vt:lpstr>
      <vt:lpstr>Sumário</vt:lpstr>
      <vt:lpstr>Motivação</vt:lpstr>
      <vt:lpstr>Apresentação do PowerPoint</vt:lpstr>
      <vt:lpstr>Base de Dados e Modelos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LDA - Latent Dirichlet Allocation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Word2Vec</vt:lpstr>
      <vt:lpstr>Apresentação do PowerPoint</vt:lpstr>
      <vt:lpstr>Apresentação do PowerPoint</vt:lpstr>
      <vt:lpstr>Apresentação do PowerPoint</vt:lpstr>
      <vt:lpstr>Recurrent Neural Networks</vt:lpstr>
      <vt:lpstr>Apresentação do PowerPoint</vt:lpstr>
      <vt:lpstr>Apresentação do PowerPoint</vt:lpstr>
      <vt:lpstr>Apresentação do PowerPoint</vt:lpstr>
      <vt:lpstr>Conclusão</vt:lpstr>
      <vt:lpstr>Apresentação do PowerPoint</vt:lpstr>
      <vt:lpstr>Apresentação do PowerPoint</vt:lpstr>
    </vt:vector>
  </TitlesOfParts>
  <Company>Universidade Cruzeiro do Sul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aneves</dc:creator>
  <cp:lastModifiedBy>Eduardo Magalhães</cp:lastModifiedBy>
  <cp:revision>203</cp:revision>
  <dcterms:created xsi:type="dcterms:W3CDTF">2009-08-10T21:40:57Z</dcterms:created>
  <dcterms:modified xsi:type="dcterms:W3CDTF">2019-06-04T19:29:57Z</dcterms:modified>
</cp:coreProperties>
</file>