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9" r:id="rId5"/>
    <p:sldId id="265" r:id="rId6"/>
    <p:sldId id="267" r:id="rId7"/>
    <p:sldId id="258" r:id="rId8"/>
    <p:sldId id="268" r:id="rId9"/>
    <p:sldId id="257" r:id="rId10"/>
    <p:sldId id="269" r:id="rId11"/>
    <p:sldId id="270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7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6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13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64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6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373809"/>
            <a:ext cx="7402146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53533"/>
            <a:ext cx="7402146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4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09" y="304801"/>
            <a:ext cx="10018713" cy="12239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670180"/>
            <a:ext cx="10018713" cy="4121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392747-C1F4-424F-BAB1-CC63944BFCAA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BA616E-E4CC-46E0-9D6D-19BDF7D1F71D}"/>
              </a:ext>
            </a:extLst>
          </p:cNvPr>
          <p:cNvSpPr txBox="1"/>
          <p:nvPr userDrawn="1"/>
        </p:nvSpPr>
        <p:spPr>
          <a:xfrm>
            <a:off x="10304156" y="5953035"/>
            <a:ext cx="287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endParaRPr lang="en-US" sz="7200" b="1" dirty="0">
              <a:solidFill>
                <a:srgbClr val="00B0F0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1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63CD-D8AB-43A1-A45A-1125C1E6A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106" y="1380068"/>
            <a:ext cx="9580917" cy="2616199"/>
          </a:xfrm>
        </p:spPr>
        <p:txBody>
          <a:bodyPr>
            <a:normAutofit/>
          </a:bodyPr>
          <a:lstStyle/>
          <a:p>
            <a:r>
              <a:rPr lang="pt-BR" sz="5400" dirty="0"/>
              <a:t>Balcão Brasileiro de Startups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6171C-FAE6-4500-A309-BCFE9ACB4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Investindo em sonhos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036E8-43FD-4ED8-A32F-209C3EB9BAE6}"/>
              </a:ext>
            </a:extLst>
          </p:cNvPr>
          <p:cNvSpPr txBox="1"/>
          <p:nvPr/>
        </p:nvSpPr>
        <p:spPr>
          <a:xfrm>
            <a:off x="5336299" y="1897462"/>
            <a:ext cx="27525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endParaRPr lang="en-US" sz="11500" b="1" dirty="0">
              <a:solidFill>
                <a:srgbClr val="00B0F0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3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7C25-5E76-4AFB-8104-E8142AF2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84" y="2200831"/>
            <a:ext cx="8708431" cy="1302452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Demonstração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7C25-5E76-4AFB-8104-E8142AF2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84" y="2777774"/>
            <a:ext cx="8708431" cy="1302452"/>
          </a:xfrm>
        </p:spPr>
        <p:txBody>
          <a:bodyPr>
            <a:normAutofit/>
          </a:bodyPr>
          <a:lstStyle/>
          <a:p>
            <a:r>
              <a:rPr lang="pt-BR" dirty="0"/>
              <a:t>Conclusão: Porque escolher a </a:t>
            </a:r>
            <a:r>
              <a:rPr lang="pt-BR" sz="60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r>
              <a:rPr lang="pt-B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2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6074D-0741-494D-A1E5-CE7E7529ED2D}"/>
              </a:ext>
            </a:extLst>
          </p:cNvPr>
          <p:cNvGrpSpPr/>
          <p:nvPr/>
        </p:nvGrpSpPr>
        <p:grpSpPr>
          <a:xfrm>
            <a:off x="239486" y="255814"/>
            <a:ext cx="11598728" cy="6195526"/>
            <a:chOff x="1484309" y="1561615"/>
            <a:chExt cx="8788695" cy="45779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70D8A5-E675-47F0-AA92-D4AD32108F36}"/>
                </a:ext>
              </a:extLst>
            </p:cNvPr>
            <p:cNvSpPr/>
            <p:nvPr/>
          </p:nvSpPr>
          <p:spPr>
            <a:xfrm>
              <a:off x="3296371" y="2127373"/>
              <a:ext cx="3488316" cy="20060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200" b="1" dirty="0"/>
                <a:t>Pioneirismo: Primeiro regulador de ações em base de </a:t>
              </a:r>
              <a:r>
                <a:rPr lang="pt-BR" sz="1200" b="1" dirty="0" err="1"/>
                <a:t>BlockChain</a:t>
              </a:r>
              <a:r>
                <a:rPr lang="pt-BR" sz="1200" b="1" dirty="0"/>
                <a:t>.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200" b="1" dirty="0"/>
                <a:t>Tecnologia inovadora: Uma das primeiras empresas a utilizar </a:t>
              </a:r>
              <a:r>
                <a:rPr lang="pt-BR" sz="1200" b="1" dirty="0" err="1"/>
                <a:t>BlockChain</a:t>
              </a:r>
              <a:r>
                <a:rPr lang="pt-BR" sz="1200" b="1" dirty="0"/>
                <a:t> como core do seu negócio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200" b="1" dirty="0" err="1"/>
                <a:t>Asset</a:t>
              </a:r>
              <a:r>
                <a:rPr lang="pt-BR" sz="1200" b="1" dirty="0"/>
                <a:t>-Light: A  empresa não precisa de muitos ativos para operar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200" b="1" dirty="0"/>
                <a:t>Fronteiras: Pode operar no mundo inteiro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200" b="1" dirty="0"/>
                <a:t>Clientes: Foco em startups que precisam de capital para conseguir explorar todo o seu potencial. Novas oportunidade para investidores que buscam investimentos alternativos.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200" b="1" dirty="0"/>
                <a:t>Transparência: Análise profunda de cada startup disponível para o estudo dos investidores</a:t>
              </a:r>
              <a:endParaRPr lang="pt-BR" sz="1600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DA6AE7-7BF0-4864-9DA7-348A4ABA202B}"/>
                </a:ext>
              </a:extLst>
            </p:cNvPr>
            <p:cNvSpPr/>
            <p:nvPr/>
          </p:nvSpPr>
          <p:spPr>
            <a:xfrm>
              <a:off x="6784688" y="2127375"/>
              <a:ext cx="3488316" cy="20060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b="1" dirty="0"/>
                <a:t>Tecnologia: Capacidade técnica dos funcionários muito alta</a:t>
              </a:r>
            </a:p>
            <a:p>
              <a:pPr marL="285750" indent="-2857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b="1" dirty="0"/>
                <a:t>Reputação: A empresa não é conhecida no mercado, e a operação depende um grande numero de investidores/empresas</a:t>
              </a:r>
            </a:p>
            <a:p>
              <a:pPr marL="285750" indent="-2857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200" b="1" dirty="0"/>
                <a:t>Confiança: A empresa tem uma dependência muito forte da confiança dos clientes nos serviços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379848-39DC-43CA-844D-60DE4735C4A8}"/>
                </a:ext>
              </a:extLst>
            </p:cNvPr>
            <p:cNvSpPr/>
            <p:nvPr/>
          </p:nvSpPr>
          <p:spPr>
            <a:xfrm>
              <a:off x="3296372" y="4133460"/>
              <a:ext cx="3488316" cy="2006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200" b="1" dirty="0"/>
                <a:t>Crise: O periodo de crise abaixou os ânimos no mercado financeiro tradicional, mas pode ser uma oportunidade para novas empresas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b="1" dirty="0"/>
                <a:t>Clientes: O número de startups aumentou em 20 vezes nos últimos 8 anos.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b="1" dirty="0"/>
                <a:t>Valor do mercados de Startups atinge US</a:t>
              </a:r>
              <a:r>
                <a:rPr lang="pt-BR" sz="1600" b="1" dirty="0"/>
                <a:t>$ </a:t>
              </a:r>
              <a:r>
                <a:rPr lang="pt-BR" sz="1200" b="1" dirty="0"/>
                <a:t>1 bilhão.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1C8541-7A88-4C42-9149-770150B93CB0}"/>
                </a:ext>
              </a:extLst>
            </p:cNvPr>
            <p:cNvSpPr/>
            <p:nvPr/>
          </p:nvSpPr>
          <p:spPr>
            <a:xfrm>
              <a:off x="6784686" y="4133459"/>
              <a:ext cx="3488316" cy="20060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b="1" dirty="0"/>
                <a:t>Legislação: Falta de regulação de </a:t>
              </a:r>
              <a:r>
                <a:rPr lang="pt-BR" sz="1200" b="1" dirty="0" err="1"/>
                <a:t>BlockChain</a:t>
              </a:r>
              <a:r>
                <a:rPr lang="pt-BR" sz="1200" b="1" dirty="0"/>
                <a:t> e </a:t>
              </a:r>
              <a:r>
                <a:rPr lang="pt-BR" sz="1200" b="1" dirty="0" err="1"/>
                <a:t>Cryptomoedas</a:t>
              </a:r>
              <a:r>
                <a:rPr lang="pt-BR" sz="1200" b="1" dirty="0"/>
                <a:t> pode afetar a confiança do investidor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b="1" dirty="0"/>
                <a:t>Clientes: 25% das startups brasileiras morrem no 1 ano de funcionamento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b="1" dirty="0"/>
                <a:t>Pioneirismo: Atrairmos concorrência do modelo de negócio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b="1" dirty="0"/>
                <a:t>Mercado: Valor das ações das startups caírem ao serem lançadas e perdemos a confiança dos empreendedores</a:t>
              </a:r>
              <a:endParaRPr lang="en-US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891288-D18C-4A05-BB62-400757622AB8}"/>
                </a:ext>
              </a:extLst>
            </p:cNvPr>
            <p:cNvSpPr txBox="1"/>
            <p:nvPr/>
          </p:nvSpPr>
          <p:spPr>
            <a:xfrm>
              <a:off x="3870979" y="156161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Fatores positivos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FB1DF7-717C-479E-B649-5B4C2CA43699}"/>
                </a:ext>
              </a:extLst>
            </p:cNvPr>
            <p:cNvSpPr txBox="1"/>
            <p:nvPr/>
          </p:nvSpPr>
          <p:spPr>
            <a:xfrm>
              <a:off x="7279946" y="1561616"/>
              <a:ext cx="2497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Fatores Negativos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207A18-2FAB-4A6F-B90C-17A2347E1AD7}"/>
                </a:ext>
              </a:extLst>
            </p:cNvPr>
            <p:cNvSpPr txBox="1"/>
            <p:nvPr/>
          </p:nvSpPr>
          <p:spPr>
            <a:xfrm>
              <a:off x="1484309" y="4455079"/>
              <a:ext cx="16232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dirty="0"/>
                <a:t>Fatores Externos</a:t>
              </a:r>
              <a:endParaRPr 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207445-A4B8-4C9A-9989-EF3EB80034A3}"/>
                </a:ext>
              </a:extLst>
            </p:cNvPr>
            <p:cNvSpPr txBox="1"/>
            <p:nvPr/>
          </p:nvSpPr>
          <p:spPr>
            <a:xfrm>
              <a:off x="1674022" y="2714917"/>
              <a:ext cx="1433524" cy="61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dirty="0"/>
                <a:t>Fatores Internos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53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63CD-D8AB-43A1-A45A-1125C1E6A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106" y="1380068"/>
            <a:ext cx="9580917" cy="2616199"/>
          </a:xfrm>
        </p:spPr>
        <p:txBody>
          <a:bodyPr>
            <a:normAutofit/>
          </a:bodyPr>
          <a:lstStyle/>
          <a:p>
            <a:r>
              <a:rPr lang="pt-BR" sz="5400" dirty="0"/>
              <a:t>Balcão Brasileiro de Startups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6171C-FAE6-4500-A309-BCFE9ACB4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Investindo em sonhos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036E8-43FD-4ED8-A32F-209C3EB9BAE6}"/>
              </a:ext>
            </a:extLst>
          </p:cNvPr>
          <p:cNvSpPr txBox="1"/>
          <p:nvPr/>
        </p:nvSpPr>
        <p:spPr>
          <a:xfrm>
            <a:off x="5336299" y="1897462"/>
            <a:ext cx="27525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endParaRPr lang="en-US" sz="11500" b="1" dirty="0">
              <a:solidFill>
                <a:srgbClr val="00B0F0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6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7C25-5E76-4AFB-8104-E8142AF2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Empresa: Quem somos? Onde Atuamos? E porque escolher a </a:t>
            </a:r>
            <a:r>
              <a:rPr lang="pt-BR" sz="60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r>
              <a:rPr lang="pt-B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4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75D2-00A3-4AB6-B37B-9FB0B66C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Somos?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A995-4800-447D-93A4-89D6C96A3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mercado de balcão é um mercado onde são negociados os mais diversos títulos de valores mobiliários: Ações, Futuros, Comodities, Opções... Porém esses mercados estão sempre ligados a um país e dependem de uma instituição especifica. </a:t>
            </a:r>
          </a:p>
          <a:p>
            <a:pPr marL="0" indent="0" algn="just">
              <a:buNone/>
            </a:pPr>
            <a:r>
              <a:rPr lang="pt-BR" dirty="0"/>
              <a:t>Nossa proposta é dar a liberdade a qualquer um que queira criar um ativo negociável conseguir seguir em frente com o processo.</a:t>
            </a:r>
          </a:p>
          <a:p>
            <a:pPr marL="0" indent="0" algn="just">
              <a:buNone/>
            </a:pPr>
            <a:r>
              <a:rPr lang="pt-BR" dirty="0"/>
              <a:t>Através da nossa </a:t>
            </a:r>
            <a:r>
              <a:rPr lang="pt-BR" dirty="0" err="1"/>
              <a:t>BlockChain</a:t>
            </a:r>
            <a:r>
              <a:rPr lang="pt-BR" dirty="0"/>
              <a:t>, utilizando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Contracts</a:t>
            </a:r>
            <a:r>
              <a:rPr lang="pt-BR" dirty="0"/>
              <a:t> qualquer pessoa ou empresa pode criar um contrato, e se ó ativo proposto for valido, realizar seus negócios na nossa rede.</a:t>
            </a:r>
          </a:p>
        </p:txBody>
      </p:sp>
    </p:spTree>
    <p:extLst>
      <p:ext uri="{BB962C8B-B14F-4D97-AF65-F5344CB8AC3E}">
        <p14:creationId xmlns:p14="http://schemas.microsoft.com/office/powerpoint/2010/main" val="379087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A553-91E7-4C00-BBF7-41BF084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Proteção ao cliente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2D7E-9CA7-409C-8C01-5CE9334A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cadastro é realizado através de um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Contract</a:t>
            </a:r>
            <a:r>
              <a:rPr lang="pt-BR" dirty="0"/>
              <a:t> e precisa de uma aprovação para prosseguir para a </a:t>
            </a:r>
            <a:r>
              <a:rPr lang="pt-BR" dirty="0" err="1"/>
              <a:t>BlockChain</a:t>
            </a:r>
            <a:r>
              <a:rPr lang="pt-BR" dirty="0"/>
              <a:t>. Mas existem algumas regras para proteção dos clientes:</a:t>
            </a:r>
          </a:p>
          <a:p>
            <a:pPr lvl="1" algn="just"/>
            <a:r>
              <a:rPr lang="pt-BR" dirty="0"/>
              <a:t>Após a aprovação existe um periodo de </a:t>
            </a:r>
            <a:r>
              <a:rPr lang="pt-BR" b="1" dirty="0"/>
              <a:t>carência de 1 semana </a:t>
            </a:r>
            <a:r>
              <a:rPr lang="pt-BR" dirty="0"/>
              <a:t>para que o criador do contrato receba os fundos do IPO. Assim se qualquer fraude for detectada os acionistas recebem o valor inicial das ações de volta*</a:t>
            </a:r>
          </a:p>
          <a:p>
            <a:pPr lvl="1" algn="just"/>
            <a:r>
              <a:rPr lang="pt-BR" b="1" dirty="0"/>
              <a:t>Existe um custo de 10 </a:t>
            </a:r>
            <a:r>
              <a:rPr lang="pt-BR" b="1" dirty="0" err="1"/>
              <a:t>etherium</a:t>
            </a:r>
            <a:r>
              <a:rPr lang="pt-BR" b="1" dirty="0"/>
              <a:t> para submeter uma solicitação de cadastro </a:t>
            </a:r>
            <a:r>
              <a:rPr lang="pt-BR" dirty="0"/>
              <a:t>que é devolvido se o contrato for auditado,</a:t>
            </a:r>
            <a:r>
              <a:rPr lang="pt-BR" b="1" dirty="0"/>
              <a:t> </a:t>
            </a:r>
            <a:r>
              <a:rPr lang="pt-BR" dirty="0"/>
              <a:t>de forma a evitar um numero excessivo de contratos sem fundamento.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34706-0A8F-4AD4-8AE1-2F9315D7ACC6}"/>
              </a:ext>
            </a:extLst>
          </p:cNvPr>
          <p:cNvSpPr/>
          <p:nvPr/>
        </p:nvSpPr>
        <p:spPr>
          <a:xfrm>
            <a:off x="6493665" y="6652726"/>
            <a:ext cx="57760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050" dirty="0"/>
              <a:t>*flutuações de preço que ocorram no periodo até a detecção da fraude não são reembolsadas </a:t>
            </a:r>
          </a:p>
        </p:txBody>
      </p:sp>
    </p:spTree>
    <p:extLst>
      <p:ext uri="{BB962C8B-B14F-4D97-AF65-F5344CB8AC3E}">
        <p14:creationId xmlns:p14="http://schemas.microsoft.com/office/powerpoint/2010/main" val="56074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9B94-9B32-43B1-8A8F-26D00911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escolher a </a:t>
            </a:r>
            <a:r>
              <a:rPr lang="pt-BR" sz="60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r>
              <a:rPr lang="pt-BR" dirty="0">
                <a:cs typeface="Myanmar Text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0DDB-507D-4615-8BD8-8288DC29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0181"/>
            <a:ext cx="10160294" cy="2233434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Nossa empresa foca em democratizar o mercado financeiro para todos!</a:t>
            </a:r>
          </a:p>
          <a:p>
            <a:pPr marL="0" indent="0" algn="just">
              <a:buNone/>
            </a:pPr>
            <a:r>
              <a:rPr lang="pt-BR" dirty="0"/>
              <a:t>Ajudamos investidores do mundo inteiro a encontrar o negócio que procuram, e os empreendedores a encontrar investidores para expandirem seus negócios.</a:t>
            </a:r>
          </a:p>
        </p:txBody>
      </p:sp>
      <p:pic>
        <p:nvPicPr>
          <p:cNvPr id="8" name="Picture 2" descr="6 consequências da globalização no mundo - Significados">
            <a:extLst>
              <a:ext uri="{FF2B5EF4-FFF2-40B4-BE49-F238E27FC236}">
                <a16:creationId xmlns:a16="http://schemas.microsoft.com/office/drawing/2014/main" id="{7897AD05-C908-4857-B017-407826FA7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978" y="3868518"/>
            <a:ext cx="4686043" cy="26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7C25-5E76-4AFB-8104-E8142AF2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Nossa Estrutura: Conceito, </a:t>
            </a:r>
            <a:r>
              <a:rPr lang="pt-BR" dirty="0" err="1"/>
              <a:t>BlockChain</a:t>
            </a:r>
            <a:r>
              <a:rPr lang="pt-BR" dirty="0"/>
              <a:t>, Contrato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5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A553-91E7-4C00-BBF7-41BF084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por trás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813A-45D9-4DA7-89C1-07DA85A2F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Utilizando os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Contracts</a:t>
            </a:r>
            <a:r>
              <a:rPr lang="pt-BR" dirty="0"/>
              <a:t> e em nossa </a:t>
            </a:r>
            <a:r>
              <a:rPr lang="pt-BR" dirty="0" err="1"/>
              <a:t>BlockChain</a:t>
            </a:r>
            <a:r>
              <a:rPr lang="pt-BR" dirty="0"/>
              <a:t> a empresa ou pessoa que deseja realizar o IPO do seu negócio pode clonar nosso contrato e submete-lo a nossa </a:t>
            </a:r>
            <a:r>
              <a:rPr lang="pt-BR" dirty="0" err="1"/>
              <a:t>BlockChain</a:t>
            </a:r>
            <a:r>
              <a:rPr lang="pt-BR" dirty="0"/>
              <a:t>. Com o contrato validado toda a base de clientes pode acessar esse contrato, verificar as negociações que já foram feitas, acompanhar as negociações em tempo real e comprar ou vender valores de acordo com as ordens do balcão.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9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B83C-26D1-40EC-B9D1-B435F1A2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 Contrato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7D87-268E-49C8-8E5C-1E731B2D2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O contrato clonado pelos integrantes do mercado possui algumas funções especificas:</a:t>
            </a:r>
          </a:p>
          <a:p>
            <a:pPr lvl="1" algn="just"/>
            <a:r>
              <a:rPr lang="en-US" dirty="0"/>
              <a:t>IPO – Para 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poer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o IPO e </a:t>
            </a:r>
            <a:r>
              <a:rPr lang="en-US" dirty="0" err="1"/>
              <a:t>colocar</a:t>
            </a:r>
            <a:r>
              <a:rPr lang="en-US" dirty="0"/>
              <a:t> as </a:t>
            </a:r>
            <a:r>
              <a:rPr lang="en-US" dirty="0" err="1"/>
              <a:t>ações</a:t>
            </a:r>
            <a:r>
              <a:rPr lang="en-US" dirty="0"/>
              <a:t> a </a:t>
            </a:r>
            <a:r>
              <a:rPr lang="en-US" dirty="0" err="1"/>
              <a:t>venda</a:t>
            </a:r>
            <a:endParaRPr lang="en-US" dirty="0"/>
          </a:p>
          <a:p>
            <a:pPr lvl="1" algn="just"/>
            <a:r>
              <a:rPr lang="en-US" dirty="0"/>
              <a:t>Deposito – Para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fundos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carteira</a:t>
            </a:r>
            <a:endParaRPr lang="en-US" dirty="0"/>
          </a:p>
          <a:p>
            <a:pPr lvl="1" algn="just"/>
            <a:r>
              <a:rPr lang="en-US" dirty="0"/>
              <a:t>Bid/Ask – Para </a:t>
            </a:r>
            <a:r>
              <a:rPr lang="en-US" dirty="0" err="1"/>
              <a:t>negociar</a:t>
            </a:r>
            <a:r>
              <a:rPr lang="en-US" dirty="0"/>
              <a:t> o </a:t>
            </a:r>
            <a:r>
              <a:rPr lang="en-US" dirty="0" err="1"/>
              <a:t>ativo</a:t>
            </a:r>
            <a:r>
              <a:rPr lang="en-US" dirty="0"/>
              <a:t> do </a:t>
            </a:r>
            <a:r>
              <a:rPr lang="en-US" dirty="0" err="1"/>
              <a:t>contrato</a:t>
            </a:r>
            <a:endParaRPr lang="en-US" dirty="0"/>
          </a:p>
          <a:p>
            <a:pPr lvl="1" algn="just"/>
            <a:r>
              <a:rPr lang="en-US" dirty="0"/>
              <a:t>Withdraw – Para </a:t>
            </a:r>
            <a:r>
              <a:rPr lang="en-US" dirty="0" err="1"/>
              <a:t>retirar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fundos</a:t>
            </a:r>
            <a:endParaRPr lang="en-US" dirty="0"/>
          </a:p>
          <a:p>
            <a:pPr algn="just"/>
            <a:r>
              <a:rPr lang="en-US" dirty="0" err="1"/>
              <a:t>Contrato</a:t>
            </a:r>
            <a:r>
              <a:rPr lang="en-US" dirty="0"/>
              <a:t> da </a:t>
            </a:r>
            <a:r>
              <a:rPr lang="pt-BR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Registrar – Registrar o </a:t>
            </a:r>
            <a:r>
              <a:rPr lang="en-US" dirty="0" err="1"/>
              <a:t>endereço</a:t>
            </a:r>
            <a:r>
              <a:rPr lang="en-US" dirty="0"/>
              <a:t> do </a:t>
            </a:r>
            <a:r>
              <a:rPr lang="en-US" dirty="0" err="1"/>
              <a:t>contrato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endParaRPr lang="en-US" dirty="0"/>
          </a:p>
          <a:p>
            <a:pPr lvl="1" algn="just"/>
            <a:r>
              <a:rPr lang="en-US" dirty="0" err="1"/>
              <a:t>Aprovar</a:t>
            </a:r>
            <a:r>
              <a:rPr lang="en-US" dirty="0"/>
              <a:t> – </a:t>
            </a:r>
            <a:r>
              <a:rPr lang="en-US" dirty="0" err="1"/>
              <a:t>Aprovar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registrada</a:t>
            </a:r>
            <a:r>
              <a:rPr lang="en-US" dirty="0"/>
              <a:t> (</a:t>
            </a:r>
            <a:r>
              <a:rPr lang="en-US" dirty="0" err="1"/>
              <a:t>Só</a:t>
            </a:r>
            <a:r>
              <a:rPr lang="en-US" dirty="0"/>
              <a:t> o </a:t>
            </a:r>
            <a:r>
              <a:rPr lang="en-US" dirty="0" err="1"/>
              <a:t>Oowner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utilizer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)</a:t>
            </a:r>
          </a:p>
          <a:p>
            <a:pPr lvl="1" algn="just"/>
            <a:r>
              <a:rPr lang="en-US" dirty="0" err="1"/>
              <a:t>Consultar</a:t>
            </a:r>
            <a:r>
              <a:rPr lang="en-US" dirty="0"/>
              <a:t> – Para o </a:t>
            </a:r>
            <a:r>
              <a:rPr lang="en-US" dirty="0" err="1"/>
              <a:t>cliente</a:t>
            </a:r>
            <a:r>
              <a:rPr lang="en-US" dirty="0"/>
              <a:t> verifier se um </a:t>
            </a:r>
            <a:r>
              <a:rPr lang="en-US" dirty="0" err="1"/>
              <a:t>contrato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auditado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740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898E18-8B8E-4ED3-90F1-7186B44AC2C7}"/>
              </a:ext>
            </a:extLst>
          </p:cNvPr>
          <p:cNvSpPr/>
          <p:nvPr/>
        </p:nvSpPr>
        <p:spPr>
          <a:xfrm>
            <a:off x="5480958" y="353475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4956AE-2EC1-44AA-AA54-99B87A4A8E46}"/>
              </a:ext>
            </a:extLst>
          </p:cNvPr>
          <p:cNvSpPr/>
          <p:nvPr/>
        </p:nvSpPr>
        <p:spPr>
          <a:xfrm>
            <a:off x="877078" y="1244267"/>
            <a:ext cx="3051110" cy="1198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Contrato para criar empresa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Carteira</a:t>
            </a:r>
            <a:r>
              <a:rPr lang="en-US" dirty="0"/>
              <a:t> do Owner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78F42-FDE5-4A76-83C1-374188FD9285}"/>
              </a:ext>
            </a:extLst>
          </p:cNvPr>
          <p:cNvCxnSpPr>
            <a:cxnSpLocks/>
            <a:stCxn id="13" idx="2"/>
            <a:endCxn id="56" idx="0"/>
          </p:cNvCxnSpPr>
          <p:nvPr/>
        </p:nvCxnSpPr>
        <p:spPr>
          <a:xfrm>
            <a:off x="2402633" y="2443066"/>
            <a:ext cx="1189392" cy="1091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C2833-B127-4F2A-AFC7-27374576F768}"/>
              </a:ext>
            </a:extLst>
          </p:cNvPr>
          <p:cNvSpPr/>
          <p:nvPr/>
        </p:nvSpPr>
        <p:spPr>
          <a:xfrm>
            <a:off x="7210502" y="4511197"/>
            <a:ext cx="3756155" cy="139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Função para comprar/vender ações</a:t>
            </a:r>
          </a:p>
          <a:p>
            <a:pPr marL="285750" indent="-285750">
              <a:buFontTx/>
              <a:buChar char="-"/>
            </a:pPr>
            <a:r>
              <a:rPr lang="pt-BR" dirty="0"/>
              <a:t>Ação alvo</a:t>
            </a:r>
          </a:p>
          <a:p>
            <a:pPr marL="285750" indent="-285750">
              <a:buFontTx/>
              <a:buChar char="-"/>
            </a:pPr>
            <a:r>
              <a:rPr lang="pt-BR" dirty="0"/>
              <a:t>Valor Máximo/Mínimo</a:t>
            </a:r>
          </a:p>
          <a:p>
            <a:pPr marL="285750" indent="-285750">
              <a:buFontTx/>
              <a:buChar char="-"/>
            </a:pPr>
            <a:r>
              <a:rPr lang="pt-BR" dirty="0"/>
              <a:t>Quantidade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79033D-662F-45F2-9F8F-B2AB07007569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5709558" y="3991956"/>
            <a:ext cx="3379022" cy="519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762A10-1EDA-4A8E-A82B-B47CC2819AF3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H="1" flipV="1">
            <a:off x="6600243" y="3991956"/>
            <a:ext cx="2488337" cy="519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B13D82-D2EE-48E5-971E-5EA7A794F6A6}"/>
              </a:ext>
            </a:extLst>
          </p:cNvPr>
          <p:cNvCxnSpPr>
            <a:cxnSpLocks/>
            <a:stCxn id="33" idx="0"/>
            <a:endCxn id="29" idx="2"/>
          </p:cNvCxnSpPr>
          <p:nvPr/>
        </p:nvCxnSpPr>
        <p:spPr>
          <a:xfrm flipV="1">
            <a:off x="7837367" y="2863708"/>
            <a:ext cx="1496391" cy="67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E2763DF-C1B3-4B17-BE3C-9DAFEF5A3226}"/>
              </a:ext>
            </a:extLst>
          </p:cNvPr>
          <p:cNvSpPr/>
          <p:nvPr/>
        </p:nvSpPr>
        <p:spPr>
          <a:xfrm>
            <a:off x="7455680" y="1221520"/>
            <a:ext cx="3756155" cy="16421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Transferir dinheiro para outra pessoa</a:t>
            </a:r>
          </a:p>
          <a:p>
            <a:pPr marL="285750" indent="-285750">
              <a:buFontTx/>
              <a:buChar char="-"/>
            </a:pPr>
            <a:r>
              <a:rPr lang="pt-BR" dirty="0"/>
              <a:t>Valor Financeiro</a:t>
            </a:r>
          </a:p>
          <a:p>
            <a:endParaRPr lang="pt-BR" dirty="0"/>
          </a:p>
          <a:p>
            <a:r>
              <a:rPr lang="pt-BR" dirty="0"/>
              <a:t>Transfere as ações para o comprador</a:t>
            </a:r>
          </a:p>
          <a:p>
            <a:r>
              <a:rPr lang="pt-BR" dirty="0"/>
              <a:t>-     Ações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BB6E3E-B73B-4178-A5E8-1D1AD6FE4AA9}"/>
              </a:ext>
            </a:extLst>
          </p:cNvPr>
          <p:cNvCxnSpPr>
            <a:cxnSpLocks/>
          </p:cNvCxnSpPr>
          <p:nvPr/>
        </p:nvCxnSpPr>
        <p:spPr>
          <a:xfrm>
            <a:off x="3928188" y="376335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5C18E2-91FB-4DF3-A66A-10B2455FE8BF}"/>
              </a:ext>
            </a:extLst>
          </p:cNvPr>
          <p:cNvCxnSpPr>
            <a:cxnSpLocks/>
          </p:cNvCxnSpPr>
          <p:nvPr/>
        </p:nvCxnSpPr>
        <p:spPr>
          <a:xfrm>
            <a:off x="4933173" y="376335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D37F1C-0167-4F9C-B8B0-5C52D3122982}"/>
              </a:ext>
            </a:extLst>
          </p:cNvPr>
          <p:cNvCxnSpPr>
            <a:cxnSpLocks/>
          </p:cNvCxnSpPr>
          <p:nvPr/>
        </p:nvCxnSpPr>
        <p:spPr>
          <a:xfrm>
            <a:off x="5938158" y="376335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3C6DFB-EA15-43CD-A018-075E49E413E6}"/>
              </a:ext>
            </a:extLst>
          </p:cNvPr>
          <p:cNvCxnSpPr>
            <a:cxnSpLocks/>
          </p:cNvCxnSpPr>
          <p:nvPr/>
        </p:nvCxnSpPr>
        <p:spPr>
          <a:xfrm>
            <a:off x="6943143" y="376335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201054-8E96-4492-8486-7A53211FDB0C}"/>
              </a:ext>
            </a:extLst>
          </p:cNvPr>
          <p:cNvCxnSpPr>
            <a:cxnSpLocks/>
          </p:cNvCxnSpPr>
          <p:nvPr/>
        </p:nvCxnSpPr>
        <p:spPr>
          <a:xfrm>
            <a:off x="7948128" y="376335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25F492-8E84-46FE-AB7E-3BEE979F7023}"/>
              </a:ext>
            </a:extLst>
          </p:cNvPr>
          <p:cNvCxnSpPr>
            <a:cxnSpLocks/>
          </p:cNvCxnSpPr>
          <p:nvPr/>
        </p:nvCxnSpPr>
        <p:spPr>
          <a:xfrm>
            <a:off x="8953113" y="376335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CE4012-BCC5-4CFF-B25D-2DAF63C0EB8B}"/>
              </a:ext>
            </a:extLst>
          </p:cNvPr>
          <p:cNvCxnSpPr>
            <a:cxnSpLocks/>
          </p:cNvCxnSpPr>
          <p:nvPr/>
        </p:nvCxnSpPr>
        <p:spPr>
          <a:xfrm>
            <a:off x="9958098" y="376335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C2AF4D5-3CC5-4F42-AE93-E92254FE220B}"/>
              </a:ext>
            </a:extLst>
          </p:cNvPr>
          <p:cNvSpPr/>
          <p:nvPr/>
        </p:nvSpPr>
        <p:spPr>
          <a:xfrm>
            <a:off x="1126454" y="4528466"/>
            <a:ext cx="2694036" cy="1223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Função para registrar a empresa</a:t>
            </a:r>
          </a:p>
          <a:p>
            <a:r>
              <a:rPr lang="pt-BR" dirty="0"/>
              <a:t>-    Depósito de </a:t>
            </a:r>
            <a:r>
              <a:rPr lang="pt-BR" dirty="0" err="1"/>
              <a:t>Segurnaça</a:t>
            </a:r>
            <a:endParaRPr lang="pt-BR" dirty="0"/>
          </a:p>
          <a:p>
            <a:r>
              <a:rPr lang="pt-BR" dirty="0"/>
              <a:t>-    Endereço do contrato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EFB2D0-39D5-4740-87B5-6A5AE166C37B}"/>
              </a:ext>
            </a:extLst>
          </p:cNvPr>
          <p:cNvCxnSpPr>
            <a:cxnSpLocks/>
            <a:stCxn id="66" idx="0"/>
            <a:endCxn id="57" idx="2"/>
          </p:cNvCxnSpPr>
          <p:nvPr/>
        </p:nvCxnSpPr>
        <p:spPr>
          <a:xfrm flipV="1">
            <a:off x="2473472" y="3991953"/>
            <a:ext cx="1347153" cy="536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FD4A23-8C5A-4F17-9547-6E89E11430FE}"/>
              </a:ext>
            </a:extLst>
          </p:cNvPr>
          <p:cNvCxnSpPr>
            <a:cxnSpLocks/>
            <a:stCxn id="18" idx="0"/>
            <a:endCxn id="69" idx="2"/>
          </p:cNvCxnSpPr>
          <p:nvPr/>
        </p:nvCxnSpPr>
        <p:spPr>
          <a:xfrm flipH="1" flipV="1">
            <a:off x="8568249" y="3979387"/>
            <a:ext cx="520331" cy="531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5439D9-53F0-4C87-BF1F-7E399C60C405}"/>
              </a:ext>
            </a:extLst>
          </p:cNvPr>
          <p:cNvGrpSpPr/>
          <p:nvPr/>
        </p:nvGrpSpPr>
        <p:grpSpPr>
          <a:xfrm>
            <a:off x="6485943" y="3534755"/>
            <a:ext cx="457200" cy="457201"/>
            <a:chOff x="6541928" y="2953138"/>
            <a:chExt cx="457200" cy="4572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3FF06C-FD76-41A5-A0A4-BD0BAD57D8FB}"/>
                </a:ext>
              </a:extLst>
            </p:cNvPr>
            <p:cNvSpPr/>
            <p:nvPr/>
          </p:nvSpPr>
          <p:spPr>
            <a:xfrm>
              <a:off x="6541928" y="2953139"/>
              <a:ext cx="228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88468A-CFCC-4724-BBFF-83A5BB2BA895}"/>
                </a:ext>
              </a:extLst>
            </p:cNvPr>
            <p:cNvSpPr/>
            <p:nvPr/>
          </p:nvSpPr>
          <p:spPr>
            <a:xfrm>
              <a:off x="6770528" y="2953138"/>
              <a:ext cx="228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4937F5-18AB-4A36-9260-967F24269ED1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6828843" y="2863708"/>
            <a:ext cx="2504915" cy="671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D94F8EA-280D-4281-89C8-A7EF448E278A}"/>
              </a:ext>
            </a:extLst>
          </p:cNvPr>
          <p:cNvGrpSpPr/>
          <p:nvPr/>
        </p:nvGrpSpPr>
        <p:grpSpPr>
          <a:xfrm>
            <a:off x="7494467" y="3534754"/>
            <a:ext cx="457200" cy="457201"/>
            <a:chOff x="7550452" y="2953137"/>
            <a:chExt cx="457200" cy="4572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E6497C-E6A4-4774-AC1B-89C9E4C36638}"/>
                </a:ext>
              </a:extLst>
            </p:cNvPr>
            <p:cNvSpPr/>
            <p:nvPr/>
          </p:nvSpPr>
          <p:spPr>
            <a:xfrm>
              <a:off x="7550452" y="2953138"/>
              <a:ext cx="228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683D-1DB4-4F58-8B43-FD25B40B3370}"/>
                </a:ext>
              </a:extLst>
            </p:cNvPr>
            <p:cNvSpPr/>
            <p:nvPr/>
          </p:nvSpPr>
          <p:spPr>
            <a:xfrm>
              <a:off x="7779052" y="2953137"/>
              <a:ext cx="228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2E813A-0657-496E-8331-A3623BD0C635}"/>
              </a:ext>
            </a:extLst>
          </p:cNvPr>
          <p:cNvCxnSpPr>
            <a:cxnSpLocks/>
            <a:stCxn id="70" idx="0"/>
            <a:endCxn id="29" idx="2"/>
          </p:cNvCxnSpPr>
          <p:nvPr/>
        </p:nvCxnSpPr>
        <p:spPr>
          <a:xfrm flipV="1">
            <a:off x="8723984" y="2863708"/>
            <a:ext cx="609774" cy="658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D30565-F7ED-40FC-BDF7-A60628B677CF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H="1" flipV="1">
            <a:off x="7608767" y="3991955"/>
            <a:ext cx="1479813" cy="519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C9E890-71B1-4C1D-8B5B-5E99BB5F8BB7}"/>
              </a:ext>
            </a:extLst>
          </p:cNvPr>
          <p:cNvCxnSpPr>
            <a:cxnSpLocks/>
            <a:stCxn id="18" idx="0"/>
            <a:endCxn id="36" idx="2"/>
          </p:cNvCxnSpPr>
          <p:nvPr/>
        </p:nvCxnSpPr>
        <p:spPr>
          <a:xfrm flipV="1">
            <a:off x="9088580" y="3991955"/>
            <a:ext cx="490356" cy="519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DD4BA1-5ADC-40EB-9905-3E8759824FCF}"/>
              </a:ext>
            </a:extLst>
          </p:cNvPr>
          <p:cNvCxnSpPr>
            <a:cxnSpLocks/>
            <a:stCxn id="38" idx="0"/>
            <a:endCxn id="29" idx="2"/>
          </p:cNvCxnSpPr>
          <p:nvPr/>
        </p:nvCxnSpPr>
        <p:spPr>
          <a:xfrm flipH="1" flipV="1">
            <a:off x="9333758" y="2863708"/>
            <a:ext cx="400913" cy="67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AD947A2-7E90-43AF-ACAC-B42F3627312E}"/>
              </a:ext>
            </a:extLst>
          </p:cNvPr>
          <p:cNvGrpSpPr/>
          <p:nvPr/>
        </p:nvGrpSpPr>
        <p:grpSpPr>
          <a:xfrm>
            <a:off x="9500897" y="3534754"/>
            <a:ext cx="453033" cy="457201"/>
            <a:chOff x="9556882" y="2953137"/>
            <a:chExt cx="453033" cy="45720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B8E618-5141-42EC-B439-B8BA307F4594}"/>
                </a:ext>
              </a:extLst>
            </p:cNvPr>
            <p:cNvSpPr/>
            <p:nvPr/>
          </p:nvSpPr>
          <p:spPr>
            <a:xfrm>
              <a:off x="9556882" y="2953138"/>
              <a:ext cx="15607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DDA8C5-1C1D-458B-B9BB-F4D0C57CFF8E}"/>
                </a:ext>
              </a:extLst>
            </p:cNvPr>
            <p:cNvSpPr/>
            <p:nvPr/>
          </p:nvSpPr>
          <p:spPr>
            <a:xfrm>
              <a:off x="9715375" y="2953137"/>
              <a:ext cx="150561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C25EB2-8D8D-4E2F-97C9-AA9D624EE3BA}"/>
                </a:ext>
              </a:extLst>
            </p:cNvPr>
            <p:cNvSpPr/>
            <p:nvPr/>
          </p:nvSpPr>
          <p:spPr>
            <a:xfrm>
              <a:off x="9859354" y="2953137"/>
              <a:ext cx="150561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F265282-CFAA-469E-BC12-0192C2D42018}"/>
              </a:ext>
            </a:extLst>
          </p:cNvPr>
          <p:cNvGrpSpPr/>
          <p:nvPr/>
        </p:nvGrpSpPr>
        <p:grpSpPr>
          <a:xfrm>
            <a:off x="8490210" y="3522186"/>
            <a:ext cx="453033" cy="457201"/>
            <a:chOff x="9556882" y="2953137"/>
            <a:chExt cx="453033" cy="45720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0D220EB-5F6E-4CBC-9E82-484D14BDB907}"/>
                </a:ext>
              </a:extLst>
            </p:cNvPr>
            <p:cNvSpPr/>
            <p:nvPr/>
          </p:nvSpPr>
          <p:spPr>
            <a:xfrm>
              <a:off x="9556882" y="2953138"/>
              <a:ext cx="15607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774F659-793F-439F-B93E-EE37CC206DA0}"/>
                </a:ext>
              </a:extLst>
            </p:cNvPr>
            <p:cNvSpPr/>
            <p:nvPr/>
          </p:nvSpPr>
          <p:spPr>
            <a:xfrm>
              <a:off x="9715375" y="2953137"/>
              <a:ext cx="150561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6B4CC80-7861-41BE-B6FA-A80CAB542DCF}"/>
                </a:ext>
              </a:extLst>
            </p:cNvPr>
            <p:cNvSpPr/>
            <p:nvPr/>
          </p:nvSpPr>
          <p:spPr>
            <a:xfrm>
              <a:off x="9859354" y="2953137"/>
              <a:ext cx="150561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itle 1">
            <a:extLst>
              <a:ext uri="{FF2B5EF4-FFF2-40B4-BE49-F238E27FC236}">
                <a16:creationId xmlns:a16="http://schemas.microsoft.com/office/drawing/2014/main" id="{E7710303-A194-43E7-8E7A-40FD1E68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1279"/>
            <a:ext cx="10018713" cy="1223962"/>
          </a:xfrm>
        </p:spPr>
        <p:txBody>
          <a:bodyPr/>
          <a:lstStyle/>
          <a:p>
            <a:r>
              <a:rPr lang="pt-BR" dirty="0" err="1"/>
              <a:t>Timeline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825F6B-CC70-41DB-8F02-7CFE3EFFAD72}"/>
              </a:ext>
            </a:extLst>
          </p:cNvPr>
          <p:cNvSpPr/>
          <p:nvPr/>
        </p:nvSpPr>
        <p:spPr>
          <a:xfrm>
            <a:off x="1329127" y="3522186"/>
            <a:ext cx="1593195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Contrato B2S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9FFA24-74C8-4488-A11B-0D3989F892D1}"/>
              </a:ext>
            </a:extLst>
          </p:cNvPr>
          <p:cNvCxnSpPr>
            <a:cxnSpLocks/>
          </p:cNvCxnSpPr>
          <p:nvPr/>
        </p:nvCxnSpPr>
        <p:spPr>
          <a:xfrm>
            <a:off x="2923203" y="376335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304398-CA0F-47A6-89C5-E858A7F64224}"/>
              </a:ext>
            </a:extLst>
          </p:cNvPr>
          <p:cNvGrpSpPr/>
          <p:nvPr/>
        </p:nvGrpSpPr>
        <p:grpSpPr>
          <a:xfrm>
            <a:off x="3477725" y="3534753"/>
            <a:ext cx="457200" cy="457201"/>
            <a:chOff x="6541928" y="2953138"/>
            <a:chExt cx="457200" cy="45720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153417-A1E2-4626-9C81-784EB7924DA4}"/>
                </a:ext>
              </a:extLst>
            </p:cNvPr>
            <p:cNvSpPr/>
            <p:nvPr/>
          </p:nvSpPr>
          <p:spPr>
            <a:xfrm>
              <a:off x="6541928" y="2953139"/>
              <a:ext cx="2286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753AF7-52AE-49C2-96B3-AE4017F48BBD}"/>
                </a:ext>
              </a:extLst>
            </p:cNvPr>
            <p:cNvSpPr/>
            <p:nvPr/>
          </p:nvSpPr>
          <p:spPr>
            <a:xfrm>
              <a:off x="6770528" y="2953138"/>
              <a:ext cx="2286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7E3F4F6-B48F-41AA-9F52-6603F2BC0432}"/>
              </a:ext>
            </a:extLst>
          </p:cNvPr>
          <p:cNvGrpSpPr/>
          <p:nvPr/>
        </p:nvGrpSpPr>
        <p:grpSpPr>
          <a:xfrm>
            <a:off x="4479512" y="3522185"/>
            <a:ext cx="457200" cy="457201"/>
            <a:chOff x="6541928" y="2953138"/>
            <a:chExt cx="457200" cy="45720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916285-9ACE-4566-B316-88D417245C33}"/>
                </a:ext>
              </a:extLst>
            </p:cNvPr>
            <p:cNvSpPr/>
            <p:nvPr/>
          </p:nvSpPr>
          <p:spPr>
            <a:xfrm>
              <a:off x="6541928" y="2953139"/>
              <a:ext cx="228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04E692-1FFA-4CD4-83DC-91118501631B}"/>
                </a:ext>
              </a:extLst>
            </p:cNvPr>
            <p:cNvSpPr/>
            <p:nvPr/>
          </p:nvSpPr>
          <p:spPr>
            <a:xfrm>
              <a:off x="6770528" y="2953138"/>
              <a:ext cx="22860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87BFB0E-89EB-46C5-9476-4C093E0D9B44}"/>
              </a:ext>
            </a:extLst>
          </p:cNvPr>
          <p:cNvSpPr/>
          <p:nvPr/>
        </p:nvSpPr>
        <p:spPr>
          <a:xfrm>
            <a:off x="4152609" y="4511197"/>
            <a:ext cx="2694036" cy="1223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Função para aprovar a empresa</a:t>
            </a:r>
          </a:p>
          <a:p>
            <a:r>
              <a:rPr lang="pt-BR" dirty="0"/>
              <a:t>-    Endereço do contrato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9F4AF9-B9F0-4270-8DAC-346238D51338}"/>
              </a:ext>
            </a:extLst>
          </p:cNvPr>
          <p:cNvCxnSpPr>
            <a:cxnSpLocks/>
            <a:stCxn id="65" idx="0"/>
            <a:endCxn id="62" idx="2"/>
          </p:cNvCxnSpPr>
          <p:nvPr/>
        </p:nvCxnSpPr>
        <p:spPr>
          <a:xfrm flipH="1" flipV="1">
            <a:off x="4593812" y="3979386"/>
            <a:ext cx="905815" cy="531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13C5DBC-7603-449D-A1A0-7847E98C1CC6}"/>
              </a:ext>
            </a:extLst>
          </p:cNvPr>
          <p:cNvSpPr/>
          <p:nvPr/>
        </p:nvSpPr>
        <p:spPr>
          <a:xfrm>
            <a:off x="4194201" y="1234041"/>
            <a:ext cx="3051110" cy="12090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Função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o IPO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Preço</a:t>
            </a:r>
            <a:r>
              <a:rPr lang="en-US" dirty="0"/>
              <a:t> da </a:t>
            </a:r>
            <a:r>
              <a:rPr lang="en-US" dirty="0" err="1"/>
              <a:t>ação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Quantiade</a:t>
            </a:r>
            <a:r>
              <a:rPr lang="en-US" dirty="0"/>
              <a:t> de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disponiveis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FAFFFAB-FF95-452A-872F-382CC585D100}"/>
              </a:ext>
            </a:extLst>
          </p:cNvPr>
          <p:cNvCxnSpPr>
            <a:cxnSpLocks/>
            <a:stCxn id="73" idx="2"/>
            <a:endCxn id="63" idx="0"/>
          </p:cNvCxnSpPr>
          <p:nvPr/>
        </p:nvCxnSpPr>
        <p:spPr>
          <a:xfrm flipH="1">
            <a:off x="4822412" y="2443072"/>
            <a:ext cx="897344" cy="1079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9B12B8E-C0B3-4167-B9E7-559DA7C8E295}"/>
              </a:ext>
            </a:extLst>
          </p:cNvPr>
          <p:cNvGrpSpPr/>
          <p:nvPr/>
        </p:nvGrpSpPr>
        <p:grpSpPr>
          <a:xfrm>
            <a:off x="10509457" y="3537869"/>
            <a:ext cx="457200" cy="457201"/>
            <a:chOff x="6541928" y="2953138"/>
            <a:chExt cx="457200" cy="45720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B2D9A8C-31E1-4D23-9B0A-D27C8D50CBE7}"/>
                </a:ext>
              </a:extLst>
            </p:cNvPr>
            <p:cNvSpPr/>
            <p:nvPr/>
          </p:nvSpPr>
          <p:spPr>
            <a:xfrm>
              <a:off x="6541928" y="2953139"/>
              <a:ext cx="228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88F276E-4FE2-44A0-9838-A1F88B373BA6}"/>
                </a:ext>
              </a:extLst>
            </p:cNvPr>
            <p:cNvSpPr/>
            <p:nvPr/>
          </p:nvSpPr>
          <p:spPr>
            <a:xfrm>
              <a:off x="6770528" y="2953138"/>
              <a:ext cx="22860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01BB56F-4DF7-40F1-A9EE-0D36ED51A39E}"/>
              </a:ext>
            </a:extLst>
          </p:cNvPr>
          <p:cNvCxnSpPr>
            <a:cxnSpLocks/>
          </p:cNvCxnSpPr>
          <p:nvPr/>
        </p:nvCxnSpPr>
        <p:spPr>
          <a:xfrm>
            <a:off x="10966657" y="3763353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21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326</TotalTime>
  <Words>782</Words>
  <Application>Microsoft Macintosh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Myanmar Text</vt:lpstr>
      <vt:lpstr>Parallax</vt:lpstr>
      <vt:lpstr>Balcão Brasileiro de Startups</vt:lpstr>
      <vt:lpstr>A Empresa: Quem somos? Onde Atuamos? E porque escolher a b2s?</vt:lpstr>
      <vt:lpstr>Quem Somos?</vt:lpstr>
      <vt:lpstr>Proteção ao cliente</vt:lpstr>
      <vt:lpstr>Porque escolher a b2s?</vt:lpstr>
      <vt:lpstr>Nossa Estrutura: Conceito, BlockChain, Contrato</vt:lpstr>
      <vt:lpstr>Conceito por trás</vt:lpstr>
      <vt:lpstr>Nosso Contrato</vt:lpstr>
      <vt:lpstr>Timeline</vt:lpstr>
      <vt:lpstr>Demonstração</vt:lpstr>
      <vt:lpstr>Conclusão: Porque escolher a b2s?</vt:lpstr>
      <vt:lpstr>PowerPoint Presentation</vt:lpstr>
      <vt:lpstr>Balcão Brasileiro de Startups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Magalhães</dc:creator>
  <cp:lastModifiedBy>David Fogelman</cp:lastModifiedBy>
  <cp:revision>27</cp:revision>
  <dcterms:created xsi:type="dcterms:W3CDTF">2020-05-28T21:01:24Z</dcterms:created>
  <dcterms:modified xsi:type="dcterms:W3CDTF">2020-06-14T20:33:37Z</dcterms:modified>
</cp:coreProperties>
</file>