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3" r:id="rId4"/>
    <p:sldId id="258" r:id="rId5"/>
    <p:sldId id="268" r:id="rId6"/>
    <p:sldId id="259" r:id="rId7"/>
    <p:sldId id="272" r:id="rId8"/>
    <p:sldId id="283" r:id="rId9"/>
    <p:sldId id="274" r:id="rId10"/>
    <p:sldId id="275" r:id="rId11"/>
    <p:sldId id="282" r:id="rId12"/>
    <p:sldId id="276" r:id="rId13"/>
    <p:sldId id="279" r:id="rId14"/>
    <p:sldId id="280" r:id="rId15"/>
    <p:sldId id="270" r:id="rId16"/>
    <p:sldId id="281" r:id="rId17"/>
    <p:sldId id="266" r:id="rId18"/>
    <p:sldId id="285" r:id="rId19"/>
    <p:sldId id="284" r:id="rId20"/>
    <p:sldId id="286" r:id="rId21"/>
    <p:sldId id="289" r:id="rId22"/>
    <p:sldId id="288" r:id="rId23"/>
    <p:sldId id="293" r:id="rId24"/>
    <p:sldId id="294" r:id="rId25"/>
    <p:sldId id="290" r:id="rId26"/>
    <p:sldId id="291" r:id="rId27"/>
    <p:sldId id="295" r:id="rId28"/>
    <p:sldId id="292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1443-14E1-4821-A099-76F0972276A1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9999A6-0950-4C86-97C8-51B2F922B0FF}" type="slidenum">
              <a:rPr lang="pt-BR" smtClean="0"/>
              <a:t>‹N°›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1443-14E1-4821-A099-76F0972276A1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99A6-0950-4C86-97C8-51B2F922B0FF}" type="slidenum">
              <a:rPr lang="pt-BR" smtClean="0"/>
              <a:t>‹N°›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1443-14E1-4821-A099-76F0972276A1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99A6-0950-4C86-97C8-51B2F922B0FF}" type="slidenum">
              <a:rPr lang="pt-BR" smtClean="0"/>
              <a:t>‹N°›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1443-14E1-4821-A099-76F0972276A1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99A6-0950-4C86-97C8-51B2F922B0FF}" type="slidenum">
              <a:rPr lang="pt-BR" smtClean="0"/>
              <a:t>‹N°›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1443-14E1-4821-A099-76F0972276A1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99A6-0950-4C86-97C8-51B2F922B0FF}" type="slidenum">
              <a:rPr lang="pt-BR" smtClean="0"/>
              <a:t>‹N°›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1443-14E1-4821-A099-76F0972276A1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99A6-0950-4C86-97C8-51B2F922B0FF}" type="slidenum">
              <a:rPr lang="pt-BR" smtClean="0"/>
              <a:t>‹N°›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1443-14E1-4821-A099-76F0972276A1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99A6-0950-4C86-97C8-51B2F922B0FF}" type="slidenum">
              <a:rPr lang="pt-BR" smtClean="0"/>
              <a:t>‹N°›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1443-14E1-4821-A099-76F0972276A1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99A6-0950-4C86-97C8-51B2F922B0FF}" type="slidenum">
              <a:rPr lang="pt-BR" smtClean="0"/>
              <a:t>‹N°›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1443-14E1-4821-A099-76F0972276A1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99A6-0950-4C86-97C8-51B2F922B0FF}" type="slidenum">
              <a:rPr lang="pt-BR" smtClean="0"/>
              <a:t>‹N°›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1443-14E1-4821-A099-76F0972276A1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99A6-0950-4C86-97C8-51B2F922B0FF}" type="slidenum">
              <a:rPr lang="pt-BR" smtClean="0"/>
              <a:t>‹N°›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1443-14E1-4821-A099-76F0972276A1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99A6-0950-4C86-97C8-51B2F922B0FF}" type="slidenum">
              <a:rPr lang="pt-BR" smtClean="0"/>
              <a:t>‹N°›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2441443-14E1-4821-A099-76F0972276A1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39999A6-0950-4C86-97C8-51B2F922B0FF}" type="slidenum">
              <a:rPr lang="pt-BR" smtClean="0"/>
              <a:t>‹N°›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-531440"/>
            <a:ext cx="7772400" cy="4267200"/>
          </a:xfrm>
        </p:spPr>
        <p:txBody>
          <a:bodyPr/>
          <a:lstStyle/>
          <a:p>
            <a:r>
              <a:rPr lang="fr-FR" sz="13800" dirty="0" smtClean="0"/>
              <a:t>TSP</a:t>
            </a:r>
            <a:endParaRPr lang="pt-BR" sz="13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3573016"/>
            <a:ext cx="6400800" cy="1219200"/>
          </a:xfrm>
        </p:spPr>
        <p:txBody>
          <a:bodyPr>
            <a:normAutofit/>
          </a:bodyPr>
          <a:lstStyle/>
          <a:p>
            <a:r>
              <a:rPr lang="fr-FR" sz="3200" dirty="0" err="1" smtClean="0"/>
              <a:t>Otimização</a:t>
            </a:r>
            <a:r>
              <a:rPr lang="fr-FR" sz="3200" dirty="0" smtClean="0"/>
              <a:t> </a:t>
            </a:r>
            <a:r>
              <a:rPr lang="fr-FR" sz="3200" dirty="0" err="1" smtClean="0"/>
              <a:t>em</a:t>
            </a:r>
            <a:r>
              <a:rPr lang="fr-FR" sz="3200" dirty="0" smtClean="0"/>
              <a:t> </a:t>
            </a:r>
            <a:r>
              <a:rPr lang="fr-FR" sz="3200" dirty="0" err="1" smtClean="0"/>
              <a:t>grafos</a:t>
            </a:r>
            <a:endParaRPr lang="fr-FR" sz="3200" dirty="0" smtClean="0"/>
          </a:p>
          <a:p>
            <a:r>
              <a:rPr lang="fr-FR" sz="3200" dirty="0" smtClean="0"/>
              <a:t>Erwan Dufresne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15965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Heuristic</a:t>
            </a:r>
            <a:endParaRPr lang="pt-B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2420" y="2204864"/>
            <a:ext cx="8229600" cy="4525963"/>
          </a:xfrm>
        </p:spPr>
        <p:txBody>
          <a:bodyPr/>
          <a:lstStyle/>
          <a:p>
            <a:r>
              <a:rPr lang="fr-FR" dirty="0" err="1" smtClean="0"/>
              <a:t>Escolher</a:t>
            </a:r>
            <a:r>
              <a:rPr lang="fr-FR" dirty="0" smtClean="0"/>
              <a:t> </a:t>
            </a:r>
            <a:r>
              <a:rPr lang="fr-FR" dirty="0" err="1" smtClean="0"/>
              <a:t>uma</a:t>
            </a:r>
            <a:r>
              <a:rPr lang="fr-FR" dirty="0" smtClean="0"/>
              <a:t> </a:t>
            </a:r>
            <a:r>
              <a:rPr lang="fr-FR" dirty="0" err="1" smtClean="0"/>
              <a:t>cidade</a:t>
            </a:r>
            <a:r>
              <a:rPr lang="fr-FR" dirty="0" smtClean="0"/>
              <a:t> </a:t>
            </a:r>
            <a:r>
              <a:rPr lang="fr-FR" dirty="0" err="1" smtClean="0"/>
              <a:t>aleatoriamente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Ir para a </a:t>
            </a:r>
            <a:r>
              <a:rPr lang="fr-FR" dirty="0" err="1" smtClean="0"/>
              <a:t>cidade</a:t>
            </a:r>
            <a:r>
              <a:rPr lang="fr-FR" dirty="0" smtClean="0"/>
              <a:t> a mais </a:t>
            </a:r>
            <a:r>
              <a:rPr lang="fr-FR" dirty="0" err="1" smtClean="0"/>
              <a:t>proxima</a:t>
            </a:r>
            <a:r>
              <a:rPr lang="fr-FR" dirty="0" smtClean="0"/>
              <a:t> que </a:t>
            </a:r>
            <a:r>
              <a:rPr lang="fr-FR" dirty="0" err="1" smtClean="0"/>
              <a:t>não</a:t>
            </a:r>
            <a:r>
              <a:rPr lang="fr-FR" dirty="0" smtClean="0"/>
              <a:t> ta </a:t>
            </a:r>
            <a:r>
              <a:rPr lang="fr-FR" dirty="0" err="1" smtClean="0"/>
              <a:t>visitada</a:t>
            </a:r>
            <a:r>
              <a:rPr lang="fr-FR" dirty="0" smtClean="0"/>
              <a:t> </a:t>
            </a:r>
            <a:r>
              <a:rPr lang="fr-FR" dirty="0" err="1" smtClean="0"/>
              <a:t>ainda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Fazer</a:t>
            </a:r>
            <a:r>
              <a:rPr lang="fr-FR" dirty="0" smtClean="0"/>
              <a:t> </a:t>
            </a:r>
            <a:r>
              <a:rPr lang="fr-FR" dirty="0" err="1" smtClean="0"/>
              <a:t>isso</a:t>
            </a:r>
            <a:r>
              <a:rPr lang="fr-FR" dirty="0" smtClean="0"/>
              <a:t> </a:t>
            </a:r>
            <a:r>
              <a:rPr lang="fr-FR" dirty="0" err="1" smtClean="0"/>
              <a:t>até</a:t>
            </a:r>
            <a:r>
              <a:rPr lang="fr-FR" dirty="0"/>
              <a:t> </a:t>
            </a:r>
            <a:r>
              <a:rPr lang="fr-FR" dirty="0" err="1" smtClean="0"/>
              <a:t>visitar</a:t>
            </a:r>
            <a:r>
              <a:rPr lang="fr-FR" dirty="0" smtClean="0"/>
              <a:t> </a:t>
            </a:r>
            <a:r>
              <a:rPr lang="fr-FR" dirty="0" err="1" smtClean="0"/>
              <a:t>todas</a:t>
            </a:r>
            <a:r>
              <a:rPr lang="fr-FR" dirty="0" smtClean="0"/>
              <a:t> as </a:t>
            </a:r>
            <a:r>
              <a:rPr lang="fr-FR" dirty="0" err="1" smtClean="0"/>
              <a:t>cidades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292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0480" y="0"/>
            <a:ext cx="8229600" cy="1600200"/>
          </a:xfrm>
        </p:spPr>
        <p:txBody>
          <a:bodyPr/>
          <a:lstStyle/>
          <a:p>
            <a:r>
              <a:rPr lang="fr-FR" dirty="0" err="1" smtClean="0"/>
              <a:t>demonstração</a:t>
            </a:r>
            <a:endParaRPr lang="pt-BR" dirty="0"/>
          </a:p>
        </p:txBody>
      </p:sp>
      <p:sp>
        <p:nvSpPr>
          <p:cNvPr id="4" name="Ellipse 3"/>
          <p:cNvSpPr/>
          <p:nvPr/>
        </p:nvSpPr>
        <p:spPr>
          <a:xfrm>
            <a:off x="3131840" y="263877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lipse 4"/>
          <p:cNvSpPr/>
          <p:nvPr/>
        </p:nvSpPr>
        <p:spPr>
          <a:xfrm>
            <a:off x="4627957" y="470360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lipse 5"/>
          <p:cNvSpPr/>
          <p:nvPr/>
        </p:nvSpPr>
        <p:spPr>
          <a:xfrm>
            <a:off x="6228184" y="396182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lipse 6"/>
          <p:cNvSpPr/>
          <p:nvPr/>
        </p:nvSpPr>
        <p:spPr>
          <a:xfrm>
            <a:off x="3965441" y="408982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lipse 7"/>
          <p:cNvSpPr/>
          <p:nvPr/>
        </p:nvSpPr>
        <p:spPr>
          <a:xfrm>
            <a:off x="5600065" y="353449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lipse 8"/>
          <p:cNvSpPr/>
          <p:nvPr/>
        </p:nvSpPr>
        <p:spPr>
          <a:xfrm>
            <a:off x="1835696" y="335248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lipse 9"/>
          <p:cNvSpPr/>
          <p:nvPr/>
        </p:nvSpPr>
        <p:spPr>
          <a:xfrm>
            <a:off x="6236470" y="287587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lipse 10"/>
          <p:cNvSpPr/>
          <p:nvPr/>
        </p:nvSpPr>
        <p:spPr>
          <a:xfrm>
            <a:off x="2833673" y="419783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lipse 11"/>
          <p:cNvSpPr/>
          <p:nvPr/>
        </p:nvSpPr>
        <p:spPr>
          <a:xfrm>
            <a:off x="5556230" y="490908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26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Heuristic</a:t>
            </a:r>
            <a:r>
              <a:rPr lang="fr-FR" dirty="0" smtClean="0"/>
              <a:t> </a:t>
            </a:r>
            <a:r>
              <a:rPr lang="fr-FR" dirty="0" err="1" smtClean="0"/>
              <a:t>resultados</a:t>
            </a:r>
            <a:endParaRPr lang="pt-BR" dirty="0"/>
          </a:p>
        </p:txBody>
      </p:sp>
      <p:pic>
        <p:nvPicPr>
          <p:cNvPr id="4098" name="Picture 2" descr="C:\Users\erwan\Desktop\OTI trabalho final\version finale\im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21"/>
          <a:stretch/>
        </p:blipFill>
        <p:spPr bwMode="auto">
          <a:xfrm>
            <a:off x="611560" y="1951477"/>
            <a:ext cx="8372475" cy="104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erwan\Desktop\OTI trabalho final\version finale\im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1" r="51820"/>
          <a:stretch/>
        </p:blipFill>
        <p:spPr bwMode="auto">
          <a:xfrm>
            <a:off x="2483768" y="2993367"/>
            <a:ext cx="4033837" cy="292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8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erwan\Desktop\OTI trabalho final\version finale\meme so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/>
          <a:stretch/>
        </p:blipFill>
        <p:spPr bwMode="auto">
          <a:xfrm>
            <a:off x="1630362" y="1988840"/>
            <a:ext cx="5953124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Comparação</a:t>
            </a:r>
            <a:r>
              <a:rPr lang="fr-FR" dirty="0" smtClean="0"/>
              <a:t> dos dois</a:t>
            </a:r>
            <a:endParaRPr lang="pt-BR" dirty="0"/>
          </a:p>
        </p:txBody>
      </p:sp>
      <p:pic>
        <p:nvPicPr>
          <p:cNvPr id="5124" name="Picture 4" descr="C:\Users\erwan\Desktop\OTI trabalho final\version finale\pas mm 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2" y="3645024"/>
            <a:ext cx="589597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erwan\Desktop\OTI trabalho final\version finale\com graphi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19"/>
          <a:stretch/>
        </p:blipFill>
        <p:spPr bwMode="auto">
          <a:xfrm>
            <a:off x="467544" y="1124744"/>
            <a:ext cx="8467726" cy="76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erwan\Desktop\OTI trabalho final\version finale\com graphi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04" r="47827"/>
          <a:stretch/>
        </p:blipFill>
        <p:spPr bwMode="auto">
          <a:xfrm>
            <a:off x="1708118" y="2276872"/>
            <a:ext cx="5688632" cy="384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7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916832"/>
            <a:ext cx="8229600" cy="1600200"/>
          </a:xfrm>
        </p:spPr>
        <p:txBody>
          <a:bodyPr/>
          <a:lstStyle/>
          <a:p>
            <a:r>
              <a:rPr lang="fr-FR" sz="8800" dirty="0" err="1" smtClean="0"/>
              <a:t>Estado</a:t>
            </a:r>
            <a:r>
              <a:rPr lang="fr-FR" sz="8800" dirty="0" smtClean="0"/>
              <a:t> da </a:t>
            </a:r>
            <a:r>
              <a:rPr lang="fr-FR" sz="8800" dirty="0" err="1" smtClean="0"/>
              <a:t>arte</a:t>
            </a:r>
            <a:endParaRPr lang="pt-BR" sz="8800" dirty="0"/>
          </a:p>
        </p:txBody>
      </p:sp>
    </p:spTree>
    <p:extLst>
      <p:ext uri="{BB962C8B-B14F-4D97-AF65-F5344CB8AC3E}">
        <p14:creationId xmlns:p14="http://schemas.microsoft.com/office/powerpoint/2010/main" val="19888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Heuristic</a:t>
            </a:r>
            <a:r>
              <a:rPr lang="fr-FR" dirty="0" smtClean="0"/>
              <a:t> 2-opt</a:t>
            </a:r>
            <a:endParaRPr lang="pt-BR" dirty="0"/>
          </a:p>
        </p:txBody>
      </p:sp>
      <p:pic>
        <p:nvPicPr>
          <p:cNvPr id="4" name="Picture 2" descr="C:\Users\erwan\Desktop\oti projet\tsp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7980265" cy="290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40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600200"/>
          </a:xfrm>
        </p:spPr>
        <p:txBody>
          <a:bodyPr/>
          <a:lstStyle/>
          <a:p>
            <a:r>
              <a:rPr lang="fr-FR" sz="11500" dirty="0" err="1"/>
              <a:t>C</a:t>
            </a:r>
            <a:r>
              <a:rPr lang="fr-FR" sz="11500" dirty="0" err="1" smtClean="0"/>
              <a:t>onclusão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181340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060848"/>
            <a:ext cx="8229600" cy="1600200"/>
          </a:xfrm>
        </p:spPr>
        <p:txBody>
          <a:bodyPr/>
          <a:lstStyle/>
          <a:p>
            <a:r>
              <a:rPr lang="fr-FR" sz="7200" dirty="0" smtClean="0"/>
              <a:t>Branch and </a:t>
            </a:r>
            <a:r>
              <a:rPr lang="fr-FR" sz="7200" dirty="0" err="1" smtClean="0"/>
              <a:t>Bound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175117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redução</a:t>
            </a:r>
            <a:endParaRPr lang="pt-BR" dirty="0"/>
          </a:p>
        </p:txBody>
      </p:sp>
      <p:sp>
        <p:nvSpPr>
          <p:cNvPr id="8" name="ZoneTexte 7"/>
          <p:cNvSpPr txBox="1"/>
          <p:nvPr/>
        </p:nvSpPr>
        <p:spPr>
          <a:xfrm>
            <a:off x="-180528" y="2235871"/>
            <a:ext cx="3728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</a:t>
            </a:r>
            <a:r>
              <a:rPr lang="fr-FR" dirty="0" err="1" smtClean="0"/>
              <a:t>inf</a:t>
            </a:r>
            <a:r>
              <a:rPr lang="fr-FR" dirty="0" smtClean="0"/>
              <a:t>	3	4</a:t>
            </a:r>
            <a:endParaRPr lang="pt-BR" dirty="0" smtClean="0"/>
          </a:p>
          <a:p>
            <a:r>
              <a:rPr lang="fr-FR" dirty="0" smtClean="0"/>
              <a:t>	3	</a:t>
            </a:r>
            <a:r>
              <a:rPr lang="fr-FR" dirty="0" err="1" smtClean="0"/>
              <a:t>inf</a:t>
            </a:r>
            <a:r>
              <a:rPr lang="fr-FR" dirty="0" smtClean="0"/>
              <a:t>	5</a:t>
            </a:r>
          </a:p>
          <a:p>
            <a:r>
              <a:rPr lang="fr-FR" dirty="0" smtClean="0"/>
              <a:t>	5	12	</a:t>
            </a:r>
            <a:r>
              <a:rPr lang="fr-FR" dirty="0" err="1" smtClean="0"/>
              <a:t>inf</a:t>
            </a:r>
            <a:endParaRPr lang="fr-FR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4572000" y="2235871"/>
            <a:ext cx="3728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</a:t>
            </a:r>
            <a:r>
              <a:rPr lang="fr-FR" dirty="0" err="1" smtClean="0"/>
              <a:t>inf</a:t>
            </a:r>
            <a:r>
              <a:rPr lang="fr-FR" dirty="0" smtClean="0"/>
              <a:t>	0	1</a:t>
            </a:r>
            <a:endParaRPr lang="pt-BR" dirty="0" smtClean="0"/>
          </a:p>
          <a:p>
            <a:r>
              <a:rPr lang="fr-FR" dirty="0" smtClean="0"/>
              <a:t>	0	</a:t>
            </a:r>
            <a:r>
              <a:rPr lang="fr-FR" dirty="0" err="1" smtClean="0"/>
              <a:t>inf</a:t>
            </a:r>
            <a:r>
              <a:rPr lang="fr-FR" dirty="0" smtClean="0"/>
              <a:t>	2</a:t>
            </a:r>
          </a:p>
          <a:p>
            <a:r>
              <a:rPr lang="fr-FR" dirty="0" smtClean="0"/>
              <a:t>	0	7	</a:t>
            </a:r>
            <a:r>
              <a:rPr lang="fr-FR" dirty="0" err="1" smtClean="0"/>
              <a:t>inf</a:t>
            </a:r>
            <a:endParaRPr lang="fr-FR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2411760" y="4459178"/>
            <a:ext cx="3728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</a:t>
            </a:r>
            <a:r>
              <a:rPr lang="fr-FR" dirty="0" err="1" smtClean="0"/>
              <a:t>inf</a:t>
            </a:r>
            <a:r>
              <a:rPr lang="fr-FR" dirty="0" smtClean="0"/>
              <a:t>	0	0</a:t>
            </a:r>
            <a:endParaRPr lang="pt-BR" dirty="0" smtClean="0"/>
          </a:p>
          <a:p>
            <a:r>
              <a:rPr lang="fr-FR" dirty="0" smtClean="0"/>
              <a:t>	0	</a:t>
            </a:r>
            <a:r>
              <a:rPr lang="fr-FR" dirty="0" err="1" smtClean="0"/>
              <a:t>inf</a:t>
            </a:r>
            <a:r>
              <a:rPr lang="fr-FR" dirty="0" smtClean="0"/>
              <a:t>	1</a:t>
            </a:r>
          </a:p>
          <a:p>
            <a:r>
              <a:rPr lang="fr-FR" dirty="0" smtClean="0"/>
              <a:t>	0	7	</a:t>
            </a:r>
            <a:r>
              <a:rPr lang="fr-FR" dirty="0" err="1" smtClean="0"/>
              <a:t>inf</a:t>
            </a:r>
            <a:endParaRPr lang="fr-FR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3468794" y="2235747"/>
            <a:ext cx="37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433173" y="2512870"/>
            <a:ext cx="37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433173" y="2789869"/>
            <a:ext cx="37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308304" y="3175084"/>
            <a:ext cx="37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319160" y="3181092"/>
            <a:ext cx="60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=12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714603" y="3159201"/>
            <a:ext cx="60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=1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867493" y="5589013"/>
            <a:ext cx="327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B050"/>
                </a:solidFill>
              </a:rPr>
              <a:t>c</a:t>
            </a:r>
            <a:r>
              <a:rPr lang="fr-FR" dirty="0" err="1" smtClean="0">
                <a:solidFill>
                  <a:srgbClr val="00B050"/>
                </a:solidFill>
              </a:rPr>
              <a:t>osto</a:t>
            </a:r>
            <a:r>
              <a:rPr lang="fr-FR" dirty="0" smtClean="0">
                <a:solidFill>
                  <a:srgbClr val="00B050"/>
                </a:solidFill>
              </a:rPr>
              <a:t> da </a:t>
            </a:r>
            <a:r>
              <a:rPr lang="fr-FR" dirty="0" err="1" smtClean="0">
                <a:solidFill>
                  <a:srgbClr val="00B050"/>
                </a:solidFill>
              </a:rPr>
              <a:t>redução</a:t>
            </a:r>
            <a:r>
              <a:rPr lang="fr-FR" dirty="0" smtClean="0">
                <a:solidFill>
                  <a:srgbClr val="00B050"/>
                </a:solidFill>
              </a:rPr>
              <a:t> = 12 + 1 = 13 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403648" y="191683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Antes </a:t>
            </a:r>
            <a:r>
              <a:rPr lang="fr-FR" dirty="0" err="1" smtClean="0"/>
              <a:t>redução</a:t>
            </a:r>
            <a:endParaRPr lang="pt-BR" dirty="0"/>
          </a:p>
        </p:txBody>
      </p:sp>
      <p:sp>
        <p:nvSpPr>
          <p:cNvPr id="19" name="ZoneTexte 18"/>
          <p:cNvSpPr txBox="1"/>
          <p:nvPr/>
        </p:nvSpPr>
        <p:spPr>
          <a:xfrm>
            <a:off x="3433173" y="40050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depois</a:t>
            </a:r>
            <a:r>
              <a:rPr lang="fr-FR" dirty="0" smtClean="0"/>
              <a:t> </a:t>
            </a:r>
            <a:r>
              <a:rPr lang="fr-FR" dirty="0" err="1" smtClean="0"/>
              <a:t>redução</a:t>
            </a:r>
            <a:endParaRPr lang="pt-BR" dirty="0"/>
          </a:p>
        </p:txBody>
      </p:sp>
      <p:cxnSp>
        <p:nvCxnSpPr>
          <p:cNvPr id="18" name="Connecteur droit avec flèche 17"/>
          <p:cNvCxnSpPr>
            <a:stCxn id="12" idx="3"/>
          </p:cNvCxnSpPr>
          <p:nvPr/>
        </p:nvCxnSpPr>
        <p:spPr>
          <a:xfrm>
            <a:off x="3809215" y="2697536"/>
            <a:ext cx="14108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ngle 21"/>
          <p:cNvCxnSpPr>
            <a:endCxn id="10" idx="1"/>
          </p:cNvCxnSpPr>
          <p:nvPr/>
        </p:nvCxnSpPr>
        <p:spPr>
          <a:xfrm rot="10800000" flipV="1">
            <a:off x="2411760" y="3861047"/>
            <a:ext cx="4248472" cy="1059796"/>
          </a:xfrm>
          <a:prstGeom prst="bentConnector3">
            <a:avLst>
              <a:gd name="adj1" fmla="val 1053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6660232" y="3528533"/>
            <a:ext cx="0" cy="33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28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5" grpId="0"/>
      <p:bldP spid="12" grpId="0"/>
      <p:bldP spid="13" grpId="0"/>
      <p:bldP spid="14" grpId="0"/>
      <p:bldP spid="15" grpId="0"/>
      <p:bldP spid="16" grpId="0"/>
      <p:bldP spid="17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600200"/>
          </a:xfrm>
        </p:spPr>
        <p:txBody>
          <a:bodyPr/>
          <a:lstStyle/>
          <a:p>
            <a:r>
              <a:rPr lang="fr-FR" dirty="0"/>
              <a:t>P</a:t>
            </a:r>
            <a:r>
              <a:rPr lang="fr-FR" dirty="0" smtClean="0"/>
              <a:t>lano</a:t>
            </a:r>
            <a:endParaRPr lang="pt-B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03648" y="2060848"/>
            <a:ext cx="8229600" cy="4525963"/>
          </a:xfrm>
        </p:spPr>
        <p:txBody>
          <a:bodyPr/>
          <a:lstStyle/>
          <a:p>
            <a:r>
              <a:rPr lang="fr-FR" sz="3600" dirty="0" smtClean="0"/>
              <a:t>O </a:t>
            </a:r>
            <a:r>
              <a:rPr lang="fr-FR" sz="3600" dirty="0" err="1" smtClean="0"/>
              <a:t>problema</a:t>
            </a:r>
            <a:endParaRPr lang="fr-FR" sz="3600" dirty="0" smtClean="0"/>
          </a:p>
          <a:p>
            <a:r>
              <a:rPr lang="fr-FR" sz="3600" dirty="0" smtClean="0"/>
              <a:t>O que eu </a:t>
            </a:r>
            <a:r>
              <a:rPr lang="fr-FR" sz="3600" dirty="0" err="1" smtClean="0"/>
              <a:t>fiz</a:t>
            </a:r>
            <a:endParaRPr lang="fr-FR" sz="3600" dirty="0" smtClean="0"/>
          </a:p>
          <a:p>
            <a:r>
              <a:rPr lang="fr-FR" sz="3600" dirty="0" smtClean="0"/>
              <a:t>O </a:t>
            </a:r>
            <a:r>
              <a:rPr lang="fr-FR" sz="3600" dirty="0" err="1" smtClean="0"/>
              <a:t>resultados</a:t>
            </a:r>
            <a:r>
              <a:rPr lang="fr-FR" sz="3600" dirty="0" smtClean="0"/>
              <a:t> que eu </a:t>
            </a:r>
            <a:r>
              <a:rPr lang="fr-FR" sz="3600" dirty="0" err="1" smtClean="0"/>
              <a:t>tenho</a:t>
            </a:r>
            <a:endParaRPr lang="fr-FR" sz="3600" dirty="0" smtClean="0"/>
          </a:p>
          <a:p>
            <a:r>
              <a:rPr lang="fr-FR" sz="3600" dirty="0" smtClean="0"/>
              <a:t>O </a:t>
            </a:r>
            <a:r>
              <a:rPr lang="fr-FR" sz="3600" dirty="0" err="1" smtClean="0"/>
              <a:t>estado</a:t>
            </a:r>
            <a:r>
              <a:rPr lang="fr-FR" sz="3600" dirty="0" smtClean="0"/>
              <a:t> da </a:t>
            </a:r>
            <a:r>
              <a:rPr lang="fr-FR" sz="3600" dirty="0" err="1" smtClean="0"/>
              <a:t>arte</a:t>
            </a:r>
            <a:endParaRPr lang="fr-FR" sz="3600" dirty="0" smtClean="0"/>
          </a:p>
          <a:p>
            <a:r>
              <a:rPr lang="fr-FR" sz="3600" dirty="0" err="1" smtClean="0"/>
              <a:t>Colclusão</a:t>
            </a:r>
            <a:endParaRPr lang="fr-FR" sz="36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428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Valor</a:t>
            </a:r>
            <a:r>
              <a:rPr lang="fr-FR" dirty="0" smtClean="0"/>
              <a:t> « </a:t>
            </a:r>
            <a:r>
              <a:rPr lang="fr-FR" dirty="0" err="1" smtClean="0"/>
              <a:t>fim</a:t>
            </a:r>
            <a:r>
              <a:rPr lang="fr-FR" dirty="0" smtClean="0"/>
              <a:t> do </a:t>
            </a:r>
            <a:r>
              <a:rPr lang="fr-FR" dirty="0" err="1" smtClean="0"/>
              <a:t>caminho</a:t>
            </a:r>
            <a:r>
              <a:rPr lang="fr-FR" dirty="0" smtClean="0"/>
              <a:t> »</a:t>
            </a:r>
            <a:endParaRPr lang="pt-BR" dirty="0"/>
          </a:p>
        </p:txBody>
      </p:sp>
      <p:sp>
        <p:nvSpPr>
          <p:cNvPr id="4" name="ZoneTexte 3"/>
          <p:cNvSpPr txBox="1"/>
          <p:nvPr/>
        </p:nvSpPr>
        <p:spPr>
          <a:xfrm>
            <a:off x="678666" y="2585016"/>
            <a:ext cx="84653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/>
              <a:t>Valor_fdc</a:t>
            </a:r>
            <a:r>
              <a:rPr lang="fr-FR" sz="2000" dirty="0" smtClean="0"/>
              <a:t> = </a:t>
            </a:r>
            <a:r>
              <a:rPr lang="fr-FR" sz="2000" dirty="0" err="1" smtClean="0"/>
              <a:t>matriz_antes_redução</a:t>
            </a:r>
            <a:r>
              <a:rPr lang="fr-FR" sz="2000" dirty="0" smtClean="0"/>
              <a:t>[i][j] </a:t>
            </a:r>
          </a:p>
          <a:p>
            <a:r>
              <a:rPr lang="fr-FR" sz="2000" dirty="0" smtClean="0"/>
              <a:t>onde j é a </a:t>
            </a:r>
            <a:r>
              <a:rPr lang="fr-FR" sz="2000" dirty="0" err="1" smtClean="0"/>
              <a:t>ultima</a:t>
            </a:r>
            <a:r>
              <a:rPr lang="fr-FR" sz="2000" dirty="0" smtClean="0"/>
              <a:t> </a:t>
            </a:r>
            <a:r>
              <a:rPr lang="fr-FR" sz="2000" dirty="0" err="1" smtClean="0"/>
              <a:t>valor</a:t>
            </a:r>
            <a:r>
              <a:rPr lang="fr-FR" sz="2000" dirty="0" smtClean="0"/>
              <a:t> do </a:t>
            </a:r>
            <a:r>
              <a:rPr lang="fr-FR" sz="2000" dirty="0" err="1" smtClean="0"/>
              <a:t>caminho</a:t>
            </a:r>
            <a:r>
              <a:rPr lang="fr-FR" sz="2000" dirty="0" smtClean="0"/>
              <a:t> </a:t>
            </a:r>
            <a:r>
              <a:rPr lang="fr-FR" sz="2000" dirty="0" err="1" smtClean="0"/>
              <a:t>experimentado</a:t>
            </a:r>
            <a:r>
              <a:rPr lang="fr-FR" sz="2000" dirty="0" smtClean="0"/>
              <a:t> e i a </a:t>
            </a:r>
            <a:r>
              <a:rPr lang="fr-FR" sz="2000" dirty="0" err="1" smtClean="0"/>
              <a:t>valor</a:t>
            </a:r>
            <a:r>
              <a:rPr lang="fr-FR" sz="2000" dirty="0" smtClean="0"/>
              <a:t> antes</a:t>
            </a:r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r>
              <a:rPr lang="fr-FR" sz="2000" dirty="0" smtClean="0"/>
              <a:t>Se </a:t>
            </a:r>
            <a:r>
              <a:rPr lang="fr-FR" sz="2000" dirty="0" err="1" smtClean="0"/>
              <a:t>estou</a:t>
            </a:r>
            <a:r>
              <a:rPr lang="fr-FR" sz="2000" dirty="0" smtClean="0"/>
              <a:t> </a:t>
            </a:r>
            <a:r>
              <a:rPr lang="fr-FR" sz="2000" dirty="0" err="1" smtClean="0"/>
              <a:t>tantado</a:t>
            </a:r>
            <a:r>
              <a:rPr lang="fr-FR" sz="2000" dirty="0" smtClean="0"/>
              <a:t> o </a:t>
            </a:r>
            <a:r>
              <a:rPr lang="fr-FR" sz="2000" dirty="0" err="1" smtClean="0"/>
              <a:t>caminho</a:t>
            </a:r>
            <a:r>
              <a:rPr lang="fr-FR" sz="2000" dirty="0" smtClean="0"/>
              <a:t> [0 1 2]</a:t>
            </a:r>
          </a:p>
          <a:p>
            <a:r>
              <a:rPr lang="fr-FR" sz="2000" dirty="0" err="1" smtClean="0"/>
              <a:t>Valor_fdc</a:t>
            </a:r>
            <a:r>
              <a:rPr lang="fr-FR" sz="2000" dirty="0" smtClean="0"/>
              <a:t> = MR_0-1[1][2] </a:t>
            </a:r>
            <a:endParaRPr lang="pt-BR" sz="2000" dirty="0"/>
          </a:p>
        </p:txBody>
      </p:sp>
      <p:sp>
        <p:nvSpPr>
          <p:cNvPr id="5" name="ZoneTexte 4"/>
          <p:cNvSpPr txBox="1"/>
          <p:nvPr/>
        </p:nvSpPr>
        <p:spPr>
          <a:xfrm>
            <a:off x="4098995" y="355451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i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355976" y="353089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j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41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« </a:t>
            </a:r>
            <a:r>
              <a:rPr lang="fr-FR" dirty="0" err="1" smtClean="0"/>
              <a:t>Borrar</a:t>
            </a:r>
            <a:r>
              <a:rPr lang="fr-FR" dirty="0" smtClean="0"/>
              <a:t> » </a:t>
            </a:r>
            <a:r>
              <a:rPr lang="fr-FR" dirty="0" err="1" smtClean="0"/>
              <a:t>uma</a:t>
            </a:r>
            <a:r>
              <a:rPr lang="fr-FR" dirty="0" smtClean="0"/>
              <a:t> </a:t>
            </a:r>
            <a:r>
              <a:rPr lang="fr-FR" dirty="0" err="1" smtClean="0"/>
              <a:t>matriz</a:t>
            </a:r>
            <a:r>
              <a:rPr lang="fr-FR" dirty="0" smtClean="0"/>
              <a:t> </a:t>
            </a:r>
            <a:endParaRPr lang="pt-B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>
            <a:normAutofit/>
          </a:bodyPr>
          <a:lstStyle/>
          <a:p>
            <a:r>
              <a:rPr lang="fr-FR" sz="2000" dirty="0" smtClean="0"/>
              <a:t>Para </a:t>
            </a:r>
            <a:r>
              <a:rPr lang="fr-FR" sz="2000" dirty="0" err="1" smtClean="0"/>
              <a:t>cada</a:t>
            </a:r>
            <a:r>
              <a:rPr lang="fr-FR" sz="2000" dirty="0" smtClean="0"/>
              <a:t> </a:t>
            </a:r>
            <a:r>
              <a:rPr lang="fr-FR" sz="2000" dirty="0" err="1" smtClean="0"/>
              <a:t>valor</a:t>
            </a:r>
            <a:r>
              <a:rPr lang="fr-FR" sz="2000" dirty="0" smtClean="0"/>
              <a:t> (</a:t>
            </a:r>
            <a:r>
              <a:rPr lang="fr-FR" sz="2000" dirty="0" err="1" smtClean="0"/>
              <a:t>não</a:t>
            </a:r>
            <a:r>
              <a:rPr lang="fr-FR" sz="2000" dirty="0" smtClean="0"/>
              <a:t> a </a:t>
            </a:r>
            <a:r>
              <a:rPr lang="fr-FR" sz="2000" dirty="0" err="1" smtClean="0"/>
              <a:t>ultima</a:t>
            </a:r>
            <a:r>
              <a:rPr lang="fr-FR" sz="2000" dirty="0" smtClean="0"/>
              <a:t>) do </a:t>
            </a:r>
            <a:r>
              <a:rPr lang="fr-FR" sz="2000" dirty="0" err="1" smtClean="0"/>
              <a:t>caminho</a:t>
            </a:r>
            <a:r>
              <a:rPr lang="fr-FR" sz="2000" dirty="0" smtClean="0"/>
              <a:t> </a:t>
            </a:r>
            <a:r>
              <a:rPr lang="fr-FR" sz="2000" dirty="0" err="1" smtClean="0"/>
              <a:t>experimentado</a:t>
            </a:r>
            <a:r>
              <a:rPr lang="fr-FR" sz="2000" dirty="0" smtClean="0"/>
              <a:t>, </a:t>
            </a:r>
            <a:r>
              <a:rPr lang="fr-FR" sz="2000" dirty="0" err="1" smtClean="0"/>
              <a:t>vou</a:t>
            </a:r>
            <a:r>
              <a:rPr lang="fr-FR" sz="2000" dirty="0" smtClean="0"/>
              <a:t> dar a </a:t>
            </a:r>
            <a:r>
              <a:rPr lang="fr-FR" sz="2000" dirty="0" err="1" smtClean="0"/>
              <a:t>valor</a:t>
            </a:r>
            <a:r>
              <a:rPr lang="fr-FR" sz="2000" dirty="0" smtClean="0"/>
              <a:t> « </a:t>
            </a:r>
            <a:r>
              <a:rPr lang="fr-FR" sz="2000" dirty="0" err="1" smtClean="0"/>
              <a:t>infinite</a:t>
            </a:r>
            <a:r>
              <a:rPr lang="fr-FR" sz="2000" dirty="0" smtClean="0"/>
              <a:t> » a </a:t>
            </a:r>
            <a:r>
              <a:rPr lang="fr-FR" sz="2000" dirty="0" err="1" smtClean="0"/>
              <a:t>cada</a:t>
            </a:r>
            <a:r>
              <a:rPr lang="fr-FR" sz="2000" dirty="0" smtClean="0"/>
              <a:t> </a:t>
            </a:r>
            <a:r>
              <a:rPr lang="fr-FR" sz="2000" dirty="0" err="1" smtClean="0"/>
              <a:t>lineas</a:t>
            </a:r>
            <a:r>
              <a:rPr lang="fr-FR" sz="2000" dirty="0" smtClean="0"/>
              <a:t> da </a:t>
            </a:r>
            <a:r>
              <a:rPr lang="fr-FR" sz="2000" dirty="0" err="1" smtClean="0"/>
              <a:t>matrix_redução</a:t>
            </a:r>
            <a:r>
              <a:rPr lang="fr-FR" sz="2000" dirty="0" smtClean="0"/>
              <a:t>. </a:t>
            </a:r>
          </a:p>
          <a:p>
            <a:r>
              <a:rPr lang="fr-FR" sz="2000" dirty="0" err="1" smtClean="0"/>
              <a:t>Vou</a:t>
            </a:r>
            <a:r>
              <a:rPr lang="fr-FR" sz="2000" dirty="0" smtClean="0"/>
              <a:t> dar a </a:t>
            </a:r>
            <a:r>
              <a:rPr lang="fr-FR" sz="2000" dirty="0" err="1" smtClean="0"/>
              <a:t>valor</a:t>
            </a:r>
            <a:r>
              <a:rPr lang="fr-FR" sz="2000" dirty="0" smtClean="0"/>
              <a:t> « </a:t>
            </a:r>
            <a:r>
              <a:rPr lang="fr-FR" sz="2000" dirty="0" err="1" smtClean="0"/>
              <a:t>infinite</a:t>
            </a:r>
            <a:r>
              <a:rPr lang="fr-FR" sz="2000" dirty="0" smtClean="0"/>
              <a:t> » para a </a:t>
            </a:r>
            <a:r>
              <a:rPr lang="fr-FR" sz="2000" dirty="0" err="1" smtClean="0"/>
              <a:t>colonna</a:t>
            </a: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[</a:t>
            </a:r>
            <a:r>
              <a:rPr lang="fr-FR" sz="2000" dirty="0" err="1" smtClean="0"/>
              <a:t>ultima</a:t>
            </a:r>
            <a:r>
              <a:rPr lang="fr-FR" sz="2000" dirty="0" smtClean="0"/>
              <a:t> </a:t>
            </a:r>
            <a:r>
              <a:rPr lang="fr-FR" sz="2000" dirty="0" err="1" smtClean="0"/>
              <a:t>valor</a:t>
            </a:r>
            <a:r>
              <a:rPr lang="fr-FR" sz="2000" dirty="0" smtClean="0"/>
              <a:t> do </a:t>
            </a:r>
            <a:r>
              <a:rPr lang="fr-FR" sz="2000" dirty="0" err="1" smtClean="0"/>
              <a:t>caminho</a:t>
            </a:r>
            <a:r>
              <a:rPr lang="fr-FR" sz="2000" dirty="0" smtClean="0"/>
              <a:t> </a:t>
            </a:r>
            <a:r>
              <a:rPr lang="fr-FR" sz="2000" dirty="0" err="1" smtClean="0"/>
              <a:t>experimentado</a:t>
            </a:r>
            <a:r>
              <a:rPr lang="fr-FR" sz="2000" dirty="0" smtClean="0"/>
              <a:t>] da </a:t>
            </a:r>
            <a:r>
              <a:rPr lang="fr-FR" sz="2000" dirty="0" err="1" smtClean="0"/>
              <a:t>matrix_redução</a:t>
            </a:r>
            <a:endParaRPr lang="fr-FR" sz="2000" dirty="0" smtClean="0"/>
          </a:p>
          <a:p>
            <a:r>
              <a:rPr lang="fr-FR" sz="2000" dirty="0" err="1"/>
              <a:t>Vou</a:t>
            </a:r>
            <a:r>
              <a:rPr lang="fr-FR" sz="2000" dirty="0"/>
              <a:t> dar a </a:t>
            </a:r>
            <a:r>
              <a:rPr lang="fr-FR" sz="2000" dirty="0" err="1"/>
              <a:t>valor</a:t>
            </a:r>
            <a:r>
              <a:rPr lang="fr-FR" sz="2000" dirty="0"/>
              <a:t> « </a:t>
            </a:r>
            <a:r>
              <a:rPr lang="fr-FR" sz="2000" dirty="0" err="1"/>
              <a:t>infinite</a:t>
            </a:r>
            <a:r>
              <a:rPr lang="fr-FR" sz="2000" dirty="0"/>
              <a:t> » </a:t>
            </a:r>
            <a:r>
              <a:rPr lang="fr-FR" sz="2000" dirty="0" smtClean="0"/>
              <a:t>para </a:t>
            </a:r>
            <a:r>
              <a:rPr lang="fr-FR" sz="2000" dirty="0" err="1" smtClean="0"/>
              <a:t>cada</a:t>
            </a:r>
            <a:endParaRPr lang="fr-FR" sz="2000" dirty="0"/>
          </a:p>
          <a:p>
            <a:pPr marL="0" indent="0">
              <a:buNone/>
            </a:pPr>
            <a:r>
              <a:rPr lang="fr-FR" sz="2000" dirty="0" smtClean="0"/>
              <a:t>MR[</a:t>
            </a:r>
            <a:r>
              <a:rPr lang="fr-FR" sz="2000" dirty="0" err="1" smtClean="0"/>
              <a:t>cada</a:t>
            </a:r>
            <a:r>
              <a:rPr lang="fr-FR" sz="2000" dirty="0" smtClean="0"/>
              <a:t> </a:t>
            </a:r>
            <a:r>
              <a:rPr lang="fr-FR" sz="2000" dirty="0" err="1" smtClean="0"/>
              <a:t>valor</a:t>
            </a:r>
            <a:r>
              <a:rPr lang="fr-FR" sz="2000" dirty="0" smtClean="0"/>
              <a:t> do </a:t>
            </a:r>
            <a:r>
              <a:rPr lang="fr-FR" sz="2000" dirty="0" err="1" smtClean="0"/>
              <a:t>caminho</a:t>
            </a:r>
            <a:r>
              <a:rPr lang="fr-FR" sz="2000" dirty="0" smtClean="0"/>
              <a:t> (</a:t>
            </a:r>
            <a:r>
              <a:rPr lang="fr-FR" sz="2000" dirty="0" err="1" smtClean="0"/>
              <a:t>sem</a:t>
            </a:r>
            <a:r>
              <a:rPr lang="fr-FR" sz="2000" dirty="0" smtClean="0"/>
              <a:t> a primera)][</a:t>
            </a:r>
            <a:r>
              <a:rPr lang="fr-FR" sz="2000" dirty="0" err="1"/>
              <a:t>cidade</a:t>
            </a:r>
            <a:r>
              <a:rPr lang="fr-FR" sz="2000" dirty="0"/>
              <a:t> original]</a:t>
            </a:r>
            <a:endParaRPr lang="pt-BR" sz="2000" dirty="0"/>
          </a:p>
        </p:txBody>
      </p:sp>
      <p:sp>
        <p:nvSpPr>
          <p:cNvPr id="4" name="Rectangle 3"/>
          <p:cNvSpPr/>
          <p:nvPr/>
        </p:nvSpPr>
        <p:spPr>
          <a:xfrm>
            <a:off x="971600" y="4506625"/>
            <a:ext cx="78111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Se </a:t>
            </a:r>
            <a:r>
              <a:rPr lang="fr-FR" dirty="0" err="1"/>
              <a:t>estou</a:t>
            </a:r>
            <a:r>
              <a:rPr lang="fr-FR" dirty="0"/>
              <a:t> </a:t>
            </a:r>
            <a:r>
              <a:rPr lang="fr-FR" dirty="0" err="1" smtClean="0"/>
              <a:t>experimentado</a:t>
            </a:r>
            <a:r>
              <a:rPr lang="fr-FR" dirty="0" smtClean="0"/>
              <a:t> </a:t>
            </a:r>
            <a:r>
              <a:rPr lang="fr-FR" dirty="0"/>
              <a:t>o </a:t>
            </a:r>
            <a:r>
              <a:rPr lang="fr-FR" dirty="0" err="1"/>
              <a:t>caminho</a:t>
            </a:r>
            <a:r>
              <a:rPr lang="fr-FR" dirty="0"/>
              <a:t> [0 1 </a:t>
            </a:r>
            <a:r>
              <a:rPr lang="fr-FR" dirty="0" smtClean="0"/>
              <a:t>2 ] </a:t>
            </a:r>
            <a:r>
              <a:rPr lang="fr-FR" dirty="0" err="1" smtClean="0"/>
              <a:t>vou</a:t>
            </a:r>
            <a:r>
              <a:rPr lang="fr-FR" dirty="0" smtClean="0"/>
              <a:t> dar a </a:t>
            </a:r>
            <a:r>
              <a:rPr lang="fr-FR" dirty="0" err="1" smtClean="0"/>
              <a:t>valor</a:t>
            </a:r>
            <a:r>
              <a:rPr lang="fr-FR" dirty="0" smtClean="0"/>
              <a:t> « </a:t>
            </a:r>
            <a:r>
              <a:rPr lang="fr-FR" dirty="0" err="1" smtClean="0"/>
              <a:t>infinite</a:t>
            </a:r>
            <a:r>
              <a:rPr lang="fr-FR" dirty="0" smtClean="0"/>
              <a:t> » para </a:t>
            </a:r>
          </a:p>
          <a:p>
            <a:r>
              <a:rPr lang="fr-FR" dirty="0" smtClean="0"/>
              <a:t>MR_[0] ; MR[1] e </a:t>
            </a:r>
            <a:r>
              <a:rPr lang="fr-FR" dirty="0" err="1" smtClean="0"/>
              <a:t>tambem</a:t>
            </a:r>
            <a:r>
              <a:rPr lang="fr-FR" dirty="0" smtClean="0"/>
              <a:t> MR[][2] </a:t>
            </a:r>
          </a:p>
          <a:p>
            <a:r>
              <a:rPr lang="fr-FR" dirty="0" smtClean="0"/>
              <a:t>E </a:t>
            </a:r>
            <a:r>
              <a:rPr lang="fr-FR" dirty="0" err="1" smtClean="0"/>
              <a:t>tambem</a:t>
            </a:r>
            <a:r>
              <a:rPr lang="fr-FR" dirty="0" smtClean="0"/>
              <a:t> para MR[1][0] e MR[2][0]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33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Costo</a:t>
            </a:r>
            <a:r>
              <a:rPr lang="fr-FR" dirty="0" smtClean="0"/>
              <a:t> total </a:t>
            </a:r>
            <a:endParaRPr lang="pt-B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91680" y="2204864"/>
            <a:ext cx="8229600" cy="4525963"/>
          </a:xfrm>
        </p:spPr>
        <p:txBody>
          <a:bodyPr/>
          <a:lstStyle/>
          <a:p>
            <a:r>
              <a:rPr lang="fr-FR" dirty="0" err="1" smtClean="0"/>
              <a:t>Costo</a:t>
            </a:r>
            <a:r>
              <a:rPr lang="fr-FR" dirty="0" smtClean="0"/>
              <a:t> total de </a:t>
            </a:r>
            <a:r>
              <a:rPr lang="fr-FR" dirty="0" err="1" smtClean="0"/>
              <a:t>cada</a:t>
            </a:r>
            <a:r>
              <a:rPr lang="fr-FR" dirty="0" smtClean="0"/>
              <a:t> </a:t>
            </a:r>
            <a:r>
              <a:rPr lang="fr-FR" dirty="0" err="1" smtClean="0"/>
              <a:t>caminho</a:t>
            </a:r>
            <a:r>
              <a:rPr lang="fr-FR" dirty="0" smtClean="0"/>
              <a:t> =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Valeor</a:t>
            </a:r>
            <a:r>
              <a:rPr lang="fr-FR" dirty="0" smtClean="0"/>
              <a:t> </a:t>
            </a:r>
            <a:r>
              <a:rPr lang="fr-FR" dirty="0" err="1" smtClean="0"/>
              <a:t>redução</a:t>
            </a:r>
            <a:r>
              <a:rPr lang="fr-FR" dirty="0" smtClean="0"/>
              <a:t> antes </a:t>
            </a:r>
          </a:p>
          <a:p>
            <a:pPr marL="0" indent="0">
              <a:buNone/>
            </a:pPr>
            <a:r>
              <a:rPr lang="fr-FR" dirty="0" smtClean="0"/>
              <a:t>+ </a:t>
            </a:r>
            <a:r>
              <a:rPr lang="fr-FR" dirty="0" err="1" smtClean="0"/>
              <a:t>Valor</a:t>
            </a:r>
            <a:r>
              <a:rPr lang="fr-FR" dirty="0" smtClean="0"/>
              <a:t> </a:t>
            </a:r>
            <a:r>
              <a:rPr lang="fr-FR" dirty="0" err="1" smtClean="0"/>
              <a:t>reduction</a:t>
            </a:r>
            <a:r>
              <a:rPr lang="fr-FR" dirty="0" smtClean="0"/>
              <a:t> (</a:t>
            </a:r>
            <a:r>
              <a:rPr lang="fr-FR" dirty="0" err="1" smtClean="0"/>
              <a:t>depois</a:t>
            </a:r>
            <a:r>
              <a:rPr lang="fr-FR" dirty="0" smtClean="0"/>
              <a:t> de </a:t>
            </a:r>
            <a:r>
              <a:rPr lang="fr-FR" dirty="0" err="1" smtClean="0"/>
              <a:t>borrar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r>
              <a:rPr lang="fr-FR" dirty="0" smtClean="0"/>
              <a:t>        + </a:t>
            </a:r>
            <a:r>
              <a:rPr lang="fr-FR" dirty="0" err="1" smtClean="0"/>
              <a:t>Valor</a:t>
            </a:r>
            <a:r>
              <a:rPr lang="fr-FR" dirty="0" smtClean="0"/>
              <a:t> </a:t>
            </a:r>
            <a:r>
              <a:rPr lang="fr-FR" dirty="0" err="1" smtClean="0"/>
              <a:t>fim</a:t>
            </a:r>
            <a:r>
              <a:rPr lang="fr-FR" dirty="0" smtClean="0"/>
              <a:t> do </a:t>
            </a:r>
            <a:r>
              <a:rPr lang="fr-FR" dirty="0" err="1" smtClean="0"/>
              <a:t>caminho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216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idea</a:t>
            </a:r>
            <a:endParaRPr lang="pt-B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2132856"/>
            <a:ext cx="8229600" cy="4525963"/>
          </a:xfrm>
        </p:spPr>
        <p:txBody>
          <a:bodyPr/>
          <a:lstStyle/>
          <a:p>
            <a:r>
              <a:rPr lang="fr-FR" dirty="0" smtClean="0"/>
              <a:t>Para o </a:t>
            </a:r>
            <a:r>
              <a:rPr lang="fr-FR" dirty="0" err="1" smtClean="0"/>
              <a:t>caminho</a:t>
            </a:r>
            <a:r>
              <a:rPr lang="fr-FR" dirty="0" smtClean="0"/>
              <a:t> que tem o </a:t>
            </a:r>
            <a:r>
              <a:rPr lang="fr-FR" dirty="0" err="1" smtClean="0"/>
              <a:t>costo</a:t>
            </a:r>
            <a:r>
              <a:rPr lang="fr-FR" dirty="0" smtClean="0"/>
              <a:t> total minimum, </a:t>
            </a:r>
            <a:r>
              <a:rPr lang="fr-FR" dirty="0" err="1" smtClean="0"/>
              <a:t>vou</a:t>
            </a:r>
            <a:r>
              <a:rPr lang="fr-FR" dirty="0" smtClean="0"/>
              <a:t> </a:t>
            </a:r>
            <a:r>
              <a:rPr lang="fr-FR" dirty="0" err="1" smtClean="0"/>
              <a:t>experimentar</a:t>
            </a:r>
            <a:r>
              <a:rPr lang="fr-FR" dirty="0" smtClean="0"/>
              <a:t> </a:t>
            </a:r>
            <a:r>
              <a:rPr lang="fr-FR" dirty="0" err="1" smtClean="0"/>
              <a:t>cada</a:t>
            </a:r>
            <a:r>
              <a:rPr lang="fr-FR" dirty="0" smtClean="0"/>
              <a:t> </a:t>
            </a:r>
            <a:r>
              <a:rPr lang="fr-FR" dirty="0" err="1" smtClean="0"/>
              <a:t>possibilidade</a:t>
            </a:r>
            <a:r>
              <a:rPr lang="fr-FR" dirty="0" smtClean="0"/>
              <a:t> de visita </a:t>
            </a:r>
            <a:r>
              <a:rPr lang="fr-FR" dirty="0" err="1" smtClean="0"/>
              <a:t>depois</a:t>
            </a:r>
            <a:r>
              <a:rPr lang="fr-FR" dirty="0" smtClean="0"/>
              <a:t> </a:t>
            </a:r>
            <a:r>
              <a:rPr lang="fr-FR" dirty="0" err="1" smtClean="0"/>
              <a:t>dele</a:t>
            </a:r>
            <a:endParaRPr lang="fr-FR" dirty="0" smtClean="0"/>
          </a:p>
          <a:p>
            <a:r>
              <a:rPr lang="fr-FR" dirty="0" err="1" smtClean="0"/>
              <a:t>Vou</a:t>
            </a:r>
            <a:r>
              <a:rPr lang="fr-FR" dirty="0" smtClean="0"/>
              <a:t> </a:t>
            </a:r>
            <a:r>
              <a:rPr lang="fr-FR" dirty="0" err="1" smtClean="0"/>
              <a:t>fazer</a:t>
            </a:r>
            <a:r>
              <a:rPr lang="fr-FR" dirty="0" smtClean="0"/>
              <a:t> </a:t>
            </a:r>
            <a:r>
              <a:rPr lang="fr-FR" dirty="0" err="1" smtClean="0"/>
              <a:t>isso</a:t>
            </a:r>
            <a:r>
              <a:rPr lang="fr-FR" dirty="0" smtClean="0"/>
              <a:t> de novo</a:t>
            </a:r>
          </a:p>
          <a:p>
            <a:r>
              <a:rPr lang="fr-FR" dirty="0" err="1" smtClean="0"/>
              <a:t>Vou</a:t>
            </a:r>
            <a:r>
              <a:rPr lang="fr-FR" dirty="0" smtClean="0"/>
              <a:t> </a:t>
            </a:r>
            <a:r>
              <a:rPr lang="fr-FR" dirty="0" err="1" smtClean="0"/>
              <a:t>acabar</a:t>
            </a:r>
            <a:r>
              <a:rPr lang="fr-FR" dirty="0" smtClean="0"/>
              <a:t> </a:t>
            </a:r>
            <a:r>
              <a:rPr lang="fr-FR" dirty="0" err="1" smtClean="0"/>
              <a:t>quando</a:t>
            </a:r>
            <a:r>
              <a:rPr lang="fr-FR" dirty="0" smtClean="0"/>
              <a:t> </a:t>
            </a:r>
            <a:r>
              <a:rPr lang="fr-FR" dirty="0" err="1" smtClean="0"/>
              <a:t>tenho</a:t>
            </a:r>
            <a:r>
              <a:rPr lang="fr-FR" dirty="0" smtClean="0"/>
              <a:t> o </a:t>
            </a:r>
            <a:r>
              <a:rPr lang="fr-FR" dirty="0" err="1" smtClean="0"/>
              <a:t>caminho</a:t>
            </a:r>
            <a:r>
              <a:rPr lang="fr-FR" dirty="0" smtClean="0"/>
              <a:t> </a:t>
            </a:r>
            <a:r>
              <a:rPr lang="fr-FR" dirty="0" err="1" smtClean="0"/>
              <a:t>com</a:t>
            </a:r>
            <a:r>
              <a:rPr lang="fr-FR" dirty="0" smtClean="0"/>
              <a:t> </a:t>
            </a:r>
            <a:r>
              <a:rPr lang="fr-FR" dirty="0" err="1" smtClean="0"/>
              <a:t>todas</a:t>
            </a:r>
            <a:r>
              <a:rPr lang="fr-FR" dirty="0" smtClean="0"/>
              <a:t> </a:t>
            </a:r>
            <a:r>
              <a:rPr lang="fr-FR" dirty="0" err="1" smtClean="0"/>
              <a:t>cidades</a:t>
            </a:r>
            <a:r>
              <a:rPr lang="fr-FR" dirty="0" smtClean="0"/>
              <a:t> </a:t>
            </a:r>
            <a:r>
              <a:rPr lang="fr-FR" dirty="0" err="1" smtClean="0"/>
              <a:t>dentro</a:t>
            </a:r>
            <a:endParaRPr lang="fr-F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24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demonstração</a:t>
            </a:r>
            <a:endParaRPr lang="pt-BR" dirty="0"/>
          </a:p>
        </p:txBody>
      </p:sp>
      <p:sp>
        <p:nvSpPr>
          <p:cNvPr id="4" name="Ellipse 3"/>
          <p:cNvSpPr/>
          <p:nvPr/>
        </p:nvSpPr>
        <p:spPr>
          <a:xfrm>
            <a:off x="4385861" y="2177848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lipse 4"/>
          <p:cNvSpPr/>
          <p:nvPr/>
        </p:nvSpPr>
        <p:spPr>
          <a:xfrm>
            <a:off x="3592948" y="2763149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lipse 5"/>
          <p:cNvSpPr/>
          <p:nvPr/>
        </p:nvSpPr>
        <p:spPr>
          <a:xfrm>
            <a:off x="4338935" y="2765899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lipse 6"/>
          <p:cNvSpPr/>
          <p:nvPr/>
        </p:nvSpPr>
        <p:spPr>
          <a:xfrm>
            <a:off x="5249132" y="2763149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lipse 7"/>
          <p:cNvSpPr/>
          <p:nvPr/>
        </p:nvSpPr>
        <p:spPr>
          <a:xfrm>
            <a:off x="4122911" y="3420934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lipse 8"/>
          <p:cNvSpPr/>
          <p:nvPr/>
        </p:nvSpPr>
        <p:spPr>
          <a:xfrm>
            <a:off x="4579684" y="3427291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lipse 9"/>
          <p:cNvSpPr/>
          <p:nvPr/>
        </p:nvSpPr>
        <p:spPr>
          <a:xfrm>
            <a:off x="5231691" y="3399142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lipse 10"/>
          <p:cNvSpPr/>
          <p:nvPr/>
        </p:nvSpPr>
        <p:spPr>
          <a:xfrm>
            <a:off x="5609172" y="3387520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lipse 11"/>
          <p:cNvSpPr/>
          <p:nvPr/>
        </p:nvSpPr>
        <p:spPr>
          <a:xfrm>
            <a:off x="4660432" y="4249918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necteur droit 12"/>
          <p:cNvCxnSpPr>
            <a:stCxn id="5" idx="7"/>
            <a:endCxn id="4" idx="2"/>
          </p:cNvCxnSpPr>
          <p:nvPr/>
        </p:nvCxnSpPr>
        <p:spPr>
          <a:xfrm flipV="1">
            <a:off x="3777336" y="2285860"/>
            <a:ext cx="608525" cy="508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4" idx="4"/>
            <a:endCxn id="6" idx="0"/>
          </p:cNvCxnSpPr>
          <p:nvPr/>
        </p:nvCxnSpPr>
        <p:spPr>
          <a:xfrm flipH="1">
            <a:off x="4446947" y="2393872"/>
            <a:ext cx="46926" cy="37202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6" idx="3"/>
            <a:endCxn id="8" idx="0"/>
          </p:cNvCxnSpPr>
          <p:nvPr/>
        </p:nvCxnSpPr>
        <p:spPr>
          <a:xfrm flipH="1">
            <a:off x="4230923" y="2950287"/>
            <a:ext cx="139648" cy="470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6" idx="5"/>
            <a:endCxn id="9" idx="0"/>
          </p:cNvCxnSpPr>
          <p:nvPr/>
        </p:nvCxnSpPr>
        <p:spPr>
          <a:xfrm>
            <a:off x="4523323" y="2950287"/>
            <a:ext cx="164373" cy="47700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9" idx="4"/>
            <a:endCxn id="12" idx="0"/>
          </p:cNvCxnSpPr>
          <p:nvPr/>
        </p:nvCxnSpPr>
        <p:spPr>
          <a:xfrm>
            <a:off x="4687696" y="3643315"/>
            <a:ext cx="80748" cy="60660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4" idx="6"/>
            <a:endCxn id="7" idx="1"/>
          </p:cNvCxnSpPr>
          <p:nvPr/>
        </p:nvCxnSpPr>
        <p:spPr>
          <a:xfrm>
            <a:off x="4601885" y="2285860"/>
            <a:ext cx="678883" cy="508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4"/>
            <a:endCxn id="10" idx="0"/>
          </p:cNvCxnSpPr>
          <p:nvPr/>
        </p:nvCxnSpPr>
        <p:spPr>
          <a:xfrm flipH="1">
            <a:off x="5339703" y="2979173"/>
            <a:ext cx="17441" cy="419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7" idx="5"/>
            <a:endCxn id="11" idx="1"/>
          </p:cNvCxnSpPr>
          <p:nvPr/>
        </p:nvCxnSpPr>
        <p:spPr>
          <a:xfrm>
            <a:off x="5433520" y="2947537"/>
            <a:ext cx="207288" cy="471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3512542" y="4599877"/>
            <a:ext cx="212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Branch and </a:t>
            </a:r>
            <a:r>
              <a:rPr lang="fr-FR" dirty="0" err="1" smtClean="0"/>
              <a:t>Bound</a:t>
            </a:r>
            <a:endParaRPr lang="fr-FR" dirty="0"/>
          </a:p>
          <a:p>
            <a:pPr algn="ctr"/>
            <a:r>
              <a:rPr lang="fr-FR" dirty="0" smtClean="0"/>
              <a:t>Method</a:t>
            </a:r>
            <a:endParaRPr lang="pt-BR" dirty="0"/>
          </a:p>
        </p:txBody>
      </p:sp>
      <p:sp>
        <p:nvSpPr>
          <p:cNvPr id="22" name="ZoneTexte 21"/>
          <p:cNvSpPr txBox="1"/>
          <p:nvPr/>
        </p:nvSpPr>
        <p:spPr>
          <a:xfrm>
            <a:off x="4385861" y="2149303"/>
            <a:ext cx="388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1</a:t>
            </a:r>
            <a:endParaRPr lang="pt-BR" sz="1100" dirty="0"/>
          </a:p>
        </p:txBody>
      </p:sp>
      <p:sp>
        <p:nvSpPr>
          <p:cNvPr id="23" name="ZoneTexte 22"/>
          <p:cNvSpPr txBox="1"/>
          <p:nvPr/>
        </p:nvSpPr>
        <p:spPr>
          <a:xfrm>
            <a:off x="3582930" y="2753880"/>
            <a:ext cx="388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2</a:t>
            </a:r>
            <a:endParaRPr lang="pt-BR" sz="1100" dirty="0"/>
          </a:p>
        </p:txBody>
      </p:sp>
      <p:sp>
        <p:nvSpPr>
          <p:cNvPr id="24" name="ZoneTexte 23"/>
          <p:cNvSpPr txBox="1"/>
          <p:nvPr/>
        </p:nvSpPr>
        <p:spPr>
          <a:xfrm>
            <a:off x="4105061" y="3415182"/>
            <a:ext cx="388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2</a:t>
            </a:r>
            <a:endParaRPr lang="pt-BR" sz="1100" dirty="0"/>
          </a:p>
        </p:txBody>
      </p:sp>
      <p:sp>
        <p:nvSpPr>
          <p:cNvPr id="25" name="ZoneTexte 24"/>
          <p:cNvSpPr txBox="1"/>
          <p:nvPr/>
        </p:nvSpPr>
        <p:spPr>
          <a:xfrm>
            <a:off x="4660432" y="4240893"/>
            <a:ext cx="388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2</a:t>
            </a:r>
            <a:endParaRPr lang="pt-BR" sz="1100" dirty="0"/>
          </a:p>
        </p:txBody>
      </p:sp>
      <p:sp>
        <p:nvSpPr>
          <p:cNvPr id="26" name="ZoneTexte 25"/>
          <p:cNvSpPr txBox="1"/>
          <p:nvPr/>
        </p:nvSpPr>
        <p:spPr>
          <a:xfrm>
            <a:off x="5231691" y="2722461"/>
            <a:ext cx="388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4</a:t>
            </a:r>
            <a:endParaRPr lang="pt-BR" sz="1100" dirty="0"/>
          </a:p>
        </p:txBody>
      </p:sp>
      <p:sp>
        <p:nvSpPr>
          <p:cNvPr id="27" name="ZoneTexte 26"/>
          <p:cNvSpPr txBox="1"/>
          <p:nvPr/>
        </p:nvSpPr>
        <p:spPr>
          <a:xfrm>
            <a:off x="4576674" y="3404498"/>
            <a:ext cx="388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4</a:t>
            </a:r>
            <a:endParaRPr lang="pt-BR" sz="1100" dirty="0"/>
          </a:p>
        </p:txBody>
      </p:sp>
      <p:sp>
        <p:nvSpPr>
          <p:cNvPr id="28" name="ZoneTexte 27"/>
          <p:cNvSpPr txBox="1"/>
          <p:nvPr/>
        </p:nvSpPr>
        <p:spPr>
          <a:xfrm>
            <a:off x="4302794" y="2753738"/>
            <a:ext cx="388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3</a:t>
            </a:r>
            <a:endParaRPr lang="pt-BR" sz="1100" dirty="0"/>
          </a:p>
        </p:txBody>
      </p:sp>
      <p:sp>
        <p:nvSpPr>
          <p:cNvPr id="29" name="ZoneTexte 28"/>
          <p:cNvSpPr txBox="1"/>
          <p:nvPr/>
        </p:nvSpPr>
        <p:spPr>
          <a:xfrm>
            <a:off x="5609172" y="3369596"/>
            <a:ext cx="388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3</a:t>
            </a:r>
            <a:endParaRPr lang="pt-BR" sz="11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220360" y="3376349"/>
            <a:ext cx="388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2</a:t>
            </a:r>
            <a:endParaRPr lang="pt-BR" sz="1100" dirty="0"/>
          </a:p>
        </p:txBody>
      </p:sp>
      <p:sp>
        <p:nvSpPr>
          <p:cNvPr id="31" name="ZoneTexte 30"/>
          <p:cNvSpPr txBox="1"/>
          <p:nvPr/>
        </p:nvSpPr>
        <p:spPr>
          <a:xfrm>
            <a:off x="4664515" y="1972331"/>
            <a:ext cx="56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15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3302212" y="2540322"/>
            <a:ext cx="56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23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4467787" y="2615238"/>
            <a:ext cx="56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16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5231691" y="2482246"/>
            <a:ext cx="56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15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3885511" y="3246286"/>
            <a:ext cx="56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19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605509" y="3195919"/>
            <a:ext cx="56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16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5620503" y="3178593"/>
            <a:ext cx="56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18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5024702" y="3179212"/>
            <a:ext cx="56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21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4728070" y="3973153"/>
            <a:ext cx="56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17</a:t>
            </a:r>
            <a:endParaRPr lang="pt-B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33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demonstração</a:t>
            </a:r>
            <a:endParaRPr lang="pt-BR" dirty="0"/>
          </a:p>
        </p:txBody>
      </p:sp>
      <p:sp>
        <p:nvSpPr>
          <p:cNvPr id="4" name="Ellipse 3"/>
          <p:cNvSpPr/>
          <p:nvPr/>
        </p:nvSpPr>
        <p:spPr>
          <a:xfrm>
            <a:off x="2191064" y="2291397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lipse 4"/>
          <p:cNvSpPr/>
          <p:nvPr/>
        </p:nvSpPr>
        <p:spPr>
          <a:xfrm>
            <a:off x="1398151" y="2876698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lipse 5"/>
          <p:cNvSpPr/>
          <p:nvPr/>
        </p:nvSpPr>
        <p:spPr>
          <a:xfrm>
            <a:off x="2144138" y="2879448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lipse 6"/>
          <p:cNvSpPr/>
          <p:nvPr/>
        </p:nvSpPr>
        <p:spPr>
          <a:xfrm>
            <a:off x="3054335" y="2876698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lipse 7"/>
          <p:cNvSpPr/>
          <p:nvPr/>
        </p:nvSpPr>
        <p:spPr>
          <a:xfrm>
            <a:off x="894095" y="3512691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lipse 8"/>
          <p:cNvSpPr/>
          <p:nvPr/>
        </p:nvSpPr>
        <p:spPr>
          <a:xfrm>
            <a:off x="1233256" y="3537964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lipse 9"/>
          <p:cNvSpPr/>
          <p:nvPr/>
        </p:nvSpPr>
        <p:spPr>
          <a:xfrm>
            <a:off x="1928114" y="3534483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lipse 10"/>
          <p:cNvSpPr/>
          <p:nvPr/>
        </p:nvSpPr>
        <p:spPr>
          <a:xfrm>
            <a:off x="2384887" y="3540840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lipse 11"/>
          <p:cNvSpPr/>
          <p:nvPr/>
        </p:nvSpPr>
        <p:spPr>
          <a:xfrm>
            <a:off x="3036894" y="3512691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lipse 12"/>
          <p:cNvSpPr/>
          <p:nvPr/>
        </p:nvSpPr>
        <p:spPr>
          <a:xfrm>
            <a:off x="3414375" y="3501069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lipse 13"/>
          <p:cNvSpPr/>
          <p:nvPr/>
        </p:nvSpPr>
        <p:spPr>
          <a:xfrm>
            <a:off x="777676" y="4348484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lipse 14"/>
          <p:cNvSpPr/>
          <p:nvPr/>
        </p:nvSpPr>
        <p:spPr>
          <a:xfrm>
            <a:off x="1288726" y="4363467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lipse 15"/>
          <p:cNvSpPr/>
          <p:nvPr/>
        </p:nvSpPr>
        <p:spPr>
          <a:xfrm>
            <a:off x="1871379" y="4345003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lipse 16"/>
          <p:cNvSpPr/>
          <p:nvPr/>
        </p:nvSpPr>
        <p:spPr>
          <a:xfrm>
            <a:off x="2465635" y="4363467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lipse 17"/>
          <p:cNvSpPr/>
          <p:nvPr/>
        </p:nvSpPr>
        <p:spPr>
          <a:xfrm>
            <a:off x="3044881" y="4363467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lipse 18"/>
          <p:cNvSpPr/>
          <p:nvPr/>
        </p:nvSpPr>
        <p:spPr>
          <a:xfrm>
            <a:off x="3522387" y="4365418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necteur droit 20"/>
          <p:cNvCxnSpPr>
            <a:stCxn id="5" idx="7"/>
            <a:endCxn id="4" idx="2"/>
          </p:cNvCxnSpPr>
          <p:nvPr/>
        </p:nvCxnSpPr>
        <p:spPr>
          <a:xfrm flipV="1">
            <a:off x="1582539" y="2399409"/>
            <a:ext cx="608525" cy="508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8" idx="0"/>
            <a:endCxn id="5" idx="3"/>
          </p:cNvCxnSpPr>
          <p:nvPr/>
        </p:nvCxnSpPr>
        <p:spPr>
          <a:xfrm flipV="1">
            <a:off x="1002107" y="3061086"/>
            <a:ext cx="427680" cy="451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9" idx="7"/>
            <a:endCxn id="5" idx="4"/>
          </p:cNvCxnSpPr>
          <p:nvPr/>
        </p:nvCxnSpPr>
        <p:spPr>
          <a:xfrm flipV="1">
            <a:off x="1417644" y="3092722"/>
            <a:ext cx="88519" cy="476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14" idx="0"/>
            <a:endCxn id="8" idx="4"/>
          </p:cNvCxnSpPr>
          <p:nvPr/>
        </p:nvCxnSpPr>
        <p:spPr>
          <a:xfrm flipV="1">
            <a:off x="885688" y="3728715"/>
            <a:ext cx="116419" cy="619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15" idx="0"/>
            <a:endCxn id="9" idx="4"/>
          </p:cNvCxnSpPr>
          <p:nvPr/>
        </p:nvCxnSpPr>
        <p:spPr>
          <a:xfrm flipH="1" flipV="1">
            <a:off x="1341268" y="3753988"/>
            <a:ext cx="55470" cy="609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4" idx="4"/>
            <a:endCxn id="6" idx="0"/>
          </p:cNvCxnSpPr>
          <p:nvPr/>
        </p:nvCxnSpPr>
        <p:spPr>
          <a:xfrm flipH="1">
            <a:off x="2252150" y="2507421"/>
            <a:ext cx="46926" cy="37202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6" idx="3"/>
            <a:endCxn id="10" idx="0"/>
          </p:cNvCxnSpPr>
          <p:nvPr/>
        </p:nvCxnSpPr>
        <p:spPr>
          <a:xfrm flipH="1">
            <a:off x="2036126" y="3063836"/>
            <a:ext cx="139648" cy="470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6" idx="5"/>
            <a:endCxn id="11" idx="0"/>
          </p:cNvCxnSpPr>
          <p:nvPr/>
        </p:nvCxnSpPr>
        <p:spPr>
          <a:xfrm>
            <a:off x="2328526" y="3063836"/>
            <a:ext cx="164373" cy="47700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10" idx="4"/>
            <a:endCxn id="16" idx="0"/>
          </p:cNvCxnSpPr>
          <p:nvPr/>
        </p:nvCxnSpPr>
        <p:spPr>
          <a:xfrm flipH="1">
            <a:off x="1979391" y="3750507"/>
            <a:ext cx="56735" cy="594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11" idx="4"/>
            <a:endCxn id="17" idx="0"/>
          </p:cNvCxnSpPr>
          <p:nvPr/>
        </p:nvCxnSpPr>
        <p:spPr>
          <a:xfrm>
            <a:off x="2492899" y="3756864"/>
            <a:ext cx="80748" cy="60660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4" idx="6"/>
            <a:endCxn id="7" idx="1"/>
          </p:cNvCxnSpPr>
          <p:nvPr/>
        </p:nvCxnSpPr>
        <p:spPr>
          <a:xfrm>
            <a:off x="2407088" y="2399409"/>
            <a:ext cx="678883" cy="508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7" idx="4"/>
            <a:endCxn id="12" idx="0"/>
          </p:cNvCxnSpPr>
          <p:nvPr/>
        </p:nvCxnSpPr>
        <p:spPr>
          <a:xfrm flipH="1">
            <a:off x="3144906" y="3092722"/>
            <a:ext cx="17441" cy="419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7" idx="5"/>
            <a:endCxn id="13" idx="1"/>
          </p:cNvCxnSpPr>
          <p:nvPr/>
        </p:nvCxnSpPr>
        <p:spPr>
          <a:xfrm>
            <a:off x="3238723" y="3061086"/>
            <a:ext cx="207288" cy="471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2" idx="4"/>
            <a:endCxn id="18" idx="0"/>
          </p:cNvCxnSpPr>
          <p:nvPr/>
        </p:nvCxnSpPr>
        <p:spPr>
          <a:xfrm>
            <a:off x="3144906" y="3728715"/>
            <a:ext cx="7987" cy="634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stCxn id="13" idx="4"/>
            <a:endCxn id="19" idx="0"/>
          </p:cNvCxnSpPr>
          <p:nvPr/>
        </p:nvCxnSpPr>
        <p:spPr>
          <a:xfrm>
            <a:off x="3522387" y="3717093"/>
            <a:ext cx="108012" cy="64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53"/>
          <p:cNvSpPr/>
          <p:nvPr/>
        </p:nvSpPr>
        <p:spPr>
          <a:xfrm>
            <a:off x="6534162" y="2297149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lipse 54"/>
          <p:cNvSpPr/>
          <p:nvPr/>
        </p:nvSpPr>
        <p:spPr>
          <a:xfrm>
            <a:off x="5741249" y="2882450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lipse 55"/>
          <p:cNvSpPr/>
          <p:nvPr/>
        </p:nvSpPr>
        <p:spPr>
          <a:xfrm>
            <a:off x="6487236" y="2885200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lipse 56"/>
          <p:cNvSpPr/>
          <p:nvPr/>
        </p:nvSpPr>
        <p:spPr>
          <a:xfrm>
            <a:off x="7397433" y="2882450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lipse 59"/>
          <p:cNvSpPr/>
          <p:nvPr/>
        </p:nvSpPr>
        <p:spPr>
          <a:xfrm>
            <a:off x="6271212" y="3540235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lipse 60"/>
          <p:cNvSpPr/>
          <p:nvPr/>
        </p:nvSpPr>
        <p:spPr>
          <a:xfrm>
            <a:off x="6727985" y="3546592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lipse 61"/>
          <p:cNvSpPr/>
          <p:nvPr/>
        </p:nvSpPr>
        <p:spPr>
          <a:xfrm>
            <a:off x="7379992" y="3518443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lipse 62"/>
          <p:cNvSpPr/>
          <p:nvPr/>
        </p:nvSpPr>
        <p:spPr>
          <a:xfrm>
            <a:off x="7757473" y="3506821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lipse 66"/>
          <p:cNvSpPr/>
          <p:nvPr/>
        </p:nvSpPr>
        <p:spPr>
          <a:xfrm>
            <a:off x="6808733" y="4369219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necteur droit 69"/>
          <p:cNvCxnSpPr>
            <a:stCxn id="55" idx="7"/>
            <a:endCxn id="54" idx="2"/>
          </p:cNvCxnSpPr>
          <p:nvPr/>
        </p:nvCxnSpPr>
        <p:spPr>
          <a:xfrm flipV="1">
            <a:off x="5925637" y="2405161"/>
            <a:ext cx="608525" cy="508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stCxn id="54" idx="4"/>
            <a:endCxn id="56" idx="0"/>
          </p:cNvCxnSpPr>
          <p:nvPr/>
        </p:nvCxnSpPr>
        <p:spPr>
          <a:xfrm flipH="1">
            <a:off x="6595248" y="2513173"/>
            <a:ext cx="46926" cy="37202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6" name="Connecteur droit 75"/>
          <p:cNvCxnSpPr>
            <a:stCxn id="56" idx="3"/>
            <a:endCxn id="60" idx="0"/>
          </p:cNvCxnSpPr>
          <p:nvPr/>
        </p:nvCxnSpPr>
        <p:spPr>
          <a:xfrm flipH="1">
            <a:off x="6379224" y="3069588"/>
            <a:ext cx="139648" cy="470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56" idx="5"/>
            <a:endCxn id="61" idx="0"/>
          </p:cNvCxnSpPr>
          <p:nvPr/>
        </p:nvCxnSpPr>
        <p:spPr>
          <a:xfrm>
            <a:off x="6671624" y="3069588"/>
            <a:ext cx="164373" cy="47700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61" idx="4"/>
            <a:endCxn id="67" idx="0"/>
          </p:cNvCxnSpPr>
          <p:nvPr/>
        </p:nvCxnSpPr>
        <p:spPr>
          <a:xfrm>
            <a:off x="6835997" y="3762616"/>
            <a:ext cx="80748" cy="60660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54" idx="6"/>
            <a:endCxn id="57" idx="1"/>
          </p:cNvCxnSpPr>
          <p:nvPr/>
        </p:nvCxnSpPr>
        <p:spPr>
          <a:xfrm>
            <a:off x="6750186" y="2405161"/>
            <a:ext cx="678883" cy="508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57" idx="4"/>
            <a:endCxn id="62" idx="0"/>
          </p:cNvCxnSpPr>
          <p:nvPr/>
        </p:nvCxnSpPr>
        <p:spPr>
          <a:xfrm flipH="1">
            <a:off x="7488004" y="3098474"/>
            <a:ext cx="17441" cy="419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stCxn id="57" idx="5"/>
            <a:endCxn id="63" idx="1"/>
          </p:cNvCxnSpPr>
          <p:nvPr/>
        </p:nvCxnSpPr>
        <p:spPr>
          <a:xfrm>
            <a:off x="7581821" y="3066838"/>
            <a:ext cx="207288" cy="471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1361335" y="4721701"/>
            <a:ext cx="178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Brute Force Method</a:t>
            </a:r>
            <a:endParaRPr lang="pt-BR" dirty="0"/>
          </a:p>
        </p:txBody>
      </p:sp>
      <p:sp>
        <p:nvSpPr>
          <p:cNvPr id="117" name="ZoneTexte 116"/>
          <p:cNvSpPr txBox="1"/>
          <p:nvPr/>
        </p:nvSpPr>
        <p:spPr>
          <a:xfrm>
            <a:off x="5660843" y="4719178"/>
            <a:ext cx="212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Branch and </a:t>
            </a:r>
            <a:r>
              <a:rPr lang="fr-FR" dirty="0" err="1" smtClean="0"/>
              <a:t>Bound</a:t>
            </a:r>
            <a:endParaRPr lang="fr-FR" dirty="0"/>
          </a:p>
          <a:p>
            <a:pPr algn="ctr"/>
            <a:r>
              <a:rPr lang="fr-FR" dirty="0" smtClean="0"/>
              <a:t>Method</a:t>
            </a:r>
            <a:endParaRPr lang="pt-BR" dirty="0"/>
          </a:p>
        </p:txBody>
      </p:sp>
      <p:sp>
        <p:nvSpPr>
          <p:cNvPr id="118" name="ZoneTexte 117"/>
          <p:cNvSpPr txBox="1"/>
          <p:nvPr/>
        </p:nvSpPr>
        <p:spPr>
          <a:xfrm>
            <a:off x="2165756" y="2274356"/>
            <a:ext cx="388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1</a:t>
            </a:r>
            <a:endParaRPr lang="pt-BR" sz="1100" dirty="0"/>
          </a:p>
        </p:txBody>
      </p:sp>
      <p:sp>
        <p:nvSpPr>
          <p:cNvPr id="119" name="ZoneTexte 118"/>
          <p:cNvSpPr txBox="1"/>
          <p:nvPr/>
        </p:nvSpPr>
        <p:spPr>
          <a:xfrm>
            <a:off x="6534162" y="2268604"/>
            <a:ext cx="388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1</a:t>
            </a:r>
            <a:endParaRPr lang="pt-BR" sz="1100" dirty="0"/>
          </a:p>
        </p:txBody>
      </p:sp>
      <p:sp>
        <p:nvSpPr>
          <p:cNvPr id="120" name="ZoneTexte 119"/>
          <p:cNvSpPr txBox="1"/>
          <p:nvPr/>
        </p:nvSpPr>
        <p:spPr>
          <a:xfrm>
            <a:off x="1388133" y="2853905"/>
            <a:ext cx="388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2</a:t>
            </a:r>
            <a:endParaRPr lang="pt-BR" sz="1100" dirty="0"/>
          </a:p>
        </p:txBody>
      </p:sp>
      <p:sp>
        <p:nvSpPr>
          <p:cNvPr id="123" name="ZoneTexte 122"/>
          <p:cNvSpPr txBox="1"/>
          <p:nvPr/>
        </p:nvSpPr>
        <p:spPr>
          <a:xfrm>
            <a:off x="5731231" y="2873181"/>
            <a:ext cx="388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2</a:t>
            </a:r>
            <a:endParaRPr lang="pt-BR" sz="1100" dirty="0"/>
          </a:p>
        </p:txBody>
      </p:sp>
      <p:sp>
        <p:nvSpPr>
          <p:cNvPr id="126" name="ZoneTexte 125"/>
          <p:cNvSpPr txBox="1"/>
          <p:nvPr/>
        </p:nvSpPr>
        <p:spPr>
          <a:xfrm>
            <a:off x="3384956" y="3493556"/>
            <a:ext cx="388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3</a:t>
            </a:r>
            <a:endParaRPr lang="pt-BR" sz="1100" dirty="0"/>
          </a:p>
        </p:txBody>
      </p:sp>
      <p:sp>
        <p:nvSpPr>
          <p:cNvPr id="136" name="ZoneTexte 135"/>
          <p:cNvSpPr txBox="1"/>
          <p:nvPr/>
        </p:nvSpPr>
        <p:spPr>
          <a:xfrm>
            <a:off x="1921405" y="3540235"/>
            <a:ext cx="388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2</a:t>
            </a:r>
            <a:endParaRPr lang="pt-BR" sz="1100" dirty="0"/>
          </a:p>
        </p:txBody>
      </p:sp>
      <p:sp>
        <p:nvSpPr>
          <p:cNvPr id="137" name="ZoneTexte 136"/>
          <p:cNvSpPr txBox="1"/>
          <p:nvPr/>
        </p:nvSpPr>
        <p:spPr>
          <a:xfrm>
            <a:off x="2465635" y="4348484"/>
            <a:ext cx="388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2</a:t>
            </a:r>
            <a:endParaRPr lang="pt-BR" sz="1100" dirty="0"/>
          </a:p>
        </p:txBody>
      </p:sp>
      <p:sp>
        <p:nvSpPr>
          <p:cNvPr id="138" name="ZoneTexte 137"/>
          <p:cNvSpPr txBox="1"/>
          <p:nvPr/>
        </p:nvSpPr>
        <p:spPr>
          <a:xfrm>
            <a:off x="6253362" y="3534483"/>
            <a:ext cx="388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2</a:t>
            </a:r>
            <a:endParaRPr lang="pt-BR" sz="1100" dirty="0"/>
          </a:p>
        </p:txBody>
      </p:sp>
      <p:sp>
        <p:nvSpPr>
          <p:cNvPr id="139" name="ZoneTexte 138"/>
          <p:cNvSpPr txBox="1"/>
          <p:nvPr/>
        </p:nvSpPr>
        <p:spPr>
          <a:xfrm>
            <a:off x="6808733" y="4360194"/>
            <a:ext cx="388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2</a:t>
            </a:r>
            <a:endParaRPr lang="pt-BR" sz="1100" dirty="0"/>
          </a:p>
        </p:txBody>
      </p:sp>
      <p:sp>
        <p:nvSpPr>
          <p:cNvPr id="140" name="ZoneTexte 139"/>
          <p:cNvSpPr txBox="1"/>
          <p:nvPr/>
        </p:nvSpPr>
        <p:spPr>
          <a:xfrm>
            <a:off x="2144461" y="2863401"/>
            <a:ext cx="388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3</a:t>
            </a:r>
            <a:endParaRPr lang="pt-BR" sz="1100" dirty="0"/>
          </a:p>
        </p:txBody>
      </p:sp>
      <p:sp>
        <p:nvSpPr>
          <p:cNvPr id="141" name="ZoneTexte 140"/>
          <p:cNvSpPr txBox="1"/>
          <p:nvPr/>
        </p:nvSpPr>
        <p:spPr>
          <a:xfrm>
            <a:off x="3036894" y="2862407"/>
            <a:ext cx="388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4</a:t>
            </a:r>
            <a:endParaRPr lang="pt-BR" sz="1100" dirty="0"/>
          </a:p>
        </p:txBody>
      </p:sp>
      <p:sp>
        <p:nvSpPr>
          <p:cNvPr id="142" name="ZoneTexte 141"/>
          <p:cNvSpPr txBox="1"/>
          <p:nvPr/>
        </p:nvSpPr>
        <p:spPr>
          <a:xfrm>
            <a:off x="7379992" y="2841762"/>
            <a:ext cx="388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4</a:t>
            </a:r>
            <a:endParaRPr lang="pt-BR" sz="1100" dirty="0"/>
          </a:p>
        </p:txBody>
      </p:sp>
      <p:sp>
        <p:nvSpPr>
          <p:cNvPr id="143" name="ZoneTexte 142"/>
          <p:cNvSpPr txBox="1"/>
          <p:nvPr/>
        </p:nvSpPr>
        <p:spPr>
          <a:xfrm>
            <a:off x="2379241" y="3526441"/>
            <a:ext cx="388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4</a:t>
            </a:r>
            <a:endParaRPr lang="pt-BR" sz="1100" dirty="0"/>
          </a:p>
        </p:txBody>
      </p:sp>
      <p:sp>
        <p:nvSpPr>
          <p:cNvPr id="144" name="ZoneTexte 143"/>
          <p:cNvSpPr txBox="1"/>
          <p:nvPr/>
        </p:nvSpPr>
        <p:spPr>
          <a:xfrm>
            <a:off x="1863338" y="4340674"/>
            <a:ext cx="388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4</a:t>
            </a:r>
            <a:endParaRPr lang="pt-BR" sz="1100" dirty="0"/>
          </a:p>
        </p:txBody>
      </p:sp>
      <p:sp>
        <p:nvSpPr>
          <p:cNvPr id="145" name="ZoneTexte 144"/>
          <p:cNvSpPr txBox="1"/>
          <p:nvPr/>
        </p:nvSpPr>
        <p:spPr>
          <a:xfrm>
            <a:off x="6724975" y="3523799"/>
            <a:ext cx="388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4</a:t>
            </a:r>
            <a:endParaRPr lang="pt-BR" sz="1100" dirty="0"/>
          </a:p>
        </p:txBody>
      </p:sp>
      <p:sp>
        <p:nvSpPr>
          <p:cNvPr id="149" name="ZoneTexte 148"/>
          <p:cNvSpPr txBox="1"/>
          <p:nvPr/>
        </p:nvSpPr>
        <p:spPr>
          <a:xfrm>
            <a:off x="6451095" y="2873039"/>
            <a:ext cx="388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3</a:t>
            </a:r>
            <a:endParaRPr lang="pt-BR" sz="1100" dirty="0"/>
          </a:p>
        </p:txBody>
      </p:sp>
      <p:sp>
        <p:nvSpPr>
          <p:cNvPr id="150" name="ZoneTexte 149"/>
          <p:cNvSpPr txBox="1"/>
          <p:nvPr/>
        </p:nvSpPr>
        <p:spPr>
          <a:xfrm>
            <a:off x="7757473" y="3488897"/>
            <a:ext cx="388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3</a:t>
            </a:r>
            <a:endParaRPr lang="pt-BR" sz="1100" dirty="0"/>
          </a:p>
        </p:txBody>
      </p:sp>
      <p:sp>
        <p:nvSpPr>
          <p:cNvPr id="151" name="ZoneTexte 150"/>
          <p:cNvSpPr txBox="1"/>
          <p:nvPr/>
        </p:nvSpPr>
        <p:spPr>
          <a:xfrm>
            <a:off x="3036894" y="4354461"/>
            <a:ext cx="388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3</a:t>
            </a:r>
            <a:endParaRPr lang="pt-BR" sz="1100" dirty="0"/>
          </a:p>
        </p:txBody>
      </p:sp>
      <p:sp>
        <p:nvSpPr>
          <p:cNvPr id="152" name="ZoneTexte 151"/>
          <p:cNvSpPr txBox="1"/>
          <p:nvPr/>
        </p:nvSpPr>
        <p:spPr>
          <a:xfrm>
            <a:off x="1267497" y="4363127"/>
            <a:ext cx="388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3</a:t>
            </a:r>
            <a:endParaRPr lang="pt-BR" sz="1100" dirty="0"/>
          </a:p>
        </p:txBody>
      </p:sp>
      <p:sp>
        <p:nvSpPr>
          <p:cNvPr id="153" name="ZoneTexte 152"/>
          <p:cNvSpPr txBox="1"/>
          <p:nvPr/>
        </p:nvSpPr>
        <p:spPr>
          <a:xfrm>
            <a:off x="860869" y="3481151"/>
            <a:ext cx="388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3</a:t>
            </a:r>
            <a:endParaRPr lang="pt-BR" sz="1100" dirty="0"/>
          </a:p>
        </p:txBody>
      </p:sp>
      <p:sp>
        <p:nvSpPr>
          <p:cNvPr id="155" name="ZoneTexte 154"/>
          <p:cNvSpPr txBox="1"/>
          <p:nvPr/>
        </p:nvSpPr>
        <p:spPr>
          <a:xfrm>
            <a:off x="7368661" y="3495650"/>
            <a:ext cx="388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2</a:t>
            </a:r>
            <a:endParaRPr lang="pt-BR" sz="1100" dirty="0"/>
          </a:p>
        </p:txBody>
      </p:sp>
      <p:sp>
        <p:nvSpPr>
          <p:cNvPr id="156" name="ZoneTexte 155"/>
          <p:cNvSpPr txBox="1"/>
          <p:nvPr/>
        </p:nvSpPr>
        <p:spPr>
          <a:xfrm>
            <a:off x="3025563" y="3478276"/>
            <a:ext cx="388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2</a:t>
            </a:r>
            <a:endParaRPr lang="pt-BR" sz="1100" dirty="0"/>
          </a:p>
        </p:txBody>
      </p:sp>
      <p:sp>
        <p:nvSpPr>
          <p:cNvPr id="157" name="ZoneTexte 156"/>
          <p:cNvSpPr txBox="1"/>
          <p:nvPr/>
        </p:nvSpPr>
        <p:spPr>
          <a:xfrm>
            <a:off x="3522387" y="4340674"/>
            <a:ext cx="388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2</a:t>
            </a:r>
            <a:endParaRPr lang="pt-BR" sz="1100" dirty="0"/>
          </a:p>
        </p:txBody>
      </p:sp>
      <p:sp>
        <p:nvSpPr>
          <p:cNvPr id="158" name="ZoneTexte 157"/>
          <p:cNvSpPr txBox="1"/>
          <p:nvPr/>
        </p:nvSpPr>
        <p:spPr>
          <a:xfrm>
            <a:off x="749491" y="4325691"/>
            <a:ext cx="388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4</a:t>
            </a:r>
            <a:endParaRPr lang="pt-BR" sz="1100" dirty="0"/>
          </a:p>
        </p:txBody>
      </p:sp>
      <p:sp>
        <p:nvSpPr>
          <p:cNvPr id="159" name="ZoneTexte 158"/>
          <p:cNvSpPr txBox="1"/>
          <p:nvPr/>
        </p:nvSpPr>
        <p:spPr>
          <a:xfrm>
            <a:off x="1214285" y="3518443"/>
            <a:ext cx="388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4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4716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resultados</a:t>
            </a:r>
            <a:endParaRPr lang="pt-BR" dirty="0"/>
          </a:p>
        </p:txBody>
      </p:sp>
      <p:pic>
        <p:nvPicPr>
          <p:cNvPr id="8194" name="Picture 2" descr="C:\Users\erwan\Desktop\OTI trabalho final\bnb seu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29"/>
          <a:stretch/>
        </p:blipFill>
        <p:spPr bwMode="auto">
          <a:xfrm>
            <a:off x="611560" y="1809158"/>
            <a:ext cx="8181976" cy="38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erwan\Desktop\OTI trabalho final\bnb seu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55" r="51862"/>
          <a:stretch/>
        </p:blipFill>
        <p:spPr bwMode="auto">
          <a:xfrm>
            <a:off x="1979712" y="2164208"/>
            <a:ext cx="4728249" cy="352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91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44624"/>
            <a:ext cx="8229600" cy="1600200"/>
          </a:xfrm>
        </p:spPr>
        <p:txBody>
          <a:bodyPr/>
          <a:lstStyle/>
          <a:p>
            <a:r>
              <a:rPr lang="fr-FR" dirty="0" err="1" smtClean="0"/>
              <a:t>Differencias</a:t>
            </a:r>
            <a:r>
              <a:rPr lang="fr-FR" dirty="0" smtClean="0"/>
              <a:t> </a:t>
            </a:r>
            <a:r>
              <a:rPr lang="fr-FR" dirty="0" err="1" smtClean="0"/>
              <a:t>com</a:t>
            </a:r>
            <a:r>
              <a:rPr lang="fr-FR" dirty="0" smtClean="0"/>
              <a:t> </a:t>
            </a:r>
            <a:r>
              <a:rPr lang="fr-FR" dirty="0" err="1" smtClean="0"/>
              <a:t>outros</a:t>
            </a:r>
            <a:r>
              <a:rPr lang="fr-FR" dirty="0" smtClean="0"/>
              <a:t> </a:t>
            </a:r>
            <a:r>
              <a:rPr lang="fr-FR" dirty="0" err="1" smtClean="0"/>
              <a:t>algoritmos</a:t>
            </a:r>
            <a:endParaRPr lang="pt-BR" dirty="0"/>
          </a:p>
        </p:txBody>
      </p:sp>
      <p:pic>
        <p:nvPicPr>
          <p:cNvPr id="9218" name="Picture 2" descr="C:\Users\erwan\Desktop\OTI trabalho final\tud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" b="75353"/>
          <a:stretch/>
        </p:blipFill>
        <p:spPr bwMode="auto">
          <a:xfrm>
            <a:off x="1970660" y="2060847"/>
            <a:ext cx="5151654" cy="101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erwan\Desktop\OTI trabalho final\tud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" t="34547" r="14771"/>
          <a:stretch/>
        </p:blipFill>
        <p:spPr bwMode="auto">
          <a:xfrm>
            <a:off x="2210807" y="3212976"/>
            <a:ext cx="4701503" cy="289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70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420888"/>
            <a:ext cx="8229600" cy="1600200"/>
          </a:xfrm>
        </p:spPr>
        <p:txBody>
          <a:bodyPr/>
          <a:lstStyle/>
          <a:p>
            <a:r>
              <a:rPr lang="fr-FR" sz="13800" dirty="0" smtClean="0"/>
              <a:t>FIM</a:t>
            </a:r>
            <a:endParaRPr lang="pt-BR" sz="13800" dirty="0"/>
          </a:p>
        </p:txBody>
      </p:sp>
    </p:spTree>
    <p:extLst>
      <p:ext uri="{BB962C8B-B14F-4D97-AF65-F5344CB8AC3E}">
        <p14:creationId xmlns:p14="http://schemas.microsoft.com/office/powerpoint/2010/main" val="72452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060848"/>
            <a:ext cx="8229600" cy="1600200"/>
          </a:xfrm>
        </p:spPr>
        <p:txBody>
          <a:bodyPr/>
          <a:lstStyle/>
          <a:p>
            <a:r>
              <a:rPr lang="fr-FR" sz="8000" dirty="0" smtClean="0"/>
              <a:t>O </a:t>
            </a:r>
            <a:r>
              <a:rPr lang="fr-FR" sz="8000" dirty="0" err="1" smtClean="0"/>
              <a:t>Problema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167018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3976464"/>
          </a:xfrm>
        </p:spPr>
        <p:txBody>
          <a:bodyPr/>
          <a:lstStyle/>
          <a:p>
            <a:r>
              <a:rPr lang="pt-BR" sz="4400" dirty="0"/>
              <a:t>Problema do </a:t>
            </a:r>
            <a:r>
              <a:rPr lang="pt-BR" sz="4400" dirty="0" smtClean="0"/>
              <a:t>Caixeiro Viajante </a:t>
            </a:r>
            <a:br>
              <a:rPr lang="pt-BR" sz="4400" dirty="0" smtClean="0"/>
            </a:br>
            <a:r>
              <a:rPr lang="pt-BR" sz="2400" dirty="0" smtClean="0"/>
              <a:t>ou</a:t>
            </a:r>
            <a:r>
              <a:rPr lang="pt-BR" sz="4400" dirty="0"/>
              <a:t/>
            </a:r>
            <a:br>
              <a:rPr lang="pt-BR" sz="4400" dirty="0"/>
            </a:br>
            <a:r>
              <a:rPr lang="pt-BR" sz="4400" dirty="0" smtClean="0"/>
              <a:t>(</a:t>
            </a:r>
            <a:r>
              <a:rPr lang="pt-BR" sz="4400" dirty="0"/>
              <a:t>Traveling Salesman Problem, TSP)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48246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908720"/>
            <a:ext cx="8229600" cy="1600200"/>
          </a:xfrm>
        </p:spPr>
        <p:txBody>
          <a:bodyPr/>
          <a:lstStyle/>
          <a:p>
            <a:r>
              <a:rPr lang="pt-PT" dirty="0">
                <a:effectLst/>
              </a:rPr>
              <a:t>a versão escolhida</a:t>
            </a:r>
            <a:br>
              <a:rPr lang="pt-PT" dirty="0">
                <a:effectLst/>
              </a:rPr>
            </a:br>
            <a:r>
              <a:rPr lang="pt-PT" dirty="0"/>
              <a:t/>
            </a:r>
            <a:br>
              <a:rPr lang="pt-PT" dirty="0"/>
            </a:br>
            <a:endParaRPr lang="pt-B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981490"/>
            <a:ext cx="8229600" cy="4525963"/>
          </a:xfrm>
        </p:spPr>
        <p:txBody>
          <a:bodyPr/>
          <a:lstStyle/>
          <a:p>
            <a:r>
              <a:rPr lang="fr-FR" dirty="0" err="1" smtClean="0"/>
              <a:t>Simétrico</a:t>
            </a:r>
            <a:endParaRPr lang="fr-FR" dirty="0" smtClean="0"/>
          </a:p>
          <a:p>
            <a:r>
              <a:rPr lang="fr-FR" dirty="0" err="1" smtClean="0"/>
              <a:t>Cada</a:t>
            </a:r>
            <a:r>
              <a:rPr lang="fr-FR" dirty="0" smtClean="0"/>
              <a:t> </a:t>
            </a:r>
            <a:r>
              <a:rPr lang="fr-FR" dirty="0" err="1" smtClean="0"/>
              <a:t>cidade</a:t>
            </a:r>
            <a:r>
              <a:rPr lang="fr-FR" dirty="0" smtClean="0"/>
              <a:t> tem </a:t>
            </a:r>
            <a:r>
              <a:rPr lang="fr-FR" dirty="0" err="1" smtClean="0"/>
              <a:t>um</a:t>
            </a:r>
            <a:r>
              <a:rPr lang="fr-FR" dirty="0" smtClean="0"/>
              <a:t> </a:t>
            </a:r>
            <a:r>
              <a:rPr lang="fr-FR" dirty="0" err="1" smtClean="0"/>
              <a:t>caminho</a:t>
            </a:r>
            <a:r>
              <a:rPr lang="fr-FR" dirty="0" smtClean="0"/>
              <a:t> para </a:t>
            </a:r>
            <a:r>
              <a:rPr lang="fr-FR" dirty="0" err="1" smtClean="0"/>
              <a:t>ir</a:t>
            </a:r>
            <a:r>
              <a:rPr lang="fr-FR" dirty="0" smtClean="0"/>
              <a:t> na outra</a:t>
            </a:r>
          </a:p>
          <a:p>
            <a:r>
              <a:rPr lang="fr-FR" dirty="0" err="1" smtClean="0"/>
              <a:t>Aleatorio</a:t>
            </a:r>
            <a:endParaRPr lang="fr-FR" dirty="0" smtClean="0"/>
          </a:p>
          <a:p>
            <a:r>
              <a:rPr lang="fr-FR" dirty="0" err="1" smtClean="0"/>
              <a:t>Possibilidade</a:t>
            </a:r>
            <a:r>
              <a:rPr lang="fr-FR" dirty="0" smtClean="0"/>
              <a:t> de </a:t>
            </a:r>
            <a:r>
              <a:rPr lang="fr-FR" dirty="0" err="1" smtClean="0"/>
              <a:t>escolher</a:t>
            </a:r>
            <a:r>
              <a:rPr lang="fr-FR" dirty="0" smtClean="0"/>
              <a:t> o </a:t>
            </a:r>
            <a:r>
              <a:rPr lang="fr-FR" dirty="0" err="1" smtClean="0"/>
              <a:t>numero</a:t>
            </a:r>
            <a:r>
              <a:rPr lang="fr-FR" dirty="0" smtClean="0"/>
              <a:t> de </a:t>
            </a:r>
            <a:r>
              <a:rPr lang="fr-FR" dirty="0" err="1" smtClean="0"/>
              <a:t>cidades</a:t>
            </a:r>
            <a:endParaRPr lang="fr-F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051" name="Picture 3" descr="C:\Users\erwan\Desktop\oti projet\Graph-Representation-of-TSP-III-TSP-IMPLEM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96952"/>
            <a:ext cx="4048450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220072" y="3861046"/>
            <a:ext cx="3728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	20	42	35</a:t>
            </a:r>
          </a:p>
          <a:p>
            <a:r>
              <a:rPr lang="fr-FR" dirty="0" smtClean="0"/>
              <a:t>20	0	30	34</a:t>
            </a:r>
            <a:endParaRPr lang="pt-BR" dirty="0" smtClean="0"/>
          </a:p>
          <a:p>
            <a:r>
              <a:rPr lang="fr-FR" dirty="0" smtClean="0"/>
              <a:t>42	30	0	12</a:t>
            </a:r>
          </a:p>
          <a:p>
            <a:r>
              <a:rPr lang="fr-FR" dirty="0" smtClean="0"/>
              <a:t>35	34	12	0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300192" y="349171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Matriz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22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060848"/>
            <a:ext cx="8229600" cy="1600200"/>
          </a:xfrm>
        </p:spPr>
        <p:txBody>
          <a:bodyPr/>
          <a:lstStyle/>
          <a:p>
            <a:r>
              <a:rPr lang="fr-FR" sz="8800" dirty="0" smtClean="0"/>
              <a:t>O que eu </a:t>
            </a:r>
            <a:r>
              <a:rPr lang="fr-FR" sz="8800" dirty="0" err="1" smtClean="0"/>
              <a:t>fiz</a:t>
            </a:r>
            <a:endParaRPr lang="pt-BR" sz="8800" dirty="0"/>
          </a:p>
        </p:txBody>
      </p:sp>
    </p:spTree>
    <p:extLst>
      <p:ext uri="{BB962C8B-B14F-4D97-AF65-F5344CB8AC3E}">
        <p14:creationId xmlns:p14="http://schemas.microsoft.com/office/powerpoint/2010/main" val="52948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600200"/>
          </a:xfrm>
        </p:spPr>
        <p:txBody>
          <a:bodyPr/>
          <a:lstStyle/>
          <a:p>
            <a:r>
              <a:rPr lang="fr-FR" dirty="0" smtClean="0"/>
              <a:t>Brute Force</a:t>
            </a:r>
            <a:endParaRPr lang="pt-B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844824"/>
            <a:ext cx="8964488" cy="4525963"/>
          </a:xfrm>
        </p:spPr>
        <p:txBody>
          <a:bodyPr/>
          <a:lstStyle/>
          <a:p>
            <a:r>
              <a:rPr lang="fr-FR" sz="3200" dirty="0" err="1" smtClean="0"/>
              <a:t>Fazer</a:t>
            </a:r>
            <a:r>
              <a:rPr lang="fr-FR" sz="3200" dirty="0" smtClean="0"/>
              <a:t> </a:t>
            </a:r>
            <a:r>
              <a:rPr lang="fr-FR" sz="3200" dirty="0" err="1" smtClean="0"/>
              <a:t>tudo</a:t>
            </a:r>
            <a:r>
              <a:rPr lang="fr-FR" sz="3200" dirty="0" smtClean="0"/>
              <a:t> os </a:t>
            </a:r>
            <a:r>
              <a:rPr lang="fr-FR" sz="3200" dirty="0" err="1" smtClean="0"/>
              <a:t>caminhos</a:t>
            </a:r>
            <a:r>
              <a:rPr lang="fr-FR" sz="3200" dirty="0" smtClean="0"/>
              <a:t> </a:t>
            </a:r>
            <a:r>
              <a:rPr lang="fr-FR" sz="3200" dirty="0" err="1" smtClean="0"/>
              <a:t>possivel</a:t>
            </a:r>
            <a:r>
              <a:rPr lang="fr-FR" sz="3200" dirty="0" smtClean="0"/>
              <a:t> onde </a:t>
            </a:r>
            <a:r>
              <a:rPr lang="fr-FR" sz="3200" dirty="0" err="1" smtClean="0"/>
              <a:t>so</a:t>
            </a:r>
            <a:r>
              <a:rPr lang="fr-FR" sz="3200" dirty="0" smtClean="0"/>
              <a:t> tem </a:t>
            </a:r>
            <a:r>
              <a:rPr lang="fr-FR" sz="3200" dirty="0" err="1" smtClean="0"/>
              <a:t>uma</a:t>
            </a:r>
            <a:r>
              <a:rPr lang="fr-FR" sz="3200" dirty="0" smtClean="0"/>
              <a:t> </a:t>
            </a:r>
            <a:r>
              <a:rPr lang="fr-FR" sz="3200" dirty="0" err="1" smtClean="0"/>
              <a:t>vez</a:t>
            </a:r>
            <a:r>
              <a:rPr lang="fr-FR" sz="3200" dirty="0" smtClean="0"/>
              <a:t> </a:t>
            </a:r>
            <a:r>
              <a:rPr lang="fr-FR" sz="3200" dirty="0" err="1" smtClean="0"/>
              <a:t>cada</a:t>
            </a:r>
            <a:r>
              <a:rPr lang="fr-FR" sz="3200" dirty="0" smtClean="0"/>
              <a:t> </a:t>
            </a:r>
            <a:r>
              <a:rPr lang="fr-FR" sz="3200" dirty="0" err="1" smtClean="0"/>
              <a:t>cidade</a:t>
            </a:r>
            <a:endParaRPr lang="fr-FR" sz="3200" dirty="0" smtClean="0"/>
          </a:p>
          <a:p>
            <a:endParaRPr lang="fr-FR" sz="3200" dirty="0" smtClean="0"/>
          </a:p>
          <a:p>
            <a:r>
              <a:rPr lang="fr-FR" sz="3200" dirty="0" smtClean="0"/>
              <a:t>Ver o </a:t>
            </a:r>
            <a:r>
              <a:rPr lang="fr-FR" sz="3200" dirty="0" err="1" smtClean="0"/>
              <a:t>costo</a:t>
            </a:r>
            <a:r>
              <a:rPr lang="fr-FR" sz="3200" dirty="0" smtClean="0"/>
              <a:t> de </a:t>
            </a:r>
            <a:r>
              <a:rPr lang="fr-FR" sz="3200" dirty="0" err="1" smtClean="0"/>
              <a:t>cada</a:t>
            </a:r>
            <a:r>
              <a:rPr lang="fr-FR" sz="3200" dirty="0" smtClean="0"/>
              <a:t> </a:t>
            </a:r>
            <a:r>
              <a:rPr lang="fr-FR" sz="3200" dirty="0" err="1" smtClean="0"/>
              <a:t>um</a:t>
            </a:r>
            <a:r>
              <a:rPr lang="fr-FR" sz="3200" dirty="0" smtClean="0"/>
              <a:t> dos </a:t>
            </a:r>
            <a:r>
              <a:rPr lang="fr-FR" sz="3200" dirty="0" err="1" smtClean="0"/>
              <a:t>caminhos</a:t>
            </a:r>
            <a:endParaRPr lang="fr-FR" sz="3200" dirty="0" smtClean="0"/>
          </a:p>
          <a:p>
            <a:endParaRPr lang="fr-FR" sz="3200" dirty="0" smtClean="0"/>
          </a:p>
          <a:p>
            <a:r>
              <a:rPr lang="fr-FR" sz="3200" dirty="0" err="1" smtClean="0"/>
              <a:t>Escolher</a:t>
            </a:r>
            <a:r>
              <a:rPr lang="fr-FR" sz="3200" dirty="0" smtClean="0"/>
              <a:t> o </a:t>
            </a:r>
            <a:r>
              <a:rPr lang="fr-FR" sz="3200" dirty="0" err="1" smtClean="0"/>
              <a:t>melhor</a:t>
            </a:r>
            <a:r>
              <a:rPr lang="fr-FR" sz="3200" dirty="0" smtClean="0"/>
              <a:t> de </a:t>
            </a:r>
            <a:r>
              <a:rPr lang="fr-FR" sz="3200" dirty="0" err="1" smtClean="0"/>
              <a:t>tudo</a:t>
            </a:r>
            <a:endParaRPr lang="fr-FR" sz="32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254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0480" y="0"/>
            <a:ext cx="8229600" cy="1600200"/>
          </a:xfrm>
        </p:spPr>
        <p:txBody>
          <a:bodyPr/>
          <a:lstStyle/>
          <a:p>
            <a:r>
              <a:rPr lang="fr-FR" dirty="0" err="1" smtClean="0"/>
              <a:t>demonstração</a:t>
            </a:r>
            <a:endParaRPr lang="pt-BR" dirty="0"/>
          </a:p>
        </p:txBody>
      </p:sp>
      <p:sp>
        <p:nvSpPr>
          <p:cNvPr id="4" name="Ellipse 3"/>
          <p:cNvSpPr/>
          <p:nvPr/>
        </p:nvSpPr>
        <p:spPr>
          <a:xfrm>
            <a:off x="2799299" y="2639719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lipse 4"/>
          <p:cNvSpPr/>
          <p:nvPr/>
        </p:nvSpPr>
        <p:spPr>
          <a:xfrm>
            <a:off x="4627957" y="470360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lipse 5"/>
          <p:cNvSpPr/>
          <p:nvPr/>
        </p:nvSpPr>
        <p:spPr>
          <a:xfrm>
            <a:off x="6228184" y="396182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lipse 6"/>
          <p:cNvSpPr/>
          <p:nvPr/>
        </p:nvSpPr>
        <p:spPr>
          <a:xfrm>
            <a:off x="4073453" y="421635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lipse 7"/>
          <p:cNvSpPr/>
          <p:nvPr/>
        </p:nvSpPr>
        <p:spPr>
          <a:xfrm>
            <a:off x="5600065" y="353449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lipse 8"/>
          <p:cNvSpPr/>
          <p:nvPr/>
        </p:nvSpPr>
        <p:spPr>
          <a:xfrm>
            <a:off x="2195736" y="375051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lipse 9"/>
          <p:cNvSpPr/>
          <p:nvPr/>
        </p:nvSpPr>
        <p:spPr>
          <a:xfrm>
            <a:off x="6093865" y="28929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lipse 10"/>
          <p:cNvSpPr/>
          <p:nvPr/>
        </p:nvSpPr>
        <p:spPr>
          <a:xfrm>
            <a:off x="3006774" y="430584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lipse 11"/>
          <p:cNvSpPr/>
          <p:nvPr/>
        </p:nvSpPr>
        <p:spPr>
          <a:xfrm>
            <a:off x="5536367" y="470360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6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 </a:t>
            </a:r>
            <a:r>
              <a:rPr lang="fr-FR" dirty="0" err="1" smtClean="0"/>
              <a:t>resultado</a:t>
            </a:r>
            <a:endParaRPr lang="pt-B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Não</a:t>
            </a:r>
            <a:r>
              <a:rPr lang="fr-FR" dirty="0" smtClean="0"/>
              <a:t> </a:t>
            </a:r>
            <a:r>
              <a:rPr lang="fr-FR" dirty="0" err="1" smtClean="0"/>
              <a:t>funcionna</a:t>
            </a:r>
            <a:r>
              <a:rPr lang="fr-FR" dirty="0" smtClean="0"/>
              <a:t> para mais que 10 </a:t>
            </a:r>
            <a:r>
              <a:rPr lang="fr-FR" dirty="0" err="1" smtClean="0"/>
              <a:t>cidades</a:t>
            </a:r>
            <a:endParaRPr lang="fr-FR" dirty="0" smtClean="0"/>
          </a:p>
          <a:p>
            <a:r>
              <a:rPr lang="fr-FR" dirty="0" smtClean="0"/>
              <a:t>Tempo </a:t>
            </a:r>
            <a:r>
              <a:rPr lang="fr-FR" dirty="0" err="1" smtClean="0"/>
              <a:t>exponential</a:t>
            </a:r>
            <a:endParaRPr lang="pt-BR" dirty="0"/>
          </a:p>
        </p:txBody>
      </p:sp>
      <p:pic>
        <p:nvPicPr>
          <p:cNvPr id="3074" name="Picture 2" descr="C:\Users\erwan\Desktop\OTI trabalho final\version finale\i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169"/>
          <a:stretch/>
        </p:blipFill>
        <p:spPr bwMode="auto">
          <a:xfrm>
            <a:off x="683568" y="2564904"/>
            <a:ext cx="7810500" cy="47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rwan\Desktop\OTI trabalho final\version finale\i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t="20945" r="48287"/>
          <a:stretch/>
        </p:blipFill>
        <p:spPr bwMode="auto">
          <a:xfrm>
            <a:off x="2636193" y="3053843"/>
            <a:ext cx="3905250" cy="295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40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f">
  <a:themeElements>
    <a:clrScheme name="Exécutif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écutif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écu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4072</TotalTime>
  <Words>334</Words>
  <Application>Microsoft Office PowerPoint</Application>
  <PresentationFormat>Affichage à l'écran (4:3)</PresentationFormat>
  <Paragraphs>145</Paragraphs>
  <Slides>28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Exécutif</vt:lpstr>
      <vt:lpstr>TSP</vt:lpstr>
      <vt:lpstr>Plano</vt:lpstr>
      <vt:lpstr>O Problema</vt:lpstr>
      <vt:lpstr>Problema do Caixeiro Viajante  ou (Traveling Salesman Problem, TSP)</vt:lpstr>
      <vt:lpstr>a versão escolhida  </vt:lpstr>
      <vt:lpstr>O que eu fiz</vt:lpstr>
      <vt:lpstr>Brute Force</vt:lpstr>
      <vt:lpstr>demonstração</vt:lpstr>
      <vt:lpstr>O resultado</vt:lpstr>
      <vt:lpstr>Heuristic</vt:lpstr>
      <vt:lpstr>demonstração</vt:lpstr>
      <vt:lpstr>Heuristic resultados</vt:lpstr>
      <vt:lpstr>Comparação dos dois</vt:lpstr>
      <vt:lpstr>Présentation PowerPoint</vt:lpstr>
      <vt:lpstr>Estado da arte</vt:lpstr>
      <vt:lpstr>Heuristic 2-opt</vt:lpstr>
      <vt:lpstr>Conclusão</vt:lpstr>
      <vt:lpstr>Branch and Bound</vt:lpstr>
      <vt:lpstr>redução</vt:lpstr>
      <vt:lpstr>Valor « fim do caminho »</vt:lpstr>
      <vt:lpstr>« Borrar » uma matriz </vt:lpstr>
      <vt:lpstr>Costo total </vt:lpstr>
      <vt:lpstr>A idea</vt:lpstr>
      <vt:lpstr>demonstração</vt:lpstr>
      <vt:lpstr>demonstração</vt:lpstr>
      <vt:lpstr>resultados</vt:lpstr>
      <vt:lpstr>Differencias com outros algoritmos</vt:lpstr>
      <vt:lpstr>FIM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TSP</dc:title>
  <dc:creator>erwan dufresne</dc:creator>
  <cp:lastModifiedBy>erwan dufresne</cp:lastModifiedBy>
  <cp:revision>39</cp:revision>
  <dcterms:created xsi:type="dcterms:W3CDTF">2018-11-25T12:13:16Z</dcterms:created>
  <dcterms:modified xsi:type="dcterms:W3CDTF">2018-11-29T14:01:25Z</dcterms:modified>
</cp:coreProperties>
</file>