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Fira Sans Bold" charset="1" panose="020B0803050000020004"/>
      <p:regular r:id="rId30"/>
    </p:embeddedFont>
    <p:embeddedFont>
      <p:font typeface="Fira Sans Light" charset="1" panose="020B0403050000020004"/>
      <p:regular r:id="rId31"/>
    </p:embeddedFont>
    <p:embeddedFont>
      <p:font typeface="Fira Sans Medium" charset="1" panose="020B0603050000020004"/>
      <p:regular r:id="rId32"/>
    </p:embeddedFont>
    <p:embeddedFont>
      <p:font typeface="Fira Sans" charset="1" panose="020B0503050000020004"/>
      <p:regular r:id="rId33"/>
    </p:embeddedFont>
    <p:embeddedFont>
      <p:font typeface="Fira Sans Italics" charset="1" panose="020B0503050000020004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024839"/>
            <a:ext cx="10202605" cy="7860004"/>
            <a:chOff x="0" y="0"/>
            <a:chExt cx="13603473" cy="1048000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3603473" cy="6638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080"/>
                </a:lnSpc>
              </a:pPr>
              <a:r>
                <a:rPr lang="en-US" sz="10900" b="true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Data Exploratory Analysis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6958931"/>
              <a:ext cx="13603473" cy="35210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Carlos Menezes de Oliveira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Eduardo Gaspar de Sousa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Leonardo de Souza Silva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Murilo Santone de Menezes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Renato Gonçalves da Costa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8902" y="2317173"/>
            <a:ext cx="7321033" cy="6340049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122944" y="7035126"/>
            <a:ext cx="4970154" cy="430417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336342" y="5954842"/>
            <a:ext cx="2271679" cy="1967285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737770" y="373605"/>
            <a:ext cx="3799619" cy="3290488"/>
            <a:chOff x="0" y="0"/>
            <a:chExt cx="3619627" cy="31346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28700" y="1028700"/>
            <a:ext cx="4212844" cy="586200"/>
            <a:chOff x="0" y="0"/>
            <a:chExt cx="5617125" cy="78160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1293956" y="115422"/>
              <a:ext cx="4323169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19"/>
                </a:lnSpc>
                <a:spcBef>
                  <a:spcPct val="0"/>
                </a:spcBef>
              </a:pPr>
              <a:r>
                <a:rPr lang="en-US" b="true" sz="2299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Atividade em Grupo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05010" cy="781600"/>
            </a:xfrm>
            <a:custGeom>
              <a:avLst/>
              <a:gdLst/>
              <a:ahLst/>
              <a:cxnLst/>
              <a:rect r="r" b="b" t="t" l="l"/>
              <a:pathLst>
                <a:path h="781600" w="90501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625171" y="7795449"/>
            <a:ext cx="3378391" cy="2925703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625171" y="5252400"/>
            <a:ext cx="17121008" cy="3381399"/>
          </a:xfrm>
          <a:custGeom>
            <a:avLst/>
            <a:gdLst/>
            <a:ahLst/>
            <a:cxnLst/>
            <a:rect r="r" b="b" t="t" l="l"/>
            <a:pathLst>
              <a:path h="3381399" w="17121008">
                <a:moveTo>
                  <a:pt x="0" y="0"/>
                </a:moveTo>
                <a:lnTo>
                  <a:pt x="17121008" y="0"/>
                </a:lnTo>
                <a:lnTo>
                  <a:pt x="17121008" y="3381400"/>
                </a:lnTo>
                <a:lnTo>
                  <a:pt x="0" y="3381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0854" y="203859"/>
            <a:ext cx="11243264" cy="226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7499" spc="-74" b="tru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 função df_wine.describe</a:t>
            </a:r>
          </a:p>
          <a:p>
            <a:pPr algn="l">
              <a:lnSpc>
                <a:spcPts val="899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25171" y="1373520"/>
            <a:ext cx="16825246" cy="1671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Essa função é útil para entender a distribuição dos dados e identificar possíveis problemas, como valores anormais ou outliers. Além disso, ela pode ajudar a escolher os melhores métodos de análise e modelagem para os dados.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5466" y="9258300"/>
            <a:ext cx="1300383" cy="1126138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795658" y="9711041"/>
            <a:ext cx="1820782" cy="1576806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0" y="10093791"/>
            <a:ext cx="936839" cy="811307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81902" y="2256932"/>
            <a:ext cx="6653364" cy="585929"/>
          </a:xfrm>
          <a:custGeom>
            <a:avLst/>
            <a:gdLst/>
            <a:ahLst/>
            <a:cxnLst/>
            <a:rect r="r" b="b" t="t" l="l"/>
            <a:pathLst>
              <a:path h="585929" w="6653364">
                <a:moveTo>
                  <a:pt x="0" y="0"/>
                </a:moveTo>
                <a:lnTo>
                  <a:pt x="6653364" y="0"/>
                </a:lnTo>
                <a:lnTo>
                  <a:pt x="6653364" y="585929"/>
                </a:lnTo>
                <a:lnTo>
                  <a:pt x="0" y="5859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1828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590542" y="290422"/>
            <a:ext cx="9467695" cy="9773104"/>
          </a:xfrm>
          <a:custGeom>
            <a:avLst/>
            <a:gdLst/>
            <a:ahLst/>
            <a:cxnLst/>
            <a:rect r="r" b="b" t="t" l="l"/>
            <a:pathLst>
              <a:path h="9773104" w="9467695">
                <a:moveTo>
                  <a:pt x="0" y="0"/>
                </a:moveTo>
                <a:lnTo>
                  <a:pt x="9467695" y="0"/>
                </a:lnTo>
                <a:lnTo>
                  <a:pt x="9467695" y="9773104"/>
                </a:lnTo>
                <a:lnTo>
                  <a:pt x="0" y="97731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1902" y="143886"/>
            <a:ext cx="14790958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b="true" sz="8499" spc="-84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Pairplot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1902" y="1575176"/>
            <a:ext cx="1647834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Entrada: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67813" y="1575176"/>
            <a:ext cx="1190634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Saída: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1902" y="3492483"/>
            <a:ext cx="7896234" cy="5068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 pairplot fornece uma visão geral das relações entre as variáveis do conjunto de dados de vinho. A partir dessa imagem, podemos extrair as seguintes informações: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Relação Positiva Forte:</a:t>
            </a:r>
            <a:r>
              <a:rPr lang="en-US" sz="2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Há uma relação linear positiva forte entre as variáveis </a:t>
            </a:r>
            <a:r>
              <a:rPr lang="en-US" sz="2200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total_phenols e flavanoids </a:t>
            </a:r>
            <a:r>
              <a:rPr lang="en-US" sz="2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 que indica que à medida que os fenóis totais aumentam, os flavanóides também tendem a aumentar.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Agrupamentos Distintos:</a:t>
            </a:r>
            <a:r>
              <a:rPr lang="en-US" sz="2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Podemos observar agrupamentos distintos nos gráficos de dispersão para algumas variáveis, como </a:t>
            </a:r>
            <a:r>
              <a:rPr lang="en-US" b="true" sz="220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alcalinity_of_ash e magnesium</a:t>
            </a:r>
            <a:r>
              <a:rPr lang="en-US" sz="2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, sugerindo a presença de subtipos ou grupos distintos de vinhos.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6372235" y="9057952"/>
            <a:ext cx="1300383" cy="1126138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7022427" y="9510693"/>
            <a:ext cx="1820782" cy="1576806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6226769" y="9893442"/>
            <a:ext cx="936839" cy="811307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81902" y="1429761"/>
            <a:ext cx="8372872" cy="8642964"/>
          </a:xfrm>
          <a:custGeom>
            <a:avLst/>
            <a:gdLst/>
            <a:ahLst/>
            <a:cxnLst/>
            <a:rect r="r" b="b" t="t" l="l"/>
            <a:pathLst>
              <a:path h="8642964" w="8372872">
                <a:moveTo>
                  <a:pt x="0" y="0"/>
                </a:moveTo>
                <a:lnTo>
                  <a:pt x="8372871" y="0"/>
                </a:lnTo>
                <a:lnTo>
                  <a:pt x="8372871" y="8642964"/>
                </a:lnTo>
                <a:lnTo>
                  <a:pt x="0" y="8642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1902" y="143886"/>
            <a:ext cx="14790958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b="true" sz="8499" spc="-84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Pairplot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65993" y="3206784"/>
            <a:ext cx="9066824" cy="4469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6"/>
              </a:lnSpc>
            </a:pPr>
            <a:r>
              <a:rPr lang="en-US" sz="2526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Variáveis Sem Relação:</a:t>
            </a:r>
            <a:r>
              <a:rPr lang="en-US" sz="2526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As variáveis </a:t>
            </a:r>
            <a:r>
              <a:rPr lang="en-US" sz="2526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TARGET e od280/od315_of_diluted_wines</a:t>
            </a:r>
            <a:r>
              <a:rPr lang="en-US" sz="2526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parecem não ter uma relação linear forte com as outras variáveis. Isso sugere que elas podem ser independentes ou que sua relação não seja linear.</a:t>
            </a:r>
          </a:p>
          <a:p>
            <a:pPr algn="l">
              <a:lnSpc>
                <a:spcPts val="3536"/>
              </a:lnSpc>
            </a:pPr>
          </a:p>
          <a:p>
            <a:pPr algn="l">
              <a:lnSpc>
                <a:spcPts val="3536"/>
              </a:lnSpc>
              <a:spcBef>
                <a:spcPct val="0"/>
              </a:spcBef>
            </a:pPr>
            <a:r>
              <a:rPr lang="en-US" b="true" sz="2526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Distribuições Assimétricas:</a:t>
            </a:r>
            <a:r>
              <a:rPr lang="en-US" sz="2526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A maioria das variáveis apresenta distribuições assimétricas, com algumas variáveis tendo uma cauda mais longa à direita, como </a:t>
            </a:r>
            <a:r>
              <a:rPr lang="en-US" b="true" sz="2526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proline e total_phenols</a:t>
            </a:r>
            <a:r>
              <a:rPr lang="en-US" sz="2526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Essa informação pode ser útil para a seleção de modelos de regressão ou classificação.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294037" y="8251005"/>
            <a:ext cx="2786305" cy="2412954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6734818" y="9751281"/>
            <a:ext cx="1945096" cy="16844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7080342" y="8692592"/>
            <a:ext cx="1005201" cy="870508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373390" y="9933847"/>
            <a:ext cx="1888136" cy="1635135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481125" y="1574298"/>
            <a:ext cx="9004416" cy="1913438"/>
          </a:xfrm>
          <a:custGeom>
            <a:avLst/>
            <a:gdLst/>
            <a:ahLst/>
            <a:cxnLst/>
            <a:rect r="r" b="b" t="t" l="l"/>
            <a:pathLst>
              <a:path h="1913438" w="9004416">
                <a:moveTo>
                  <a:pt x="0" y="0"/>
                </a:moveTo>
                <a:lnTo>
                  <a:pt x="9004416" y="0"/>
                </a:lnTo>
                <a:lnTo>
                  <a:pt x="9004416" y="1913438"/>
                </a:lnTo>
                <a:lnTo>
                  <a:pt x="0" y="1913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332641" y="496238"/>
            <a:ext cx="7505252" cy="7383292"/>
          </a:xfrm>
          <a:custGeom>
            <a:avLst/>
            <a:gdLst/>
            <a:ahLst/>
            <a:cxnLst/>
            <a:rect r="r" b="b" t="t" l="l"/>
            <a:pathLst>
              <a:path h="7383292" w="7505252">
                <a:moveTo>
                  <a:pt x="0" y="0"/>
                </a:moveTo>
                <a:lnTo>
                  <a:pt x="7505252" y="0"/>
                </a:lnTo>
                <a:lnTo>
                  <a:pt x="7505252" y="7383292"/>
                </a:lnTo>
                <a:lnTo>
                  <a:pt x="0" y="73832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0854" y="203859"/>
            <a:ext cx="1124326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  <a:spcBef>
                <a:spcPct val="0"/>
              </a:spcBef>
            </a:pPr>
            <a:r>
              <a:rPr lang="en-US" b="true" sz="7499" spc="-74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Função empirical_rule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9584" y="3972350"/>
            <a:ext cx="9687498" cy="55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8"/>
              </a:lnSpc>
            </a:pPr>
            <a:r>
              <a:rPr lang="en-US" sz="264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Essa função implementa a regra empírica, que afirma que para distribuições normais, aproximadamente 68% dos dados ficam dentro de 1 desvio padrão da média, 95% dentro de 2 desvios padrão e 99,7% dentro de 3 desvios padrão.</a:t>
            </a:r>
          </a:p>
          <a:p>
            <a:pPr algn="l">
              <a:lnSpc>
                <a:spcPts val="3698"/>
              </a:lnSpc>
            </a:pPr>
            <a:r>
              <a:rPr lang="en-US" sz="264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 função calcula essas porcentagens para o conjunto de dados fornecido.</a:t>
            </a:r>
          </a:p>
          <a:p>
            <a:pPr algn="l">
              <a:lnSpc>
                <a:spcPts val="3698"/>
              </a:lnSpc>
            </a:pPr>
            <a:r>
              <a:rPr lang="en-US" sz="264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Ela calcula a média e o desvio padrão dos dados usando np.mean e np.std.</a:t>
            </a:r>
          </a:p>
          <a:p>
            <a:pPr algn="l">
              <a:lnSpc>
                <a:spcPts val="3698"/>
              </a:lnSpc>
            </a:pPr>
            <a:r>
              <a:rPr lang="en-US" sz="264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Em seguida, usa operações booleanas para encontrar os dados que estão dentro de cada intervalo de desvio padrão.</a:t>
            </a:r>
          </a:p>
          <a:p>
            <a:pPr algn="l">
              <a:lnSpc>
                <a:spcPts val="3698"/>
              </a:lnSpc>
              <a:spcBef>
                <a:spcPct val="0"/>
              </a:spcBef>
            </a:pPr>
            <a:r>
              <a:rPr lang="en-US" sz="264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 resultado é retornado como uma tupla contendo as porcentagens dentro de 1, 2 e 3 desvios padrão.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886414" y="8212905"/>
            <a:ext cx="2786305" cy="2412954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7327194" y="9713181"/>
            <a:ext cx="1945096" cy="16844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7672719" y="8654492"/>
            <a:ext cx="1005201" cy="870508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965767" y="9895747"/>
            <a:ext cx="1888136" cy="1635135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99811" y="1584984"/>
            <a:ext cx="9775995" cy="2259102"/>
          </a:xfrm>
          <a:custGeom>
            <a:avLst/>
            <a:gdLst/>
            <a:ahLst/>
            <a:cxnLst/>
            <a:rect r="r" b="b" t="t" l="l"/>
            <a:pathLst>
              <a:path h="2259102" w="9775995">
                <a:moveTo>
                  <a:pt x="0" y="0"/>
                </a:moveTo>
                <a:lnTo>
                  <a:pt x="9775995" y="0"/>
                </a:lnTo>
                <a:lnTo>
                  <a:pt x="9775995" y="2259102"/>
                </a:lnTo>
                <a:lnTo>
                  <a:pt x="0" y="2259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385626" y="1337334"/>
            <a:ext cx="7687200" cy="6476466"/>
          </a:xfrm>
          <a:custGeom>
            <a:avLst/>
            <a:gdLst/>
            <a:ahLst/>
            <a:cxnLst/>
            <a:rect r="r" b="b" t="t" l="l"/>
            <a:pathLst>
              <a:path h="6476466" w="7687200">
                <a:moveTo>
                  <a:pt x="0" y="0"/>
                </a:moveTo>
                <a:lnTo>
                  <a:pt x="7687200" y="0"/>
                </a:lnTo>
                <a:lnTo>
                  <a:pt x="7687200" y="6476466"/>
                </a:lnTo>
                <a:lnTo>
                  <a:pt x="0" y="64764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0854" y="203859"/>
            <a:ext cx="1124326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  <a:spcBef>
                <a:spcPct val="0"/>
              </a:spcBef>
            </a:pPr>
            <a:r>
              <a:rPr lang="en-US" b="true" sz="7499" spc="-74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Função chebyshev_rule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9811" y="4295357"/>
            <a:ext cx="9038930" cy="512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8"/>
              </a:lnSpc>
            </a:pPr>
            <a:r>
              <a:rPr lang="en-US" sz="264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Essa função implementa a regra de Chebyshev, que fornece um limite inferior para a porcentagem de dados que ficam dentro de um determinado número de desvios padrão da média.</a:t>
            </a:r>
          </a:p>
          <a:p>
            <a:pPr algn="l">
              <a:lnSpc>
                <a:spcPts val="3698"/>
              </a:lnSpc>
            </a:pPr>
            <a:r>
              <a:rPr lang="en-US" sz="264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Ela aceita um conjunto de dados e um valor k que representa o número de desvios padrão.</a:t>
            </a:r>
          </a:p>
          <a:p>
            <a:pPr algn="l">
              <a:lnSpc>
                <a:spcPts val="3698"/>
              </a:lnSpc>
            </a:pPr>
            <a:r>
              <a:rPr lang="en-US" sz="264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Ela calcula o limite inferior e superior para o intervalo k de desvios padrão da média.</a:t>
            </a:r>
          </a:p>
          <a:p>
            <a:pPr algn="l">
              <a:lnSpc>
                <a:spcPts val="3698"/>
              </a:lnSpc>
              <a:spcBef>
                <a:spcPct val="0"/>
              </a:spcBef>
            </a:pPr>
            <a:r>
              <a:rPr lang="en-US" sz="264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Então, usa operações booleanas para encontrar os dados dentro desse intervalo e calcula a porcentagem desses dados.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328486" y="8466525"/>
            <a:ext cx="2453255" cy="2124531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7477518" y="9787472"/>
            <a:ext cx="1712597" cy="1483117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7781741" y="8762335"/>
            <a:ext cx="885048" cy="766456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6278823" y="9948216"/>
            <a:ext cx="1662445" cy="1439685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46873" y="1997021"/>
            <a:ext cx="8074327" cy="3138895"/>
          </a:xfrm>
          <a:custGeom>
            <a:avLst/>
            <a:gdLst/>
            <a:ahLst/>
            <a:cxnLst/>
            <a:rect r="r" b="b" t="t" l="l"/>
            <a:pathLst>
              <a:path h="3138895" w="8074327">
                <a:moveTo>
                  <a:pt x="0" y="0"/>
                </a:moveTo>
                <a:lnTo>
                  <a:pt x="8074327" y="0"/>
                </a:lnTo>
                <a:lnTo>
                  <a:pt x="8074327" y="3138895"/>
                </a:lnTo>
                <a:lnTo>
                  <a:pt x="0" y="3138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454550" y="1997021"/>
            <a:ext cx="9616309" cy="6262621"/>
          </a:xfrm>
          <a:custGeom>
            <a:avLst/>
            <a:gdLst/>
            <a:ahLst/>
            <a:cxnLst/>
            <a:rect r="r" b="b" t="t" l="l"/>
            <a:pathLst>
              <a:path h="6262621" w="9616309">
                <a:moveTo>
                  <a:pt x="0" y="0"/>
                </a:moveTo>
                <a:lnTo>
                  <a:pt x="9616309" y="0"/>
                </a:lnTo>
                <a:lnTo>
                  <a:pt x="9616309" y="6262621"/>
                </a:lnTo>
                <a:lnTo>
                  <a:pt x="0" y="62626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6873" y="5586070"/>
            <a:ext cx="8074327" cy="4201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6"/>
              </a:lnSpc>
            </a:pPr>
            <a:r>
              <a:rPr lang="en-US" sz="184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 gráfico mostra a distribuição do número de quartos com desvios padrão. A média é de 2,4, e a maior parte dos dados se concentra entre 1,6 e 3,2 quartos. A distribuição parece ser aproximadamente normal.</a:t>
            </a:r>
          </a:p>
          <a:p>
            <a:pPr algn="l">
              <a:lnSpc>
                <a:spcPts val="2576"/>
              </a:lnSpc>
            </a:pPr>
          </a:p>
          <a:p>
            <a:pPr algn="l">
              <a:lnSpc>
                <a:spcPts val="2576"/>
              </a:lnSpc>
            </a:pPr>
            <a:r>
              <a:rPr lang="en-US" sz="184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 gráfico mostra que a maioria dos dados está dentro de 1 desvio padrão da média. Isso significa que a maioria das casas tem entre 1,6 e 3,2 quartos.</a:t>
            </a:r>
          </a:p>
          <a:p>
            <a:pPr algn="l">
              <a:lnSpc>
                <a:spcPts val="2576"/>
              </a:lnSpc>
            </a:pPr>
          </a:p>
          <a:p>
            <a:pPr algn="l">
              <a:lnSpc>
                <a:spcPts val="2576"/>
              </a:lnSpc>
            </a:pPr>
            <a:r>
              <a:rPr lang="en-US" sz="184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 gráfico também mostra que há algumas casas com um número de quartos muito baixo ou muito alto. Por exemplo, há algumas casas com menos de 1 quarto e algumas casas com mais de 3 quartos.</a:t>
            </a:r>
          </a:p>
          <a:p>
            <a:pPr algn="l">
              <a:lnSpc>
                <a:spcPts val="2576"/>
              </a:lnSpc>
            </a:pPr>
          </a:p>
          <a:p>
            <a:pPr algn="l">
              <a:lnSpc>
                <a:spcPts val="2576"/>
              </a:lnSpc>
              <a:spcBef>
                <a:spcPct val="0"/>
              </a:spcBef>
            </a:pPr>
            <a:r>
              <a:rPr lang="en-US" sz="184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No geral, o gráfico fornece um bom resumo da distribuição do número de quartos em uma amostra de casas.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6873" y="1449651"/>
            <a:ext cx="1647834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Entrada: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454550" y="1449651"/>
            <a:ext cx="1190634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Saída: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854" y="203859"/>
            <a:ext cx="17950005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  <a:spcBef>
                <a:spcPct val="0"/>
              </a:spcBef>
            </a:pPr>
            <a:r>
              <a:rPr lang="en-US" b="true" sz="7499" spc="-74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Distribuição dos Dados </a:t>
            </a:r>
            <a:r>
              <a:rPr lang="en-US" sz="7499" i="true" spc="-74">
                <a:solidFill>
                  <a:srgbClr val="545454"/>
                </a:solidFill>
                <a:latin typeface="Fira Sans Italics"/>
                <a:ea typeface="Fira Sans Italics"/>
                <a:cs typeface="Fira Sans Italics"/>
                <a:sym typeface="Fira Sans Italics"/>
              </a:rPr>
              <a:t>(alcalinity_of_ash)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328486" y="8466525"/>
            <a:ext cx="2453255" cy="2124531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7477518" y="9787472"/>
            <a:ext cx="1712597" cy="1483117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7781741" y="8762335"/>
            <a:ext cx="885048" cy="766456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6278823" y="9948216"/>
            <a:ext cx="1662445" cy="1439685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46873" y="1997021"/>
            <a:ext cx="8074327" cy="3229731"/>
          </a:xfrm>
          <a:custGeom>
            <a:avLst/>
            <a:gdLst/>
            <a:ahLst/>
            <a:cxnLst/>
            <a:rect r="r" b="b" t="t" l="l"/>
            <a:pathLst>
              <a:path h="3229731" w="8074327">
                <a:moveTo>
                  <a:pt x="0" y="0"/>
                </a:moveTo>
                <a:lnTo>
                  <a:pt x="8074327" y="0"/>
                </a:lnTo>
                <a:lnTo>
                  <a:pt x="8074327" y="3229731"/>
                </a:lnTo>
                <a:lnTo>
                  <a:pt x="0" y="3229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454550" y="2012668"/>
            <a:ext cx="9327191" cy="6074333"/>
          </a:xfrm>
          <a:custGeom>
            <a:avLst/>
            <a:gdLst/>
            <a:ahLst/>
            <a:cxnLst/>
            <a:rect r="r" b="b" t="t" l="l"/>
            <a:pathLst>
              <a:path h="6074333" w="9327191">
                <a:moveTo>
                  <a:pt x="0" y="0"/>
                </a:moveTo>
                <a:lnTo>
                  <a:pt x="9327191" y="0"/>
                </a:lnTo>
                <a:lnTo>
                  <a:pt x="9327191" y="6074333"/>
                </a:lnTo>
                <a:lnTo>
                  <a:pt x="0" y="60743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0854" y="203859"/>
            <a:ext cx="17481346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  <a:spcBef>
                <a:spcPct val="0"/>
              </a:spcBef>
            </a:pPr>
            <a:r>
              <a:rPr lang="en-US" b="true" sz="7499" spc="-74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Distribuição dos Dados </a:t>
            </a:r>
            <a:r>
              <a:rPr lang="en-US" sz="7499" i="true" spc="-74">
                <a:solidFill>
                  <a:srgbClr val="545454"/>
                </a:solidFill>
                <a:latin typeface="Fira Sans Italics"/>
                <a:ea typeface="Fira Sans Italics"/>
                <a:cs typeface="Fira Sans Italics"/>
                <a:sym typeface="Fira Sans Italics"/>
              </a:rPr>
              <a:t>(total_phenols)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6873" y="5746813"/>
            <a:ext cx="8074327" cy="4201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6"/>
              </a:lnSpc>
            </a:pPr>
            <a:r>
              <a:rPr lang="en-US" sz="184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 primeira linha vertical representa a média da distribuição. A segunda, terceira e quarta linhas representam, respectivamente, 1, 2 e 3 desvios padrão da média. A regra de 68-95-99.7 afirma que, para uma distribuição normal, aproximadamente 68% dos dados estarão dentro de 1 desvio padrão da média, 95% dos dados estarão dentro de 2 desvios padrão da média, e 99.7% dos dados estarão dentro de 3 desvios padrão da média. Isso é observado na imagem, com a maioria dos dados se concentrando entre o primeiro e o terceiro desvio padrão da média.</a:t>
            </a:r>
          </a:p>
          <a:p>
            <a:pPr algn="l">
              <a:lnSpc>
                <a:spcPts val="2576"/>
              </a:lnSpc>
            </a:pPr>
          </a:p>
          <a:p>
            <a:pPr algn="l">
              <a:lnSpc>
                <a:spcPts val="2576"/>
              </a:lnSpc>
              <a:spcBef>
                <a:spcPct val="0"/>
              </a:spcBef>
            </a:pPr>
            <a:r>
              <a:rPr lang="en-US" sz="184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 gráfico sugere que a variabilidade dos dados é relativamente baixa, uma vez que a maioria dos dados está próxima da média. Essa análise é útil para entender a distribuição dos dados e para identificar possíveis outliers, ou seja, pontos de dados que são significativamente diferentes da média.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6873" y="1449651"/>
            <a:ext cx="1647834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Entrada: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54550" y="1449651"/>
            <a:ext cx="1190634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Saída: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328486" y="8466525"/>
            <a:ext cx="2453255" cy="2124531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7477518" y="9787472"/>
            <a:ext cx="1712597" cy="1483117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7781741" y="8762335"/>
            <a:ext cx="885048" cy="766456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6278823" y="9948216"/>
            <a:ext cx="1662445" cy="1439685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46873" y="1997021"/>
            <a:ext cx="7889538" cy="3382639"/>
          </a:xfrm>
          <a:custGeom>
            <a:avLst/>
            <a:gdLst/>
            <a:ahLst/>
            <a:cxnLst/>
            <a:rect r="r" b="b" t="t" l="l"/>
            <a:pathLst>
              <a:path h="3382639" w="7889538">
                <a:moveTo>
                  <a:pt x="0" y="0"/>
                </a:moveTo>
                <a:lnTo>
                  <a:pt x="7889538" y="0"/>
                </a:lnTo>
                <a:lnTo>
                  <a:pt x="7889538" y="3382640"/>
                </a:lnTo>
                <a:lnTo>
                  <a:pt x="0" y="338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454550" y="2006090"/>
            <a:ext cx="9486718" cy="6142650"/>
          </a:xfrm>
          <a:custGeom>
            <a:avLst/>
            <a:gdLst/>
            <a:ahLst/>
            <a:cxnLst/>
            <a:rect r="r" b="b" t="t" l="l"/>
            <a:pathLst>
              <a:path h="6142650" w="9486718">
                <a:moveTo>
                  <a:pt x="0" y="0"/>
                </a:moveTo>
                <a:lnTo>
                  <a:pt x="9486718" y="0"/>
                </a:lnTo>
                <a:lnTo>
                  <a:pt x="9486718" y="6142650"/>
                </a:lnTo>
                <a:lnTo>
                  <a:pt x="0" y="6142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0854" y="203859"/>
            <a:ext cx="17481346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  <a:spcBef>
                <a:spcPct val="0"/>
              </a:spcBef>
            </a:pPr>
            <a:r>
              <a:rPr lang="en-US" b="true" sz="7499" spc="-74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Distribuição dos Dados </a:t>
            </a:r>
            <a:r>
              <a:rPr lang="en-US" sz="7499" i="true" spc="-74">
                <a:solidFill>
                  <a:srgbClr val="545454"/>
                </a:solidFill>
                <a:latin typeface="Fira Sans Italics"/>
                <a:ea typeface="Fira Sans Italics"/>
                <a:cs typeface="Fira Sans Italics"/>
                <a:sym typeface="Fira Sans Italics"/>
              </a:rPr>
              <a:t>(proline)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6873" y="5727763"/>
            <a:ext cx="8074327" cy="4281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6"/>
              </a:lnSpc>
              <a:spcBef>
                <a:spcPct val="0"/>
              </a:spcBef>
            </a:pPr>
            <a:r>
              <a:rPr lang="en-US" sz="244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 gráfico mostra a distribuição do número de quartos com desvios padrão. Podemos ver que a média é de aproximadamente 2,5 quartos, e a maioria dos quartos estão dentro de 1 desvio padrão da média (entre 1,7 e 3,3 quartos). Apenas uma pequena porção dos quartos estão fora de 2 desvios padrão da média (abaixo de 1,0 quartos ou acima de 4,0 quartos). Isso sugere que a distribuição do número de quartos é relativamente normal, com a maioria dos quartos agrupados ao redor da média.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6873" y="1449651"/>
            <a:ext cx="1647834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Entrada: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54550" y="1449651"/>
            <a:ext cx="1190634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Saída: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36122" y="2331019"/>
            <a:ext cx="8788056" cy="7865310"/>
          </a:xfrm>
          <a:custGeom>
            <a:avLst/>
            <a:gdLst/>
            <a:ahLst/>
            <a:cxnLst/>
            <a:rect r="r" b="b" t="t" l="l"/>
            <a:pathLst>
              <a:path h="7865310" w="8788056">
                <a:moveTo>
                  <a:pt x="0" y="0"/>
                </a:moveTo>
                <a:lnTo>
                  <a:pt x="8788056" y="0"/>
                </a:lnTo>
                <a:lnTo>
                  <a:pt x="8788056" y="7865309"/>
                </a:lnTo>
                <a:lnTo>
                  <a:pt x="0" y="78653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6372235" y="9057952"/>
            <a:ext cx="1300383" cy="1126138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7022427" y="9510693"/>
            <a:ext cx="1820782" cy="1576806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6226769" y="9893442"/>
            <a:ext cx="936839" cy="81130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81902" y="2331019"/>
            <a:ext cx="8085257" cy="2237738"/>
          </a:xfrm>
          <a:custGeom>
            <a:avLst/>
            <a:gdLst/>
            <a:ahLst/>
            <a:cxnLst/>
            <a:rect r="r" b="b" t="t" l="l"/>
            <a:pathLst>
              <a:path h="2237738" w="8085257">
                <a:moveTo>
                  <a:pt x="0" y="0"/>
                </a:moveTo>
                <a:lnTo>
                  <a:pt x="8085257" y="0"/>
                </a:lnTo>
                <a:lnTo>
                  <a:pt x="8085257" y="2237737"/>
                </a:lnTo>
                <a:lnTo>
                  <a:pt x="0" y="22377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1902" y="143886"/>
            <a:ext cx="1791515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 spc="-69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Mapa de Calor das Correlações com Pandas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1902" y="1587471"/>
            <a:ext cx="9066824" cy="440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6"/>
              </a:lnSpc>
              <a:spcBef>
                <a:spcPct val="0"/>
              </a:spcBef>
            </a:pPr>
            <a:r>
              <a:rPr lang="en-US" b="true" sz="2526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Entrada: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36122" y="1587471"/>
            <a:ext cx="9066824" cy="440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6"/>
              </a:lnSpc>
              <a:spcBef>
                <a:spcPct val="0"/>
              </a:spcBef>
            </a:pPr>
            <a:r>
              <a:rPr lang="en-US" b="true" sz="2526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Saída: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36122" y="2331019"/>
            <a:ext cx="8774381" cy="7853071"/>
          </a:xfrm>
          <a:custGeom>
            <a:avLst/>
            <a:gdLst/>
            <a:ahLst/>
            <a:cxnLst/>
            <a:rect r="r" b="b" t="t" l="l"/>
            <a:pathLst>
              <a:path h="7853071" w="8774381">
                <a:moveTo>
                  <a:pt x="0" y="0"/>
                </a:moveTo>
                <a:lnTo>
                  <a:pt x="8774381" y="0"/>
                </a:lnTo>
                <a:lnTo>
                  <a:pt x="8774381" y="7853071"/>
                </a:lnTo>
                <a:lnTo>
                  <a:pt x="0" y="78530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6372235" y="9057952"/>
            <a:ext cx="1300383" cy="1126138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7022427" y="9510693"/>
            <a:ext cx="1820782" cy="1576806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6226769" y="9893442"/>
            <a:ext cx="936839" cy="81130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81902" y="2331019"/>
            <a:ext cx="8003412" cy="2667804"/>
          </a:xfrm>
          <a:custGeom>
            <a:avLst/>
            <a:gdLst/>
            <a:ahLst/>
            <a:cxnLst/>
            <a:rect r="r" b="b" t="t" l="l"/>
            <a:pathLst>
              <a:path h="2667804" w="8003412">
                <a:moveTo>
                  <a:pt x="0" y="0"/>
                </a:moveTo>
                <a:lnTo>
                  <a:pt x="8003412" y="0"/>
                </a:lnTo>
                <a:lnTo>
                  <a:pt x="8003412" y="2667804"/>
                </a:lnTo>
                <a:lnTo>
                  <a:pt x="0" y="26678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1902" y="143886"/>
            <a:ext cx="1791515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 spc="-69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Mapa de Calor das Correlações com Pearson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1902" y="1587471"/>
            <a:ext cx="9066824" cy="440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6"/>
              </a:lnSpc>
              <a:spcBef>
                <a:spcPct val="0"/>
              </a:spcBef>
            </a:pPr>
            <a:r>
              <a:rPr lang="en-US" b="true" sz="2526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Entrada: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36122" y="1587471"/>
            <a:ext cx="9066824" cy="440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6"/>
              </a:lnSpc>
              <a:spcBef>
                <a:spcPct val="0"/>
              </a:spcBef>
            </a:pPr>
            <a:r>
              <a:rPr lang="en-US" b="true" sz="2526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Saída: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63094" y="6077994"/>
            <a:ext cx="6383425" cy="5528076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60819" y="1028700"/>
            <a:ext cx="14766361" cy="5694501"/>
            <a:chOff x="0" y="0"/>
            <a:chExt cx="19688481" cy="759266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6792568"/>
              <a:ext cx="19688481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799"/>
                </a:lnSpc>
                <a:spcBef>
                  <a:spcPct val="0"/>
                </a:spcBef>
              </a:pPr>
              <a:r>
                <a:rPr lang="en-US" b="true" sz="3999">
                  <a:solidFill>
                    <a:srgbClr val="F4F4F4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Digits ou </a:t>
              </a:r>
              <a:r>
                <a:rPr lang="en-US" b="true" sz="3999" u="sng">
                  <a:solidFill>
                    <a:srgbClr val="F4F4F4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Wine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0"/>
              <a:ext cx="19688481" cy="6324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480"/>
                </a:lnSpc>
              </a:pPr>
              <a:r>
                <a:rPr lang="en-US" sz="10400" b="true">
                  <a:solidFill>
                    <a:srgbClr val="A4E473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Objetivo: Aplicar um dos datasets abaixo à análise exploratória.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71665" y="7004492"/>
            <a:ext cx="3034530" cy="262791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4053492" y="8956750"/>
            <a:ext cx="2141618" cy="1854652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36122" y="2331019"/>
            <a:ext cx="8774381" cy="7853071"/>
          </a:xfrm>
          <a:custGeom>
            <a:avLst/>
            <a:gdLst/>
            <a:ahLst/>
            <a:cxnLst/>
            <a:rect r="r" b="b" t="t" l="l"/>
            <a:pathLst>
              <a:path h="7853071" w="8774381">
                <a:moveTo>
                  <a:pt x="0" y="0"/>
                </a:moveTo>
                <a:lnTo>
                  <a:pt x="8774381" y="0"/>
                </a:lnTo>
                <a:lnTo>
                  <a:pt x="8774381" y="7853071"/>
                </a:lnTo>
                <a:lnTo>
                  <a:pt x="0" y="78530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6372235" y="9057952"/>
            <a:ext cx="1300383" cy="1126138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7022427" y="9510693"/>
            <a:ext cx="1820782" cy="1576806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6226769" y="9893442"/>
            <a:ext cx="936839" cy="81130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81902" y="2331019"/>
            <a:ext cx="8115821" cy="1588223"/>
          </a:xfrm>
          <a:custGeom>
            <a:avLst/>
            <a:gdLst/>
            <a:ahLst/>
            <a:cxnLst/>
            <a:rect r="r" b="b" t="t" l="l"/>
            <a:pathLst>
              <a:path h="1588223" w="8115821">
                <a:moveTo>
                  <a:pt x="0" y="0"/>
                </a:moveTo>
                <a:lnTo>
                  <a:pt x="8115821" y="0"/>
                </a:lnTo>
                <a:lnTo>
                  <a:pt x="8115821" y="1588223"/>
                </a:lnTo>
                <a:lnTo>
                  <a:pt x="0" y="15882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1902" y="143886"/>
            <a:ext cx="17915158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60"/>
              </a:lnSpc>
              <a:spcBef>
                <a:spcPct val="0"/>
              </a:spcBef>
            </a:pPr>
            <a:r>
              <a:rPr lang="en-US" b="true" sz="6800" spc="-68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Mapa de Calor das Correlações com Spearman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1902" y="1587471"/>
            <a:ext cx="9066824" cy="440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6"/>
              </a:lnSpc>
              <a:spcBef>
                <a:spcPct val="0"/>
              </a:spcBef>
            </a:pPr>
            <a:r>
              <a:rPr lang="en-US" b="true" sz="2526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Entrada: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36122" y="1587471"/>
            <a:ext cx="9066824" cy="440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6"/>
              </a:lnSpc>
              <a:spcBef>
                <a:spcPct val="0"/>
              </a:spcBef>
            </a:pPr>
            <a:r>
              <a:rPr lang="en-US" b="true" sz="2526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Saída: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1902" y="4224042"/>
            <a:ext cx="8115821" cy="520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162" indent="-267581" lvl="1">
              <a:lnSpc>
                <a:spcPts val="2974"/>
              </a:lnSpc>
              <a:spcBef>
                <a:spcPct val="0"/>
              </a:spcBef>
              <a:buFont typeface="Arial"/>
              <a:buChar char="•"/>
            </a:pPr>
            <a:r>
              <a:rPr lang="en-US" sz="2478" spc="-24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</a:t>
            </a:r>
            <a:r>
              <a:rPr lang="en-US" sz="2478" spc="-24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nformação mútua entre duas variáveis X e Y é uma medida de como a distribuição de X é afetada pela distribuição de Y, e vice-versa. Quanto maior a informação mútua entre X e Y, mais as variáveis estão relacionadas entre si.</a:t>
            </a:r>
          </a:p>
          <a:p>
            <a:pPr algn="l">
              <a:lnSpc>
                <a:spcPts val="2974"/>
              </a:lnSpc>
              <a:spcBef>
                <a:spcPct val="0"/>
              </a:spcBef>
            </a:pPr>
          </a:p>
          <a:p>
            <a:pPr algn="l" marL="535162" indent="-267581" lvl="1">
              <a:lnSpc>
                <a:spcPts val="2974"/>
              </a:lnSpc>
              <a:spcBef>
                <a:spcPct val="0"/>
              </a:spcBef>
              <a:buFont typeface="Arial"/>
              <a:buChar char="•"/>
            </a:pPr>
            <a:r>
              <a:rPr lang="en-US" sz="2478" spc="-24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Variaveis que possuem mais influência, correlação do maior ao menor assima de 0,54 em relação a variável TARGET:</a:t>
            </a:r>
          </a:p>
          <a:p>
            <a:pPr algn="l">
              <a:lnSpc>
                <a:spcPts val="2974"/>
              </a:lnSpc>
              <a:spcBef>
                <a:spcPct val="0"/>
              </a:spcBef>
            </a:pPr>
          </a:p>
          <a:p>
            <a:pPr algn="l" marL="1070324" indent="-356775" lvl="2">
              <a:lnSpc>
                <a:spcPts val="2974"/>
              </a:lnSpc>
              <a:spcBef>
                <a:spcPct val="0"/>
              </a:spcBef>
              <a:buFont typeface="Arial"/>
              <a:buChar char="⚬"/>
            </a:pPr>
            <a:r>
              <a:rPr lang="en-US" sz="2478" spc="-24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flavanoids, color_intensity, od280/od315_of_diluted_wines, alcohol, proline, malic_acid, total_phenols, proanthocyanins, hue, ash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328486" y="8466525"/>
            <a:ext cx="2453255" cy="2124531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7477518" y="9787472"/>
            <a:ext cx="1712597" cy="1483117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7781741" y="8762335"/>
            <a:ext cx="885048" cy="766456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6278823" y="9948216"/>
            <a:ext cx="1662445" cy="1439685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46873" y="3318114"/>
            <a:ext cx="9787363" cy="5444221"/>
          </a:xfrm>
          <a:custGeom>
            <a:avLst/>
            <a:gdLst/>
            <a:ahLst/>
            <a:cxnLst/>
            <a:rect r="r" b="b" t="t" l="l"/>
            <a:pathLst>
              <a:path h="5444221" w="9787363">
                <a:moveTo>
                  <a:pt x="0" y="0"/>
                </a:moveTo>
                <a:lnTo>
                  <a:pt x="9787363" y="0"/>
                </a:lnTo>
                <a:lnTo>
                  <a:pt x="9787363" y="5444221"/>
                </a:lnTo>
                <a:lnTo>
                  <a:pt x="0" y="54442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38603" y="2125604"/>
            <a:ext cx="3650484" cy="3600546"/>
          </a:xfrm>
          <a:custGeom>
            <a:avLst/>
            <a:gdLst/>
            <a:ahLst/>
            <a:cxnLst/>
            <a:rect r="r" b="b" t="t" l="l"/>
            <a:pathLst>
              <a:path h="3600546" w="3650484">
                <a:moveTo>
                  <a:pt x="0" y="0"/>
                </a:moveTo>
                <a:lnTo>
                  <a:pt x="3650484" y="0"/>
                </a:lnTo>
                <a:lnTo>
                  <a:pt x="3650484" y="3600546"/>
                </a:lnTo>
                <a:lnTo>
                  <a:pt x="0" y="36005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453580" y="4048699"/>
            <a:ext cx="3650484" cy="3600546"/>
          </a:xfrm>
          <a:custGeom>
            <a:avLst/>
            <a:gdLst/>
            <a:ahLst/>
            <a:cxnLst/>
            <a:rect r="r" b="b" t="t" l="l"/>
            <a:pathLst>
              <a:path h="3600546" w="3650484">
                <a:moveTo>
                  <a:pt x="0" y="0"/>
                </a:moveTo>
                <a:lnTo>
                  <a:pt x="3650485" y="0"/>
                </a:lnTo>
                <a:lnTo>
                  <a:pt x="3650485" y="3600546"/>
                </a:lnTo>
                <a:lnTo>
                  <a:pt x="0" y="36005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38603" y="6040224"/>
            <a:ext cx="3650484" cy="3600546"/>
          </a:xfrm>
          <a:custGeom>
            <a:avLst/>
            <a:gdLst/>
            <a:ahLst/>
            <a:cxnLst/>
            <a:rect r="r" b="b" t="t" l="l"/>
            <a:pathLst>
              <a:path h="3600546" w="3650484">
                <a:moveTo>
                  <a:pt x="0" y="0"/>
                </a:moveTo>
                <a:lnTo>
                  <a:pt x="3650484" y="0"/>
                </a:lnTo>
                <a:lnTo>
                  <a:pt x="3650484" y="3600547"/>
                </a:lnTo>
                <a:lnTo>
                  <a:pt x="0" y="36005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0854" y="203859"/>
            <a:ext cx="17481346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  <a:spcBef>
                <a:spcPct val="0"/>
              </a:spcBef>
            </a:pPr>
            <a:r>
              <a:rPr lang="en-US" sz="7499" spc="-74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Matriz de Confusão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6873" y="1449651"/>
            <a:ext cx="1647834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Entrada: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38603" y="1449651"/>
            <a:ext cx="1190634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Saída: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328486" y="8466525"/>
            <a:ext cx="2453255" cy="2124531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7477518" y="9787472"/>
            <a:ext cx="1712597" cy="1483117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7781741" y="8762335"/>
            <a:ext cx="885048" cy="766456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6278823" y="9948216"/>
            <a:ext cx="1662445" cy="1439685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0854" y="203859"/>
            <a:ext cx="17481346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  <a:spcBef>
                <a:spcPct val="0"/>
              </a:spcBef>
            </a:pPr>
            <a:r>
              <a:rPr lang="en-US" sz="7499" spc="-74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Matriz de Confusão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854" y="1553368"/>
            <a:ext cx="17820414" cy="4645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b="true" sz="2556" spc="-25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 matriz de confusão mostra o desempenho do modelo de classificação. A precisão do modelo é alta (0,98), o que significa que o modelo está fazendo previsões corretas. A matriz de confusão também mostra que o modelo está fazendo um bom trabalho em classificar as classes corretamente. Por exemplo, o modelo está prevendo corretamente a classe 1 como 21 vezes e está prevendo incorretamente a classe 1 como 0 vezes. Isso indica que o modelo está muito bom em classificar a classe 1.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b="true" sz="2556" spc="-25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 modelo 2 possui uma precisão de 100%, com um escore de precisão de 1,0. Isso significa que o modelo foi capaz de classificar perfeitamente todos os dados de treinamento. O gráfico de calor da matriz de confusão mostra que o modelo classificou 19 exemplos de forma correta na classe 0, 21 exemplos de forma correta na classe 1 e 14 exemplos de forma correta na classe 2, sem nenhum erro. Esse é um resultado impressionante e sugere que o modelo é muito bem ajustado aos dados de treinamento.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b="true" sz="2556" spc="-25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 precisão do modelo está indicada no topo: 0.9814. Isso significa que o modelo classificou corretamente cerca de 98% dos exemplos de teste. Uma precisão alta indica que o modelo é bom em prever corretamente as classes.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274683" y="6427472"/>
            <a:ext cx="3650484" cy="3600546"/>
          </a:xfrm>
          <a:custGeom>
            <a:avLst/>
            <a:gdLst/>
            <a:ahLst/>
            <a:cxnLst/>
            <a:rect r="r" b="b" t="t" l="l"/>
            <a:pathLst>
              <a:path h="3600546" w="3650484">
                <a:moveTo>
                  <a:pt x="0" y="0"/>
                </a:moveTo>
                <a:lnTo>
                  <a:pt x="3650485" y="0"/>
                </a:lnTo>
                <a:lnTo>
                  <a:pt x="3650485" y="3600546"/>
                </a:lnTo>
                <a:lnTo>
                  <a:pt x="0" y="3600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809482" y="6427472"/>
            <a:ext cx="3650484" cy="3600546"/>
          </a:xfrm>
          <a:custGeom>
            <a:avLst/>
            <a:gdLst/>
            <a:ahLst/>
            <a:cxnLst/>
            <a:rect r="r" b="b" t="t" l="l"/>
            <a:pathLst>
              <a:path h="3600546" w="3650484">
                <a:moveTo>
                  <a:pt x="0" y="0"/>
                </a:moveTo>
                <a:lnTo>
                  <a:pt x="3650484" y="0"/>
                </a:lnTo>
                <a:lnTo>
                  <a:pt x="3650484" y="3600546"/>
                </a:lnTo>
                <a:lnTo>
                  <a:pt x="0" y="36005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344280" y="6427472"/>
            <a:ext cx="3650484" cy="3600546"/>
          </a:xfrm>
          <a:custGeom>
            <a:avLst/>
            <a:gdLst/>
            <a:ahLst/>
            <a:cxnLst/>
            <a:rect r="r" b="b" t="t" l="l"/>
            <a:pathLst>
              <a:path h="3600546" w="3650484">
                <a:moveTo>
                  <a:pt x="0" y="0"/>
                </a:moveTo>
                <a:lnTo>
                  <a:pt x="3650485" y="0"/>
                </a:lnTo>
                <a:lnTo>
                  <a:pt x="3650485" y="3600546"/>
                </a:lnTo>
                <a:lnTo>
                  <a:pt x="0" y="3600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328486" y="8466525"/>
            <a:ext cx="2453255" cy="2124531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7477518" y="9787472"/>
            <a:ext cx="1712597" cy="1483117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7781741" y="8762335"/>
            <a:ext cx="885048" cy="766456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6278823" y="9948216"/>
            <a:ext cx="1662445" cy="1439685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46873" y="2177996"/>
            <a:ext cx="6908551" cy="3881109"/>
          </a:xfrm>
          <a:custGeom>
            <a:avLst/>
            <a:gdLst/>
            <a:ahLst/>
            <a:cxnLst/>
            <a:rect r="r" b="b" t="t" l="l"/>
            <a:pathLst>
              <a:path h="3881109" w="6908551">
                <a:moveTo>
                  <a:pt x="0" y="0"/>
                </a:moveTo>
                <a:lnTo>
                  <a:pt x="6908551" y="0"/>
                </a:lnTo>
                <a:lnTo>
                  <a:pt x="6908551" y="3881110"/>
                </a:lnTo>
                <a:lnTo>
                  <a:pt x="0" y="3881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418675" y="2177996"/>
            <a:ext cx="7840625" cy="3881109"/>
          </a:xfrm>
          <a:custGeom>
            <a:avLst/>
            <a:gdLst/>
            <a:ahLst/>
            <a:cxnLst/>
            <a:rect r="r" b="b" t="t" l="l"/>
            <a:pathLst>
              <a:path h="3881109" w="7840625">
                <a:moveTo>
                  <a:pt x="0" y="0"/>
                </a:moveTo>
                <a:lnTo>
                  <a:pt x="7840625" y="0"/>
                </a:lnTo>
                <a:lnTo>
                  <a:pt x="7840625" y="3881110"/>
                </a:lnTo>
                <a:lnTo>
                  <a:pt x="0" y="38811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0854" y="203859"/>
            <a:ext cx="17481346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  <a:spcBef>
                <a:spcPct val="0"/>
              </a:spcBef>
            </a:pPr>
            <a:r>
              <a:rPr lang="en-US" sz="7499" spc="-74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Acurácia Média por Valor de 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6873" y="1449651"/>
            <a:ext cx="1647834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Entrada: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18675" y="1449651"/>
            <a:ext cx="1190634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Saída: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6873" y="6854145"/>
            <a:ext cx="15081613" cy="293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3"/>
              </a:lnSpc>
              <a:spcBef>
                <a:spcPct val="0"/>
              </a:spcBef>
            </a:pPr>
            <a:r>
              <a:rPr lang="en-US" b="true" sz="2161" spc="-2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 código está ajustando um modelo de regressão logística com validação cruzada para diferentes valores de C.</a:t>
            </a:r>
          </a:p>
          <a:p>
            <a:pPr algn="l">
              <a:lnSpc>
                <a:spcPts val="2593"/>
              </a:lnSpc>
              <a:spcBef>
                <a:spcPct val="0"/>
              </a:spcBef>
            </a:pPr>
            <a:r>
              <a:rPr lang="en-US" b="true" sz="2161" spc="-2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Ele calcula a acurácia média para cada valor de C e gera um gráfico para mostrar como a regularização afeta a performance do modelo.</a:t>
            </a:r>
          </a:p>
          <a:p>
            <a:pPr algn="l">
              <a:lnSpc>
                <a:spcPts val="2593"/>
              </a:lnSpc>
              <a:spcBef>
                <a:spcPct val="0"/>
              </a:spcBef>
            </a:pPr>
            <a:r>
              <a:rPr lang="en-US" b="true" sz="2161" spc="-2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Isso ajuda a encontrar o valor de C que oferece o melhor equilíbrio entre complexidade do modelo e desempenho</a:t>
            </a:r>
          </a:p>
          <a:p>
            <a:pPr algn="l">
              <a:lnSpc>
                <a:spcPts val="2593"/>
              </a:lnSpc>
              <a:spcBef>
                <a:spcPct val="0"/>
              </a:spcBef>
            </a:pPr>
          </a:p>
          <a:p>
            <a:pPr algn="l">
              <a:lnSpc>
                <a:spcPts val="2593"/>
              </a:lnSpc>
              <a:spcBef>
                <a:spcPct val="0"/>
              </a:spcBef>
            </a:pPr>
            <a:r>
              <a:rPr lang="en-US" b="true" sz="2161" spc="-2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 valor de C = 1.0 parece ser o ideal, pois maximiza a acurácia média sem diminuir o desempenho com regularização excessiva ou flexibilidade excessiva.</a:t>
            </a:r>
          </a:p>
          <a:p>
            <a:pPr algn="l">
              <a:lnSpc>
                <a:spcPts val="2593"/>
              </a:lnSpc>
              <a:spcBef>
                <a:spcPct val="0"/>
              </a:spcBef>
            </a:pPr>
            <a:r>
              <a:rPr lang="en-US" b="true" sz="2161" spc="-2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 partir de C = 1.0, aumentar C não traz mais benefícios, indicando que o modelo já atingiu um ponto de desempenho ótimo.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415489"/>
            <a:ext cx="10202605" cy="5078704"/>
            <a:chOff x="0" y="0"/>
            <a:chExt cx="13603473" cy="677160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3603473" cy="2219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080"/>
                </a:lnSpc>
              </a:pPr>
              <a:r>
                <a:rPr lang="en-US" sz="10900" b="true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Obrigado!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539331"/>
              <a:ext cx="13603473" cy="4232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Realizado por: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Carlos Menezes de Oliveira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Eduardo Gaspar de Sousa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Leonardo de Souza Silva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Murilo Santone de Menezes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Renato Gonçalves da Costa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8902" y="2317173"/>
            <a:ext cx="7321033" cy="6340049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122944" y="7035126"/>
            <a:ext cx="4970154" cy="430417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336342" y="5954842"/>
            <a:ext cx="2271679" cy="1967285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737770" y="373605"/>
            <a:ext cx="3799619" cy="3290488"/>
            <a:chOff x="0" y="0"/>
            <a:chExt cx="3619627" cy="31346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28700" y="1028700"/>
            <a:ext cx="4212844" cy="586200"/>
            <a:chOff x="0" y="0"/>
            <a:chExt cx="5617125" cy="78160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1293956" y="115422"/>
              <a:ext cx="4323169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19"/>
                </a:lnSpc>
                <a:spcBef>
                  <a:spcPct val="0"/>
                </a:spcBef>
              </a:pPr>
              <a:r>
                <a:rPr lang="en-US" b="true" sz="2299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Atividade em Grupo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05010" cy="781600"/>
            </a:xfrm>
            <a:custGeom>
              <a:avLst/>
              <a:gdLst/>
              <a:ahLst/>
              <a:cxnLst/>
              <a:rect r="r" b="b" t="t" l="l"/>
              <a:pathLst>
                <a:path h="781600" w="90501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854" y="203859"/>
            <a:ext cx="8115097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  <a:spcBef>
                <a:spcPct val="0"/>
              </a:spcBef>
            </a:pPr>
            <a:r>
              <a:rPr lang="en-US" b="true" sz="7499" spc="-74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Pacotes Utilizados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625171" y="7795449"/>
            <a:ext cx="3378391" cy="2925703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330039" y="356332"/>
            <a:ext cx="9133119" cy="1357229"/>
            <a:chOff x="0" y="0"/>
            <a:chExt cx="12177493" cy="1809638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12177493" cy="6669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3"/>
                </a:lnSpc>
                <a:spcBef>
                  <a:spcPct val="0"/>
                </a:spcBef>
              </a:pPr>
              <a:r>
                <a:rPr lang="en-US" b="true" sz="3269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Numpy 📊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70014"/>
              <a:ext cx="12177493" cy="83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42"/>
                </a:lnSpc>
                <a:spcBef>
                  <a:spcPct val="0"/>
                </a:spcBef>
              </a:pPr>
              <a:r>
                <a:rPr lang="en-US" sz="1816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Utilizado para operações matemáticas e manipulação de arrays. É fundamental para cálculos rápidos e eficientes em grandes conjuntos de dados.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330039" y="2222463"/>
            <a:ext cx="9133119" cy="1357229"/>
            <a:chOff x="0" y="0"/>
            <a:chExt cx="12177493" cy="180963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12177493" cy="6669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3"/>
                </a:lnSpc>
                <a:spcBef>
                  <a:spcPct val="0"/>
                </a:spcBef>
              </a:pPr>
              <a:r>
                <a:rPr lang="en-US" b="true" sz="3269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Pandas 📋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970014"/>
              <a:ext cx="12177493" cy="83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42"/>
                </a:lnSpc>
                <a:spcBef>
                  <a:spcPct val="0"/>
                </a:spcBef>
              </a:pPr>
              <a:r>
                <a:rPr lang="en-US" sz="1816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Permite a manipulação e análise de dados de forma eficiente, utilizando DataFrames. É excelente para manipulação de dados tabulares (linhas e colunas).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330039" y="3930037"/>
            <a:ext cx="9133119" cy="1357229"/>
            <a:chOff x="0" y="0"/>
            <a:chExt cx="12177493" cy="1809638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12177493" cy="6669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3"/>
                </a:lnSpc>
                <a:spcBef>
                  <a:spcPct val="0"/>
                </a:spcBef>
              </a:pPr>
              <a:r>
                <a:rPr lang="en-US" b="true" sz="3269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Matplotlib 📈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970014"/>
              <a:ext cx="12177493" cy="83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42"/>
                </a:lnSpc>
                <a:spcBef>
                  <a:spcPct val="0"/>
                </a:spcBef>
              </a:pPr>
              <a:r>
                <a:rPr lang="en-US" sz="1816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Biblioteca de visualização de dados que permite a criação de gráficos simples e complexos.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330039" y="5637610"/>
            <a:ext cx="9133119" cy="1037161"/>
            <a:chOff x="0" y="0"/>
            <a:chExt cx="12177493" cy="1382881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12177493" cy="6669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3"/>
                </a:lnSpc>
                <a:spcBef>
                  <a:spcPct val="0"/>
                </a:spcBef>
              </a:pPr>
              <a:r>
                <a:rPr lang="en-US" b="true" sz="3269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Seaborn 📊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970014"/>
              <a:ext cx="12177493" cy="412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42"/>
                </a:lnSpc>
                <a:spcBef>
                  <a:spcPct val="0"/>
                </a:spcBef>
              </a:pPr>
              <a:r>
                <a:rPr lang="en-US" sz="1816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Extensão do Matplotlib com visualizações estatísticas mais sofisticadas e fácil de usar.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330039" y="7025115"/>
            <a:ext cx="9133119" cy="1357229"/>
            <a:chOff x="0" y="0"/>
            <a:chExt cx="12177493" cy="1809638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9525"/>
              <a:ext cx="12177493" cy="6669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3"/>
                </a:lnSpc>
                <a:spcBef>
                  <a:spcPct val="0"/>
                </a:spcBef>
              </a:pPr>
              <a:r>
                <a:rPr lang="en-US" b="true" sz="3269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Scikit-Learn 🧠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970014"/>
              <a:ext cx="12177493" cy="83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42"/>
                </a:lnSpc>
                <a:spcBef>
                  <a:spcPct val="0"/>
                </a:spcBef>
              </a:pPr>
              <a:r>
                <a:rPr lang="en-US" sz="1816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Biblioteca para aprendizado de máquina. Contém uma grande variedade de algoritmos de classificação, regressão, e clustering.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330039" y="8573439"/>
            <a:ext cx="9133119" cy="1357229"/>
            <a:chOff x="0" y="0"/>
            <a:chExt cx="12177493" cy="1809638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9525"/>
              <a:ext cx="12177493" cy="6669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3"/>
                </a:lnSpc>
                <a:spcBef>
                  <a:spcPct val="0"/>
                </a:spcBef>
              </a:pPr>
              <a:r>
                <a:rPr lang="en-US" b="true" sz="3269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Warnings 🚫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970014"/>
              <a:ext cx="12177493" cy="83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42"/>
                </a:lnSpc>
                <a:spcBef>
                  <a:spcPct val="0"/>
                </a:spcBef>
              </a:pPr>
              <a:r>
                <a:rPr lang="en-US" sz="1816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Controla os avisos do Python. Usado para suprimir mensagens de alerta durante a execução do código.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388041" y="430705"/>
            <a:ext cx="5276948" cy="45698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6647119" y="7356773"/>
            <a:ext cx="3801687" cy="3292279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60499" y="2479007"/>
            <a:ext cx="15967001" cy="5328987"/>
          </a:xfrm>
          <a:custGeom>
            <a:avLst/>
            <a:gdLst/>
            <a:ahLst/>
            <a:cxnLst/>
            <a:rect r="r" b="b" t="t" l="l"/>
            <a:pathLst>
              <a:path h="5328987" w="15967001">
                <a:moveTo>
                  <a:pt x="0" y="0"/>
                </a:moveTo>
                <a:lnTo>
                  <a:pt x="15967002" y="0"/>
                </a:lnTo>
                <a:lnTo>
                  <a:pt x="15967002" y="5328986"/>
                </a:lnTo>
                <a:lnTo>
                  <a:pt x="0" y="53289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1902" y="143886"/>
            <a:ext cx="11381008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b="true" sz="8499" spc="-84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Importando bibliotecas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388041" y="430705"/>
            <a:ext cx="5276948" cy="45698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6647119" y="7356773"/>
            <a:ext cx="3801687" cy="3292279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479263" y="3093360"/>
            <a:ext cx="8631287" cy="2192073"/>
          </a:xfrm>
          <a:custGeom>
            <a:avLst/>
            <a:gdLst/>
            <a:ahLst/>
            <a:cxnLst/>
            <a:rect r="r" b="b" t="t" l="l"/>
            <a:pathLst>
              <a:path h="2192073" w="8631287">
                <a:moveTo>
                  <a:pt x="0" y="0"/>
                </a:moveTo>
                <a:lnTo>
                  <a:pt x="8631287" y="0"/>
                </a:lnTo>
                <a:lnTo>
                  <a:pt x="8631287" y="2192073"/>
                </a:lnTo>
                <a:lnTo>
                  <a:pt x="0" y="21920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3801" y="5759884"/>
            <a:ext cx="8631287" cy="1596889"/>
          </a:xfrm>
          <a:custGeom>
            <a:avLst/>
            <a:gdLst/>
            <a:ahLst/>
            <a:cxnLst/>
            <a:rect r="r" b="b" t="t" l="l"/>
            <a:pathLst>
              <a:path h="1596889" w="8631287">
                <a:moveTo>
                  <a:pt x="0" y="0"/>
                </a:moveTo>
                <a:lnTo>
                  <a:pt x="8631287" y="0"/>
                </a:lnTo>
                <a:lnTo>
                  <a:pt x="8631287" y="1596889"/>
                </a:lnTo>
                <a:lnTo>
                  <a:pt x="0" y="15968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635489" y="3508065"/>
            <a:ext cx="7239351" cy="4068956"/>
          </a:xfrm>
          <a:custGeom>
            <a:avLst/>
            <a:gdLst/>
            <a:ahLst/>
            <a:cxnLst/>
            <a:rect r="r" b="b" t="t" l="l"/>
            <a:pathLst>
              <a:path h="4068956" w="7239351">
                <a:moveTo>
                  <a:pt x="0" y="0"/>
                </a:moveTo>
                <a:lnTo>
                  <a:pt x="7239351" y="0"/>
                </a:lnTo>
                <a:lnTo>
                  <a:pt x="7239351" y="4068956"/>
                </a:lnTo>
                <a:lnTo>
                  <a:pt x="0" y="4068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1902" y="143886"/>
            <a:ext cx="11381008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b="true" sz="8499" spc="-84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Criando e atribuindo dados ao Dataset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388041" y="430705"/>
            <a:ext cx="5276948" cy="45698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6647119" y="7356773"/>
            <a:ext cx="3801687" cy="3292279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60499" y="2479007"/>
            <a:ext cx="15967001" cy="5328987"/>
          </a:xfrm>
          <a:custGeom>
            <a:avLst/>
            <a:gdLst/>
            <a:ahLst/>
            <a:cxnLst/>
            <a:rect r="r" b="b" t="t" l="l"/>
            <a:pathLst>
              <a:path h="5328987" w="15967001">
                <a:moveTo>
                  <a:pt x="0" y="0"/>
                </a:moveTo>
                <a:lnTo>
                  <a:pt x="15967002" y="0"/>
                </a:lnTo>
                <a:lnTo>
                  <a:pt x="15967002" y="5328986"/>
                </a:lnTo>
                <a:lnTo>
                  <a:pt x="0" y="53289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1902" y="143886"/>
            <a:ext cx="11381008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b="true" sz="8499" spc="-84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Importando bibliotecas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625171" y="7795449"/>
            <a:ext cx="3378391" cy="2925703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4384126" y="1814669"/>
            <a:ext cx="13275841" cy="1790876"/>
          </a:xfrm>
          <a:custGeom>
            <a:avLst/>
            <a:gdLst/>
            <a:ahLst/>
            <a:cxnLst/>
            <a:rect r="r" b="b" t="t" l="l"/>
            <a:pathLst>
              <a:path h="1790876" w="13275841">
                <a:moveTo>
                  <a:pt x="0" y="0"/>
                </a:moveTo>
                <a:lnTo>
                  <a:pt x="13275841" y="0"/>
                </a:lnTo>
                <a:lnTo>
                  <a:pt x="13275841" y="1790876"/>
                </a:lnTo>
                <a:lnTo>
                  <a:pt x="0" y="17908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0854" y="203859"/>
            <a:ext cx="970021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  <a:spcBef>
                <a:spcPct val="0"/>
              </a:spcBef>
            </a:pPr>
            <a:r>
              <a:rPr lang="en-US" b="true" sz="7499" spc="-74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Criando um Dataframe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727232" y="4453258"/>
            <a:ext cx="12932735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Linha 1:</a:t>
            </a:r>
            <a:r>
              <a:rPr lang="en-US" sz="2499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Estamos criando um objeto chamado df_wine que é um tipo de tabela chamada DataFrame. Ele é criado a partir dos dados do conjunto "Wine" que já tínhamos carregado anteriormente.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Linha 2:</a:t>
            </a:r>
            <a:r>
              <a:rPr lang="en-US" sz="2499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Estamos adicionando uma nova coluna à nossa planilha df_wine. Essa coluna se chama TARGET e seus valores são os rótulos (ou classes) dos vinhos. Por exemplo, se um vinho é da classe 1, o valor na coluna TARGET será 1.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307053" y="7030870"/>
            <a:ext cx="5971535" cy="5171377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5400181" y="2688535"/>
            <a:ext cx="4264808" cy="3693344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9144000" y="8286155"/>
            <a:ext cx="3072508" cy="2660806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02713" y="4169658"/>
            <a:ext cx="17882573" cy="2861212"/>
          </a:xfrm>
          <a:custGeom>
            <a:avLst/>
            <a:gdLst/>
            <a:ahLst/>
            <a:cxnLst/>
            <a:rect r="r" b="b" t="t" l="l"/>
            <a:pathLst>
              <a:path h="2861212" w="17882573">
                <a:moveTo>
                  <a:pt x="0" y="0"/>
                </a:moveTo>
                <a:lnTo>
                  <a:pt x="17882574" y="0"/>
                </a:lnTo>
                <a:lnTo>
                  <a:pt x="17882574" y="2861212"/>
                </a:lnTo>
                <a:lnTo>
                  <a:pt x="0" y="2861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1902" y="143886"/>
            <a:ext cx="14790958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b="true" sz="8499" spc="-84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Visualização Prévia DataFrame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625171" y="7795449"/>
            <a:ext cx="3378391" cy="2925703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0854" y="203859"/>
            <a:ext cx="11243264" cy="226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7499" spc="-74" b="tru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 função df_wine.describe</a:t>
            </a:r>
          </a:p>
          <a:p>
            <a:pPr algn="l">
              <a:lnSpc>
                <a:spcPts val="899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25171" y="1373520"/>
            <a:ext cx="16825246" cy="1109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Essa função é como um resumo estatístico da nossa tabela df_wine. Ela nos fornece uma visão geral dos dados, incluindo: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41445" y="3220446"/>
            <a:ext cx="11128679" cy="616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  - Média (mean): o valor médio de cada coluna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  </a:t>
            </a: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 Desvio padrão (std): a medida da variabilidade dos dados em cada coluna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  </a:t>
            </a: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 Mínimo (min): o valor mínimo de cada coluna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  </a:t>
            </a: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- 25% (25%): o valor abaixo do qual 25% dos dados estão em cada coluna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  </a:t>
            </a: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- 50% (50%): o valor médio (ou mediana) de cada coluna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  </a:t>
            </a: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- 75% (75%): o valor abaixo do qual 75% dos dados estão em cada coluna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  </a:t>
            </a:r>
            <a:r>
              <a:rPr lang="en-US" sz="31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 Máximo (max): o valor máximo de cada coluna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DAGQfWHp2qE</dc:identifier>
  <dcterms:modified xsi:type="dcterms:W3CDTF">2011-08-01T06:04:30Z</dcterms:modified>
  <cp:revision>1</cp:revision>
  <dc:title>Apresentação de Negócios Pitch Deck Interno Corporativa Geométrica Verde-escuro Verde-claro Branco</dc:title>
</cp:coreProperties>
</file>