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Jannah" panose="020B0604020202020204" charset="-78"/>
      <p:regular r:id="rId13"/>
    </p:embeddedFont>
    <p:embeddedFont>
      <p:font typeface="Jannah Heavy" panose="020B0604020202020204" charset="-78"/>
      <p:regular r:id="rId14"/>
    </p:embeddedFont>
    <p:embeddedFont>
      <p:font typeface="Jannah Medium" panose="020B0604020202020204" charset="-78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2034" y="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edugaspars/Projeto-02-DataScienceUsingPytho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menezescarlos/TRABALHO-2/tree/main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980389" y="979389"/>
            <a:ext cx="9307611" cy="9307611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-95377" y="-95377"/>
              <a:ext cx="6540754" cy="6540754"/>
            </a:xfrm>
            <a:custGeom>
              <a:avLst/>
              <a:gdLst/>
              <a:ahLst/>
              <a:cxnLst/>
              <a:rect l="l" t="t" r="r" b="b"/>
              <a:pathLst>
                <a:path w="6540754" h="6540754">
                  <a:moveTo>
                    <a:pt x="6540754" y="0"/>
                  </a:moveTo>
                  <a:lnTo>
                    <a:pt x="0" y="6540754"/>
                  </a:lnTo>
                  <a:lnTo>
                    <a:pt x="6540754" y="6540754"/>
                  </a:lnTo>
                  <a:close/>
                </a:path>
              </a:pathLst>
            </a:custGeom>
            <a:blipFill>
              <a:blip r:embed="rId2"/>
              <a:stretch>
                <a:fillRect r="-78173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4"/>
          <p:cNvGrpSpPr/>
          <p:nvPr/>
        </p:nvGrpSpPr>
        <p:grpSpPr>
          <a:xfrm rot="-2700000">
            <a:off x="-4781926" y="951518"/>
            <a:ext cx="18111132" cy="11629737"/>
            <a:chOff x="0" y="0"/>
            <a:chExt cx="4770010" cy="306297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70010" cy="3062976"/>
            </a:xfrm>
            <a:custGeom>
              <a:avLst/>
              <a:gdLst/>
              <a:ahLst/>
              <a:cxnLst/>
              <a:rect l="l" t="t" r="r" b="b"/>
              <a:pathLst>
                <a:path w="4770010" h="3062976">
                  <a:moveTo>
                    <a:pt x="0" y="0"/>
                  </a:moveTo>
                  <a:lnTo>
                    <a:pt x="4770010" y="0"/>
                  </a:lnTo>
                  <a:lnTo>
                    <a:pt x="4770010" y="3062976"/>
                  </a:lnTo>
                  <a:lnTo>
                    <a:pt x="0" y="3062976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770010" cy="31010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2700000">
            <a:off x="10877795" y="-5191057"/>
            <a:ext cx="5852739" cy="8669109"/>
            <a:chOff x="0" y="0"/>
            <a:chExt cx="1541462" cy="228322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2700000">
            <a:off x="10877795" y="-5551814"/>
            <a:ext cx="5852739" cy="8669109"/>
            <a:chOff x="0" y="0"/>
            <a:chExt cx="1541462" cy="228322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2700000">
            <a:off x="10877795" y="-6010958"/>
            <a:ext cx="5852739" cy="8669109"/>
            <a:chOff x="0" y="0"/>
            <a:chExt cx="1541462" cy="228322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356817" y="4829878"/>
            <a:ext cx="12617319" cy="1052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680"/>
              </a:lnSpc>
              <a:spcBef>
                <a:spcPct val="0"/>
              </a:spcBef>
            </a:pPr>
            <a:r>
              <a:rPr lang="en-US" sz="6200" spc="-452">
                <a:solidFill>
                  <a:srgbClr val="FFFFFF"/>
                </a:solidFill>
                <a:latin typeface="Jannah Heavy"/>
                <a:ea typeface="Jannah Heavy"/>
                <a:cs typeface="Jannah Heavy"/>
                <a:sym typeface="Jannah Heavy"/>
              </a:rPr>
              <a:t>ANÁLISE DE DADOS</a:t>
            </a:r>
          </a:p>
        </p:txBody>
      </p:sp>
      <p:sp>
        <p:nvSpPr>
          <p:cNvPr id="17" name="AutoShape 17"/>
          <p:cNvSpPr/>
          <p:nvPr/>
        </p:nvSpPr>
        <p:spPr>
          <a:xfrm>
            <a:off x="-4083813" y="5858577"/>
            <a:ext cx="13792345" cy="23495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8" name="Freeform 18"/>
          <p:cNvSpPr/>
          <p:nvPr/>
        </p:nvSpPr>
        <p:spPr>
          <a:xfrm>
            <a:off x="-1273518" y="8298180"/>
            <a:ext cx="7315200" cy="3977640"/>
          </a:xfrm>
          <a:custGeom>
            <a:avLst/>
            <a:gdLst/>
            <a:ahLst/>
            <a:cxnLst/>
            <a:rect l="l" t="t" r="r" b="b"/>
            <a:pathLst>
              <a:path w="7315200" h="397764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Freeform 19"/>
          <p:cNvSpPr/>
          <p:nvPr/>
        </p:nvSpPr>
        <p:spPr>
          <a:xfrm rot="8100000" flipV="1">
            <a:off x="-3475881" y="1121409"/>
            <a:ext cx="9401653" cy="429307"/>
          </a:xfrm>
          <a:custGeom>
            <a:avLst/>
            <a:gdLst/>
            <a:ahLst/>
            <a:cxnLst/>
            <a:rect l="l" t="t" r="r" b="b"/>
            <a:pathLst>
              <a:path w="9401653" h="429307">
                <a:moveTo>
                  <a:pt x="0" y="429307"/>
                </a:moveTo>
                <a:lnTo>
                  <a:pt x="9401654" y="429307"/>
                </a:lnTo>
                <a:lnTo>
                  <a:pt x="9401654" y="0"/>
                </a:lnTo>
                <a:lnTo>
                  <a:pt x="0" y="0"/>
                </a:lnTo>
                <a:lnTo>
                  <a:pt x="0" y="429307"/>
                </a:lnTo>
                <a:close/>
              </a:path>
            </a:pathLst>
          </a:custGeom>
          <a:blipFill>
            <a:blip r:embed="rId5">
              <a:alphaModFix amt="50000"/>
            </a:blip>
            <a:stretch>
              <a:fillRect b="-332517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/>
          <p:cNvSpPr txBox="1"/>
          <p:nvPr/>
        </p:nvSpPr>
        <p:spPr>
          <a:xfrm>
            <a:off x="1356817" y="4023862"/>
            <a:ext cx="7439138" cy="920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48"/>
              </a:lnSpc>
            </a:pPr>
            <a:r>
              <a:rPr lang="en-US" sz="5392" dirty="0" err="1">
                <a:solidFill>
                  <a:srgbClr val="FFFFFF"/>
                </a:solidFill>
                <a:latin typeface="Jannah Medium"/>
                <a:ea typeface="Jannah Medium"/>
                <a:cs typeface="Jannah Medium"/>
                <a:sym typeface="Jannah Medium"/>
              </a:rPr>
              <a:t>Apresentação</a:t>
            </a:r>
            <a:endParaRPr lang="en-US" sz="5392" dirty="0">
              <a:solidFill>
                <a:srgbClr val="FFFFFF"/>
              </a:solidFill>
              <a:latin typeface="Jannah Medium"/>
              <a:ea typeface="Jannah Medium"/>
              <a:cs typeface="Jannah Medium"/>
              <a:sym typeface="Jannah Medium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356817" y="5982307"/>
            <a:ext cx="4588714" cy="2082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43"/>
              </a:lnSpc>
            </a:pPr>
            <a:r>
              <a:rPr lang="en-US" sz="2388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CARLOS MENEZES - </a:t>
            </a:r>
            <a:r>
              <a:rPr lang="en-US" sz="2388" u="sng" dirty="0">
                <a:solidFill>
                  <a:schemeClr val="tx2">
                    <a:lumMod val="20000"/>
                    <a:lumOff val="80000"/>
                  </a:schemeClr>
                </a:solidFill>
                <a:latin typeface="Jannah"/>
                <a:ea typeface="Jannah"/>
                <a:cs typeface="Jannah"/>
                <a:sym typeface="Jannah"/>
                <a:hlinkClick r:id="rId6" tooltip="https://github.com/menezescarlos/TRABALHO-2/tree/mai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</a:p>
          <a:p>
            <a:pPr algn="l">
              <a:lnSpc>
                <a:spcPts val="3343"/>
              </a:lnSpc>
            </a:pPr>
            <a:r>
              <a:rPr lang="en-US" sz="2388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EDUARDO GASPAR - </a:t>
            </a:r>
            <a:r>
              <a:rPr lang="en-US" sz="2388" u="sng" dirty="0">
                <a:solidFill>
                  <a:schemeClr val="tx2">
                    <a:lumMod val="20000"/>
                    <a:lumOff val="80000"/>
                  </a:schemeClr>
                </a:solidFill>
                <a:latin typeface="Jannah"/>
                <a:ea typeface="Jannah"/>
                <a:cs typeface="Jannah"/>
                <a:sym typeface="Jannah"/>
                <a:hlinkClick r:id="rId7" tooltip="https://github.com/edugaspars/Projeto-02-DataScienceUsingPyth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</a:p>
          <a:p>
            <a:pPr algn="l">
              <a:lnSpc>
                <a:spcPts val="3343"/>
              </a:lnSpc>
            </a:pPr>
            <a:r>
              <a:rPr lang="en-US" sz="2388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LEONARDO DE SOUZA</a:t>
            </a:r>
          </a:p>
          <a:p>
            <a:pPr algn="l">
              <a:lnSpc>
                <a:spcPts val="3343"/>
              </a:lnSpc>
            </a:pPr>
            <a:r>
              <a:rPr lang="en-US" sz="2388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MURILO SANTONE</a:t>
            </a:r>
          </a:p>
          <a:p>
            <a:pPr algn="l">
              <a:lnSpc>
                <a:spcPts val="3343"/>
              </a:lnSpc>
            </a:pPr>
            <a:r>
              <a:rPr lang="en-US" sz="2388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RENATO GONÇALVES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B81F1F7-B18D-47DF-D789-B33A2BB67EF7}"/>
              </a:ext>
            </a:extLst>
          </p:cNvPr>
          <p:cNvSpPr txBox="1"/>
          <p:nvPr/>
        </p:nvSpPr>
        <p:spPr>
          <a:xfrm>
            <a:off x="12199132" y="-37075"/>
            <a:ext cx="5178987" cy="473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343"/>
              </a:lnSpc>
            </a:pPr>
            <a:r>
              <a:rPr lang="en-US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Link do GitHub no Hyperlink </a:t>
            </a:r>
            <a:r>
              <a:rPr lang="en-US" dirty="0" err="1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ao</a:t>
            </a:r>
            <a:r>
              <a:rPr lang="en-US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lado</a:t>
            </a:r>
            <a:r>
              <a:rPr lang="en-US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 dos </a:t>
            </a:r>
            <a:r>
              <a:rPr lang="en-US" dirty="0" err="1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nomes</a:t>
            </a:r>
            <a:r>
              <a:rPr lang="en-US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.</a:t>
            </a:r>
            <a:endParaRPr lang="en-US" sz="1800" dirty="0">
              <a:solidFill>
                <a:srgbClr val="FFFFFF"/>
              </a:solidFill>
              <a:latin typeface="Jannah"/>
              <a:ea typeface="Jannah"/>
              <a:cs typeface="Jannah"/>
              <a:sym typeface="Janna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361455" y="1536472"/>
            <a:ext cx="6727969" cy="2766383"/>
            <a:chOff x="0" y="0"/>
            <a:chExt cx="1890127" cy="7771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90127" cy="777176"/>
            </a:xfrm>
            <a:custGeom>
              <a:avLst/>
              <a:gdLst/>
              <a:ahLst/>
              <a:cxnLst/>
              <a:rect l="l" t="t" r="r" b="b"/>
              <a:pathLst>
                <a:path w="1890127" h="777176">
                  <a:moveTo>
                    <a:pt x="0" y="0"/>
                  </a:moveTo>
                  <a:lnTo>
                    <a:pt x="1890127" y="0"/>
                  </a:lnTo>
                  <a:lnTo>
                    <a:pt x="1890127" y="777176"/>
                  </a:lnTo>
                  <a:lnTo>
                    <a:pt x="0" y="777176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890127" cy="8152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361455" y="1174701"/>
            <a:ext cx="3047116" cy="361771"/>
            <a:chOff x="0" y="0"/>
            <a:chExt cx="856044" cy="10163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56044" cy="101635"/>
            </a:xfrm>
            <a:custGeom>
              <a:avLst/>
              <a:gdLst/>
              <a:ahLst/>
              <a:cxnLst/>
              <a:rect l="l" t="t" r="r" b="b"/>
              <a:pathLst>
                <a:path w="856044" h="101635">
                  <a:moveTo>
                    <a:pt x="0" y="0"/>
                  </a:moveTo>
                  <a:lnTo>
                    <a:pt x="856044" y="0"/>
                  </a:lnTo>
                  <a:lnTo>
                    <a:pt x="856044" y="101635"/>
                  </a:lnTo>
                  <a:lnTo>
                    <a:pt x="0" y="101635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56044" cy="139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361455" y="4845602"/>
            <a:ext cx="6727969" cy="1609563"/>
            <a:chOff x="0" y="0"/>
            <a:chExt cx="1890127" cy="45218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90127" cy="452184"/>
            </a:xfrm>
            <a:custGeom>
              <a:avLst/>
              <a:gdLst/>
              <a:ahLst/>
              <a:cxnLst/>
              <a:rect l="l" t="t" r="r" b="b"/>
              <a:pathLst>
                <a:path w="1890127" h="452184">
                  <a:moveTo>
                    <a:pt x="0" y="0"/>
                  </a:moveTo>
                  <a:lnTo>
                    <a:pt x="1890127" y="0"/>
                  </a:lnTo>
                  <a:lnTo>
                    <a:pt x="1890127" y="452184"/>
                  </a:lnTo>
                  <a:lnTo>
                    <a:pt x="0" y="452184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890127" cy="4902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361455" y="4483830"/>
            <a:ext cx="3047116" cy="361771"/>
            <a:chOff x="0" y="0"/>
            <a:chExt cx="856044" cy="10163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56044" cy="101635"/>
            </a:xfrm>
            <a:custGeom>
              <a:avLst/>
              <a:gdLst/>
              <a:ahLst/>
              <a:cxnLst/>
              <a:rect l="l" t="t" r="r" b="b"/>
              <a:pathLst>
                <a:path w="856044" h="101635">
                  <a:moveTo>
                    <a:pt x="0" y="0"/>
                  </a:moveTo>
                  <a:lnTo>
                    <a:pt x="856044" y="0"/>
                  </a:lnTo>
                  <a:lnTo>
                    <a:pt x="856044" y="101635"/>
                  </a:lnTo>
                  <a:lnTo>
                    <a:pt x="0" y="101635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56044" cy="139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47766" y="1831667"/>
            <a:ext cx="10398149" cy="6623667"/>
          </a:xfrm>
          <a:custGeom>
            <a:avLst/>
            <a:gdLst/>
            <a:ahLst/>
            <a:cxnLst/>
            <a:rect l="l" t="t" r="r" b="b"/>
            <a:pathLst>
              <a:path w="10398149" h="6623667">
                <a:moveTo>
                  <a:pt x="0" y="0"/>
                </a:moveTo>
                <a:lnTo>
                  <a:pt x="10398149" y="0"/>
                </a:lnTo>
                <a:lnTo>
                  <a:pt x="10398149" y="6623666"/>
                </a:lnTo>
                <a:lnTo>
                  <a:pt x="0" y="66236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5" name="TextBox 15"/>
          <p:cNvSpPr txBox="1"/>
          <p:nvPr/>
        </p:nvSpPr>
        <p:spPr>
          <a:xfrm rot="-5400000">
            <a:off x="7181728" y="4683342"/>
            <a:ext cx="7439138" cy="920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48"/>
              </a:lnSpc>
            </a:pPr>
            <a:r>
              <a:rPr lang="en-US" sz="5392">
                <a:solidFill>
                  <a:srgbClr val="023D54"/>
                </a:solidFill>
                <a:latin typeface="Jannah Medium"/>
                <a:ea typeface="Jannah Medium"/>
                <a:cs typeface="Jannah Medium"/>
                <a:sym typeface="Jannah Medium"/>
              </a:rPr>
              <a:t>Análise da empresa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4500" y="-9312"/>
            <a:ext cx="12488565" cy="920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48"/>
              </a:lnSpc>
            </a:pPr>
            <a:r>
              <a:rPr lang="en-US" sz="5392">
                <a:solidFill>
                  <a:srgbClr val="023D54"/>
                </a:solidFill>
                <a:latin typeface="Jannah Medium"/>
                <a:ea typeface="Jannah Medium"/>
                <a:cs typeface="Jannah Medium"/>
                <a:sym typeface="Jannah Medium"/>
              </a:rPr>
              <a:t>QUAIS OS PADRÕES ENCONTRADOS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7766" y="760665"/>
            <a:ext cx="9029500" cy="481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04"/>
              </a:lnSpc>
            </a:pPr>
            <a:r>
              <a:rPr lang="en-US" sz="2788">
                <a:solidFill>
                  <a:srgbClr val="023D54"/>
                </a:solidFill>
                <a:latin typeface="Jannah"/>
                <a:ea typeface="Jannah"/>
                <a:cs typeface="Jannah"/>
                <a:sym typeface="Jannah"/>
              </a:rPr>
              <a:t>Segundo padrão e tendência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636533" y="1632831"/>
            <a:ext cx="6452891" cy="2522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0"/>
              </a:lnSpc>
            </a:pPr>
            <a:r>
              <a:rPr lang="en-US" sz="31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É notável que os meses de junho, julho e dezembro, período possivelmente de férias há maior atrasos. Possivelmente pelo maior fluxo de pessoas e maior demanda.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636533" y="1200626"/>
            <a:ext cx="2630238" cy="290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39"/>
              </a:lnSpc>
            </a:pPr>
            <a:r>
              <a:rPr lang="en-US" sz="1799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MESES EM EVIDÊNCIA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636533" y="4941960"/>
            <a:ext cx="6452891" cy="1513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0"/>
              </a:lnSpc>
            </a:pPr>
            <a:r>
              <a:rPr lang="en-US" sz="31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O gráfico representa os atrasos em minutos por mês, referente aos Atrasos de Chegada.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636533" y="4509755"/>
            <a:ext cx="2630238" cy="290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39"/>
              </a:lnSpc>
            </a:pPr>
            <a:r>
              <a:rPr lang="en-US" sz="1799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MESES EM EVIDÊNCIA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11361455" y="6997911"/>
            <a:ext cx="6727969" cy="2114388"/>
            <a:chOff x="0" y="0"/>
            <a:chExt cx="1890127" cy="59400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890127" cy="594007"/>
            </a:xfrm>
            <a:custGeom>
              <a:avLst/>
              <a:gdLst/>
              <a:ahLst/>
              <a:cxnLst/>
              <a:rect l="l" t="t" r="r" b="b"/>
              <a:pathLst>
                <a:path w="1890127" h="594007">
                  <a:moveTo>
                    <a:pt x="0" y="0"/>
                  </a:moveTo>
                  <a:lnTo>
                    <a:pt x="1890127" y="0"/>
                  </a:lnTo>
                  <a:lnTo>
                    <a:pt x="1890127" y="594007"/>
                  </a:lnTo>
                  <a:lnTo>
                    <a:pt x="0" y="594007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1890127" cy="6321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1361455" y="6636140"/>
            <a:ext cx="3047116" cy="361771"/>
            <a:chOff x="0" y="0"/>
            <a:chExt cx="856044" cy="101635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56044" cy="101635"/>
            </a:xfrm>
            <a:custGeom>
              <a:avLst/>
              <a:gdLst/>
              <a:ahLst/>
              <a:cxnLst/>
              <a:rect l="l" t="t" r="r" b="b"/>
              <a:pathLst>
                <a:path w="856044" h="101635">
                  <a:moveTo>
                    <a:pt x="0" y="0"/>
                  </a:moveTo>
                  <a:lnTo>
                    <a:pt x="856044" y="0"/>
                  </a:lnTo>
                  <a:lnTo>
                    <a:pt x="856044" y="101635"/>
                  </a:lnTo>
                  <a:lnTo>
                    <a:pt x="0" y="101635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56044" cy="139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1636533" y="7094270"/>
            <a:ext cx="6452891" cy="2018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0"/>
              </a:lnSpc>
            </a:pPr>
            <a:r>
              <a:rPr lang="en-US" sz="31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1.Podem ser tomadas medidas para melhor lidar com um fluxo maior ou uma demanda maior, como o uso de mais aviões.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636533" y="6662065"/>
            <a:ext cx="2630238" cy="290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39"/>
              </a:lnSpc>
            </a:pPr>
            <a:r>
              <a:rPr lang="en-US" sz="1799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MESES EM EVIDÊNCIA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000" b="-5999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4539962" y="4416006"/>
            <a:ext cx="9208076" cy="1302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0628"/>
              </a:lnSpc>
            </a:pPr>
            <a:r>
              <a:rPr lang="en-US" sz="7592">
                <a:solidFill>
                  <a:srgbClr val="FFFFFF"/>
                </a:solidFill>
                <a:latin typeface="Jannah Medium"/>
                <a:ea typeface="Jannah Medium"/>
                <a:cs typeface="Jannah Medium"/>
                <a:sym typeface="Jannah Medium"/>
              </a:rPr>
              <a:t>MUITO OBRIGADO!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28016" y="0"/>
            <a:ext cx="7159984" cy="10287000"/>
          </a:xfrm>
          <a:custGeom>
            <a:avLst/>
            <a:gdLst/>
            <a:ahLst/>
            <a:cxnLst/>
            <a:rect l="l" t="t" r="r" b="b"/>
            <a:pathLst>
              <a:path w="7159984" h="10287000">
                <a:moveTo>
                  <a:pt x="0" y="0"/>
                </a:moveTo>
                <a:lnTo>
                  <a:pt x="7159984" y="0"/>
                </a:lnTo>
                <a:lnTo>
                  <a:pt x="715998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8362" r="-47282"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 rot="-2700000">
            <a:off x="-6727590" y="-4916355"/>
            <a:ext cx="6664400" cy="8669109"/>
            <a:chOff x="0" y="0"/>
            <a:chExt cx="1755233" cy="228322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23D54">
                  <a:alpha val="8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2700000">
            <a:off x="6478575" y="8652600"/>
            <a:ext cx="6664400" cy="8669109"/>
            <a:chOff x="0" y="0"/>
            <a:chExt cx="1755233" cy="228322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23D54">
                  <a:alpha val="8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2834011"/>
            <a:ext cx="10099316" cy="4495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60"/>
              </a:lnSpc>
            </a:pPr>
            <a:r>
              <a:rPr lang="en-US" sz="6400">
                <a:solidFill>
                  <a:srgbClr val="023D54"/>
                </a:solidFill>
                <a:latin typeface="Jannah"/>
                <a:ea typeface="Jannah"/>
                <a:cs typeface="Jannah"/>
                <a:sym typeface="Jannah"/>
              </a:rPr>
              <a:t>Qual(s) a(s) companhia(s) que mais registram atrasos? Analise qualitativamente e quantitativamente.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616" y="-328819"/>
            <a:ext cx="1022084" cy="1578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935"/>
              </a:lnSpc>
            </a:pPr>
            <a:r>
              <a:rPr lang="en-US" sz="9239">
                <a:solidFill>
                  <a:srgbClr val="023D54"/>
                </a:solidFill>
                <a:latin typeface="Jannah Heavy"/>
                <a:ea typeface="Jannah Heavy"/>
                <a:cs typeface="Jannah Heavy"/>
                <a:sym typeface="Jannah Heavy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32444" y="5571946"/>
            <a:ext cx="7259971" cy="1417382"/>
            <a:chOff x="0" y="0"/>
            <a:chExt cx="2039586" cy="3981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39586" cy="398193"/>
            </a:xfrm>
            <a:custGeom>
              <a:avLst/>
              <a:gdLst/>
              <a:ahLst/>
              <a:cxnLst/>
              <a:rect l="l" t="t" r="r" b="b"/>
              <a:pathLst>
                <a:path w="2039586" h="398193">
                  <a:moveTo>
                    <a:pt x="0" y="0"/>
                  </a:moveTo>
                  <a:lnTo>
                    <a:pt x="2039586" y="0"/>
                  </a:lnTo>
                  <a:lnTo>
                    <a:pt x="2039586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39586" cy="4362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832444" y="7485044"/>
            <a:ext cx="7259971" cy="1417382"/>
            <a:chOff x="0" y="0"/>
            <a:chExt cx="2039586" cy="3981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39586" cy="398193"/>
            </a:xfrm>
            <a:custGeom>
              <a:avLst/>
              <a:gdLst/>
              <a:ahLst/>
              <a:cxnLst/>
              <a:rect l="l" t="t" r="r" b="b"/>
              <a:pathLst>
                <a:path w="2039586" h="398193">
                  <a:moveTo>
                    <a:pt x="0" y="0"/>
                  </a:moveTo>
                  <a:lnTo>
                    <a:pt x="2039586" y="0"/>
                  </a:lnTo>
                  <a:lnTo>
                    <a:pt x="2039586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039586" cy="4362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832444" y="5210175"/>
            <a:ext cx="3047116" cy="361771"/>
            <a:chOff x="0" y="0"/>
            <a:chExt cx="856044" cy="10163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56044" cy="101635"/>
            </a:xfrm>
            <a:custGeom>
              <a:avLst/>
              <a:gdLst/>
              <a:ahLst/>
              <a:cxnLst/>
              <a:rect l="l" t="t" r="r" b="b"/>
              <a:pathLst>
                <a:path w="856044" h="101635">
                  <a:moveTo>
                    <a:pt x="0" y="0"/>
                  </a:moveTo>
                  <a:lnTo>
                    <a:pt x="856044" y="0"/>
                  </a:lnTo>
                  <a:lnTo>
                    <a:pt x="856044" y="101635"/>
                  </a:lnTo>
                  <a:lnTo>
                    <a:pt x="0" y="101635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56044" cy="139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832444" y="7123273"/>
            <a:ext cx="3047116" cy="361771"/>
            <a:chOff x="0" y="0"/>
            <a:chExt cx="856044" cy="10163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56044" cy="101635"/>
            </a:xfrm>
            <a:custGeom>
              <a:avLst/>
              <a:gdLst/>
              <a:ahLst/>
              <a:cxnLst/>
              <a:rect l="l" t="t" r="r" b="b"/>
              <a:pathLst>
                <a:path w="856044" h="101635">
                  <a:moveTo>
                    <a:pt x="0" y="0"/>
                  </a:moveTo>
                  <a:lnTo>
                    <a:pt x="856044" y="0"/>
                  </a:lnTo>
                  <a:lnTo>
                    <a:pt x="856044" y="101635"/>
                  </a:lnTo>
                  <a:lnTo>
                    <a:pt x="0" y="101635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56044" cy="139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266700" y="2133007"/>
            <a:ext cx="9550178" cy="5797747"/>
          </a:xfrm>
          <a:custGeom>
            <a:avLst/>
            <a:gdLst/>
            <a:ahLst/>
            <a:cxnLst/>
            <a:rect l="l" t="t" r="r" b="b"/>
            <a:pathLst>
              <a:path w="9550178" h="5797747">
                <a:moveTo>
                  <a:pt x="0" y="0"/>
                </a:moveTo>
                <a:lnTo>
                  <a:pt x="9550178" y="0"/>
                </a:lnTo>
                <a:lnTo>
                  <a:pt x="9550178" y="5797747"/>
                </a:lnTo>
                <a:lnTo>
                  <a:pt x="0" y="57977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5" name="TextBox 15"/>
          <p:cNvSpPr txBox="1"/>
          <p:nvPr/>
        </p:nvSpPr>
        <p:spPr>
          <a:xfrm>
            <a:off x="11107522" y="5677830"/>
            <a:ext cx="6750838" cy="156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4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Existem 16 empresas na base de dados e classificamos as que mais se atrasam para as que menos se atrasam:</a:t>
            </a:r>
          </a:p>
          <a:p>
            <a:pPr algn="l">
              <a:lnSpc>
                <a:spcPts val="3120"/>
              </a:lnSpc>
            </a:pPr>
            <a:endParaRPr lang="en-US" sz="2400">
              <a:solidFill>
                <a:srgbClr val="545454"/>
              </a:solidFill>
              <a:latin typeface="Jannah"/>
              <a:ea typeface="Jannah"/>
              <a:cs typeface="Jannah"/>
              <a:sym typeface="Jannah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1107522" y="7590927"/>
            <a:ext cx="6750838" cy="1169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4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F9, EV, YV, FL, WN, 9E, B6, VX, OO, UA, MQ, DL, AA, AS, HA, US </a:t>
            </a:r>
          </a:p>
          <a:p>
            <a:pPr algn="l">
              <a:lnSpc>
                <a:spcPts val="3120"/>
              </a:lnSpc>
            </a:pPr>
            <a:endParaRPr lang="en-US" sz="2400">
              <a:solidFill>
                <a:srgbClr val="545454"/>
              </a:solidFill>
              <a:latin typeface="Jannah"/>
              <a:ea typeface="Jannah"/>
              <a:cs typeface="Jannah"/>
              <a:sym typeface="Jannah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1107522" y="5236100"/>
            <a:ext cx="1987299" cy="290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39"/>
              </a:lnSpc>
            </a:pPr>
            <a:r>
              <a:rPr lang="en-US" sz="1799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QUANTAS?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107522" y="7149197"/>
            <a:ext cx="1987299" cy="290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39"/>
              </a:lnSpc>
            </a:pPr>
            <a:r>
              <a:rPr lang="en-US" sz="1799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QUAIS?</a:t>
            </a:r>
          </a:p>
        </p:txBody>
      </p:sp>
      <p:sp>
        <p:nvSpPr>
          <p:cNvPr id="19" name="TextBox 19"/>
          <p:cNvSpPr txBox="1"/>
          <p:nvPr/>
        </p:nvSpPr>
        <p:spPr>
          <a:xfrm rot="-5400000">
            <a:off x="6652716" y="4750314"/>
            <a:ext cx="7439138" cy="920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48"/>
              </a:lnSpc>
            </a:pPr>
            <a:r>
              <a:rPr lang="en-US" sz="5392">
                <a:solidFill>
                  <a:srgbClr val="023D54"/>
                </a:solidFill>
                <a:latin typeface="Jannah Medium"/>
                <a:ea typeface="Jannah Medium"/>
                <a:cs typeface="Jannah Medium"/>
                <a:sym typeface="Jannah Medium"/>
              </a:rPr>
              <a:t>Análise do projeto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4500" y="-9312"/>
            <a:ext cx="9211142" cy="920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48"/>
              </a:lnSpc>
            </a:pPr>
            <a:r>
              <a:rPr lang="en-US" sz="5392">
                <a:solidFill>
                  <a:srgbClr val="023D54"/>
                </a:solidFill>
                <a:latin typeface="Jannah Medium"/>
                <a:ea typeface="Jannah Medium"/>
                <a:cs typeface="Jannah Medium"/>
                <a:sym typeface="Jannah Medium"/>
              </a:rPr>
              <a:t>Média de atraso - Partida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47766" y="760665"/>
            <a:ext cx="9029500" cy="481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04"/>
              </a:lnSpc>
            </a:pPr>
            <a:r>
              <a:rPr lang="en-US" sz="2788">
                <a:solidFill>
                  <a:srgbClr val="023D54"/>
                </a:solidFill>
                <a:latin typeface="Jannah"/>
                <a:ea typeface="Jannah"/>
                <a:cs typeface="Jannah"/>
                <a:sym typeface="Jannah"/>
              </a:rPr>
              <a:t>Análise Qualitativa e Quantitativa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10832444" y="1746345"/>
            <a:ext cx="7259971" cy="1417382"/>
            <a:chOff x="0" y="0"/>
            <a:chExt cx="2039586" cy="39819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2039586" cy="398193"/>
            </a:xfrm>
            <a:custGeom>
              <a:avLst/>
              <a:gdLst/>
              <a:ahLst/>
              <a:cxnLst/>
              <a:rect l="l" t="t" r="r" b="b"/>
              <a:pathLst>
                <a:path w="2039586" h="398193">
                  <a:moveTo>
                    <a:pt x="0" y="0"/>
                  </a:moveTo>
                  <a:lnTo>
                    <a:pt x="2039586" y="0"/>
                  </a:lnTo>
                  <a:lnTo>
                    <a:pt x="2039586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2039586" cy="4362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0832444" y="3659443"/>
            <a:ext cx="7259971" cy="1417382"/>
            <a:chOff x="0" y="0"/>
            <a:chExt cx="2039586" cy="398193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2039586" cy="398193"/>
            </a:xfrm>
            <a:custGeom>
              <a:avLst/>
              <a:gdLst/>
              <a:ahLst/>
              <a:cxnLst/>
              <a:rect l="l" t="t" r="r" b="b"/>
              <a:pathLst>
                <a:path w="2039586" h="398193">
                  <a:moveTo>
                    <a:pt x="0" y="0"/>
                  </a:moveTo>
                  <a:lnTo>
                    <a:pt x="2039586" y="0"/>
                  </a:lnTo>
                  <a:lnTo>
                    <a:pt x="2039586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2039586" cy="4362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0832444" y="1384574"/>
            <a:ext cx="3047116" cy="361771"/>
            <a:chOff x="0" y="0"/>
            <a:chExt cx="856044" cy="101635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56044" cy="101635"/>
            </a:xfrm>
            <a:custGeom>
              <a:avLst/>
              <a:gdLst/>
              <a:ahLst/>
              <a:cxnLst/>
              <a:rect l="l" t="t" r="r" b="b"/>
              <a:pathLst>
                <a:path w="856044" h="101635">
                  <a:moveTo>
                    <a:pt x="0" y="0"/>
                  </a:moveTo>
                  <a:lnTo>
                    <a:pt x="856044" y="0"/>
                  </a:lnTo>
                  <a:lnTo>
                    <a:pt x="856044" y="101635"/>
                  </a:lnTo>
                  <a:lnTo>
                    <a:pt x="0" y="101635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56044" cy="139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0832444" y="3297671"/>
            <a:ext cx="3047116" cy="361771"/>
            <a:chOff x="0" y="0"/>
            <a:chExt cx="856044" cy="101635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56044" cy="101635"/>
            </a:xfrm>
            <a:custGeom>
              <a:avLst/>
              <a:gdLst/>
              <a:ahLst/>
              <a:cxnLst/>
              <a:rect l="l" t="t" r="r" b="b"/>
              <a:pathLst>
                <a:path w="856044" h="101635">
                  <a:moveTo>
                    <a:pt x="0" y="0"/>
                  </a:moveTo>
                  <a:lnTo>
                    <a:pt x="856044" y="0"/>
                  </a:lnTo>
                  <a:lnTo>
                    <a:pt x="856044" y="101635"/>
                  </a:lnTo>
                  <a:lnTo>
                    <a:pt x="0" y="101635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856044" cy="139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11107522" y="1852229"/>
            <a:ext cx="6750838" cy="779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4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Classificamos em três grupos: Baixo Atraso, Médio Atraso e Alto Atraso.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107522" y="3765326"/>
            <a:ext cx="6750838" cy="1169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4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Baixo Atraso: 0~10 minutos;</a:t>
            </a:r>
          </a:p>
          <a:p>
            <a:pPr algn="l">
              <a:lnSpc>
                <a:spcPts val="3120"/>
              </a:lnSpc>
            </a:pPr>
            <a:r>
              <a:rPr lang="en-US" sz="24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Médio Atraso: 11~15 minutos;</a:t>
            </a:r>
          </a:p>
          <a:p>
            <a:pPr algn="l">
              <a:lnSpc>
                <a:spcPts val="3120"/>
              </a:lnSpc>
            </a:pPr>
            <a:r>
              <a:rPr lang="en-US" sz="24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Alto Atraso: A partir de 16 minutos.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1107522" y="1410499"/>
            <a:ext cx="1987299" cy="290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39"/>
              </a:lnSpc>
            </a:pPr>
            <a:r>
              <a:rPr lang="en-US" sz="1799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CLASSIFICAÇÕES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1107522" y="3323596"/>
            <a:ext cx="1987299" cy="290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39"/>
              </a:lnSpc>
            </a:pPr>
            <a:r>
              <a:rPr lang="en-US" sz="1799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DESCRIÇÕES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32444" y="5571946"/>
            <a:ext cx="7259971" cy="1417382"/>
            <a:chOff x="0" y="0"/>
            <a:chExt cx="2039586" cy="3981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39586" cy="398193"/>
            </a:xfrm>
            <a:custGeom>
              <a:avLst/>
              <a:gdLst/>
              <a:ahLst/>
              <a:cxnLst/>
              <a:rect l="l" t="t" r="r" b="b"/>
              <a:pathLst>
                <a:path w="2039586" h="398193">
                  <a:moveTo>
                    <a:pt x="0" y="0"/>
                  </a:moveTo>
                  <a:lnTo>
                    <a:pt x="2039586" y="0"/>
                  </a:lnTo>
                  <a:lnTo>
                    <a:pt x="2039586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39586" cy="4362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832444" y="7485044"/>
            <a:ext cx="7259971" cy="1417382"/>
            <a:chOff x="0" y="0"/>
            <a:chExt cx="2039586" cy="3981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39586" cy="398193"/>
            </a:xfrm>
            <a:custGeom>
              <a:avLst/>
              <a:gdLst/>
              <a:ahLst/>
              <a:cxnLst/>
              <a:rect l="l" t="t" r="r" b="b"/>
              <a:pathLst>
                <a:path w="2039586" h="398193">
                  <a:moveTo>
                    <a:pt x="0" y="0"/>
                  </a:moveTo>
                  <a:lnTo>
                    <a:pt x="2039586" y="0"/>
                  </a:lnTo>
                  <a:lnTo>
                    <a:pt x="2039586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039586" cy="4362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832444" y="5210175"/>
            <a:ext cx="3047116" cy="361771"/>
            <a:chOff x="0" y="0"/>
            <a:chExt cx="856044" cy="10163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56044" cy="101635"/>
            </a:xfrm>
            <a:custGeom>
              <a:avLst/>
              <a:gdLst/>
              <a:ahLst/>
              <a:cxnLst/>
              <a:rect l="l" t="t" r="r" b="b"/>
              <a:pathLst>
                <a:path w="856044" h="101635">
                  <a:moveTo>
                    <a:pt x="0" y="0"/>
                  </a:moveTo>
                  <a:lnTo>
                    <a:pt x="856044" y="0"/>
                  </a:lnTo>
                  <a:lnTo>
                    <a:pt x="856044" y="101635"/>
                  </a:lnTo>
                  <a:lnTo>
                    <a:pt x="0" y="101635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56044" cy="139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832444" y="7123273"/>
            <a:ext cx="3047116" cy="361771"/>
            <a:chOff x="0" y="0"/>
            <a:chExt cx="856044" cy="10163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56044" cy="101635"/>
            </a:xfrm>
            <a:custGeom>
              <a:avLst/>
              <a:gdLst/>
              <a:ahLst/>
              <a:cxnLst/>
              <a:rect l="l" t="t" r="r" b="b"/>
              <a:pathLst>
                <a:path w="856044" h="101635">
                  <a:moveTo>
                    <a:pt x="0" y="0"/>
                  </a:moveTo>
                  <a:lnTo>
                    <a:pt x="856044" y="0"/>
                  </a:lnTo>
                  <a:lnTo>
                    <a:pt x="856044" y="101635"/>
                  </a:lnTo>
                  <a:lnTo>
                    <a:pt x="0" y="101635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56044" cy="139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832444" y="1746345"/>
            <a:ext cx="7259971" cy="1417382"/>
            <a:chOff x="0" y="0"/>
            <a:chExt cx="2039586" cy="39819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9586" cy="398193"/>
            </a:xfrm>
            <a:custGeom>
              <a:avLst/>
              <a:gdLst/>
              <a:ahLst/>
              <a:cxnLst/>
              <a:rect l="l" t="t" r="r" b="b"/>
              <a:pathLst>
                <a:path w="2039586" h="398193">
                  <a:moveTo>
                    <a:pt x="0" y="0"/>
                  </a:moveTo>
                  <a:lnTo>
                    <a:pt x="2039586" y="0"/>
                  </a:lnTo>
                  <a:lnTo>
                    <a:pt x="2039586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2039586" cy="4362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832444" y="3659443"/>
            <a:ext cx="7259971" cy="1417382"/>
            <a:chOff x="0" y="0"/>
            <a:chExt cx="2039586" cy="39819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039586" cy="398193"/>
            </a:xfrm>
            <a:custGeom>
              <a:avLst/>
              <a:gdLst/>
              <a:ahLst/>
              <a:cxnLst/>
              <a:rect l="l" t="t" r="r" b="b"/>
              <a:pathLst>
                <a:path w="2039586" h="398193">
                  <a:moveTo>
                    <a:pt x="0" y="0"/>
                  </a:moveTo>
                  <a:lnTo>
                    <a:pt x="2039586" y="0"/>
                  </a:lnTo>
                  <a:lnTo>
                    <a:pt x="2039586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2039586" cy="4362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832444" y="1384574"/>
            <a:ext cx="3047116" cy="361771"/>
            <a:chOff x="0" y="0"/>
            <a:chExt cx="856044" cy="10163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56044" cy="101635"/>
            </a:xfrm>
            <a:custGeom>
              <a:avLst/>
              <a:gdLst/>
              <a:ahLst/>
              <a:cxnLst/>
              <a:rect l="l" t="t" r="r" b="b"/>
              <a:pathLst>
                <a:path w="856044" h="101635">
                  <a:moveTo>
                    <a:pt x="0" y="0"/>
                  </a:moveTo>
                  <a:lnTo>
                    <a:pt x="856044" y="0"/>
                  </a:lnTo>
                  <a:lnTo>
                    <a:pt x="856044" y="101635"/>
                  </a:lnTo>
                  <a:lnTo>
                    <a:pt x="0" y="101635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56044" cy="139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832444" y="3297671"/>
            <a:ext cx="3047116" cy="361771"/>
            <a:chOff x="0" y="0"/>
            <a:chExt cx="856044" cy="10163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56044" cy="101635"/>
            </a:xfrm>
            <a:custGeom>
              <a:avLst/>
              <a:gdLst/>
              <a:ahLst/>
              <a:cxnLst/>
              <a:rect l="l" t="t" r="r" b="b"/>
              <a:pathLst>
                <a:path w="856044" h="101635">
                  <a:moveTo>
                    <a:pt x="0" y="0"/>
                  </a:moveTo>
                  <a:lnTo>
                    <a:pt x="856044" y="0"/>
                  </a:lnTo>
                  <a:lnTo>
                    <a:pt x="856044" y="101635"/>
                  </a:lnTo>
                  <a:lnTo>
                    <a:pt x="0" y="101635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56044" cy="139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266064" y="2069443"/>
            <a:ext cx="9750839" cy="5731105"/>
          </a:xfrm>
          <a:custGeom>
            <a:avLst/>
            <a:gdLst/>
            <a:ahLst/>
            <a:cxnLst/>
            <a:rect l="l" t="t" r="r" b="b"/>
            <a:pathLst>
              <a:path w="9750839" h="5731105">
                <a:moveTo>
                  <a:pt x="0" y="0"/>
                </a:moveTo>
                <a:lnTo>
                  <a:pt x="9750839" y="0"/>
                </a:lnTo>
                <a:lnTo>
                  <a:pt x="9750839" y="5731106"/>
                </a:lnTo>
                <a:lnTo>
                  <a:pt x="0" y="5731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7" name="TextBox 27"/>
          <p:cNvSpPr txBox="1"/>
          <p:nvPr/>
        </p:nvSpPr>
        <p:spPr>
          <a:xfrm>
            <a:off x="11107522" y="5677830"/>
            <a:ext cx="6750838" cy="156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4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Existem 16 empresas na base de dados e classificamos as que mais se atrasam para as que menos se atrasam:</a:t>
            </a:r>
          </a:p>
          <a:p>
            <a:pPr algn="l">
              <a:lnSpc>
                <a:spcPts val="3120"/>
              </a:lnSpc>
            </a:pPr>
            <a:endParaRPr lang="en-US" sz="2400">
              <a:solidFill>
                <a:srgbClr val="545454"/>
              </a:solidFill>
              <a:latin typeface="Jannah"/>
              <a:ea typeface="Jannah"/>
              <a:cs typeface="Jannah"/>
              <a:sym typeface="Jannah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1107522" y="7590927"/>
            <a:ext cx="6750838" cy="1169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4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F9, FL, EV, YV, OO, MQ, WN, B6, 9E, B6, UA, US, VX, DL, AA, HA, AS </a:t>
            </a:r>
          </a:p>
          <a:p>
            <a:pPr algn="l">
              <a:lnSpc>
                <a:spcPts val="3120"/>
              </a:lnSpc>
            </a:pPr>
            <a:endParaRPr lang="en-US" sz="2400">
              <a:solidFill>
                <a:srgbClr val="545454"/>
              </a:solidFill>
              <a:latin typeface="Jannah"/>
              <a:ea typeface="Jannah"/>
              <a:cs typeface="Jannah"/>
              <a:sym typeface="Jannah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1107522" y="5236100"/>
            <a:ext cx="1987299" cy="290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39"/>
              </a:lnSpc>
            </a:pPr>
            <a:r>
              <a:rPr lang="en-US" sz="1799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QUANTAS?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107522" y="7149197"/>
            <a:ext cx="1987299" cy="290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39"/>
              </a:lnSpc>
            </a:pPr>
            <a:r>
              <a:rPr lang="en-US" sz="1799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QUAIS?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14500" y="-9312"/>
            <a:ext cx="9211142" cy="920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48"/>
              </a:lnSpc>
            </a:pPr>
            <a:r>
              <a:rPr lang="en-US" sz="5392">
                <a:solidFill>
                  <a:srgbClr val="023D54"/>
                </a:solidFill>
                <a:latin typeface="Jannah Medium"/>
                <a:ea typeface="Jannah Medium"/>
                <a:cs typeface="Jannah Medium"/>
                <a:sym typeface="Jannah Medium"/>
              </a:rPr>
              <a:t>Média de atraso - Chegada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47766" y="760665"/>
            <a:ext cx="9029500" cy="481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04"/>
              </a:lnSpc>
            </a:pPr>
            <a:r>
              <a:rPr lang="en-US" sz="2788">
                <a:solidFill>
                  <a:srgbClr val="023D54"/>
                </a:solidFill>
                <a:latin typeface="Jannah"/>
                <a:ea typeface="Jannah"/>
                <a:cs typeface="Jannah"/>
                <a:sym typeface="Jannah"/>
              </a:rPr>
              <a:t>Análise Qualitativa e Quantitativa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1107522" y="1852229"/>
            <a:ext cx="6750838" cy="779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4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Classificamos em quatro grupos: Antecipado,  Baixo Atraso, Médio Atraso e Alto Atraso.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1107522" y="3774851"/>
            <a:ext cx="5444760" cy="125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16"/>
              </a:lnSpc>
            </a:pPr>
            <a:r>
              <a:rPr lang="en-US" sz="1935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Atrasado: Abaixo de 0 minutos;</a:t>
            </a:r>
          </a:p>
          <a:p>
            <a:pPr algn="l">
              <a:lnSpc>
                <a:spcPts val="2516"/>
              </a:lnSpc>
            </a:pPr>
            <a:r>
              <a:rPr lang="en-US" sz="1935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Baixo Atraso: 0~10 minutos;</a:t>
            </a:r>
          </a:p>
          <a:p>
            <a:pPr algn="l">
              <a:lnSpc>
                <a:spcPts val="2516"/>
              </a:lnSpc>
            </a:pPr>
            <a:r>
              <a:rPr lang="en-US" sz="1935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Médio Atraso: 11~15 minutos;</a:t>
            </a:r>
          </a:p>
          <a:p>
            <a:pPr algn="l">
              <a:lnSpc>
                <a:spcPts val="2516"/>
              </a:lnSpc>
            </a:pPr>
            <a:r>
              <a:rPr lang="en-US" sz="1935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Alto Atraso: A partir de 16 minutos.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107522" y="1410499"/>
            <a:ext cx="1987299" cy="290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39"/>
              </a:lnSpc>
            </a:pPr>
            <a:r>
              <a:rPr lang="en-US" sz="1799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CLASSIFICAÇÕES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1107522" y="3323596"/>
            <a:ext cx="1987299" cy="290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39"/>
              </a:lnSpc>
            </a:pPr>
            <a:r>
              <a:rPr lang="en-US" sz="1799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DESCRIÇÕES</a:t>
            </a:r>
          </a:p>
        </p:txBody>
      </p:sp>
      <p:sp>
        <p:nvSpPr>
          <p:cNvPr id="37" name="TextBox 37"/>
          <p:cNvSpPr txBox="1"/>
          <p:nvPr/>
        </p:nvSpPr>
        <p:spPr>
          <a:xfrm rot="-5400000">
            <a:off x="6652716" y="4750314"/>
            <a:ext cx="7439138" cy="920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48"/>
              </a:lnSpc>
            </a:pPr>
            <a:r>
              <a:rPr lang="en-US" sz="5392">
                <a:solidFill>
                  <a:srgbClr val="023D54"/>
                </a:solidFill>
                <a:latin typeface="Jannah Medium"/>
                <a:ea typeface="Jannah Medium"/>
                <a:cs typeface="Jannah Medium"/>
                <a:sym typeface="Jannah Medium"/>
              </a:rPr>
              <a:t>Análise do projeto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28016" y="0"/>
            <a:ext cx="7159984" cy="10287000"/>
          </a:xfrm>
          <a:custGeom>
            <a:avLst/>
            <a:gdLst/>
            <a:ahLst/>
            <a:cxnLst/>
            <a:rect l="l" t="t" r="r" b="b"/>
            <a:pathLst>
              <a:path w="7159984" h="10287000">
                <a:moveTo>
                  <a:pt x="0" y="0"/>
                </a:moveTo>
                <a:lnTo>
                  <a:pt x="7159984" y="0"/>
                </a:lnTo>
                <a:lnTo>
                  <a:pt x="715998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8362" r="-47282"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 rot="-2700000">
            <a:off x="-6727590" y="-4916355"/>
            <a:ext cx="6664400" cy="8669109"/>
            <a:chOff x="0" y="0"/>
            <a:chExt cx="1755233" cy="228322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23D54">
                  <a:alpha val="8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2700000">
            <a:off x="6478575" y="8652600"/>
            <a:ext cx="6664400" cy="8669109"/>
            <a:chOff x="0" y="0"/>
            <a:chExt cx="1755233" cy="228322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23D54">
                  <a:alpha val="8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3663400"/>
            <a:ext cx="10099316" cy="2228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60"/>
              </a:lnSpc>
            </a:pPr>
            <a:r>
              <a:rPr lang="en-US" sz="6400">
                <a:solidFill>
                  <a:srgbClr val="023D54"/>
                </a:solidFill>
                <a:latin typeface="Jannah"/>
                <a:ea typeface="Jannah"/>
                <a:cs typeface="Jannah"/>
                <a:sym typeface="Jannah"/>
              </a:rPr>
              <a:t>A rota ou aeronave podem influenciar nos atrasos?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616" y="-328819"/>
            <a:ext cx="1022084" cy="1578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935"/>
              </a:lnSpc>
            </a:pPr>
            <a:r>
              <a:rPr lang="en-US" sz="9239">
                <a:solidFill>
                  <a:srgbClr val="023D54"/>
                </a:solidFill>
                <a:latin typeface="Jannah Heavy"/>
                <a:ea typeface="Jannah Heavy"/>
                <a:cs typeface="Jannah Heavy"/>
                <a:sym typeface="Jannah Heavy"/>
              </a:rPr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99468" y="2596507"/>
            <a:ext cx="9079019" cy="5455758"/>
            <a:chOff x="0" y="0"/>
            <a:chExt cx="2550621" cy="153271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50621" cy="1532718"/>
            </a:xfrm>
            <a:custGeom>
              <a:avLst/>
              <a:gdLst/>
              <a:ahLst/>
              <a:cxnLst/>
              <a:rect l="l" t="t" r="r" b="b"/>
              <a:pathLst>
                <a:path w="2550621" h="1532718">
                  <a:moveTo>
                    <a:pt x="0" y="0"/>
                  </a:moveTo>
                  <a:lnTo>
                    <a:pt x="2550621" y="0"/>
                  </a:lnTo>
                  <a:lnTo>
                    <a:pt x="2550621" y="1532718"/>
                  </a:lnTo>
                  <a:lnTo>
                    <a:pt x="0" y="1532718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50621" cy="15708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899468" y="2234735"/>
            <a:ext cx="3047116" cy="361771"/>
            <a:chOff x="0" y="0"/>
            <a:chExt cx="856044" cy="10163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56044" cy="101635"/>
            </a:xfrm>
            <a:custGeom>
              <a:avLst/>
              <a:gdLst/>
              <a:ahLst/>
              <a:cxnLst/>
              <a:rect l="l" t="t" r="r" b="b"/>
              <a:pathLst>
                <a:path w="856044" h="101635">
                  <a:moveTo>
                    <a:pt x="0" y="0"/>
                  </a:moveTo>
                  <a:lnTo>
                    <a:pt x="856044" y="0"/>
                  </a:lnTo>
                  <a:lnTo>
                    <a:pt x="856044" y="101635"/>
                  </a:lnTo>
                  <a:lnTo>
                    <a:pt x="0" y="101635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56044" cy="139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91672" y="1588338"/>
            <a:ext cx="3766749" cy="5067637"/>
          </a:xfrm>
          <a:custGeom>
            <a:avLst/>
            <a:gdLst/>
            <a:ahLst/>
            <a:cxnLst/>
            <a:rect l="l" t="t" r="r" b="b"/>
            <a:pathLst>
              <a:path w="3766749" h="5067637">
                <a:moveTo>
                  <a:pt x="0" y="0"/>
                </a:moveTo>
                <a:lnTo>
                  <a:pt x="3766749" y="0"/>
                </a:lnTo>
                <a:lnTo>
                  <a:pt x="3766749" y="5067636"/>
                </a:lnTo>
                <a:lnTo>
                  <a:pt x="0" y="50676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Freeform 9"/>
          <p:cNvSpPr/>
          <p:nvPr/>
        </p:nvSpPr>
        <p:spPr>
          <a:xfrm>
            <a:off x="4334646" y="4934996"/>
            <a:ext cx="3748687" cy="5019626"/>
          </a:xfrm>
          <a:custGeom>
            <a:avLst/>
            <a:gdLst/>
            <a:ahLst/>
            <a:cxnLst/>
            <a:rect l="l" t="t" r="r" b="b"/>
            <a:pathLst>
              <a:path w="3748687" h="5019626">
                <a:moveTo>
                  <a:pt x="0" y="0"/>
                </a:moveTo>
                <a:lnTo>
                  <a:pt x="3748687" y="0"/>
                </a:lnTo>
                <a:lnTo>
                  <a:pt x="3748687" y="5019626"/>
                </a:lnTo>
                <a:lnTo>
                  <a:pt x="0" y="50196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TextBox 10"/>
          <p:cNvSpPr txBox="1"/>
          <p:nvPr/>
        </p:nvSpPr>
        <p:spPr>
          <a:xfrm>
            <a:off x="114500" y="-9312"/>
            <a:ext cx="10732243" cy="920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48"/>
              </a:lnSpc>
            </a:pPr>
            <a:r>
              <a:rPr lang="en-US" sz="5392">
                <a:solidFill>
                  <a:srgbClr val="023D54"/>
                </a:solidFill>
                <a:latin typeface="Jannah Medium"/>
                <a:ea typeface="Jannah Medium"/>
                <a:cs typeface="Jannah Medium"/>
                <a:sym typeface="Jannah Medium"/>
              </a:rPr>
              <a:t>POSSÍVEL MOTIVO DE ATRASO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7766" y="760665"/>
            <a:ext cx="9029500" cy="481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04"/>
              </a:lnSpc>
            </a:pPr>
            <a:r>
              <a:rPr lang="en-US" sz="2788">
                <a:solidFill>
                  <a:srgbClr val="023D54"/>
                </a:solidFill>
                <a:latin typeface="Jannah"/>
                <a:ea typeface="Jannah"/>
                <a:cs typeface="Jannah"/>
                <a:sym typeface="Jannah"/>
              </a:rPr>
              <a:t>A Rota ou Aeronave NÃO influenciam nos atrasos.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174546" y="2692865"/>
            <a:ext cx="8632612" cy="5359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0"/>
              </a:lnSpc>
            </a:pP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Comparando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duas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companhias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das que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mais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se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atrasavam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(F9 e FL) 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pode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-se ser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observado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que ambas as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companhias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sempre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executam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as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mesmas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rotas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durantes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os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os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seus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voos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,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como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pode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ser visto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nas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imagens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ao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lado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.</a:t>
            </a:r>
          </a:p>
          <a:p>
            <a:pPr algn="l">
              <a:lnSpc>
                <a:spcPts val="4030"/>
              </a:lnSpc>
            </a:pPr>
            <a:endParaRPr lang="en-US" sz="3100" dirty="0">
              <a:solidFill>
                <a:srgbClr val="545454"/>
              </a:solidFill>
              <a:latin typeface="Jannah"/>
              <a:ea typeface="Jannah"/>
              <a:cs typeface="Jannah"/>
              <a:sym typeface="Jannah"/>
            </a:endParaRPr>
          </a:p>
          <a:p>
            <a:pPr algn="l">
              <a:lnSpc>
                <a:spcPts val="4030"/>
              </a:lnSpc>
            </a:pP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• Voos de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mesma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companhia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;*</a:t>
            </a:r>
          </a:p>
          <a:p>
            <a:pPr algn="l">
              <a:lnSpc>
                <a:spcPts val="4030"/>
              </a:lnSpc>
            </a:pP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•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Mesmas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origens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e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destinos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;*</a:t>
            </a:r>
          </a:p>
          <a:p>
            <a:pPr algn="l">
              <a:lnSpc>
                <a:spcPts val="4030"/>
              </a:lnSpc>
            </a:pP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•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Mesmas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distâncias.*</a:t>
            </a:r>
          </a:p>
          <a:p>
            <a:pPr algn="l">
              <a:lnSpc>
                <a:spcPts val="4030"/>
              </a:lnSpc>
            </a:pPr>
            <a:endParaRPr lang="en-US" sz="3100" dirty="0">
              <a:solidFill>
                <a:srgbClr val="545454"/>
              </a:solidFill>
              <a:latin typeface="Jannah"/>
              <a:ea typeface="Jannah"/>
              <a:cs typeface="Jannah"/>
              <a:sym typeface="Jannah"/>
            </a:endParaRPr>
          </a:p>
          <a:p>
            <a:pPr algn="r">
              <a:lnSpc>
                <a:spcPts val="2470"/>
              </a:lnSpc>
            </a:pPr>
            <a:r>
              <a:rPr lang="en-US" sz="19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* </a:t>
            </a:r>
            <a:r>
              <a:rPr lang="en-US" sz="19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Comparando</a:t>
            </a:r>
            <a:r>
              <a:rPr lang="en-US" sz="19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com as </a:t>
            </a:r>
            <a:r>
              <a:rPr lang="en-US" sz="19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informações</a:t>
            </a:r>
            <a:r>
              <a:rPr lang="en-US" sz="19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da </a:t>
            </a:r>
            <a:r>
              <a:rPr lang="en-US" sz="19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mesma</a:t>
            </a:r>
            <a:r>
              <a:rPr lang="en-US" sz="19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  <a:r>
              <a:rPr lang="en-US" sz="19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imagem</a:t>
            </a:r>
            <a:r>
              <a:rPr lang="en-US" sz="19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174546" y="2260660"/>
            <a:ext cx="1987299" cy="290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39"/>
              </a:lnSpc>
            </a:pPr>
            <a:r>
              <a:rPr lang="en-US" sz="1799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ANÁLISE</a:t>
            </a:r>
          </a:p>
        </p:txBody>
      </p:sp>
      <p:sp>
        <p:nvSpPr>
          <p:cNvPr id="14" name="TextBox 14"/>
          <p:cNvSpPr txBox="1"/>
          <p:nvPr/>
        </p:nvSpPr>
        <p:spPr>
          <a:xfrm rot="-5400000">
            <a:off x="4719740" y="4864228"/>
            <a:ext cx="7439138" cy="920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48"/>
              </a:lnSpc>
            </a:pPr>
            <a:r>
              <a:rPr lang="en-US" sz="5392">
                <a:solidFill>
                  <a:srgbClr val="023D54"/>
                </a:solidFill>
                <a:latin typeface="Jannah Medium"/>
                <a:ea typeface="Jannah Medium"/>
                <a:cs typeface="Jannah Medium"/>
                <a:sym typeface="Jannah Medium"/>
              </a:rPr>
              <a:t>Análise do projeto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28016" y="0"/>
            <a:ext cx="7159984" cy="10287000"/>
          </a:xfrm>
          <a:custGeom>
            <a:avLst/>
            <a:gdLst/>
            <a:ahLst/>
            <a:cxnLst/>
            <a:rect l="l" t="t" r="r" b="b"/>
            <a:pathLst>
              <a:path w="7159984" h="10287000">
                <a:moveTo>
                  <a:pt x="0" y="0"/>
                </a:moveTo>
                <a:lnTo>
                  <a:pt x="7159984" y="0"/>
                </a:lnTo>
                <a:lnTo>
                  <a:pt x="715998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8362" r="-47282"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 rot="-2700000">
            <a:off x="-6727590" y="-4916355"/>
            <a:ext cx="6664400" cy="8669109"/>
            <a:chOff x="0" y="0"/>
            <a:chExt cx="1755233" cy="228322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23D54">
                  <a:alpha val="8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2700000">
            <a:off x="6478575" y="8652600"/>
            <a:ext cx="6664400" cy="8669109"/>
            <a:chOff x="0" y="0"/>
            <a:chExt cx="1755233" cy="228322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23D54">
                  <a:alpha val="8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2834011"/>
            <a:ext cx="10099316" cy="4495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60"/>
              </a:lnSpc>
            </a:pPr>
            <a:r>
              <a:rPr lang="en-US" sz="6400">
                <a:solidFill>
                  <a:srgbClr val="023D54"/>
                </a:solidFill>
                <a:latin typeface="Jannah"/>
                <a:ea typeface="Jannah"/>
                <a:cs typeface="Jannah"/>
                <a:sym typeface="Jannah"/>
              </a:rPr>
              <a:t>Existe algum padrão ou tendência nos atrasos? Se sim, o que pode ser feito para reduzi-los?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616" y="-328819"/>
            <a:ext cx="1022084" cy="1578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935"/>
              </a:lnSpc>
            </a:pPr>
            <a:r>
              <a:rPr lang="en-US" sz="9239">
                <a:solidFill>
                  <a:srgbClr val="023D54"/>
                </a:solidFill>
                <a:latin typeface="Jannah Heavy"/>
                <a:ea typeface="Jannah Heavy"/>
                <a:cs typeface="Jannah Heavy"/>
                <a:sym typeface="Jannah Heavy"/>
              </a:rPr>
              <a:t>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361455" y="3926832"/>
            <a:ext cx="6550190" cy="3628863"/>
            <a:chOff x="0" y="0"/>
            <a:chExt cx="1840183" cy="10194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40183" cy="1019478"/>
            </a:xfrm>
            <a:custGeom>
              <a:avLst/>
              <a:gdLst/>
              <a:ahLst/>
              <a:cxnLst/>
              <a:rect l="l" t="t" r="r" b="b"/>
              <a:pathLst>
                <a:path w="1840183" h="1019478">
                  <a:moveTo>
                    <a:pt x="0" y="0"/>
                  </a:moveTo>
                  <a:lnTo>
                    <a:pt x="1840183" y="0"/>
                  </a:lnTo>
                  <a:lnTo>
                    <a:pt x="1840183" y="1019478"/>
                  </a:lnTo>
                  <a:lnTo>
                    <a:pt x="0" y="1019478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840183" cy="1057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361455" y="3565060"/>
            <a:ext cx="3047116" cy="361771"/>
            <a:chOff x="0" y="0"/>
            <a:chExt cx="856044" cy="10163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56044" cy="101635"/>
            </a:xfrm>
            <a:custGeom>
              <a:avLst/>
              <a:gdLst/>
              <a:ahLst/>
              <a:cxnLst/>
              <a:rect l="l" t="t" r="r" b="b"/>
              <a:pathLst>
                <a:path w="856044" h="101635">
                  <a:moveTo>
                    <a:pt x="0" y="0"/>
                  </a:moveTo>
                  <a:lnTo>
                    <a:pt x="856044" y="0"/>
                  </a:lnTo>
                  <a:lnTo>
                    <a:pt x="856044" y="101635"/>
                  </a:lnTo>
                  <a:lnTo>
                    <a:pt x="0" y="101635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56044" cy="139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804484" y="1423931"/>
            <a:ext cx="9264146" cy="8325090"/>
          </a:xfrm>
          <a:custGeom>
            <a:avLst/>
            <a:gdLst/>
            <a:ahLst/>
            <a:cxnLst/>
            <a:rect l="l" t="t" r="r" b="b"/>
            <a:pathLst>
              <a:path w="9264146" h="8325090">
                <a:moveTo>
                  <a:pt x="0" y="0"/>
                </a:moveTo>
                <a:lnTo>
                  <a:pt x="9264146" y="0"/>
                </a:lnTo>
                <a:lnTo>
                  <a:pt x="9264146" y="8325090"/>
                </a:lnTo>
                <a:lnTo>
                  <a:pt x="0" y="83250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9"/>
          <p:cNvSpPr txBox="1"/>
          <p:nvPr/>
        </p:nvSpPr>
        <p:spPr>
          <a:xfrm rot="-5400000">
            <a:off x="7181728" y="4683342"/>
            <a:ext cx="7439138" cy="920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48"/>
              </a:lnSpc>
            </a:pPr>
            <a:r>
              <a:rPr lang="en-US" sz="5392">
                <a:solidFill>
                  <a:srgbClr val="023D54"/>
                </a:solidFill>
                <a:latin typeface="Jannah Medium"/>
                <a:ea typeface="Jannah Medium"/>
                <a:cs typeface="Jannah Medium"/>
                <a:sym typeface="Jannah Medium"/>
              </a:rPr>
              <a:t>Análise da empresa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4500" y="-9312"/>
            <a:ext cx="12488565" cy="920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48"/>
              </a:lnSpc>
            </a:pPr>
            <a:r>
              <a:rPr lang="en-US" sz="5392">
                <a:solidFill>
                  <a:srgbClr val="023D54"/>
                </a:solidFill>
                <a:latin typeface="Jannah Medium"/>
                <a:ea typeface="Jannah Medium"/>
                <a:cs typeface="Jannah Medium"/>
                <a:sym typeface="Jannah Medium"/>
              </a:rPr>
              <a:t>QUAIS OS PADRÕES ENCONTRADOS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7766" y="760665"/>
            <a:ext cx="9029500" cy="481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04"/>
              </a:lnSpc>
            </a:pPr>
            <a:r>
              <a:rPr lang="en-US" sz="2788">
                <a:solidFill>
                  <a:srgbClr val="023D54"/>
                </a:solidFill>
                <a:latin typeface="Jannah"/>
                <a:ea typeface="Jannah"/>
                <a:cs typeface="Jannah"/>
                <a:sym typeface="Jannah"/>
              </a:rPr>
              <a:t>Primeiro padrão e tendência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636533" y="4023190"/>
            <a:ext cx="6452891" cy="3532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0"/>
              </a:lnSpc>
            </a:pPr>
            <a:r>
              <a:rPr lang="en-US" sz="31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Quando há atraso na partida provavelmente haverá também atraso na chegada, portanto o gráfico ao lado representa forte correlação nos atrasos de partida e atrasos de chegada, independente do destino do voo.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636533" y="3590985"/>
            <a:ext cx="1987299" cy="290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39"/>
              </a:lnSpc>
            </a:pPr>
            <a:r>
              <a:rPr lang="en-US" sz="1799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ANÁLISE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361455" y="2865039"/>
            <a:ext cx="6727969" cy="2766383"/>
            <a:chOff x="0" y="0"/>
            <a:chExt cx="1890127" cy="7771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90127" cy="777176"/>
            </a:xfrm>
            <a:custGeom>
              <a:avLst/>
              <a:gdLst/>
              <a:ahLst/>
              <a:cxnLst/>
              <a:rect l="l" t="t" r="r" b="b"/>
              <a:pathLst>
                <a:path w="1890127" h="777176">
                  <a:moveTo>
                    <a:pt x="0" y="0"/>
                  </a:moveTo>
                  <a:lnTo>
                    <a:pt x="1890127" y="0"/>
                  </a:lnTo>
                  <a:lnTo>
                    <a:pt x="1890127" y="777176"/>
                  </a:lnTo>
                  <a:lnTo>
                    <a:pt x="0" y="777176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890127" cy="8152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361455" y="2503268"/>
            <a:ext cx="3047116" cy="361771"/>
            <a:chOff x="0" y="0"/>
            <a:chExt cx="856044" cy="10163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56044" cy="101635"/>
            </a:xfrm>
            <a:custGeom>
              <a:avLst/>
              <a:gdLst/>
              <a:ahLst/>
              <a:cxnLst/>
              <a:rect l="l" t="t" r="r" b="b"/>
              <a:pathLst>
                <a:path w="856044" h="101635">
                  <a:moveTo>
                    <a:pt x="0" y="0"/>
                  </a:moveTo>
                  <a:lnTo>
                    <a:pt x="856044" y="0"/>
                  </a:lnTo>
                  <a:lnTo>
                    <a:pt x="856044" y="101635"/>
                  </a:lnTo>
                  <a:lnTo>
                    <a:pt x="0" y="101635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56044" cy="139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47766" y="1792372"/>
            <a:ext cx="10398149" cy="6702255"/>
          </a:xfrm>
          <a:custGeom>
            <a:avLst/>
            <a:gdLst/>
            <a:ahLst/>
            <a:cxnLst/>
            <a:rect l="l" t="t" r="r" b="b"/>
            <a:pathLst>
              <a:path w="10398149" h="6702255">
                <a:moveTo>
                  <a:pt x="0" y="0"/>
                </a:moveTo>
                <a:lnTo>
                  <a:pt x="10398149" y="0"/>
                </a:lnTo>
                <a:lnTo>
                  <a:pt x="10398149" y="6702256"/>
                </a:lnTo>
                <a:lnTo>
                  <a:pt x="0" y="67022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9"/>
          <p:cNvSpPr txBox="1"/>
          <p:nvPr/>
        </p:nvSpPr>
        <p:spPr>
          <a:xfrm rot="-5400000">
            <a:off x="7181728" y="4683342"/>
            <a:ext cx="7439138" cy="920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48"/>
              </a:lnSpc>
            </a:pPr>
            <a:r>
              <a:rPr lang="en-US" sz="5392">
                <a:solidFill>
                  <a:srgbClr val="023D54"/>
                </a:solidFill>
                <a:latin typeface="Jannah Medium"/>
                <a:ea typeface="Jannah Medium"/>
                <a:cs typeface="Jannah Medium"/>
                <a:sym typeface="Jannah Medium"/>
              </a:rPr>
              <a:t>Análise da empresa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4500" y="-9312"/>
            <a:ext cx="12488565" cy="920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48"/>
              </a:lnSpc>
            </a:pPr>
            <a:r>
              <a:rPr lang="en-US" sz="5392">
                <a:solidFill>
                  <a:srgbClr val="023D54"/>
                </a:solidFill>
                <a:latin typeface="Jannah Medium"/>
                <a:ea typeface="Jannah Medium"/>
                <a:cs typeface="Jannah Medium"/>
                <a:sym typeface="Jannah Medium"/>
              </a:rPr>
              <a:t>QUAIS OS PADRÕES ENCONTRADOS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7766" y="760665"/>
            <a:ext cx="9029500" cy="481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04"/>
              </a:lnSpc>
            </a:pPr>
            <a:r>
              <a:rPr lang="en-US" sz="2788">
                <a:solidFill>
                  <a:srgbClr val="023D54"/>
                </a:solidFill>
                <a:latin typeface="Jannah"/>
                <a:ea typeface="Jannah"/>
                <a:cs typeface="Jannah"/>
                <a:sym typeface="Jannah"/>
              </a:rPr>
              <a:t>Segundo padrão e tendência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636533" y="2961398"/>
            <a:ext cx="6452891" cy="2522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0"/>
              </a:lnSpc>
            </a:pPr>
            <a:r>
              <a:rPr lang="en-US" sz="31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É notável que os meses de junho, julho e dezembro, período possivelmente de férias há maior atrasos. Possivelmente pelo maior fluxo de pessoas e maior demanda.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636533" y="2529193"/>
            <a:ext cx="2630238" cy="290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39"/>
              </a:lnSpc>
            </a:pPr>
            <a:r>
              <a:rPr lang="en-US" sz="1799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MESES EM EVIDÊNCIA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1361455" y="6174169"/>
            <a:ext cx="6727969" cy="1609563"/>
            <a:chOff x="0" y="0"/>
            <a:chExt cx="1890127" cy="45218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90127" cy="452184"/>
            </a:xfrm>
            <a:custGeom>
              <a:avLst/>
              <a:gdLst/>
              <a:ahLst/>
              <a:cxnLst/>
              <a:rect l="l" t="t" r="r" b="b"/>
              <a:pathLst>
                <a:path w="1890127" h="452184">
                  <a:moveTo>
                    <a:pt x="0" y="0"/>
                  </a:moveTo>
                  <a:lnTo>
                    <a:pt x="1890127" y="0"/>
                  </a:lnTo>
                  <a:lnTo>
                    <a:pt x="1890127" y="452184"/>
                  </a:lnTo>
                  <a:lnTo>
                    <a:pt x="0" y="452184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890127" cy="4902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361455" y="5812398"/>
            <a:ext cx="3047116" cy="361771"/>
            <a:chOff x="0" y="0"/>
            <a:chExt cx="856044" cy="10163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56044" cy="101635"/>
            </a:xfrm>
            <a:custGeom>
              <a:avLst/>
              <a:gdLst/>
              <a:ahLst/>
              <a:cxnLst/>
              <a:rect l="l" t="t" r="r" b="b"/>
              <a:pathLst>
                <a:path w="856044" h="101635">
                  <a:moveTo>
                    <a:pt x="0" y="0"/>
                  </a:moveTo>
                  <a:lnTo>
                    <a:pt x="856044" y="0"/>
                  </a:lnTo>
                  <a:lnTo>
                    <a:pt x="856044" y="101635"/>
                  </a:lnTo>
                  <a:lnTo>
                    <a:pt x="0" y="101635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56044" cy="139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1636533" y="6270527"/>
            <a:ext cx="6452891" cy="1513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0"/>
              </a:lnSpc>
            </a:pPr>
            <a:r>
              <a:rPr lang="en-US" sz="31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O gráfico representa os atrasos em minutos por mês, referente aos Atrasos de Partida.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636533" y="5838323"/>
            <a:ext cx="2630238" cy="290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39"/>
              </a:lnSpc>
            </a:pPr>
            <a:r>
              <a:rPr lang="en-US" sz="1799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MESES EM EVIDÊNCIA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589</Words>
  <Application>Microsoft Office PowerPoint</Application>
  <PresentationFormat>Personalizar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Jannah</vt:lpstr>
      <vt:lpstr>Calibri</vt:lpstr>
      <vt:lpstr>Jannah Medium</vt:lpstr>
      <vt:lpstr>Jannah Heavy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</dc:title>
  <cp:lastModifiedBy>Eduardo Gaspar</cp:lastModifiedBy>
  <cp:revision>2</cp:revision>
  <dcterms:created xsi:type="dcterms:W3CDTF">2006-08-16T00:00:00Z</dcterms:created>
  <dcterms:modified xsi:type="dcterms:W3CDTF">2024-09-01T23:36:26Z</dcterms:modified>
  <dc:identifier>DAGPjkjeOQY</dc:identifier>
</cp:coreProperties>
</file>