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Inconsolata" pitchFamily="49" charset="77"/>
      <p:regular r:id="rId36"/>
      <p:bold r:id="rId37"/>
    </p:embeddedFont>
    <p:embeddedFont>
      <p:font typeface="Oswald" pitchFamily="2" charset="77"/>
      <p:regular r:id="rId38"/>
      <p:bold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posted after review session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923cde46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923cde46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9923cde4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9923cde4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is this define allowed? If it is, why?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even though y has yet to be defined, Scheme does not evaluate it so as long as we have it defined when cdr-stream evaluates that variable, there will be no errors.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923cde4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923cde4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get 2 out of this stream?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cdr-stream and get the car of the result.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9923cde4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9923cde4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changed since the last slide?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property does this showcase for streams?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9923cde4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9923cde4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changed since the last slide?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property does this showcase for streams?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923cde4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9923cde4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Interleave: a procedure that mixes two streams and alternates between them (first item of a, followed by first of b, then second of a, etc.)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9923cde46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9923cde46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9923cde46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9923cde46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458e6b48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458e6b48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9923cde46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9923cde46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 do we need the if case?</a:t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Ans: streams need two items, so we need to terminate at the end of the stream if it’s not infinite (otherwise calling cdr-stream on the last item in the stream would yield an error)</a:t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8a21a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8a21a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9923cde46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9923cde46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not use combine-with, which was used in discussion!</a:t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9923cde4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9923cde4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9923cde46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9923cde46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9923cde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9923cde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9999587c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9999587c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9999587c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9999587c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9923cde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9923cde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5cb313a6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5cb313a6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9999587c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9999587c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fun, could ask how to tweak this if the input was not guaranteed to be infinite</a:t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Ans: Add a (if (null? a) b) (if (null? b) a), or put both null checks and the final cons-stream in a cond.</a:t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999587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999587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923cde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923cde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cb313a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cb313a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9999587c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9999587c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004c5038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004c5038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9923cde4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9923cde4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9923cde4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9923cde4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how the cons-stream returns a pair! This is because using cdr only shows Scheme that a promise exists. A promise isn’t a list, so this linked list is “malformed”.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923cde4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923cde4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923cde46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923cde46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9923cde4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9923cde46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for code writing problems, it’s very similar in approach to the recursive logic you’ve learned with making lists using cons.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65774a7a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65774a7a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keonktsang@berkeley.edu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589700"/>
            <a:ext cx="6645600" cy="32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61A Topical Review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Streams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slides: links.cs61a.org/keon-slides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0" y="2246975"/>
            <a:ext cx="9144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WWSD Practice</a:t>
            </a:r>
            <a:endParaRPr sz="4800"/>
          </a:p>
        </p:txBody>
      </p:sp>
      <p:sp>
        <p:nvSpPr>
          <p:cNvPr id="228" name="Google Shape;228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WWSD</a:t>
            </a:r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452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scm&gt; (define x (cons-stream 1 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(cons-stream y (+ y 1))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))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scm&gt; (define y 2)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scm&gt; (car x)</a:t>
            </a:r>
            <a:endParaRPr sz="2000" b="1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?</a:t>
            </a:r>
            <a:endParaRPr sz="2000" b="1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scm&gt; (cdr x)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0000"/>
                </a:solidFill>
              </a:rPr>
              <a:t>?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/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4615800" y="1632275"/>
            <a:ext cx="452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scm&gt; (cdr-stream x)</a:t>
            </a:r>
            <a:endParaRPr sz="2000" b="1">
              <a:highlight>
                <a:schemeClr val="lt1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?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scm&gt; (cdr x)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?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	</a:t>
            </a:r>
            <a:r>
              <a:rPr lang="en" sz="2000">
                <a:highlight>
                  <a:schemeClr val="lt1"/>
                </a:highlight>
              </a:rPr>
              <a:t>scm&gt; (define y 5)</a:t>
            </a:r>
            <a:endParaRPr sz="2000"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	</a:t>
            </a:r>
            <a:r>
              <a:rPr lang="en" sz="2000" b="1">
                <a:highlight>
                  <a:schemeClr val="lt1"/>
                </a:highlight>
              </a:rPr>
              <a:t>scm&gt; (cdr-stream (cdr-stream x))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?</a:t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WWSD</a:t>
            </a:r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452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scm&gt; (define x (cons-stream 1 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(cons-stream y (+ y 1))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))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scm&gt; (define y 2)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scm&gt; (car x)</a:t>
            </a:r>
            <a:endParaRPr sz="2000" b="1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1</a:t>
            </a:r>
            <a:endParaRPr sz="2000" b="1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scm&gt; (cdr x)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#[promise (not forced)]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/>
          </a:p>
        </p:txBody>
      </p:sp>
      <p:sp>
        <p:nvSpPr>
          <p:cNvPr id="243" name="Google Shape;243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4615800" y="1632275"/>
            <a:ext cx="452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scm&gt; (cdr-stream x)</a:t>
            </a:r>
            <a:endParaRPr sz="2000" b="1">
              <a:highlight>
                <a:schemeClr val="lt1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(2 . </a:t>
            </a:r>
            <a:r>
              <a:rPr lang="en" sz="2000" b="1">
                <a:solidFill>
                  <a:srgbClr val="FF0000"/>
                </a:solidFill>
              </a:rPr>
              <a:t>#[promise (not forced)])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scm&gt; (cdr x)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#[promise (forced)]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	</a:t>
            </a:r>
            <a:r>
              <a:rPr lang="en" sz="2000">
                <a:highlight>
                  <a:schemeClr val="lt1"/>
                </a:highlight>
              </a:rPr>
              <a:t>scm&gt; (define y 5)</a:t>
            </a:r>
            <a:endParaRPr sz="2000"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	</a:t>
            </a:r>
            <a:r>
              <a:rPr lang="en" sz="2000" b="1">
                <a:highlight>
                  <a:schemeClr val="lt1"/>
                </a:highlight>
              </a:rPr>
              <a:t>scm&gt; (cdr-stream (cdr-stream x))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6 </a:t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WWSD (cont.)</a:t>
            </a: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452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scm&gt; (define x (cons-stream 1 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(cons-stream y (+ y 1))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))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scm&gt; (define y 2)</a:t>
            </a:r>
            <a:endParaRPr sz="2000" b="1"/>
          </a:p>
        </p:txBody>
      </p:sp>
      <p:sp>
        <p:nvSpPr>
          <p:cNvPr id="251" name="Google Shape;25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4615800" y="1632275"/>
            <a:ext cx="452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scm&gt; (cdr-stream x)</a:t>
            </a:r>
            <a:endParaRPr sz="2000" b="1">
              <a:highlight>
                <a:schemeClr val="lt1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?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	</a:t>
            </a:r>
            <a:r>
              <a:rPr lang="en" sz="2000" b="1">
                <a:highlight>
                  <a:schemeClr val="lt1"/>
                </a:highlight>
              </a:rPr>
              <a:t>scm&gt; (cdr-stream (cdr-stream x))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?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	</a:t>
            </a:r>
            <a:r>
              <a:rPr lang="en" sz="2000">
                <a:highlight>
                  <a:schemeClr val="lt1"/>
                </a:highlight>
              </a:rPr>
              <a:t>scm&gt; (define y 5)</a:t>
            </a:r>
            <a:endParaRPr sz="2000"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scm&gt; (cdr-stream (cdr-stream x))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?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WWSD (cont.)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452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scm&gt; (define x (cons-stream 1 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(cons-stream y (+ y 1))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))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scm&gt; (define y 2)</a:t>
            </a:r>
            <a:endParaRPr sz="2000" b="1"/>
          </a:p>
        </p:txBody>
      </p:sp>
      <p:sp>
        <p:nvSpPr>
          <p:cNvPr id="259" name="Google Shape;259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4615800" y="1632275"/>
            <a:ext cx="452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scm&gt; (cdr-stream x)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(2 . </a:t>
            </a:r>
            <a:r>
              <a:rPr lang="en" sz="2000" b="1">
                <a:solidFill>
                  <a:srgbClr val="FF0000"/>
                </a:solidFill>
              </a:rPr>
              <a:t>#[promise (not forced)])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	</a:t>
            </a:r>
            <a:r>
              <a:rPr lang="en" sz="2000" b="1">
                <a:highlight>
                  <a:schemeClr val="lt1"/>
                </a:highlight>
              </a:rPr>
              <a:t>scm&gt; (cdr-stream (cdr-stream x))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3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	</a:t>
            </a:r>
            <a:r>
              <a:rPr lang="en" sz="2000">
                <a:highlight>
                  <a:schemeClr val="lt1"/>
                </a:highlight>
              </a:rPr>
              <a:t>scm&gt; (define y 5)</a:t>
            </a:r>
            <a:endParaRPr sz="2000"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scm&gt; (cdr-stream (cdr-stream x))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3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WWSD Final</a:t>
            </a:r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50" y="1615175"/>
            <a:ext cx="7067876" cy="31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WWSD Final Sol.</a:t>
            </a:r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25" y="1678025"/>
            <a:ext cx="7102948" cy="30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0" y="2246975"/>
            <a:ext cx="9144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Coding Practice</a:t>
            </a:r>
            <a:endParaRPr sz="4800"/>
          </a:p>
        </p:txBody>
      </p:sp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816125" y="1080375"/>
            <a:ext cx="79476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</a:rPr>
              <a:t>Implement </a:t>
            </a:r>
            <a:r>
              <a:rPr lang="en" sz="2400" b="1">
                <a:highlight>
                  <a:schemeClr val="lt1"/>
                </a:highlight>
              </a:rPr>
              <a:t>double</a:t>
            </a:r>
            <a:r>
              <a:rPr lang="en" sz="2400">
                <a:highlight>
                  <a:schemeClr val="lt1"/>
                </a:highlight>
              </a:rPr>
              <a:t>, which takes in a stream and outputs another stream where each value is doubled and repeated twice. (ex: (1 2 3)  → (2 2 4 4 6 6))</a:t>
            </a:r>
            <a:endParaRPr sz="240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chemeClr val="lt1"/>
                </a:highlight>
              </a:rPr>
              <a:t>(define (double s)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	; YOUR CODE HERE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highlight>
                  <a:schemeClr val="lt1"/>
                </a:highlight>
              </a:rPr>
              <a:t>)</a:t>
            </a:r>
            <a:endParaRPr sz="2000" b="1">
              <a:highlight>
                <a:schemeClr val="lt1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968525" y="1385175"/>
            <a:ext cx="758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(define (double s)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    (if (null? s) s </a:t>
            </a:r>
            <a:endParaRPr sz="2000" b="1">
              <a:solidFill>
                <a:srgbClr val="FF0000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(cons-stream (* 2 (car s)) </a:t>
            </a:r>
            <a:endParaRPr sz="2000" b="1">
              <a:solidFill>
                <a:srgbClr val="FF0000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(cons-stream (* 2 (car s)) (double (cdr-stream s)))</a:t>
            </a:r>
            <a:endParaRPr sz="2000" b="1">
              <a:solidFill>
                <a:srgbClr val="FF0000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)</a:t>
            </a:r>
            <a:endParaRPr sz="2000" b="1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     )</a:t>
            </a:r>
            <a:endParaRPr sz="2000" b="1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)</a:t>
            </a:r>
            <a:endParaRPr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Scheme Lists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79878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Similar to how Python has “lazy evaluation” with generators, Scheme supports it with </a:t>
            </a:r>
            <a:r>
              <a:rPr lang="en" b="1"/>
              <a:t>streams, </a:t>
            </a:r>
            <a:r>
              <a:rPr lang="en"/>
              <a:t>which are variations of Scheme lists (linked lists)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Definition: a Scheme list where the cdr is only “promised” to exist, not evaluated in the initial expression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Syntax: </a:t>
            </a:r>
            <a:r>
              <a:rPr lang="en" b="1"/>
              <a:t>(cons-stream &lt;car&gt; &lt;promised cdr&gt;)</a:t>
            </a:r>
            <a:endParaRPr b="1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Access the promised value with </a:t>
            </a:r>
            <a:r>
              <a:rPr lang="en" b="1"/>
              <a:t>cdr-stream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816125" y="1080375"/>
            <a:ext cx="79476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</a:rPr>
              <a:t>Implement </a:t>
            </a:r>
            <a:r>
              <a:rPr lang="en" sz="2400" b="1">
                <a:highlight>
                  <a:schemeClr val="lt1"/>
                </a:highlight>
              </a:rPr>
              <a:t>fib</a:t>
            </a:r>
            <a:r>
              <a:rPr lang="en" sz="2400">
                <a:highlight>
                  <a:schemeClr val="lt1"/>
                </a:highlight>
              </a:rPr>
              <a:t>, which outputs a Fibonacci stream where every number is the sum of the two preceding. (ex: 1, 1, 2, 3, 5, 8) </a:t>
            </a:r>
            <a:endParaRPr sz="240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highlight>
                  <a:schemeClr val="lt1"/>
                </a:highlight>
              </a:rPr>
              <a:t>Hint: Use a helper!</a:t>
            </a:r>
            <a:endParaRPr sz="14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highlight>
                  <a:schemeClr val="lt1"/>
                </a:highlight>
              </a:rPr>
              <a:t>Hint #2: Which two numbers aren’t sums of the preceding?</a:t>
            </a:r>
            <a:endParaRPr sz="14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(define (fib)</a:t>
            </a:r>
            <a:endParaRPr sz="2000" b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</a:rPr>
              <a:t>	; YOUR CODE HERE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chemeClr val="lt1"/>
                </a:highlight>
              </a:rPr>
              <a:t>)</a:t>
            </a:r>
            <a:endParaRPr sz="2000" b="1">
              <a:highlight>
                <a:schemeClr val="lt1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968525" y="1385175"/>
            <a:ext cx="758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(define (fib)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	(define (helper a b)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		(cons-stream __________   _______________________)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	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	(cons-stream ______ (cons-stream ____  ______________))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)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968525" y="1385175"/>
            <a:ext cx="758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(define (fib)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	(define (helper a b)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		(cons-stream </a:t>
            </a:r>
            <a:r>
              <a:rPr lang="en" sz="2000" b="1">
                <a:solidFill>
                  <a:srgbClr val="FF0000"/>
                </a:solidFill>
              </a:rPr>
              <a:t>(+ a b) (helper b (+ a b))</a:t>
            </a:r>
            <a:r>
              <a:rPr lang="en" sz="2000" b="1"/>
              <a:t>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	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	(cons-stream </a:t>
            </a:r>
            <a:r>
              <a:rPr lang="en" sz="2000" b="1">
                <a:solidFill>
                  <a:srgbClr val="FF0000"/>
                </a:solidFill>
              </a:rPr>
              <a:t>1</a:t>
            </a:r>
            <a:r>
              <a:rPr lang="en" sz="2000" b="1"/>
              <a:t> (cons-stream </a:t>
            </a:r>
            <a:r>
              <a:rPr lang="en" sz="2000" b="1">
                <a:solidFill>
                  <a:srgbClr val="FF0000"/>
                </a:solidFill>
              </a:rPr>
              <a:t>1 (helper 1 1)</a:t>
            </a:r>
            <a:r>
              <a:rPr lang="en" sz="2000" b="1"/>
              <a:t>))</a:t>
            </a:r>
            <a:endParaRPr sz="20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)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1088975" y="1332338"/>
            <a:ext cx="56004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50" y="537663"/>
            <a:ext cx="4748401" cy="39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4"/>
          <p:cNvSpPr/>
          <p:nvPr/>
        </p:nvSpPr>
        <p:spPr>
          <a:xfrm>
            <a:off x="1825650" y="748938"/>
            <a:ext cx="4154100" cy="10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2026675" y="2038938"/>
            <a:ext cx="4478100" cy="11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1887375" y="3555838"/>
            <a:ext cx="4154100" cy="10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26" name="Google Shape;326;p35"/>
          <p:cNvSpPr txBox="1"/>
          <p:nvPr/>
        </p:nvSpPr>
        <p:spPr>
          <a:xfrm>
            <a:off x="1088975" y="1332338"/>
            <a:ext cx="56004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50" y="537663"/>
            <a:ext cx="4748401" cy="39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/>
          <p:nvPr/>
        </p:nvSpPr>
        <p:spPr>
          <a:xfrm>
            <a:off x="2026675" y="2038938"/>
            <a:ext cx="4478100" cy="11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5"/>
          <p:cNvSpPr/>
          <p:nvPr/>
        </p:nvSpPr>
        <p:spPr>
          <a:xfrm>
            <a:off x="1887375" y="3555838"/>
            <a:ext cx="4154100" cy="10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35" name="Google Shape;335;p36"/>
          <p:cNvSpPr txBox="1"/>
          <p:nvPr/>
        </p:nvSpPr>
        <p:spPr>
          <a:xfrm>
            <a:off x="1088975" y="1332338"/>
            <a:ext cx="56004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50" y="537663"/>
            <a:ext cx="4748401" cy="39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6"/>
          <p:cNvSpPr/>
          <p:nvPr/>
        </p:nvSpPr>
        <p:spPr>
          <a:xfrm>
            <a:off x="1887375" y="3555838"/>
            <a:ext cx="4154100" cy="10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43" name="Google Shape;343;p37"/>
          <p:cNvSpPr txBox="1"/>
          <p:nvPr/>
        </p:nvSpPr>
        <p:spPr>
          <a:xfrm>
            <a:off x="1088975" y="1332338"/>
            <a:ext cx="56004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50" y="537663"/>
            <a:ext cx="4748401" cy="39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0" name="Google Shape;350;p38"/>
          <p:cNvSpPr txBox="1">
            <a:spLocks noGrp="1"/>
          </p:cNvSpPr>
          <p:nvPr>
            <p:ph type="body" idx="1"/>
          </p:nvPr>
        </p:nvSpPr>
        <p:spPr>
          <a:xfrm>
            <a:off x="488925" y="1109750"/>
            <a:ext cx="758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Define a function</a:t>
            </a:r>
            <a:r>
              <a:rPr lang="en" sz="2400" b="1"/>
              <a:t> interleave</a:t>
            </a:r>
            <a:r>
              <a:rPr lang="en" sz="2400"/>
              <a:t>, which takes in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two infinite streams &lt;a1, a2, ...&gt; and &lt;b1, b2, …&gt; and outputs the stream &lt;a1, b1, a2, b2, ...&gt;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(define (interleave a b)</a:t>
            </a:r>
            <a:endParaRPr sz="2000" b="1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	; YOUR CODE HERE</a:t>
            </a:r>
            <a:endParaRPr sz="2000" b="1">
              <a:solidFill>
                <a:srgbClr val="FF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)</a:t>
            </a:r>
            <a:endParaRPr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6" name="Google Shape;356;p39"/>
          <p:cNvSpPr txBox="1"/>
          <p:nvPr/>
        </p:nvSpPr>
        <p:spPr>
          <a:xfrm>
            <a:off x="2107200" y="1214250"/>
            <a:ext cx="5318700" cy="2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(define (interleave a b)</a:t>
            </a:r>
            <a:endParaRPr sz="24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(cons-stream</a:t>
            </a:r>
            <a:endParaRPr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(car a)</a:t>
            </a:r>
            <a:endParaRPr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(cons-stream</a:t>
            </a:r>
            <a:endParaRPr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(car b)</a:t>
            </a:r>
            <a:endParaRPr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(interleave (cdr-stream a)</a:t>
            </a:r>
            <a:endParaRPr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(cdr-stream b))</a:t>
            </a:r>
            <a:endParaRPr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24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62" name="Google Shape;362;p40"/>
          <p:cNvSpPr txBox="1">
            <a:spLocks noGrp="1"/>
          </p:cNvSpPr>
          <p:nvPr>
            <p:ph type="body" idx="1"/>
          </p:nvPr>
        </p:nvSpPr>
        <p:spPr>
          <a:xfrm>
            <a:off x="968525" y="1385175"/>
            <a:ext cx="75882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Define a function</a:t>
            </a:r>
            <a:r>
              <a:rPr lang="en" sz="2400" b="1"/>
              <a:t> partial_sums</a:t>
            </a:r>
            <a:r>
              <a:rPr lang="en" sz="2400"/>
              <a:t>, which takes in a stream &lt;a1, a2, a3, ...&gt;  and outputs the stream &lt;a1, a1 + a2, a1 + a2 + a3, ...&gt;. The input stream can be finite or infinite.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(define (partial_sums s)</a:t>
            </a:r>
            <a:endParaRPr sz="2000" b="1"/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	; YOUR CODE HERE</a:t>
            </a:r>
            <a:endParaRPr sz="2000" b="1">
              <a:solidFill>
                <a:srgbClr val="FF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)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 Properties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7987800" cy="3587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Lazy Evaluation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Only compute values when asked to do so (cdr-stream)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Each element not explicitly stored in memory (Scheme doesn’t know the next item until it gets there)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Memoization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Remember any values that have been computed so far</a:t>
            </a:r>
            <a:endParaRPr/>
          </a:p>
          <a:p>
            <a: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#[promise (not forced)] vs #[promise (forced)]</a:t>
            </a:r>
            <a:endParaRPr/>
          </a:p>
          <a:p>
            <a: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No recomputations!</a:t>
            </a: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68" name="Google Shape;368;p41"/>
          <p:cNvSpPr txBox="1"/>
          <p:nvPr/>
        </p:nvSpPr>
        <p:spPr>
          <a:xfrm>
            <a:off x="1750150" y="2389925"/>
            <a:ext cx="56004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1"/>
          <p:cNvSpPr txBox="1"/>
          <p:nvPr/>
        </p:nvSpPr>
        <p:spPr>
          <a:xfrm>
            <a:off x="1364075" y="1385550"/>
            <a:ext cx="6201000" cy="23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(define (partial-sums s)</a:t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(define (helper curr total)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(if (null? curr) 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nil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	(cons-stream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(+ total (car curr))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(helper (cdr-stream curr) (+ total (car curr)))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(helper s 0)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116050" y="2028125"/>
            <a:ext cx="6139200" cy="19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76" name="Google Shape;376;p42"/>
          <p:cNvSpPr txBox="1"/>
          <p:nvPr/>
        </p:nvSpPr>
        <p:spPr>
          <a:xfrm>
            <a:off x="1750150" y="2389925"/>
            <a:ext cx="56004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2"/>
          <p:cNvSpPr txBox="1"/>
          <p:nvPr/>
        </p:nvSpPr>
        <p:spPr>
          <a:xfrm>
            <a:off x="1364075" y="1385550"/>
            <a:ext cx="6201000" cy="23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(define (partial-sums s)</a:t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(define (helper curr total)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(if (null? curr) 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nil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	(cons-stream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(+ total (car curr))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(helper (cdr-stream curr) (+ total (car curr)))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(helper s 0)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18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>
            <a:spLocks noGrp="1"/>
          </p:cNvSpPr>
          <p:nvPr>
            <p:ph type="title"/>
          </p:nvPr>
        </p:nvSpPr>
        <p:spPr>
          <a:xfrm>
            <a:off x="1031425" y="9211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Summary</a:t>
            </a:r>
            <a:endParaRPr/>
          </a:p>
        </p:txBody>
      </p:sp>
      <p:sp>
        <p:nvSpPr>
          <p:cNvPr id="383" name="Google Shape;383;p43"/>
          <p:cNvSpPr txBox="1">
            <a:spLocks noGrp="1"/>
          </p:cNvSpPr>
          <p:nvPr>
            <p:ph type="body" idx="1"/>
          </p:nvPr>
        </p:nvSpPr>
        <p:spPr>
          <a:xfrm>
            <a:off x="1031425" y="1556075"/>
            <a:ext cx="69171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Streams are Scheme’s approach to generators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Builds on the idea of Scheme linked lists and lazy evaluation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Involves usage of </a:t>
            </a:r>
            <a:r>
              <a:rPr lang="en" b="1"/>
              <a:t>cons </a:t>
            </a:r>
            <a:r>
              <a:rPr lang="en"/>
              <a:t>and </a:t>
            </a:r>
            <a:r>
              <a:rPr lang="en" b="1"/>
              <a:t>cdr</a:t>
            </a:r>
            <a:r>
              <a:rPr lang="en"/>
              <a:t>, except with -</a:t>
            </a:r>
            <a:r>
              <a:rPr lang="en" b="1"/>
              <a:t>stream</a:t>
            </a:r>
            <a:r>
              <a:rPr lang="en"/>
              <a:t> behind them.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</a:pPr>
            <a:r>
              <a:rPr lang="en"/>
              <a:t>Recursive structure, so typically a recursive call</a:t>
            </a:r>
            <a:endParaRPr/>
          </a:p>
          <a:p>
            <a:pPr marL="9144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the end of the cons-stream </a:t>
            </a:r>
            <a:endParaRPr/>
          </a:p>
        </p:txBody>
      </p:sp>
      <p:sp>
        <p:nvSpPr>
          <p:cNvPr id="384" name="Google Shape;384;p4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>
            <a:spLocks noGrp="1"/>
          </p:cNvSpPr>
          <p:nvPr>
            <p:ph type="subTitle" idx="4294967295"/>
          </p:nvPr>
        </p:nvSpPr>
        <p:spPr>
          <a:xfrm>
            <a:off x="692700" y="166973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796BF"/>
                </a:solidFill>
              </a:rPr>
              <a:t>Any questions?</a:t>
            </a:r>
            <a:endParaRPr sz="36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Contact me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keonktsang@berkeley.edu</a:t>
            </a:r>
            <a:r>
              <a:rPr lang="en"/>
              <a:t> if you think of something later.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Slides can be found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links.cs61a.org/keon-slides</a:t>
            </a:r>
            <a:endParaRPr/>
          </a:p>
        </p:txBody>
      </p:sp>
      <p:sp>
        <p:nvSpPr>
          <p:cNvPr id="390" name="Google Shape;390;p4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 Example</a:t>
            </a:r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79878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(cons 1 (/ 1 0))</a:t>
            </a:r>
            <a:endParaRPr sz="2400"/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(cons-stream 1 (cons-stream 2 (/ 1 0)))</a:t>
            </a:r>
            <a:endParaRPr sz="2400"/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 Example</a:t>
            </a:r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79878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(cons 1 (/ 1 0))</a:t>
            </a:r>
            <a:endParaRPr sz="2400"/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Error</a:t>
            </a:r>
            <a:endParaRPr sz="2400">
              <a:solidFill>
                <a:srgbClr val="FF0000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(cons-stream 1 (cons-stream 2 (/ 1 0)))</a:t>
            </a:r>
            <a:endParaRPr sz="2400"/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(1 . #[promise (not forced)])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95" name="Google Shape;195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Streams?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79878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</a:pPr>
            <a:r>
              <a:rPr lang="en"/>
              <a:t>The properties (lazy evaluation, memoization) are useful to save memory and space in the real world, which allows for…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</a:pPr>
            <a:r>
              <a:rPr lang="en"/>
              <a:t>Streams that never end!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</a:pPr>
            <a:r>
              <a:rPr lang="en"/>
              <a:t>Infinite streams can be used to constantly compute new values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Infinite Stream Example</a:t>
            </a: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79878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(define (naturals n)</a:t>
            </a:r>
            <a:endParaRPr sz="2400"/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(cons-stream n (naturals (+ n 1))</a:t>
            </a:r>
            <a:endParaRPr sz="2400"/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   )</a:t>
            </a:r>
            <a:endParaRPr sz="2400"/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)</a:t>
            </a:r>
            <a:endParaRPr sz="2400"/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What does this do?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09" name="Google Shape;209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>
            <a:spLocks noGrp="1"/>
          </p:cNvSpPr>
          <p:nvPr>
            <p:ph type="title"/>
          </p:nvPr>
        </p:nvSpPr>
        <p:spPr>
          <a:xfrm>
            <a:off x="1031425" y="997325"/>
            <a:ext cx="7203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Infinite Stream Example</a:t>
            </a:r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body" idx="1"/>
          </p:nvPr>
        </p:nvSpPr>
        <p:spPr>
          <a:xfrm>
            <a:off x="955225" y="1556075"/>
            <a:ext cx="7987800" cy="30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</a:rPr>
              <a:t>(define (naturals n)</a:t>
            </a:r>
            <a:endParaRPr sz="2400">
              <a:highlight>
                <a:schemeClr val="lt1"/>
              </a:highlight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</a:rPr>
              <a:t>	(cons-stream n (naturals (+ n 1))</a:t>
            </a:r>
            <a:endParaRPr sz="2400">
              <a:highlight>
                <a:schemeClr val="lt1"/>
              </a:highlight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</a:rPr>
              <a:t>        )</a:t>
            </a:r>
            <a:endParaRPr sz="2400">
              <a:highlight>
                <a:schemeClr val="lt1"/>
              </a:highlight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</a:rPr>
              <a:t>)</a:t>
            </a:r>
            <a:endParaRPr sz="2400"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chemeClr val="lt1"/>
                </a:highlight>
              </a:rPr>
              <a:t>Endlessly computes all natural numbers </a:t>
            </a:r>
            <a:endParaRPr sz="24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chemeClr val="lt1"/>
                </a:highlight>
              </a:rPr>
              <a:t>starting from n</a:t>
            </a:r>
            <a:endParaRPr sz="240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title"/>
          </p:nvPr>
        </p:nvSpPr>
        <p:spPr>
          <a:xfrm>
            <a:off x="0" y="2246975"/>
            <a:ext cx="9144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Any questions?</a:t>
            </a:r>
            <a:endParaRPr sz="4800"/>
          </a:p>
        </p:txBody>
      </p:sp>
      <p:sp>
        <p:nvSpPr>
          <p:cNvPr id="222" name="Google Shape;222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Macintosh PowerPoint</Application>
  <PresentationFormat>Presentación en pantalla (16:9)</PresentationFormat>
  <Paragraphs>242</Paragraphs>
  <Slides>33</Slides>
  <Notes>33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Inconsolata</vt:lpstr>
      <vt:lpstr>Arial</vt:lpstr>
      <vt:lpstr>Oswald</vt:lpstr>
      <vt:lpstr>Roboto Condensed</vt:lpstr>
      <vt:lpstr>Wolsey template</vt:lpstr>
      <vt:lpstr>CS 61A Topical Review  Streams   slides: links.cs61a.org/keon-slides</vt:lpstr>
      <vt:lpstr>Lazy Scheme Lists</vt:lpstr>
      <vt:lpstr>Stream Properties</vt:lpstr>
      <vt:lpstr>Stream Example</vt:lpstr>
      <vt:lpstr>Stream Example</vt:lpstr>
      <vt:lpstr>Why Streams?</vt:lpstr>
      <vt:lpstr>Infinite Stream Example</vt:lpstr>
      <vt:lpstr>Infinite Stream Example</vt:lpstr>
      <vt:lpstr>Any questions?</vt:lpstr>
      <vt:lpstr>WWSD Practice</vt:lpstr>
      <vt:lpstr>WWSD</vt:lpstr>
      <vt:lpstr>WWSD</vt:lpstr>
      <vt:lpstr>WWSD (cont.)</vt:lpstr>
      <vt:lpstr>WWSD (cont.)</vt:lpstr>
      <vt:lpstr>WWSD Final</vt:lpstr>
      <vt:lpstr>WWSD Final Sol.</vt:lpstr>
      <vt:lpstr>Coding Practice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Section Summary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61A Topical Review  Streams   slides: links.cs61a.org/keon-slides</dc:title>
  <cp:lastModifiedBy>Usuario de Microsoft Office</cp:lastModifiedBy>
  <cp:revision>1</cp:revision>
  <dcterms:modified xsi:type="dcterms:W3CDTF">2019-05-07T22:47:17Z</dcterms:modified>
</cp:coreProperties>
</file>