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b64dfcb_0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b64dfcb_0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6d12caa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36d12caa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8e11ce0_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8e11ce0_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38e11ce0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38e11ce0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38e11ce0_0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38e11ce0_0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36d12caa_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36d12caa_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38e11ce0_0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38e11ce0_0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38e11ce0_0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38e11ce0_0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38e11ce0_0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38e11ce0_0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36d12caa_0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36d12caa_0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36c2d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a36c2d2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38e11ce0_0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38e11ce0_0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38e11ce0_0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38e11ce0_0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8e11ce0_0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38e11ce0_0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38e11ce0_0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38e11ce0_0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38e11ce0_0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38e11ce0_0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3aba296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3aba296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38e11ce0_0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38e11ce0_0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38e11ce0_0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38e11ce0_0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38e11ce0_0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638e11ce0_0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3aba296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3aba296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6c2d2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6c2d2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63aba296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63aba296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63aba2962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63aba2962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63aba2962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63aba2962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63aba2962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63aba2962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63aba2962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63aba2962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63aba2962_1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63aba2962_1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63aba2962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63aba2962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637e6eabf_1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637e6eabf_1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637e6eabf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637e6eabf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3aba2962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63aba2962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6c2d2e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6c2d2e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6c2d2e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36c2d2e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56269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56269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5b4ac0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b5b4ac0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5b4ac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5b4ac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5b4ac0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5b4ac0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2956950"/>
            <a:ext cx="7772400" cy="94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4500"/>
              <a:buFont typeface="Droid Sans"/>
              <a:buNone/>
              <a:defRPr sz="45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72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0400" y="3764800"/>
            <a:ext cx="77232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Droid Sans"/>
              <a:buNone/>
              <a:defRPr sz="1800">
                <a:solidFill>
                  <a:srgbClr val="999999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 Left">
  <p:cSld name="TITLE_AND_BODY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2400"/>
              <a:buFont typeface="Droid Sans"/>
              <a:buNone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Droid Sans"/>
              <a:buChar char="●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Font typeface="Droid Sans"/>
              <a:buChar char="○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9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Char char="●"/>
              <a:defRPr sz="1600"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  <a:defRPr sz="1600"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■"/>
              <a:defRPr sz="1600"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  <a:defRPr sz="1600"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  <a:defRPr sz="1600"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■"/>
              <a:defRPr sz="1600"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  <a:defRPr sz="1600"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  <a:defRPr sz="1600"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■"/>
              <a:defRPr sz="16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2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1393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Droid Sans"/>
              <a:buChar char="●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 Right">
  <p:cSld name="TITLE_AND_BODY_2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2400"/>
              <a:buFont typeface="Droid Sans"/>
              <a:buNone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442100" y="1011433"/>
            <a:ext cx="4114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Droid Sans"/>
              <a:buChar char="●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Font typeface="Droid Sans"/>
              <a:buChar char="○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57200" y="1011433"/>
            <a:ext cx="39849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  <a:defRPr sz="1800"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  <a:defRPr sz="1800"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  <a:defRPr sz="1800"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AND_BOD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2400"/>
              <a:buFont typeface="Droid Sans"/>
              <a:buNone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D6EE8"/>
              </a:buClr>
              <a:buSzPts val="3600"/>
              <a:buFont typeface="Calibri"/>
              <a:buNone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1800"/>
              <a:buFont typeface="Droid Sans"/>
              <a:buNone/>
              <a:def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APTION_ONLY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57200" y="2319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1800"/>
              <a:buFont typeface="Droid Sans"/>
              <a:buNone/>
              <a:def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5" name="Google Shape;35;p8"/>
          <p:cNvSpPr txBox="1"/>
          <p:nvPr/>
        </p:nvSpPr>
        <p:spPr>
          <a:xfrm>
            <a:off x="3785400" y="3160400"/>
            <a:ext cx="15732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iz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pload.wikimedia.org/wikipedia/commons/f/f7/RecursiveTree.JP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pload.wikimedia.org/wikipedia/commons/f/f7/RecursiveTree.JP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pload.wikimedia.org/wikipedia/commons/f/f7/RecursiveTree.JP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0jykt7JypXAUopJYNakHLlUuOMoIZLueqMlD6Eh6TP4/viewfo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pload.wikimedia.org/wikipedia/commons/f/f7/RecursiveTree.JPG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pload.wikimedia.org/wikipedia/commons/f/f7/RecursiveTree.JPG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ctrTitle"/>
          </p:nvPr>
        </p:nvSpPr>
        <p:spPr>
          <a:xfrm>
            <a:off x="685800" y="2956950"/>
            <a:ext cx="7824300" cy="9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710400" y="3764800"/>
            <a:ext cx="77232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Monday, 7/13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18BE8"/>
              </a:buClr>
              <a:buSzPts val="1800"/>
              <a:buAutoNum type="arabicPeriod"/>
            </a:pPr>
            <a:r>
              <a:rPr lang="en">
                <a:solidFill>
                  <a:srgbClr val="418BE8"/>
                </a:solidFill>
              </a:rPr>
              <a:t>Definitions</a:t>
            </a:r>
            <a:endParaRPr>
              <a:solidFill>
                <a:srgbClr val="418BE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Tree ADT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Examples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sum_tree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map_tree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Implementing trees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 idx="4294967295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Trees</a:t>
            </a:r>
            <a:endParaRPr sz="2400" b="0">
              <a:solidFill>
                <a:srgbClr val="418BE8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4782350" y="1011424"/>
            <a:ext cx="3401600" cy="4777726"/>
            <a:chOff x="4706275" y="1134674"/>
            <a:chExt cx="3401600" cy="4777726"/>
          </a:xfrm>
        </p:grpSpPr>
        <p:pic>
          <p:nvPicPr>
            <p:cNvPr id="178" name="Google Shape;17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06275" y="1134674"/>
              <a:ext cx="3401600" cy="4484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9"/>
            <p:cNvSpPr txBox="1"/>
            <p:nvPr/>
          </p:nvSpPr>
          <p:spPr>
            <a:xfrm>
              <a:off x="5662125" y="5434200"/>
              <a:ext cx="1586700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Droid Sans"/>
                  <a:ea typeface="Droid Sans"/>
                  <a:cs typeface="Droid Sans"/>
                  <a:sym typeface="Droid Sans"/>
                  <a:hlinkClick r:id="rId4"/>
                </a:rPr>
                <a:t>Recursive tree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7662975" y="2411600"/>
            <a:ext cx="673800" cy="195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4989100" y="2411600"/>
            <a:ext cx="1510500" cy="3054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6641225" y="2411600"/>
            <a:ext cx="836700" cy="880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ADT:</a:t>
            </a:r>
            <a:r>
              <a:rPr lang="en">
                <a:solidFill>
                  <a:srgbClr val="000000"/>
                </a:solidFill>
              </a:rPr>
              <a:t> What is a tree?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3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Tree</a:t>
            </a:r>
            <a:r>
              <a:rPr lang="en"/>
              <a:t>: a </a:t>
            </a:r>
            <a:r>
              <a:rPr lang="en">
                <a:solidFill>
                  <a:srgbClr val="418BE8"/>
                </a:solidFill>
              </a:rPr>
              <a:t>hierarchical</a:t>
            </a:r>
            <a:r>
              <a:rPr lang="en"/>
              <a:t> data structure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Often stores data that is related to each other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recursively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Trees are built using </a:t>
            </a:r>
            <a:r>
              <a:rPr lang="en">
                <a:solidFill>
                  <a:srgbClr val="418BE8"/>
                </a:solidFill>
              </a:rPr>
              <a:t>smaller trees</a:t>
            </a:r>
            <a:endParaRPr>
              <a:solidFill>
                <a:srgbClr val="418BE8"/>
              </a:solidFill>
            </a:endParaRPr>
          </a:p>
        </p:txBody>
      </p:sp>
      <p:grpSp>
        <p:nvGrpSpPr>
          <p:cNvPr id="189" name="Google Shape;189;p20"/>
          <p:cNvGrpSpPr/>
          <p:nvPr/>
        </p:nvGrpSpPr>
        <p:grpSpPr>
          <a:xfrm>
            <a:off x="5087400" y="1313850"/>
            <a:ext cx="3178275" cy="3874575"/>
            <a:chOff x="4641300" y="2499725"/>
            <a:chExt cx="3178275" cy="3874575"/>
          </a:xfrm>
        </p:grpSpPr>
        <p:grpSp>
          <p:nvGrpSpPr>
            <p:cNvPr id="190" name="Google Shape;190;p20"/>
            <p:cNvGrpSpPr/>
            <p:nvPr/>
          </p:nvGrpSpPr>
          <p:grpSpPr>
            <a:xfrm>
              <a:off x="4641300" y="2499725"/>
              <a:ext cx="3178275" cy="2841675"/>
              <a:chOff x="5021700" y="1358550"/>
              <a:chExt cx="3178275" cy="2841675"/>
            </a:xfrm>
          </p:grpSpPr>
          <p:sp>
            <p:nvSpPr>
              <p:cNvPr id="191" name="Google Shape;191;p20"/>
              <p:cNvSpPr/>
              <p:nvPr/>
            </p:nvSpPr>
            <p:spPr>
              <a:xfrm>
                <a:off x="6553675" y="13585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193" name="Google Shape;193;p20"/>
              <p:cNvCxnSpPr>
                <a:stCxn id="191" idx="3"/>
                <a:endCxn id="192" idx="7"/>
              </p:cNvCxnSpPr>
              <p:nvPr/>
            </p:nvCxnSpPr>
            <p:spPr>
              <a:xfrm flipH="1">
                <a:off x="5854495" y="1785156"/>
                <a:ext cx="774000" cy="89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94" name="Google Shape;194;p20"/>
              <p:cNvSpPr/>
              <p:nvPr/>
            </p:nvSpPr>
            <p:spPr>
              <a:xfrm>
                <a:off x="6760138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195" name="Google Shape;195;p20"/>
              <p:cNvCxnSpPr>
                <a:stCxn id="191" idx="4"/>
                <a:endCxn id="194" idx="0"/>
              </p:cNvCxnSpPr>
              <p:nvPr/>
            </p:nvCxnSpPr>
            <p:spPr>
              <a:xfrm>
                <a:off x="6809125" y="1858350"/>
                <a:ext cx="206400" cy="82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96" name="Google Shape;196;p20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7689075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198" name="Google Shape;198;p20"/>
              <p:cNvCxnSpPr>
                <a:stCxn id="191" idx="5"/>
                <a:endCxn id="197" idx="1"/>
              </p:cNvCxnSpPr>
              <p:nvPr/>
            </p:nvCxnSpPr>
            <p:spPr>
              <a:xfrm>
                <a:off x="6989755" y="1785156"/>
                <a:ext cx="774000" cy="97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9" name="Google Shape;199;p20"/>
              <p:cNvCxnSpPr>
                <a:stCxn id="192" idx="3"/>
                <a:endCxn id="196" idx="0"/>
              </p:cNvCxnSpPr>
              <p:nvPr/>
            </p:nvCxnSpPr>
            <p:spPr>
              <a:xfrm flipH="1">
                <a:off x="5277095" y="3037481"/>
                <a:ext cx="2160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00" name="Google Shape;200;p20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01" name="Google Shape;201;p20"/>
              <p:cNvCxnSpPr>
                <a:stCxn id="192" idx="5"/>
                <a:endCxn id="200" idx="0"/>
              </p:cNvCxnSpPr>
              <p:nvPr/>
            </p:nvCxnSpPr>
            <p:spPr>
              <a:xfrm>
                <a:off x="5854355" y="3037481"/>
                <a:ext cx="2382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02" name="Google Shape;202;p20"/>
              <p:cNvSpPr/>
              <p:nvPr/>
            </p:nvSpPr>
            <p:spPr>
              <a:xfrm>
                <a:off x="7689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03" name="Google Shape;203;p20"/>
              <p:cNvCxnSpPr>
                <a:stCxn id="197" idx="4"/>
                <a:endCxn id="202" idx="0"/>
              </p:cNvCxnSpPr>
              <p:nvPr/>
            </p:nvCxnSpPr>
            <p:spPr>
              <a:xfrm>
                <a:off x="7944525" y="3183750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04" name="Google Shape;204;p20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5" name="Google Shape;205;p20"/>
            <p:cNvCxnSpPr>
              <a:stCxn id="200" idx="4"/>
              <a:endCxn id="204" idx="0"/>
            </p:cNvCxnSpPr>
            <p:nvPr/>
          </p:nvCxnSpPr>
          <p:spPr>
            <a:xfrm>
              <a:off x="5712125" y="5341400"/>
              <a:ext cx="13800" cy="5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body" idx="1"/>
          </p:nvPr>
        </p:nvSpPr>
        <p:spPr>
          <a:xfrm>
            <a:off x="457200" y="2257300"/>
            <a:ext cx="41148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root</a:t>
            </a:r>
            <a:r>
              <a:rPr lang="en"/>
              <a:t>: node at the top of the tree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457200" y="1800100"/>
            <a:ext cx="41148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entry</a:t>
            </a:r>
            <a:r>
              <a:rPr lang="en">
                <a:solidFill>
                  <a:srgbClr val="000000"/>
                </a:solidFill>
              </a:rPr>
              <a:t>: the data inside of a node</a:t>
            </a: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>
                <a:solidFill>
                  <a:srgbClr val="418BE8"/>
                </a:solidFill>
              </a:rPr>
              <a:t>node </a:t>
            </a:r>
            <a:r>
              <a:rPr lang="en"/>
              <a:t>or</a:t>
            </a:r>
            <a:r>
              <a:rPr lang="en">
                <a:solidFill>
                  <a:srgbClr val="418BE8"/>
                </a:solidFill>
              </a:rPr>
              <a:t> vertex</a:t>
            </a:r>
            <a:r>
              <a:rPr lang="en">
                <a:solidFill>
                  <a:srgbClr val="000000"/>
                </a:solidFill>
              </a:rPr>
              <a:t>: a single unit in a tree; contains an entry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7662975" y="2411600"/>
            <a:ext cx="673800" cy="195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4989100" y="2411600"/>
            <a:ext cx="1510500" cy="3054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6641225" y="2411600"/>
            <a:ext cx="836700" cy="880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ADT:</a:t>
            </a:r>
            <a:r>
              <a:rPr lang="en">
                <a:solidFill>
                  <a:srgbClr val="000000"/>
                </a:solidFill>
              </a:rPr>
              <a:t> Terminology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17" name="Google Shape;217;p21"/>
          <p:cNvGrpSpPr/>
          <p:nvPr/>
        </p:nvGrpSpPr>
        <p:grpSpPr>
          <a:xfrm>
            <a:off x="5087400" y="1313850"/>
            <a:ext cx="3178275" cy="3874575"/>
            <a:chOff x="4641300" y="2499725"/>
            <a:chExt cx="3178275" cy="3874575"/>
          </a:xfrm>
        </p:grpSpPr>
        <p:grpSp>
          <p:nvGrpSpPr>
            <p:cNvPr id="218" name="Google Shape;218;p21"/>
            <p:cNvGrpSpPr/>
            <p:nvPr/>
          </p:nvGrpSpPr>
          <p:grpSpPr>
            <a:xfrm>
              <a:off x="4641300" y="2499725"/>
              <a:ext cx="3178275" cy="2841675"/>
              <a:chOff x="5021700" y="1358550"/>
              <a:chExt cx="3178275" cy="2841675"/>
            </a:xfrm>
          </p:grpSpPr>
          <p:sp>
            <p:nvSpPr>
              <p:cNvPr id="219" name="Google Shape;219;p21"/>
              <p:cNvSpPr/>
              <p:nvPr/>
            </p:nvSpPr>
            <p:spPr>
              <a:xfrm>
                <a:off x="6553675" y="13585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21" name="Google Shape;221;p21"/>
              <p:cNvCxnSpPr>
                <a:stCxn id="219" idx="3"/>
                <a:endCxn id="220" idx="7"/>
              </p:cNvCxnSpPr>
              <p:nvPr/>
            </p:nvCxnSpPr>
            <p:spPr>
              <a:xfrm flipH="1">
                <a:off x="5854495" y="1785156"/>
                <a:ext cx="774000" cy="89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22" name="Google Shape;222;p21"/>
              <p:cNvSpPr/>
              <p:nvPr/>
            </p:nvSpPr>
            <p:spPr>
              <a:xfrm>
                <a:off x="6760138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23" name="Google Shape;223;p21"/>
              <p:cNvCxnSpPr>
                <a:stCxn id="219" idx="4"/>
                <a:endCxn id="222" idx="0"/>
              </p:cNvCxnSpPr>
              <p:nvPr/>
            </p:nvCxnSpPr>
            <p:spPr>
              <a:xfrm>
                <a:off x="6809125" y="1858350"/>
                <a:ext cx="206400" cy="82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24" name="Google Shape;224;p21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>
                <a:off x="7689075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26" name="Google Shape;226;p21"/>
              <p:cNvCxnSpPr>
                <a:stCxn id="219" idx="5"/>
                <a:endCxn id="225" idx="1"/>
              </p:cNvCxnSpPr>
              <p:nvPr/>
            </p:nvCxnSpPr>
            <p:spPr>
              <a:xfrm>
                <a:off x="6989755" y="1785156"/>
                <a:ext cx="774000" cy="97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7" name="Google Shape;227;p21"/>
              <p:cNvCxnSpPr>
                <a:stCxn id="220" idx="3"/>
                <a:endCxn id="224" idx="0"/>
              </p:cNvCxnSpPr>
              <p:nvPr/>
            </p:nvCxnSpPr>
            <p:spPr>
              <a:xfrm flipH="1">
                <a:off x="5277095" y="3037481"/>
                <a:ext cx="2160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28" name="Google Shape;228;p21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29" name="Google Shape;229;p21"/>
              <p:cNvCxnSpPr>
                <a:stCxn id="220" idx="5"/>
                <a:endCxn id="228" idx="0"/>
              </p:cNvCxnSpPr>
              <p:nvPr/>
            </p:nvCxnSpPr>
            <p:spPr>
              <a:xfrm>
                <a:off x="5854355" y="3037481"/>
                <a:ext cx="2382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30" name="Google Shape;230;p21"/>
              <p:cNvSpPr/>
              <p:nvPr/>
            </p:nvSpPr>
            <p:spPr>
              <a:xfrm>
                <a:off x="7689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31" name="Google Shape;231;p21"/>
              <p:cNvCxnSpPr>
                <a:stCxn id="225" idx="4"/>
                <a:endCxn id="230" idx="0"/>
              </p:cNvCxnSpPr>
              <p:nvPr/>
            </p:nvCxnSpPr>
            <p:spPr>
              <a:xfrm>
                <a:off x="7944525" y="3183750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32" name="Google Shape;232;p21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3" name="Google Shape;233;p21"/>
            <p:cNvCxnSpPr>
              <a:stCxn id="228" idx="4"/>
              <a:endCxn id="232" idx="0"/>
            </p:cNvCxnSpPr>
            <p:nvPr/>
          </p:nvCxnSpPr>
          <p:spPr>
            <a:xfrm>
              <a:off x="5712125" y="5341400"/>
              <a:ext cx="13800" cy="5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4" name="Google Shape;234;p21"/>
          <p:cNvSpPr/>
          <p:nvPr/>
        </p:nvSpPr>
        <p:spPr>
          <a:xfrm>
            <a:off x="1954200" y="4868075"/>
            <a:ext cx="1120800" cy="1055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sz="30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932700" y="4445200"/>
            <a:ext cx="836700" cy="487800"/>
          </a:xfrm>
          <a:prstGeom prst="wedgeRoundRectCallout">
            <a:avLst>
              <a:gd name="adj1" fmla="val 67145"/>
              <a:gd name="adj2" fmla="val 85911"/>
              <a:gd name="adj3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node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3324000" y="4445200"/>
            <a:ext cx="836700" cy="487800"/>
          </a:xfrm>
          <a:prstGeom prst="wedgeRoundRectCallout">
            <a:avLst>
              <a:gd name="adj1" fmla="val -130327"/>
              <a:gd name="adj2" fmla="val 132703"/>
              <a:gd name="adj3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entry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5662900" y="896700"/>
            <a:ext cx="836700" cy="487800"/>
          </a:xfrm>
          <a:prstGeom prst="wedgeRoundRectCallout">
            <a:avLst>
              <a:gd name="adj1" fmla="val 52567"/>
              <a:gd name="adj2" fmla="val 78106"/>
              <a:gd name="adj3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38" name="Google Shape;238;p21"/>
          <p:cNvGrpSpPr/>
          <p:nvPr/>
        </p:nvGrpSpPr>
        <p:grpSpPr>
          <a:xfrm>
            <a:off x="4830075" y="1136850"/>
            <a:ext cx="4074475" cy="1101025"/>
            <a:chOff x="4830075" y="1136850"/>
            <a:chExt cx="4074475" cy="1101025"/>
          </a:xfrm>
        </p:grpSpPr>
        <p:sp>
          <p:nvSpPr>
            <p:cNvPr id="239" name="Google Shape;239;p21"/>
            <p:cNvSpPr/>
            <p:nvPr/>
          </p:nvSpPr>
          <p:spPr>
            <a:xfrm>
              <a:off x="4830075" y="1750075"/>
              <a:ext cx="1067700" cy="487800"/>
            </a:xfrm>
            <a:prstGeom prst="wedgeRoundRectCallout">
              <a:avLst>
                <a:gd name="adj1" fmla="val 38140"/>
                <a:gd name="adj2" fmla="val 74718"/>
                <a:gd name="adj3" fmla="val 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subtree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7836850" y="1750075"/>
              <a:ext cx="1067700" cy="487800"/>
            </a:xfrm>
            <a:prstGeom prst="wedgeRoundRectCallout">
              <a:avLst>
                <a:gd name="adj1" fmla="val -25635"/>
                <a:gd name="adj2" fmla="val 68035"/>
                <a:gd name="adj3" fmla="val 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subtree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7590488" y="1136850"/>
              <a:ext cx="1026000" cy="487800"/>
            </a:xfrm>
            <a:prstGeom prst="wedgeRoundRectCallout">
              <a:avLst>
                <a:gd name="adj1" fmla="val -75842"/>
                <a:gd name="adj2" fmla="val 198206"/>
                <a:gd name="adj3" fmla="val 0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subtree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42" name="Google Shape;242;p21"/>
          <p:cNvSpPr txBox="1">
            <a:spLocks noGrp="1"/>
          </p:cNvSpPr>
          <p:nvPr>
            <p:ph type="body" idx="1"/>
          </p:nvPr>
        </p:nvSpPr>
        <p:spPr>
          <a:xfrm>
            <a:off x="457200" y="2730200"/>
            <a:ext cx="41148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subtree</a:t>
            </a:r>
            <a:r>
              <a:rPr lang="en"/>
              <a:t>: a smaller tree within the whole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body" idx="1"/>
          </p:nvPr>
        </p:nvSpPr>
        <p:spPr>
          <a:xfrm>
            <a:off x="457200" y="1800100"/>
            <a:ext cx="41148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parent </a:t>
            </a:r>
            <a:r>
              <a:rPr lang="en"/>
              <a:t>and</a:t>
            </a:r>
            <a:r>
              <a:rPr lang="en">
                <a:solidFill>
                  <a:srgbClr val="418BE8"/>
                </a:solidFill>
              </a:rPr>
              <a:t> child: </a:t>
            </a:r>
            <a:r>
              <a:rPr lang="en">
                <a:solidFill>
                  <a:srgbClr val="000000"/>
                </a:solidFill>
              </a:rPr>
              <a:t>two connected nodes. </a:t>
            </a:r>
            <a:r>
              <a:rPr lang="en">
                <a:solidFill>
                  <a:srgbClr val="418BE8"/>
                </a:solidFill>
              </a:rPr>
              <a:t>Parent</a:t>
            </a:r>
            <a:r>
              <a:rPr lang="en">
                <a:solidFill>
                  <a:srgbClr val="000000"/>
                </a:solidFill>
              </a:rPr>
              <a:t> is higher, </a:t>
            </a:r>
            <a:r>
              <a:rPr lang="en">
                <a:solidFill>
                  <a:srgbClr val="418BE8"/>
                </a:solidFill>
              </a:rPr>
              <a:t>child</a:t>
            </a:r>
            <a:r>
              <a:rPr lang="en">
                <a:solidFill>
                  <a:srgbClr val="000000"/>
                </a:solidFill>
              </a:rPr>
              <a:t> is lower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branch </a:t>
            </a:r>
            <a:r>
              <a:rPr lang="en"/>
              <a:t>or</a:t>
            </a:r>
            <a:r>
              <a:rPr lang="en">
                <a:solidFill>
                  <a:srgbClr val="418BE8"/>
                </a:solidFill>
              </a:rPr>
              <a:t> edge</a:t>
            </a:r>
            <a:r>
              <a:rPr lang="en">
                <a:solidFill>
                  <a:srgbClr val="000000"/>
                </a:solidFill>
              </a:rPr>
              <a:t>: connects two nodes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ADT:</a:t>
            </a:r>
            <a:r>
              <a:rPr lang="en">
                <a:solidFill>
                  <a:srgbClr val="000000"/>
                </a:solidFill>
              </a:rPr>
              <a:t> Terminology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50" name="Google Shape;250;p22"/>
          <p:cNvGrpSpPr/>
          <p:nvPr/>
        </p:nvGrpSpPr>
        <p:grpSpPr>
          <a:xfrm>
            <a:off x="5087400" y="1313850"/>
            <a:ext cx="3178275" cy="3874575"/>
            <a:chOff x="4641300" y="2499725"/>
            <a:chExt cx="3178275" cy="3874575"/>
          </a:xfrm>
        </p:grpSpPr>
        <p:grpSp>
          <p:nvGrpSpPr>
            <p:cNvPr id="251" name="Google Shape;251;p22"/>
            <p:cNvGrpSpPr/>
            <p:nvPr/>
          </p:nvGrpSpPr>
          <p:grpSpPr>
            <a:xfrm>
              <a:off x="4641300" y="2499725"/>
              <a:ext cx="3178275" cy="2841675"/>
              <a:chOff x="5021700" y="1358550"/>
              <a:chExt cx="3178275" cy="2841675"/>
            </a:xfrm>
          </p:grpSpPr>
          <p:sp>
            <p:nvSpPr>
              <p:cNvPr id="252" name="Google Shape;252;p22"/>
              <p:cNvSpPr/>
              <p:nvPr/>
            </p:nvSpPr>
            <p:spPr>
              <a:xfrm>
                <a:off x="6553675" y="13585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3" name="Google Shape;253;p22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54" name="Google Shape;254;p22"/>
              <p:cNvCxnSpPr>
                <a:stCxn id="252" idx="3"/>
                <a:endCxn id="253" idx="7"/>
              </p:cNvCxnSpPr>
              <p:nvPr/>
            </p:nvCxnSpPr>
            <p:spPr>
              <a:xfrm flipH="1">
                <a:off x="5854495" y="1785156"/>
                <a:ext cx="774000" cy="89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55" name="Google Shape;255;p22"/>
              <p:cNvSpPr/>
              <p:nvPr/>
            </p:nvSpPr>
            <p:spPr>
              <a:xfrm>
                <a:off x="6760138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56" name="Google Shape;256;p22"/>
              <p:cNvCxnSpPr>
                <a:stCxn id="252" idx="4"/>
                <a:endCxn id="255" idx="0"/>
              </p:cNvCxnSpPr>
              <p:nvPr/>
            </p:nvCxnSpPr>
            <p:spPr>
              <a:xfrm>
                <a:off x="6809125" y="1858350"/>
                <a:ext cx="206400" cy="82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57" name="Google Shape;257;p22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7689075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59" name="Google Shape;259;p22"/>
              <p:cNvCxnSpPr>
                <a:stCxn id="252" idx="5"/>
                <a:endCxn id="258" idx="1"/>
              </p:cNvCxnSpPr>
              <p:nvPr/>
            </p:nvCxnSpPr>
            <p:spPr>
              <a:xfrm>
                <a:off x="6989755" y="1785156"/>
                <a:ext cx="774000" cy="97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60" name="Google Shape;260;p22"/>
              <p:cNvCxnSpPr>
                <a:stCxn id="253" idx="3"/>
                <a:endCxn id="257" idx="0"/>
              </p:cNvCxnSpPr>
              <p:nvPr/>
            </p:nvCxnSpPr>
            <p:spPr>
              <a:xfrm flipH="1">
                <a:off x="5277095" y="3037481"/>
                <a:ext cx="2160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61" name="Google Shape;261;p22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62" name="Google Shape;262;p22"/>
              <p:cNvCxnSpPr>
                <a:stCxn id="253" idx="5"/>
                <a:endCxn id="261" idx="0"/>
              </p:cNvCxnSpPr>
              <p:nvPr/>
            </p:nvCxnSpPr>
            <p:spPr>
              <a:xfrm>
                <a:off x="5854355" y="3037481"/>
                <a:ext cx="2382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63" name="Google Shape;263;p22"/>
              <p:cNvSpPr/>
              <p:nvPr/>
            </p:nvSpPr>
            <p:spPr>
              <a:xfrm>
                <a:off x="7689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264" name="Google Shape;264;p22"/>
              <p:cNvCxnSpPr>
                <a:stCxn id="258" idx="4"/>
                <a:endCxn id="263" idx="0"/>
              </p:cNvCxnSpPr>
              <p:nvPr/>
            </p:nvCxnSpPr>
            <p:spPr>
              <a:xfrm>
                <a:off x="7944525" y="3183750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65" name="Google Shape;265;p22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6" name="Google Shape;266;p22"/>
            <p:cNvCxnSpPr>
              <a:stCxn id="261" idx="4"/>
              <a:endCxn id="265" idx="0"/>
            </p:cNvCxnSpPr>
            <p:nvPr/>
          </p:nvCxnSpPr>
          <p:spPr>
            <a:xfrm>
              <a:off x="5712125" y="5341400"/>
              <a:ext cx="13800" cy="5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67" name="Google Shape;267;p22"/>
          <p:cNvGrpSpPr/>
          <p:nvPr/>
        </p:nvGrpSpPr>
        <p:grpSpPr>
          <a:xfrm>
            <a:off x="2321375" y="4341525"/>
            <a:ext cx="524550" cy="1532700"/>
            <a:chOff x="5456675" y="4841600"/>
            <a:chExt cx="524550" cy="1532700"/>
          </a:xfrm>
        </p:grpSpPr>
        <p:sp>
          <p:nvSpPr>
            <p:cNvPr id="268" name="Google Shape;268;p22"/>
            <p:cNvSpPr/>
            <p:nvPr/>
          </p:nvSpPr>
          <p:spPr>
            <a:xfrm>
              <a:off x="5456675" y="48416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9" name="Google Shape;269;p22"/>
            <p:cNvCxnSpPr>
              <a:stCxn id="268" idx="4"/>
              <a:endCxn id="270" idx="0"/>
            </p:cNvCxnSpPr>
            <p:nvPr/>
          </p:nvCxnSpPr>
          <p:spPr>
            <a:xfrm>
              <a:off x="5712125" y="5341400"/>
              <a:ext cx="13800" cy="5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22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71" name="Google Shape;271;p22"/>
          <p:cNvSpPr/>
          <p:nvPr/>
        </p:nvSpPr>
        <p:spPr>
          <a:xfrm>
            <a:off x="1097725" y="4053925"/>
            <a:ext cx="997800" cy="487800"/>
          </a:xfrm>
          <a:prstGeom prst="wedgeRoundRectCallout">
            <a:avLst>
              <a:gd name="adj1" fmla="val 63248"/>
              <a:gd name="adj2" fmla="val 39125"/>
              <a:gd name="adj3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parent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1097725" y="5590575"/>
            <a:ext cx="997800" cy="487800"/>
          </a:xfrm>
          <a:prstGeom prst="wedgeRoundRectCallout">
            <a:avLst>
              <a:gd name="adj1" fmla="val 67636"/>
              <a:gd name="adj2" fmla="val -41943"/>
              <a:gd name="adj3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child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3010825" y="4863975"/>
            <a:ext cx="997800" cy="487800"/>
          </a:xfrm>
          <a:prstGeom prst="wedgeRoundRectCallout">
            <a:avLst>
              <a:gd name="adj1" fmla="val -73990"/>
              <a:gd name="adj2" fmla="val 2291"/>
              <a:gd name="adj3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branch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74" name="Google Shape;274;p22"/>
          <p:cNvGrpSpPr/>
          <p:nvPr/>
        </p:nvGrpSpPr>
        <p:grpSpPr>
          <a:xfrm>
            <a:off x="4695675" y="3354800"/>
            <a:ext cx="3521325" cy="2519425"/>
            <a:chOff x="4695675" y="3354800"/>
            <a:chExt cx="3521325" cy="2519425"/>
          </a:xfrm>
        </p:grpSpPr>
        <p:sp>
          <p:nvSpPr>
            <p:cNvPr id="275" name="Google Shape;275;p22"/>
            <p:cNvSpPr/>
            <p:nvPr/>
          </p:nvSpPr>
          <p:spPr>
            <a:xfrm>
              <a:off x="5608400" y="5386425"/>
              <a:ext cx="760500" cy="487800"/>
            </a:xfrm>
            <a:prstGeom prst="wedgeRoundRectCallout">
              <a:avLst>
                <a:gd name="adj1" fmla="val 26220"/>
                <a:gd name="adj2" fmla="val -73201"/>
                <a:gd name="adj3" fmla="val 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leaf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4695675" y="4341525"/>
              <a:ext cx="760500" cy="487800"/>
            </a:xfrm>
            <a:prstGeom prst="wedgeRoundRectCallout">
              <a:avLst>
                <a:gd name="adj1" fmla="val 26220"/>
                <a:gd name="adj2" fmla="val -73201"/>
                <a:gd name="adj3" fmla="val 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leaf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456500" y="4376175"/>
              <a:ext cx="760500" cy="487800"/>
            </a:xfrm>
            <a:prstGeom prst="wedgeRoundRectCallout">
              <a:avLst>
                <a:gd name="adj1" fmla="val 26220"/>
                <a:gd name="adj2" fmla="val -73201"/>
                <a:gd name="adj3" fmla="val 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leaf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576375" y="3354800"/>
              <a:ext cx="760500" cy="487800"/>
            </a:xfrm>
            <a:prstGeom prst="wedgeRoundRectCallout">
              <a:avLst>
                <a:gd name="adj1" fmla="val 26220"/>
                <a:gd name="adj2" fmla="val -73201"/>
                <a:gd name="adj3" fmla="val 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leaf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457200" y="3019300"/>
            <a:ext cx="41148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leaf</a:t>
            </a:r>
            <a:r>
              <a:rPr lang="en">
                <a:solidFill>
                  <a:srgbClr val="000000"/>
                </a:solidFill>
              </a:rPr>
              <a:t>: a node with no children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Definitions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1800"/>
              <a:buAutoNum type="arabicPeriod"/>
            </a:pPr>
            <a:r>
              <a:rPr lang="en">
                <a:solidFill>
                  <a:srgbClr val="418BE8"/>
                </a:solidFill>
              </a:rPr>
              <a:t>Tree ADT</a:t>
            </a:r>
            <a:endParaRPr>
              <a:solidFill>
                <a:srgbClr val="418BE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Examples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sum_tree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map_tree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Implementing trees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5" name="Google Shape;285;p23"/>
          <p:cNvSpPr txBox="1">
            <a:spLocks noGrp="1"/>
          </p:cNvSpPr>
          <p:nvPr>
            <p:ph type="title" idx="4294967295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Trees</a:t>
            </a:r>
            <a:endParaRPr sz="2400" b="0">
              <a:solidFill>
                <a:srgbClr val="418BE8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86" name="Google Shape;286;p23"/>
          <p:cNvGrpSpPr/>
          <p:nvPr/>
        </p:nvGrpSpPr>
        <p:grpSpPr>
          <a:xfrm>
            <a:off x="4782350" y="1011424"/>
            <a:ext cx="3401600" cy="4777726"/>
            <a:chOff x="4706275" y="1134674"/>
            <a:chExt cx="3401600" cy="4777726"/>
          </a:xfrm>
        </p:grpSpPr>
        <p:pic>
          <p:nvPicPr>
            <p:cNvPr id="287" name="Google Shape;28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06275" y="1134674"/>
              <a:ext cx="3401600" cy="4484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23"/>
            <p:cNvSpPr txBox="1"/>
            <p:nvPr/>
          </p:nvSpPr>
          <p:spPr>
            <a:xfrm>
              <a:off x="5662125" y="5434200"/>
              <a:ext cx="1586700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Droid Sans"/>
                  <a:ea typeface="Droid Sans"/>
                  <a:cs typeface="Droid Sans"/>
                  <a:sym typeface="Droid Sans"/>
                  <a:hlinkClick r:id="rId4"/>
                </a:rPr>
                <a:t>Recursive tree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3912000" cy="51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Constructor: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tree(entry, subtrees)</a:t>
            </a:r>
            <a:r>
              <a:rPr lang="en">
                <a:solidFill>
                  <a:srgbClr val="000000"/>
                </a:solidFill>
              </a:rPr>
              <a:t> creates a tree (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subtrees </a:t>
            </a:r>
            <a:r>
              <a:rPr lang="en">
                <a:solidFill>
                  <a:srgbClr val="000000"/>
                </a:solidFill>
              </a:rPr>
              <a:t>must be a sequence of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>
                <a:solidFill>
                  <a:srgbClr val="000000"/>
                </a:solidFill>
              </a:rPr>
              <a:t>s)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Selectors: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entry(t)</a:t>
            </a:r>
            <a:r>
              <a:rPr lang="en">
                <a:solidFill>
                  <a:srgbClr val="000000"/>
                </a:solidFill>
              </a:rPr>
              <a:t>: entry in the root of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0000"/>
                </a:solidFill>
              </a:rPr>
              <a:t> (any data type)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subtrees(t)</a:t>
            </a:r>
            <a:r>
              <a:rPr lang="en">
                <a:solidFill>
                  <a:srgbClr val="000000"/>
                </a:solidFill>
              </a:rPr>
              <a:t>: list of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0000"/>
                </a:solidFill>
              </a:rPr>
              <a:t>'s subtrees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Implementation is left out for now -- revisit later in lecture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4" name="Google Shape;294;p24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ADT:</a:t>
            </a:r>
            <a:r>
              <a:rPr lang="en">
                <a:solidFill>
                  <a:srgbClr val="000000"/>
                </a:solidFill>
              </a:rPr>
              <a:t> Constructors and selectors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4714276" y="1054900"/>
            <a:ext cx="4100100" cy="24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(entry, subtrees=[]):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(t):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subtrees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(t):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5002200" y="3128675"/>
            <a:ext cx="2975400" cy="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(3,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[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(2,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[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(1)]),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(4)])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7" name="Google Shape;297;p24"/>
          <p:cNvCxnSpPr/>
          <p:nvPr/>
        </p:nvCxnSpPr>
        <p:spPr>
          <a:xfrm>
            <a:off x="4574988" y="1130200"/>
            <a:ext cx="1200" cy="521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4"/>
          <p:cNvCxnSpPr/>
          <p:nvPr/>
        </p:nvCxnSpPr>
        <p:spPr>
          <a:xfrm rot="10800000" flipH="1">
            <a:off x="4676275" y="3074575"/>
            <a:ext cx="41409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99" name="Google Shape;299;p24"/>
          <p:cNvGrpSpPr/>
          <p:nvPr/>
        </p:nvGrpSpPr>
        <p:grpSpPr>
          <a:xfrm flipH="1">
            <a:off x="5425800" y="4737388"/>
            <a:ext cx="2128200" cy="1652613"/>
            <a:chOff x="4500025" y="4073663"/>
            <a:chExt cx="2128200" cy="1652613"/>
          </a:xfrm>
        </p:grpSpPr>
        <p:grpSp>
          <p:nvGrpSpPr>
            <p:cNvPr id="300" name="Google Shape;300;p24"/>
            <p:cNvGrpSpPr/>
            <p:nvPr/>
          </p:nvGrpSpPr>
          <p:grpSpPr>
            <a:xfrm>
              <a:off x="4500025" y="4073663"/>
              <a:ext cx="1617300" cy="1079613"/>
              <a:chOff x="4880425" y="2932488"/>
              <a:chExt cx="1617300" cy="1079613"/>
            </a:xfrm>
          </p:grpSpPr>
          <p:sp>
            <p:nvSpPr>
              <p:cNvPr id="301" name="Google Shape;301;p24"/>
              <p:cNvSpPr/>
              <p:nvPr/>
            </p:nvSpPr>
            <p:spPr>
              <a:xfrm>
                <a:off x="5436213" y="2932488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4880425" y="351230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303" name="Google Shape;303;p24"/>
              <p:cNvCxnSpPr>
                <a:stCxn id="301" idx="3"/>
                <a:endCxn id="302" idx="7"/>
              </p:cNvCxnSpPr>
              <p:nvPr/>
            </p:nvCxnSpPr>
            <p:spPr>
              <a:xfrm flipH="1">
                <a:off x="5316632" y="3359093"/>
                <a:ext cx="194400" cy="226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04" name="Google Shape;304;p24"/>
              <p:cNvSpPr/>
              <p:nvPr/>
            </p:nvSpPr>
            <p:spPr>
              <a:xfrm>
                <a:off x="5986825" y="3512288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305" name="Google Shape;305;p24"/>
              <p:cNvCxnSpPr>
                <a:stCxn id="301" idx="5"/>
                <a:endCxn id="304" idx="1"/>
              </p:cNvCxnSpPr>
              <p:nvPr/>
            </p:nvCxnSpPr>
            <p:spPr>
              <a:xfrm>
                <a:off x="5872293" y="3359093"/>
                <a:ext cx="189300" cy="226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06" name="Google Shape;306;p24"/>
            <p:cNvSpPr/>
            <p:nvPr/>
          </p:nvSpPr>
          <p:spPr>
            <a:xfrm>
              <a:off x="6117325" y="5226475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07" name="Google Shape;307;p24"/>
            <p:cNvCxnSpPr>
              <a:stCxn id="304" idx="5"/>
              <a:endCxn id="306" idx="1"/>
            </p:cNvCxnSpPr>
            <p:nvPr/>
          </p:nvCxnSpPr>
          <p:spPr>
            <a:xfrm>
              <a:off x="6042505" y="5080068"/>
              <a:ext cx="149700" cy="21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37278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is_leaf(t)</a:t>
            </a:r>
            <a:r>
              <a:rPr lang="en">
                <a:solidFill>
                  <a:srgbClr val="000000"/>
                </a:solidFill>
              </a:rPr>
              <a:t>: checks if t is a leaf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A leaf has no children (no subtrees)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3" name="Google Shape;313;p25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ADT:</a:t>
            </a:r>
            <a:r>
              <a:rPr lang="en">
                <a:solidFill>
                  <a:srgbClr val="000000"/>
                </a:solidFill>
              </a:rPr>
              <a:t> Convenience function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4714275" y="1054900"/>
            <a:ext cx="37278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is_leaf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(t):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not subtrees(t)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5" name="Google Shape;315;p25"/>
          <p:cNvCxnSpPr/>
          <p:nvPr/>
        </p:nvCxnSpPr>
        <p:spPr>
          <a:xfrm flipH="1">
            <a:off x="706275" y="2804075"/>
            <a:ext cx="7640700" cy="1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6" name="Google Shape;316;p25"/>
          <p:cNvSpPr txBox="1"/>
          <p:nvPr/>
        </p:nvSpPr>
        <p:spPr>
          <a:xfrm>
            <a:off x="641700" y="3391275"/>
            <a:ext cx="2596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is_leaf(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tree(3)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7" name="Google Shape;317;p25"/>
          <p:cNvGrpSpPr/>
          <p:nvPr/>
        </p:nvGrpSpPr>
        <p:grpSpPr>
          <a:xfrm>
            <a:off x="641700" y="4229475"/>
            <a:ext cx="2596800" cy="586800"/>
            <a:chOff x="641700" y="4229475"/>
            <a:chExt cx="2596800" cy="586800"/>
          </a:xfrm>
        </p:grpSpPr>
        <p:sp>
          <p:nvSpPr>
            <p:cNvPr id="318" name="Google Shape;318;p25"/>
            <p:cNvSpPr txBox="1"/>
            <p:nvPr/>
          </p:nvSpPr>
          <p:spPr>
            <a:xfrm>
              <a:off x="641700" y="4229475"/>
              <a:ext cx="2596800" cy="5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is_leaf(    </a:t>
              </a:r>
              <a:r>
                <a:rPr lang="en" sz="1800">
                  <a:solidFill>
                    <a:srgbClr val="418BE8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2108525" y="4272975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20" name="Google Shape;320;p25"/>
          <p:cNvSpPr txBox="1"/>
          <p:nvPr/>
        </p:nvSpPr>
        <p:spPr>
          <a:xfrm>
            <a:off x="1500450" y="5024075"/>
            <a:ext cx="879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4505425" y="3025188"/>
            <a:ext cx="35589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is_leaf(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tree(3,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              [tree(2),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               tree(4)])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2" name="Google Shape;322;p25"/>
          <p:cNvGrpSpPr/>
          <p:nvPr/>
        </p:nvGrpSpPr>
        <p:grpSpPr>
          <a:xfrm>
            <a:off x="3923800" y="4465675"/>
            <a:ext cx="4618500" cy="1079613"/>
            <a:chOff x="3880200" y="4541875"/>
            <a:chExt cx="4618500" cy="1079613"/>
          </a:xfrm>
        </p:grpSpPr>
        <p:sp>
          <p:nvSpPr>
            <p:cNvPr id="323" name="Google Shape;323;p25"/>
            <p:cNvSpPr txBox="1"/>
            <p:nvPr/>
          </p:nvSpPr>
          <p:spPr>
            <a:xfrm>
              <a:off x="3880200" y="4881850"/>
              <a:ext cx="4618500" cy="5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is_leaf(</a:t>
              </a:r>
              <a:r>
                <a:rPr lang="en" sz="1800">
                  <a:solidFill>
                    <a:srgbClr val="418BE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</a:t>
              </a: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324" name="Google Shape;324;p25"/>
            <p:cNvGrpSpPr/>
            <p:nvPr/>
          </p:nvGrpSpPr>
          <p:grpSpPr>
            <a:xfrm flipH="1">
              <a:off x="5859575" y="4541875"/>
              <a:ext cx="1617300" cy="1079613"/>
              <a:chOff x="4880425" y="2932488"/>
              <a:chExt cx="1617300" cy="1079613"/>
            </a:xfrm>
          </p:grpSpPr>
          <p:sp>
            <p:nvSpPr>
              <p:cNvPr id="325" name="Google Shape;325;p25"/>
              <p:cNvSpPr/>
              <p:nvPr/>
            </p:nvSpPr>
            <p:spPr>
              <a:xfrm>
                <a:off x="5436213" y="2932488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4880425" y="351230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327" name="Google Shape;327;p25"/>
              <p:cNvCxnSpPr>
                <a:stCxn id="325" idx="3"/>
                <a:endCxn id="326" idx="7"/>
              </p:cNvCxnSpPr>
              <p:nvPr/>
            </p:nvCxnSpPr>
            <p:spPr>
              <a:xfrm flipH="1">
                <a:off x="5316632" y="3359093"/>
                <a:ext cx="194400" cy="226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28" name="Google Shape;328;p25"/>
              <p:cNvSpPr/>
              <p:nvPr/>
            </p:nvSpPr>
            <p:spPr>
              <a:xfrm>
                <a:off x="5986825" y="3512288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329" name="Google Shape;329;p25"/>
              <p:cNvCxnSpPr>
                <a:stCxn id="325" idx="5"/>
                <a:endCxn id="328" idx="1"/>
              </p:cNvCxnSpPr>
              <p:nvPr/>
            </p:nvCxnSpPr>
            <p:spPr>
              <a:xfrm>
                <a:off x="5872293" y="3359093"/>
                <a:ext cx="189300" cy="226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330" name="Google Shape;330;p25"/>
          <p:cNvSpPr txBox="1"/>
          <p:nvPr/>
        </p:nvSpPr>
        <p:spPr>
          <a:xfrm>
            <a:off x="6022075" y="5858125"/>
            <a:ext cx="879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5912550" y="1934500"/>
            <a:ext cx="2206200" cy="673800"/>
          </a:xfrm>
          <a:prstGeom prst="wedgeRoundRectCallout">
            <a:avLst>
              <a:gd name="adj1" fmla="val -32270"/>
              <a:gd name="adj2" fmla="val -77408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True if </a:t>
            </a:r>
            <a:r>
              <a:rPr lang="en" sz="16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subtrees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(t)</a:t>
            </a:r>
            <a:r>
              <a:rPr lang="en" sz="1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is an empty list</a:t>
            </a:r>
            <a:endParaRPr sz="1600"/>
          </a:p>
        </p:txBody>
      </p:sp>
      <p:cxnSp>
        <p:nvCxnSpPr>
          <p:cNvPr id="332" name="Google Shape;332;p25"/>
          <p:cNvCxnSpPr/>
          <p:nvPr/>
        </p:nvCxnSpPr>
        <p:spPr>
          <a:xfrm>
            <a:off x="3858775" y="2858400"/>
            <a:ext cx="0" cy="37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>
            <a:spLocks noGrp="1"/>
          </p:cNvSpPr>
          <p:nvPr>
            <p:ph type="body" idx="2"/>
          </p:nvPr>
        </p:nvSpPr>
        <p:spPr>
          <a:xfrm>
            <a:off x="457200" y="5610000"/>
            <a:ext cx="765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tree(1, [])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418BE8"/>
                </a:solidFill>
              </a:rPr>
              <a:t>Valid!</a:t>
            </a:r>
            <a:endParaRPr sz="2000"/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2"/>
          </p:nvPr>
        </p:nvSpPr>
        <p:spPr>
          <a:xfrm>
            <a:off x="457200" y="4543200"/>
            <a:ext cx="765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tree(1, [tree(2)])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418BE8"/>
                </a:solidFill>
              </a:rPr>
              <a:t>Valid!</a:t>
            </a:r>
            <a:endParaRPr sz="2000"/>
          </a:p>
        </p:txBody>
      </p:sp>
      <p:sp>
        <p:nvSpPr>
          <p:cNvPr id="339" name="Google Shape;339;p26"/>
          <p:cNvSpPr txBox="1">
            <a:spLocks noGrp="1"/>
          </p:cNvSpPr>
          <p:nvPr>
            <p:ph type="body" idx="2"/>
          </p:nvPr>
        </p:nvSpPr>
        <p:spPr>
          <a:xfrm>
            <a:off x="457200" y="3628800"/>
            <a:ext cx="765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tree(1, tree(2))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FF0000"/>
                </a:solidFill>
              </a:rPr>
              <a:t>Invalid</a:t>
            </a:r>
            <a:r>
              <a:rPr lang="en" sz="2000"/>
              <a:t>: subtrees must be list</a:t>
            </a:r>
            <a:endParaRPr sz="2000"/>
          </a:p>
        </p:txBody>
      </p:sp>
      <p:sp>
        <p:nvSpPr>
          <p:cNvPr id="340" name="Google Shape;340;p26"/>
          <p:cNvSpPr txBox="1">
            <a:spLocks noGrp="1"/>
          </p:cNvSpPr>
          <p:nvPr>
            <p:ph type="body" idx="2"/>
          </p:nvPr>
        </p:nvSpPr>
        <p:spPr>
          <a:xfrm>
            <a:off x="457200" y="2714400"/>
            <a:ext cx="765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tree(1, [2, 3, 4])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FF0000"/>
                </a:solidFill>
              </a:rPr>
              <a:t>Invalid</a:t>
            </a:r>
            <a:r>
              <a:rPr lang="en" sz="2000"/>
              <a:t>: subtrees must be list of trees</a:t>
            </a:r>
            <a:endParaRPr sz="2000"/>
          </a:p>
        </p:txBody>
      </p:sp>
      <p:sp>
        <p:nvSpPr>
          <p:cNvPr id="341" name="Google Shape;341;p26"/>
          <p:cNvSpPr txBox="1">
            <a:spLocks noGrp="1"/>
          </p:cNvSpPr>
          <p:nvPr>
            <p:ph type="body" idx="2"/>
          </p:nvPr>
        </p:nvSpPr>
        <p:spPr>
          <a:xfrm>
            <a:off x="457200" y="1876200"/>
            <a:ext cx="765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tree()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FF0000"/>
                </a:solidFill>
              </a:rPr>
              <a:t>Invalid</a:t>
            </a:r>
            <a:r>
              <a:rPr lang="en" sz="2000"/>
              <a:t>: must have an entry</a:t>
            </a:r>
            <a:endParaRPr sz="2000"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2"/>
          </p:nvPr>
        </p:nvSpPr>
        <p:spPr>
          <a:xfrm>
            <a:off x="457200" y="1038000"/>
            <a:ext cx="765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tree(1)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418BE8"/>
                </a:solidFill>
              </a:rPr>
              <a:t>Valid!</a:t>
            </a:r>
            <a:endParaRPr sz="2000"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ADT:</a:t>
            </a:r>
            <a:r>
              <a:rPr lang="en">
                <a:solidFill>
                  <a:srgbClr val="000000"/>
                </a:solidFill>
              </a:rPr>
              <a:t> Are these valid trees?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4890850" y="1353425"/>
            <a:ext cx="510900" cy="499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45" name="Google Shape;345;p26"/>
          <p:cNvGrpSpPr/>
          <p:nvPr/>
        </p:nvGrpSpPr>
        <p:grpSpPr>
          <a:xfrm>
            <a:off x="4890850" y="4592100"/>
            <a:ext cx="1120500" cy="957000"/>
            <a:chOff x="4890850" y="4820700"/>
            <a:chExt cx="1120500" cy="957000"/>
          </a:xfrm>
        </p:grpSpPr>
        <p:sp>
          <p:nvSpPr>
            <p:cNvPr id="346" name="Google Shape;346;p26"/>
            <p:cNvSpPr/>
            <p:nvPr/>
          </p:nvSpPr>
          <p:spPr>
            <a:xfrm>
              <a:off x="4890850" y="48207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5500450" y="52779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8" name="Google Shape;348;p26"/>
            <p:cNvCxnSpPr>
              <a:stCxn id="346" idx="5"/>
              <a:endCxn id="347" idx="1"/>
            </p:cNvCxnSpPr>
            <p:nvPr/>
          </p:nvCxnSpPr>
          <p:spPr>
            <a:xfrm>
              <a:off x="5326930" y="5247306"/>
              <a:ext cx="248400" cy="103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9" name="Google Shape;349;p26"/>
          <p:cNvSpPr/>
          <p:nvPr/>
        </p:nvSpPr>
        <p:spPr>
          <a:xfrm>
            <a:off x="4890850" y="5961900"/>
            <a:ext cx="510900" cy="499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Definitions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Tree ADT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Examples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1800"/>
              <a:buAutoNum type="alphaLcPeriod"/>
            </a:pPr>
            <a:r>
              <a:rPr lang="en">
                <a:solidFill>
                  <a:srgbClr val="418BE8"/>
                </a:solidFill>
              </a:rPr>
              <a:t>sum_tree</a:t>
            </a:r>
            <a:endParaRPr>
              <a:solidFill>
                <a:srgbClr val="418BE8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map_tree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Implementing trees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5" name="Google Shape;355;p27"/>
          <p:cNvSpPr txBox="1">
            <a:spLocks noGrp="1"/>
          </p:cNvSpPr>
          <p:nvPr>
            <p:ph type="title" idx="4294967295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Trees</a:t>
            </a:r>
            <a:endParaRPr sz="2400" b="0">
              <a:solidFill>
                <a:srgbClr val="418BE8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56" name="Google Shape;356;p27"/>
          <p:cNvGrpSpPr/>
          <p:nvPr/>
        </p:nvGrpSpPr>
        <p:grpSpPr>
          <a:xfrm>
            <a:off x="4782350" y="1011424"/>
            <a:ext cx="3401600" cy="4777726"/>
            <a:chOff x="4706275" y="1134674"/>
            <a:chExt cx="3401600" cy="4777726"/>
          </a:xfrm>
        </p:grpSpPr>
        <p:pic>
          <p:nvPicPr>
            <p:cNvPr id="357" name="Google Shape;35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06275" y="1134674"/>
              <a:ext cx="3401600" cy="4484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27"/>
            <p:cNvSpPr txBox="1"/>
            <p:nvPr/>
          </p:nvSpPr>
          <p:spPr>
            <a:xfrm>
              <a:off x="5662125" y="5434200"/>
              <a:ext cx="1586700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Droid Sans"/>
                  <a:ea typeface="Droid Sans"/>
                  <a:cs typeface="Droid Sans"/>
                  <a:sym typeface="Droid Sans"/>
                  <a:hlinkClick r:id="rId4"/>
                </a:rPr>
                <a:t>Recursive tree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148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 sum_tree(t):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"*** YOUR CODE HERE ***"</a:t>
            </a:r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sum_tree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5" name="Google Shape;365;p28"/>
          <p:cNvSpPr txBox="1">
            <a:spLocks noGrp="1"/>
          </p:cNvSpPr>
          <p:nvPr>
            <p:ph type="body" idx="1"/>
          </p:nvPr>
        </p:nvSpPr>
        <p:spPr>
          <a:xfrm>
            <a:off x="4442100" y="1011433"/>
            <a:ext cx="4114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sum_tree(t)</a:t>
            </a:r>
            <a:r>
              <a:rPr lang="en"/>
              <a:t>: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/>
              <a:t> is a tree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the sum of all entries in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recursion!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Midterm 1 scores</a:t>
            </a:r>
            <a:r>
              <a:rPr lang="en"/>
              <a:t> will be released tonight (once alternates are done)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felt you didn't do as well as expected, consider talking to your TA for advice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fill out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mid-semester survey</a:t>
            </a:r>
            <a:r>
              <a:rPr lang="en"/>
              <a:t>. We appreciate any feedback you can give us!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Homework 4</a:t>
            </a:r>
            <a:r>
              <a:rPr lang="en"/>
              <a:t> due Tuesday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Project 2</a:t>
            </a:r>
            <a:r>
              <a:rPr lang="en"/>
              <a:t> due Thursday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Homework 5</a:t>
            </a:r>
            <a:r>
              <a:rPr lang="en"/>
              <a:t> due Friday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148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 sum_tree(t):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"*** YOUR CODE HERE ***"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if </a:t>
            </a:r>
            <a:r>
              <a:rPr lang="en">
                <a:solidFill>
                  <a:srgbClr val="418BE8"/>
                </a:solidFill>
              </a:rPr>
              <a:t>is_leaf(t)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return </a:t>
            </a:r>
            <a:r>
              <a:rPr lang="en">
                <a:solidFill>
                  <a:srgbClr val="418BE8"/>
                </a:solidFill>
              </a:rPr>
              <a:t>entry(t)</a:t>
            </a:r>
            <a:endParaRPr>
              <a:solidFill>
                <a:srgbClr val="418BE8"/>
              </a:solidFill>
            </a:endParaRPr>
          </a:p>
        </p:txBody>
      </p:sp>
      <p:sp>
        <p:nvSpPr>
          <p:cNvPr id="371" name="Google Shape;371;p29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sum_tree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2" name="Google Shape;372;p29"/>
          <p:cNvSpPr txBox="1">
            <a:spLocks noGrp="1"/>
          </p:cNvSpPr>
          <p:nvPr>
            <p:ph type="body" idx="1"/>
          </p:nvPr>
        </p:nvSpPr>
        <p:spPr>
          <a:xfrm>
            <a:off x="4442100" y="1011433"/>
            <a:ext cx="4114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Step 1</a:t>
            </a:r>
            <a:r>
              <a:rPr lang="en"/>
              <a:t>: Base case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input for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/>
              <a:t> is a </a:t>
            </a:r>
            <a:r>
              <a:rPr lang="en">
                <a:solidFill>
                  <a:srgbClr val="418BE8"/>
                </a:solidFill>
              </a:rPr>
              <a:t>leaf</a:t>
            </a:r>
            <a:endParaRPr>
              <a:solidFill>
                <a:srgbClr val="418BE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What's the sum of all entries in a leaf?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Only </a:t>
            </a:r>
            <a:r>
              <a:rPr lang="en">
                <a:solidFill>
                  <a:srgbClr val="418BE8"/>
                </a:solidFill>
              </a:rPr>
              <a:t>one node</a:t>
            </a:r>
            <a:r>
              <a:rPr lang="en"/>
              <a:t> (the root)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 the </a:t>
            </a:r>
            <a:r>
              <a:rPr lang="en">
                <a:solidFill>
                  <a:srgbClr val="418BE8"/>
                </a:solidFill>
              </a:rPr>
              <a:t>entry</a:t>
            </a:r>
            <a:endParaRPr>
              <a:solidFill>
                <a:srgbClr val="418BE8"/>
              </a:solidFill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956425" y="1825900"/>
            <a:ext cx="2532300" cy="7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148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 sum_tree(t):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"*** YOUR CODE HERE ***"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if is_leaf(t):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return entry(t)</a:t>
            </a:r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body" idx="1"/>
          </p:nvPr>
        </p:nvSpPr>
        <p:spPr>
          <a:xfrm>
            <a:off x="4442100" y="1011433"/>
            <a:ext cx="4114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Step 2</a:t>
            </a:r>
            <a:r>
              <a:rPr lang="en"/>
              <a:t>: Recursive call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/>
              <a:t>How to reduce the input?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Move to a </a:t>
            </a:r>
            <a:r>
              <a:rPr lang="en">
                <a:solidFill>
                  <a:srgbClr val="418BE8"/>
                </a:solidFill>
              </a:rPr>
              <a:t>single subtree</a:t>
            </a:r>
            <a:endParaRPr>
              <a:solidFill>
                <a:srgbClr val="418BE8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sum_tree</a:t>
            </a:r>
            <a:r>
              <a:rPr lang="en"/>
              <a:t> of a subtree do?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Sums all entries in the subtree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this help?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 </a:t>
            </a:r>
            <a:r>
              <a:rPr lang="en">
                <a:solidFill>
                  <a:srgbClr val="418BE8"/>
                </a:solidFill>
              </a:rPr>
              <a:t>entry</a:t>
            </a:r>
            <a:r>
              <a:rPr lang="en"/>
              <a:t> of </a:t>
            </a:r>
            <a:r>
              <a:rPr lang="en">
                <a:solidFill>
                  <a:srgbClr val="000000"/>
                </a:solidFill>
              </a:rPr>
              <a:t>root</a:t>
            </a:r>
            <a:r>
              <a:rPr lang="en"/>
              <a:t> to each subtree's</a:t>
            </a:r>
            <a:r>
              <a:rPr lang="en">
                <a:solidFill>
                  <a:srgbClr val="418BE8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sum_tree</a:t>
            </a:r>
            <a:r>
              <a:rPr lang="en"/>
              <a:t> result</a:t>
            </a: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sum_tree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891700" y="4023700"/>
            <a:ext cx="1325400" cy="236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30"/>
          <p:cNvGrpSpPr/>
          <p:nvPr/>
        </p:nvGrpSpPr>
        <p:grpSpPr>
          <a:xfrm>
            <a:off x="1000981" y="3042586"/>
            <a:ext cx="2705348" cy="3264717"/>
            <a:chOff x="4641300" y="2499725"/>
            <a:chExt cx="3178275" cy="3874575"/>
          </a:xfrm>
        </p:grpSpPr>
        <p:grpSp>
          <p:nvGrpSpPr>
            <p:cNvPr id="383" name="Google Shape;383;p30"/>
            <p:cNvGrpSpPr/>
            <p:nvPr/>
          </p:nvGrpSpPr>
          <p:grpSpPr>
            <a:xfrm>
              <a:off x="4641300" y="2499725"/>
              <a:ext cx="3178275" cy="2841675"/>
              <a:chOff x="5021700" y="1358550"/>
              <a:chExt cx="3178275" cy="2841675"/>
            </a:xfrm>
          </p:grpSpPr>
          <p:sp>
            <p:nvSpPr>
              <p:cNvPr id="384" name="Google Shape;384;p30"/>
              <p:cNvSpPr/>
              <p:nvPr/>
            </p:nvSpPr>
            <p:spPr>
              <a:xfrm>
                <a:off x="6553675" y="13585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386" name="Google Shape;386;p30"/>
              <p:cNvCxnSpPr>
                <a:stCxn id="384" idx="3"/>
                <a:endCxn id="385" idx="7"/>
              </p:cNvCxnSpPr>
              <p:nvPr/>
            </p:nvCxnSpPr>
            <p:spPr>
              <a:xfrm flipH="1">
                <a:off x="5854495" y="1785156"/>
                <a:ext cx="774000" cy="899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87" name="Google Shape;387;p30"/>
              <p:cNvSpPr/>
              <p:nvPr/>
            </p:nvSpPr>
            <p:spPr>
              <a:xfrm>
                <a:off x="6760138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388" name="Google Shape;388;p30"/>
              <p:cNvCxnSpPr>
                <a:stCxn id="384" idx="4"/>
                <a:endCxn id="387" idx="0"/>
              </p:cNvCxnSpPr>
              <p:nvPr/>
            </p:nvCxnSpPr>
            <p:spPr>
              <a:xfrm>
                <a:off x="6809125" y="1858350"/>
                <a:ext cx="206400" cy="82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89" name="Google Shape;389;p30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7689075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391" name="Google Shape;391;p30"/>
              <p:cNvCxnSpPr>
                <a:stCxn id="384" idx="5"/>
                <a:endCxn id="390" idx="1"/>
              </p:cNvCxnSpPr>
              <p:nvPr/>
            </p:nvCxnSpPr>
            <p:spPr>
              <a:xfrm>
                <a:off x="6989755" y="1785156"/>
                <a:ext cx="774000" cy="97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2" name="Google Shape;392;p30"/>
              <p:cNvCxnSpPr>
                <a:stCxn id="385" idx="3"/>
                <a:endCxn id="389" idx="0"/>
              </p:cNvCxnSpPr>
              <p:nvPr/>
            </p:nvCxnSpPr>
            <p:spPr>
              <a:xfrm flipH="1">
                <a:off x="5277095" y="3037481"/>
                <a:ext cx="2160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93" name="Google Shape;393;p30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394" name="Google Shape;394;p30"/>
              <p:cNvCxnSpPr>
                <a:stCxn id="385" idx="5"/>
                <a:endCxn id="393" idx="0"/>
              </p:cNvCxnSpPr>
              <p:nvPr/>
            </p:nvCxnSpPr>
            <p:spPr>
              <a:xfrm>
                <a:off x="5854355" y="3037481"/>
                <a:ext cx="2382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95" name="Google Shape;395;p30"/>
              <p:cNvSpPr/>
              <p:nvPr/>
            </p:nvSpPr>
            <p:spPr>
              <a:xfrm>
                <a:off x="7689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396" name="Google Shape;396;p30"/>
              <p:cNvCxnSpPr>
                <a:stCxn id="390" idx="4"/>
                <a:endCxn id="395" idx="0"/>
              </p:cNvCxnSpPr>
              <p:nvPr/>
            </p:nvCxnSpPr>
            <p:spPr>
              <a:xfrm>
                <a:off x="7944525" y="3183750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97" name="Google Shape;397;p30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98" name="Google Shape;398;p30"/>
            <p:cNvCxnSpPr>
              <a:stCxn id="393" idx="4"/>
              <a:endCxn id="397" idx="0"/>
            </p:cNvCxnSpPr>
            <p:nvPr/>
          </p:nvCxnSpPr>
          <p:spPr>
            <a:xfrm>
              <a:off x="5712125" y="5341400"/>
              <a:ext cx="13800" cy="5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399" name="Google Shape;399;p30"/>
          <p:cNvCxnSpPr/>
          <p:nvPr/>
        </p:nvCxnSpPr>
        <p:spPr>
          <a:xfrm rot="10800000" flipH="1">
            <a:off x="630375" y="2760725"/>
            <a:ext cx="3369300" cy="2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00" name="Google Shape;400;p30"/>
          <p:cNvSpPr/>
          <p:nvPr/>
        </p:nvSpPr>
        <p:spPr>
          <a:xfrm>
            <a:off x="706450" y="3042575"/>
            <a:ext cx="673800" cy="403500"/>
          </a:xfrm>
          <a:prstGeom prst="wedgeRoundRectCallout">
            <a:avLst>
              <a:gd name="adj1" fmla="val 38717"/>
              <a:gd name="adj2" fmla="val 162937"/>
              <a:gd name="adj3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sz="16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>
            <a:spLocks noGrp="1"/>
          </p:cNvSpPr>
          <p:nvPr>
            <p:ph type="body" idx="1"/>
          </p:nvPr>
        </p:nvSpPr>
        <p:spPr>
          <a:xfrm>
            <a:off x="4442100" y="1011433"/>
            <a:ext cx="4114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Step 3</a:t>
            </a:r>
            <a:r>
              <a:rPr lang="en"/>
              <a:t>: Using recursive calls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/>
              <a:t>Keep track of </a:t>
            </a:r>
            <a:r>
              <a:rPr lang="en">
                <a:solidFill>
                  <a:srgbClr val="418BE8"/>
                </a:solidFill>
              </a:rPr>
              <a:t>total</a:t>
            </a:r>
            <a:r>
              <a:rPr lang="en"/>
              <a:t> sum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Sum includes </a:t>
            </a:r>
            <a:r>
              <a:rPr lang="en">
                <a:solidFill>
                  <a:srgbClr val="418BE8"/>
                </a:solidFill>
              </a:rPr>
              <a:t>entry</a:t>
            </a:r>
            <a:r>
              <a:rPr lang="en"/>
              <a:t> of </a:t>
            </a:r>
            <a:r>
              <a:rPr lang="en">
                <a:solidFill>
                  <a:srgbClr val="000000"/>
                </a:solidFill>
              </a:rPr>
              <a:t>root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6" name="Google Shape;406;p31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sum_tree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7" name="Google Shape;407;p31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14800" cy="25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 sum_tree(t):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"*** YOUR CODE HERE ***"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if is_leaf(t):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return entry(t)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418BE8"/>
                </a:solidFill>
              </a:rPr>
              <a:t>total</a:t>
            </a:r>
            <a:r>
              <a:rPr lang="en"/>
              <a:t> = </a:t>
            </a:r>
            <a:r>
              <a:rPr lang="en">
                <a:solidFill>
                  <a:srgbClr val="418BE8"/>
                </a:solidFill>
              </a:rPr>
              <a:t>entry</a:t>
            </a:r>
            <a:r>
              <a:rPr lang="en"/>
              <a:t>(t)</a:t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>
            <a:off x="956425" y="2521475"/>
            <a:ext cx="2076000" cy="423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1"/>
          <p:cNvSpPr/>
          <p:nvPr/>
        </p:nvSpPr>
        <p:spPr>
          <a:xfrm>
            <a:off x="4442100" y="3722625"/>
            <a:ext cx="1383300" cy="586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entry(t)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0" name="Google Shape;410;p31"/>
          <p:cNvGrpSpPr/>
          <p:nvPr/>
        </p:nvGrpSpPr>
        <p:grpSpPr>
          <a:xfrm>
            <a:off x="1776944" y="4194799"/>
            <a:ext cx="2051577" cy="2061274"/>
            <a:chOff x="4641300" y="2499725"/>
            <a:chExt cx="3178275" cy="3874575"/>
          </a:xfrm>
        </p:grpSpPr>
        <p:grpSp>
          <p:nvGrpSpPr>
            <p:cNvPr id="411" name="Google Shape;411;p31"/>
            <p:cNvGrpSpPr/>
            <p:nvPr/>
          </p:nvGrpSpPr>
          <p:grpSpPr>
            <a:xfrm>
              <a:off x="4641300" y="2499725"/>
              <a:ext cx="3178275" cy="2841675"/>
              <a:chOff x="5021700" y="1358550"/>
              <a:chExt cx="3178275" cy="2841675"/>
            </a:xfrm>
          </p:grpSpPr>
          <p:sp>
            <p:nvSpPr>
              <p:cNvPr id="412" name="Google Shape;412;p31"/>
              <p:cNvSpPr/>
              <p:nvPr/>
            </p:nvSpPr>
            <p:spPr>
              <a:xfrm>
                <a:off x="6553675" y="13585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14" name="Google Shape;414;p31"/>
              <p:cNvCxnSpPr>
                <a:stCxn id="412" idx="3"/>
                <a:endCxn id="413" idx="7"/>
              </p:cNvCxnSpPr>
              <p:nvPr/>
            </p:nvCxnSpPr>
            <p:spPr>
              <a:xfrm flipH="1">
                <a:off x="5854195" y="1785156"/>
                <a:ext cx="774300" cy="89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15" name="Google Shape;415;p31"/>
              <p:cNvSpPr/>
              <p:nvPr/>
            </p:nvSpPr>
            <p:spPr>
              <a:xfrm>
                <a:off x="6760138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16" name="Google Shape;416;p31"/>
              <p:cNvCxnSpPr>
                <a:stCxn id="412" idx="4"/>
                <a:endCxn id="415" idx="0"/>
              </p:cNvCxnSpPr>
              <p:nvPr/>
            </p:nvCxnSpPr>
            <p:spPr>
              <a:xfrm>
                <a:off x="6809125" y="1858350"/>
                <a:ext cx="206400" cy="82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17" name="Google Shape;417;p31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89075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19" name="Google Shape;419;p31"/>
              <p:cNvCxnSpPr>
                <a:stCxn id="412" idx="5"/>
                <a:endCxn id="418" idx="1"/>
              </p:cNvCxnSpPr>
              <p:nvPr/>
            </p:nvCxnSpPr>
            <p:spPr>
              <a:xfrm>
                <a:off x="6989755" y="1785156"/>
                <a:ext cx="774300" cy="972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20" name="Google Shape;420;p31"/>
              <p:cNvCxnSpPr>
                <a:stCxn id="413" idx="3"/>
                <a:endCxn id="417" idx="0"/>
              </p:cNvCxnSpPr>
              <p:nvPr/>
            </p:nvCxnSpPr>
            <p:spPr>
              <a:xfrm flipH="1">
                <a:off x="5277095" y="3037481"/>
                <a:ext cx="216000" cy="663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21" name="Google Shape;421;p31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22" name="Google Shape;422;p31"/>
              <p:cNvCxnSpPr>
                <a:stCxn id="413" idx="5"/>
                <a:endCxn id="421" idx="0"/>
              </p:cNvCxnSpPr>
              <p:nvPr/>
            </p:nvCxnSpPr>
            <p:spPr>
              <a:xfrm>
                <a:off x="5854355" y="3037481"/>
                <a:ext cx="237900" cy="663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23" name="Google Shape;423;p31"/>
              <p:cNvSpPr/>
              <p:nvPr/>
            </p:nvSpPr>
            <p:spPr>
              <a:xfrm>
                <a:off x="7689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24" name="Google Shape;424;p31"/>
              <p:cNvCxnSpPr>
                <a:stCxn id="418" idx="4"/>
                <a:endCxn id="423" idx="0"/>
              </p:cNvCxnSpPr>
              <p:nvPr/>
            </p:nvCxnSpPr>
            <p:spPr>
              <a:xfrm>
                <a:off x="7944525" y="3183750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25" name="Google Shape;425;p31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26" name="Google Shape;426;p31"/>
            <p:cNvCxnSpPr>
              <a:stCxn id="421" idx="4"/>
              <a:endCxn id="425" idx="0"/>
            </p:cNvCxnSpPr>
            <p:nvPr/>
          </p:nvCxnSpPr>
          <p:spPr>
            <a:xfrm>
              <a:off x="5712125" y="5341400"/>
              <a:ext cx="13500" cy="53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27" name="Google Shape;427;p31"/>
          <p:cNvGrpSpPr/>
          <p:nvPr/>
        </p:nvGrpSpPr>
        <p:grpSpPr>
          <a:xfrm>
            <a:off x="368925" y="4173500"/>
            <a:ext cx="8097100" cy="869400"/>
            <a:chOff x="749925" y="4173500"/>
            <a:chExt cx="8097100" cy="869400"/>
          </a:xfrm>
        </p:grpSpPr>
        <p:sp>
          <p:nvSpPr>
            <p:cNvPr id="428" name="Google Shape;428;p31"/>
            <p:cNvSpPr txBox="1"/>
            <p:nvPr/>
          </p:nvSpPr>
          <p:spPr>
            <a:xfrm>
              <a:off x="749925" y="4173500"/>
              <a:ext cx="4401600" cy="8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sum_tree(                    ) =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9" name="Google Shape;429;p31"/>
            <p:cNvSpPr txBox="1"/>
            <p:nvPr/>
          </p:nvSpPr>
          <p:spPr>
            <a:xfrm>
              <a:off x="5053825" y="4396250"/>
              <a:ext cx="37932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9   +   10   +   5   +   14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>
            <a:spLocks noGrp="1"/>
          </p:cNvSpPr>
          <p:nvPr>
            <p:ph type="body" idx="1"/>
          </p:nvPr>
        </p:nvSpPr>
        <p:spPr>
          <a:xfrm>
            <a:off x="4442100" y="1011433"/>
            <a:ext cx="4114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Step 3</a:t>
            </a:r>
            <a:r>
              <a:rPr lang="en"/>
              <a:t>: Using recursive calls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/>
              <a:t>For </a:t>
            </a:r>
            <a:r>
              <a:rPr lang="en">
                <a:solidFill>
                  <a:srgbClr val="418BE8"/>
                </a:solidFill>
              </a:rPr>
              <a:t>each subtree</a:t>
            </a:r>
            <a:endParaRPr>
              <a:solidFill>
                <a:srgbClr val="418BE8"/>
              </a:solidFill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 </a:t>
            </a:r>
            <a:r>
              <a:rPr lang="en">
                <a:solidFill>
                  <a:srgbClr val="418BE8"/>
                </a:solidFill>
              </a:rPr>
              <a:t>sum of all entries</a:t>
            </a:r>
            <a:r>
              <a:rPr lang="en"/>
              <a:t> in that subtree to the total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recursive call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sum_tree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</a:t>
            </a:r>
            <a:r>
              <a:rPr lang="en">
                <a:solidFill>
                  <a:srgbClr val="418BE8"/>
                </a:solidFill>
              </a:rPr>
              <a:t>total</a:t>
            </a:r>
            <a:r>
              <a:rPr lang="en"/>
              <a:t> sum</a:t>
            </a:r>
            <a:endParaRPr/>
          </a:p>
        </p:txBody>
      </p:sp>
      <p:sp>
        <p:nvSpPr>
          <p:cNvPr id="435" name="Google Shape;435;p32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sum_tree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6" name="Google Shape;436;p32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41148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 sum_tree(t):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"*** YOUR CODE HERE ***"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if is_leaf(t):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return entry(t)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total = entry(t)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for </a:t>
            </a:r>
            <a:r>
              <a:rPr lang="en">
                <a:solidFill>
                  <a:srgbClr val="418BE8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 in subtrees(t):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total += </a:t>
            </a:r>
            <a:r>
              <a:rPr lang="en">
                <a:solidFill>
                  <a:srgbClr val="418BE8"/>
                </a:solidFill>
              </a:rPr>
              <a:t>sum_tree(s)</a:t>
            </a:r>
            <a:endParaRPr>
              <a:solidFill>
                <a:srgbClr val="418BE8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return total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967300" y="2901875"/>
            <a:ext cx="3141000" cy="1130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32"/>
          <p:cNvGrpSpPr/>
          <p:nvPr/>
        </p:nvGrpSpPr>
        <p:grpSpPr>
          <a:xfrm>
            <a:off x="1776944" y="4194799"/>
            <a:ext cx="2051577" cy="2061274"/>
            <a:chOff x="4641300" y="2499725"/>
            <a:chExt cx="3178275" cy="3874575"/>
          </a:xfrm>
        </p:grpSpPr>
        <p:grpSp>
          <p:nvGrpSpPr>
            <p:cNvPr id="439" name="Google Shape;439;p32"/>
            <p:cNvGrpSpPr/>
            <p:nvPr/>
          </p:nvGrpSpPr>
          <p:grpSpPr>
            <a:xfrm>
              <a:off x="4641300" y="2499725"/>
              <a:ext cx="3178275" cy="2841675"/>
              <a:chOff x="5021700" y="1358550"/>
              <a:chExt cx="3178275" cy="2841675"/>
            </a:xfrm>
          </p:grpSpPr>
          <p:sp>
            <p:nvSpPr>
              <p:cNvPr id="440" name="Google Shape;440;p32"/>
              <p:cNvSpPr/>
              <p:nvPr/>
            </p:nvSpPr>
            <p:spPr>
              <a:xfrm>
                <a:off x="6553675" y="13585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42" name="Google Shape;442;p32"/>
              <p:cNvCxnSpPr>
                <a:stCxn id="440" idx="3"/>
                <a:endCxn id="441" idx="7"/>
              </p:cNvCxnSpPr>
              <p:nvPr/>
            </p:nvCxnSpPr>
            <p:spPr>
              <a:xfrm flipH="1">
                <a:off x="5854195" y="1785156"/>
                <a:ext cx="774300" cy="89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43" name="Google Shape;443;p32"/>
              <p:cNvSpPr/>
              <p:nvPr/>
            </p:nvSpPr>
            <p:spPr>
              <a:xfrm>
                <a:off x="6760138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44" name="Google Shape;444;p32"/>
              <p:cNvCxnSpPr>
                <a:stCxn id="440" idx="4"/>
                <a:endCxn id="443" idx="0"/>
              </p:cNvCxnSpPr>
              <p:nvPr/>
            </p:nvCxnSpPr>
            <p:spPr>
              <a:xfrm>
                <a:off x="6809125" y="1858350"/>
                <a:ext cx="206400" cy="82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45" name="Google Shape;445;p32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7689075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47" name="Google Shape;447;p32"/>
              <p:cNvCxnSpPr>
                <a:stCxn id="440" idx="5"/>
                <a:endCxn id="446" idx="1"/>
              </p:cNvCxnSpPr>
              <p:nvPr/>
            </p:nvCxnSpPr>
            <p:spPr>
              <a:xfrm>
                <a:off x="6989755" y="1785156"/>
                <a:ext cx="774300" cy="972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48" name="Google Shape;448;p32"/>
              <p:cNvCxnSpPr>
                <a:stCxn id="441" idx="3"/>
                <a:endCxn id="445" idx="0"/>
              </p:cNvCxnSpPr>
              <p:nvPr/>
            </p:nvCxnSpPr>
            <p:spPr>
              <a:xfrm flipH="1">
                <a:off x="5277095" y="3037481"/>
                <a:ext cx="216000" cy="663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49" name="Google Shape;449;p32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50" name="Google Shape;450;p32"/>
              <p:cNvCxnSpPr>
                <a:stCxn id="441" idx="5"/>
                <a:endCxn id="449" idx="0"/>
              </p:cNvCxnSpPr>
              <p:nvPr/>
            </p:nvCxnSpPr>
            <p:spPr>
              <a:xfrm>
                <a:off x="5854355" y="3037481"/>
                <a:ext cx="237900" cy="663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51" name="Google Shape;451;p32"/>
              <p:cNvSpPr/>
              <p:nvPr/>
            </p:nvSpPr>
            <p:spPr>
              <a:xfrm>
                <a:off x="7689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52" name="Google Shape;452;p32"/>
              <p:cNvCxnSpPr>
                <a:stCxn id="446" idx="4"/>
                <a:endCxn id="451" idx="0"/>
              </p:cNvCxnSpPr>
              <p:nvPr/>
            </p:nvCxnSpPr>
            <p:spPr>
              <a:xfrm>
                <a:off x="7944525" y="3183750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53" name="Google Shape;453;p32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54" name="Google Shape;454;p32"/>
            <p:cNvCxnSpPr>
              <a:stCxn id="449" idx="4"/>
              <a:endCxn id="453" idx="0"/>
            </p:cNvCxnSpPr>
            <p:nvPr/>
          </p:nvCxnSpPr>
          <p:spPr>
            <a:xfrm>
              <a:off x="5712125" y="5341400"/>
              <a:ext cx="13500" cy="53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55" name="Google Shape;455;p32"/>
          <p:cNvGrpSpPr/>
          <p:nvPr/>
        </p:nvGrpSpPr>
        <p:grpSpPr>
          <a:xfrm>
            <a:off x="368925" y="4173500"/>
            <a:ext cx="8097100" cy="869400"/>
            <a:chOff x="749925" y="4173500"/>
            <a:chExt cx="8097100" cy="869400"/>
          </a:xfrm>
        </p:grpSpPr>
        <p:sp>
          <p:nvSpPr>
            <p:cNvPr id="456" name="Google Shape;456;p32"/>
            <p:cNvSpPr txBox="1"/>
            <p:nvPr/>
          </p:nvSpPr>
          <p:spPr>
            <a:xfrm>
              <a:off x="749925" y="4173500"/>
              <a:ext cx="4401600" cy="8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sum_tree(                    ) =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7" name="Google Shape;457;p32"/>
            <p:cNvSpPr txBox="1"/>
            <p:nvPr/>
          </p:nvSpPr>
          <p:spPr>
            <a:xfrm>
              <a:off x="5053825" y="4396250"/>
              <a:ext cx="37932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9   +   10   +   5   +   14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58" name="Google Shape;458;p32"/>
          <p:cNvGrpSpPr/>
          <p:nvPr/>
        </p:nvGrpSpPr>
        <p:grpSpPr>
          <a:xfrm>
            <a:off x="4108300" y="5023375"/>
            <a:ext cx="2481600" cy="1728300"/>
            <a:chOff x="3974400" y="4947175"/>
            <a:chExt cx="2481600" cy="1728300"/>
          </a:xfrm>
        </p:grpSpPr>
        <p:sp>
          <p:nvSpPr>
            <p:cNvPr id="459" name="Google Shape;459;p32"/>
            <p:cNvSpPr/>
            <p:nvPr/>
          </p:nvSpPr>
          <p:spPr>
            <a:xfrm>
              <a:off x="3974400" y="4947175"/>
              <a:ext cx="2481600" cy="1728300"/>
            </a:xfrm>
            <a:prstGeom prst="wedgeRoundRectCallout">
              <a:avLst>
                <a:gd name="adj1" fmla="val 23138"/>
                <a:gd name="adj2" fmla="val -62065"/>
                <a:gd name="adj3" fmla="val 0"/>
              </a:avLst>
            </a:prstGeom>
            <a:solidFill>
              <a:srgbClr val="E6F3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sum_tree(         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460" name="Google Shape;460;p32"/>
            <p:cNvGrpSpPr/>
            <p:nvPr/>
          </p:nvGrpSpPr>
          <p:grpSpPr>
            <a:xfrm>
              <a:off x="5164188" y="5023737"/>
              <a:ext cx="969168" cy="1593017"/>
              <a:chOff x="4641300" y="3752050"/>
              <a:chExt cx="1339925" cy="2622250"/>
            </a:xfrm>
          </p:grpSpPr>
          <p:grpSp>
            <p:nvGrpSpPr>
              <p:cNvPr id="461" name="Google Shape;461;p32"/>
              <p:cNvGrpSpPr/>
              <p:nvPr/>
            </p:nvGrpSpPr>
            <p:grpSpPr>
              <a:xfrm>
                <a:off x="4641300" y="3752050"/>
                <a:ext cx="1326275" cy="1589350"/>
                <a:chOff x="5021700" y="2610875"/>
                <a:chExt cx="1326275" cy="1589350"/>
              </a:xfrm>
            </p:grpSpPr>
            <p:sp>
              <p:nvSpPr>
                <p:cNvPr id="462" name="Google Shape;462;p32"/>
                <p:cNvSpPr/>
                <p:nvPr/>
              </p:nvSpPr>
              <p:spPr>
                <a:xfrm>
                  <a:off x="5418275" y="2610875"/>
                  <a:ext cx="510900" cy="4998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4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5021700" y="3700425"/>
                  <a:ext cx="510900" cy="4998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2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cxnSp>
              <p:nvCxnSpPr>
                <p:cNvPr id="464" name="Google Shape;464;p32"/>
                <p:cNvCxnSpPr>
                  <a:stCxn id="462" idx="3"/>
                  <a:endCxn id="463" idx="0"/>
                </p:cNvCxnSpPr>
                <p:nvPr/>
              </p:nvCxnSpPr>
              <p:spPr>
                <a:xfrm flipH="1">
                  <a:off x="5277095" y="3037481"/>
                  <a:ext cx="216000" cy="66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65" name="Google Shape;465;p32"/>
                <p:cNvSpPr/>
                <p:nvPr/>
              </p:nvSpPr>
              <p:spPr>
                <a:xfrm>
                  <a:off x="5837075" y="3700425"/>
                  <a:ext cx="510900" cy="4998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cxnSp>
              <p:nvCxnSpPr>
                <p:cNvPr id="466" name="Google Shape;466;p32"/>
                <p:cNvCxnSpPr>
                  <a:stCxn id="462" idx="5"/>
                  <a:endCxn id="465" idx="0"/>
                </p:cNvCxnSpPr>
                <p:nvPr/>
              </p:nvCxnSpPr>
              <p:spPr>
                <a:xfrm>
                  <a:off x="5854355" y="3037481"/>
                  <a:ext cx="238200" cy="66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467" name="Google Shape;467;p32"/>
              <p:cNvSpPr/>
              <p:nvPr/>
            </p:nvSpPr>
            <p:spPr>
              <a:xfrm>
                <a:off x="5470325" y="5874500"/>
                <a:ext cx="510900" cy="4998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68" name="Google Shape;468;p32"/>
              <p:cNvCxnSpPr>
                <a:stCxn id="465" idx="4"/>
                <a:endCxn id="467" idx="0"/>
              </p:cNvCxnSpPr>
              <p:nvPr/>
            </p:nvCxnSpPr>
            <p:spPr>
              <a:xfrm>
                <a:off x="5712125" y="5341400"/>
                <a:ext cx="13800" cy="5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469" name="Google Shape;469;p32"/>
          <p:cNvGrpSpPr/>
          <p:nvPr/>
        </p:nvGrpSpPr>
        <p:grpSpPr>
          <a:xfrm>
            <a:off x="6717600" y="5023375"/>
            <a:ext cx="1969200" cy="1130400"/>
            <a:chOff x="6717600" y="4947175"/>
            <a:chExt cx="1969200" cy="1130400"/>
          </a:xfrm>
        </p:grpSpPr>
        <p:sp>
          <p:nvSpPr>
            <p:cNvPr id="470" name="Google Shape;470;p32"/>
            <p:cNvSpPr/>
            <p:nvPr/>
          </p:nvSpPr>
          <p:spPr>
            <a:xfrm>
              <a:off x="6717600" y="4947175"/>
              <a:ext cx="1969200" cy="1130400"/>
            </a:xfrm>
            <a:prstGeom prst="wedgeRoundRectCallout">
              <a:avLst>
                <a:gd name="adj1" fmla="val 17841"/>
                <a:gd name="adj2" fmla="val -69409"/>
                <a:gd name="adj3" fmla="val 0"/>
              </a:avLst>
            </a:prstGeom>
            <a:solidFill>
              <a:srgbClr val="E6F3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sum_tree(     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7965630" y="5023737"/>
              <a:ext cx="369540" cy="939393"/>
              <a:chOff x="5418275" y="2610875"/>
              <a:chExt cx="510908" cy="1546325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5418283" y="3657400"/>
                <a:ext cx="510900" cy="4998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474" name="Google Shape;474;p32"/>
              <p:cNvCxnSpPr>
                <a:stCxn id="472" idx="4"/>
                <a:endCxn id="473" idx="0"/>
              </p:cNvCxnSpPr>
              <p:nvPr/>
            </p:nvCxnSpPr>
            <p:spPr>
              <a:xfrm>
                <a:off x="5673725" y="3110675"/>
                <a:ext cx="0" cy="54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475" name="Google Shape;475;p32"/>
          <p:cNvGrpSpPr/>
          <p:nvPr/>
        </p:nvGrpSpPr>
        <p:grpSpPr>
          <a:xfrm>
            <a:off x="5587475" y="3708550"/>
            <a:ext cx="1969200" cy="541200"/>
            <a:chOff x="5880950" y="3436700"/>
            <a:chExt cx="1969200" cy="541200"/>
          </a:xfrm>
        </p:grpSpPr>
        <p:sp>
          <p:nvSpPr>
            <p:cNvPr id="476" name="Google Shape;476;p32"/>
            <p:cNvSpPr/>
            <p:nvPr/>
          </p:nvSpPr>
          <p:spPr>
            <a:xfrm>
              <a:off x="5880950" y="3436700"/>
              <a:ext cx="1969200" cy="541200"/>
            </a:xfrm>
            <a:prstGeom prst="wedgeRoundRectCallout">
              <a:avLst>
                <a:gd name="adj1" fmla="val 18935"/>
                <a:gd name="adj2" fmla="val 80114"/>
                <a:gd name="adj3" fmla="val 0"/>
              </a:avLst>
            </a:prstGeom>
            <a:solidFill>
              <a:srgbClr val="E6F3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sum_tree(     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7128980" y="3539388"/>
              <a:ext cx="369600" cy="303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>
            <a:spLocks noGrp="1"/>
          </p:cNvSpPr>
          <p:nvPr>
            <p:ph type="body" idx="1"/>
          </p:nvPr>
        </p:nvSpPr>
        <p:spPr>
          <a:xfrm>
            <a:off x="457200" y="3944825"/>
            <a:ext cx="82296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Recall list comprehension syntax: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[</a:t>
            </a:r>
            <a:r>
              <a:rPr lang="en">
                <a:solidFill>
                  <a:srgbClr val="418BE8"/>
                </a:solidFill>
              </a:rPr>
              <a:t>expression</a:t>
            </a:r>
            <a:r>
              <a:rPr lang="en">
                <a:solidFill>
                  <a:srgbClr val="000000"/>
                </a:solidFill>
              </a:rPr>
              <a:t> for </a:t>
            </a:r>
            <a:r>
              <a:rPr lang="en">
                <a:solidFill>
                  <a:srgbClr val="418BE8"/>
                </a:solidFill>
              </a:rPr>
              <a:t>elem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>
                <a:solidFill>
                  <a:srgbClr val="418BE8"/>
                </a:solidFill>
              </a:rPr>
              <a:t>sequence</a:t>
            </a:r>
            <a:r>
              <a:rPr lang="en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Built-in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solidFill>
                  <a:srgbClr val="000000"/>
                </a:solidFill>
              </a:rPr>
              <a:t> function adds all elements in a list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Translate for loop into list comprehension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More concise</a:t>
            </a:r>
            <a:r>
              <a:rPr lang="en">
                <a:solidFill>
                  <a:srgbClr val="000000"/>
                </a:solidFill>
              </a:rPr>
              <a:t>, but either solution is fine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3" name="Google Shape;483;p33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sum_tree:</a:t>
            </a:r>
            <a:r>
              <a:rPr lang="en">
                <a:solidFill>
                  <a:srgbClr val="000000"/>
                </a:solidFill>
              </a:rPr>
              <a:t> Using list comprehensions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4" name="Google Shape;484;p33"/>
          <p:cNvSpPr txBox="1">
            <a:spLocks noGrp="1"/>
          </p:cNvSpPr>
          <p:nvPr>
            <p:ph type="body" idx="2"/>
          </p:nvPr>
        </p:nvSpPr>
        <p:spPr>
          <a:xfrm>
            <a:off x="457200" y="1011425"/>
            <a:ext cx="38142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 sum_tree(t):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if is_leaf(t):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return entry(t)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total = </a:t>
            </a:r>
            <a:r>
              <a:rPr lang="en">
                <a:solidFill>
                  <a:srgbClr val="6AA84F"/>
                </a:solidFill>
              </a:rPr>
              <a:t>entry(t)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</a:t>
            </a:r>
            <a:r>
              <a:rPr lang="en">
                <a:solidFill>
                  <a:srgbClr val="CC0000"/>
                </a:solidFill>
              </a:rPr>
              <a:t>for s in subtrees(t)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total += </a:t>
            </a:r>
            <a:r>
              <a:rPr lang="en">
                <a:solidFill>
                  <a:srgbClr val="4D6EE8"/>
                </a:solidFill>
              </a:rPr>
              <a:t>sum_tree</a:t>
            </a:r>
            <a:r>
              <a:rPr lang="en">
                <a:solidFill>
                  <a:srgbClr val="000000"/>
                </a:solidFill>
              </a:rPr>
              <a:t>(s)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return total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33"/>
          <p:cNvSpPr txBox="1">
            <a:spLocks noGrp="1"/>
          </p:cNvSpPr>
          <p:nvPr>
            <p:ph type="body" idx="2"/>
          </p:nvPr>
        </p:nvSpPr>
        <p:spPr>
          <a:xfrm>
            <a:off x="4325650" y="1011425"/>
            <a:ext cx="43611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 sum_tree(t):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if is_leaf(t):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return entry(t)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lst = [</a:t>
            </a:r>
            <a:r>
              <a:rPr lang="en">
                <a:solidFill>
                  <a:srgbClr val="418BE8"/>
                </a:solidFill>
              </a:rPr>
              <a:t>sum_tree</a:t>
            </a:r>
            <a:r>
              <a:rPr lang="en">
                <a:solidFill>
                  <a:srgbClr val="000000"/>
                </a:solidFill>
              </a:rPr>
              <a:t>(s)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</a:t>
            </a:r>
            <a:r>
              <a:rPr lang="en">
                <a:solidFill>
                  <a:srgbClr val="CC0000"/>
                </a:solidFill>
              </a:rPr>
              <a:t>for s in subtrees(t)</a:t>
            </a:r>
            <a:r>
              <a:rPr lang="en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return </a:t>
            </a:r>
            <a:r>
              <a:rPr lang="en">
                <a:solidFill>
                  <a:srgbClr val="6AA84F"/>
                </a:solidFill>
              </a:rPr>
              <a:t>entry(t)</a:t>
            </a:r>
            <a:r>
              <a:rPr lang="en">
                <a:solidFill>
                  <a:srgbClr val="000000"/>
                </a:solidFill>
              </a:rPr>
              <a:t> + sum(lst)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486" name="Google Shape;486;p33"/>
          <p:cNvCxnSpPr/>
          <p:nvPr/>
        </p:nvCxnSpPr>
        <p:spPr>
          <a:xfrm>
            <a:off x="4282175" y="1282475"/>
            <a:ext cx="10800" cy="264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 txBox="1">
            <a:spLocks noGrp="1"/>
          </p:cNvSpPr>
          <p:nvPr>
            <p:ph type="body" idx="1"/>
          </p:nvPr>
        </p:nvSpPr>
        <p:spPr>
          <a:xfrm>
            <a:off x="457200" y="3944825"/>
            <a:ext cx="8229600" cy="25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0000"/>
                </a:solidFill>
              </a:rPr>
              <a:t> is a leaf,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subtrees(t)</a:t>
            </a:r>
            <a:r>
              <a:rPr lang="en">
                <a:solidFill>
                  <a:srgbClr val="000000"/>
                </a:solidFill>
              </a:rPr>
              <a:t> is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List comprehension on empty list creates empty list (i.e.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lst = [ ]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sum([ ])</a:t>
            </a:r>
            <a:r>
              <a:rPr lang="en">
                <a:solidFill>
                  <a:srgbClr val="000000"/>
                </a:solidFill>
              </a:rPr>
              <a:t> is 0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entry(t) + 0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entry(t)</a:t>
            </a:r>
            <a:r>
              <a:rPr lang="en">
                <a:solidFill>
                  <a:srgbClr val="000000"/>
                </a:solidFill>
              </a:rPr>
              <a:t>, just like in base case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Base case not necessary</a:t>
            </a:r>
            <a:r>
              <a:rPr lang="en">
                <a:solidFill>
                  <a:srgbClr val="000000"/>
                </a:solidFill>
              </a:rPr>
              <a:t>, but improves clarity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We generally prefer that you write a base case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2" name="Google Shape;492;p34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sum_tree:</a:t>
            </a:r>
            <a:r>
              <a:rPr lang="en">
                <a:solidFill>
                  <a:srgbClr val="000000"/>
                </a:solidFill>
              </a:rPr>
              <a:t> Even more concise!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3" name="Google Shape;493;p34"/>
          <p:cNvSpPr txBox="1">
            <a:spLocks noGrp="1"/>
          </p:cNvSpPr>
          <p:nvPr>
            <p:ph type="body" idx="2"/>
          </p:nvPr>
        </p:nvSpPr>
        <p:spPr>
          <a:xfrm>
            <a:off x="381000" y="1011425"/>
            <a:ext cx="43611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 sum_tree(t):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if is_leaf(t):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return entry(t)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lst = [sum_tree(s)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for s in subtrees(t)]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return entry(t) + sum(lst)</a:t>
            </a:r>
            <a:endParaRPr/>
          </a:p>
        </p:txBody>
      </p:sp>
      <p:sp>
        <p:nvSpPr>
          <p:cNvPr id="494" name="Google Shape;494;p34"/>
          <p:cNvSpPr txBox="1">
            <a:spLocks noGrp="1"/>
          </p:cNvSpPr>
          <p:nvPr>
            <p:ph type="body" idx="2"/>
          </p:nvPr>
        </p:nvSpPr>
        <p:spPr>
          <a:xfrm>
            <a:off x="4706700" y="1011425"/>
            <a:ext cx="43611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 sum_tree(t):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lst = [sum_tree(s)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for s in </a:t>
            </a:r>
            <a:r>
              <a:rPr lang="en">
                <a:solidFill>
                  <a:srgbClr val="418BE8"/>
                </a:solidFill>
              </a:rPr>
              <a:t>subtrees(t)</a:t>
            </a:r>
            <a:r>
              <a:rPr lang="en"/>
              <a:t>])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return entry(t) + </a:t>
            </a:r>
            <a:r>
              <a:rPr lang="en">
                <a:solidFill>
                  <a:srgbClr val="418BE8"/>
                </a:solidFill>
              </a:rPr>
              <a:t>sum(lst)</a:t>
            </a:r>
            <a:endParaRPr>
              <a:solidFill>
                <a:srgbClr val="418BE8"/>
              </a:solidFill>
            </a:endParaRPr>
          </a:p>
        </p:txBody>
      </p:sp>
      <p:sp>
        <p:nvSpPr>
          <p:cNvPr id="495" name="Google Shape;495;p34"/>
          <p:cNvSpPr/>
          <p:nvPr/>
        </p:nvSpPr>
        <p:spPr>
          <a:xfrm>
            <a:off x="891100" y="1510225"/>
            <a:ext cx="2532600" cy="73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6" name="Google Shape;496;p34"/>
          <p:cNvCxnSpPr/>
          <p:nvPr/>
        </p:nvCxnSpPr>
        <p:spPr>
          <a:xfrm flipH="1">
            <a:off x="4706700" y="1130075"/>
            <a:ext cx="600" cy="261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2054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Intuitively, adding each entry exactly once to total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Linear in number of entries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Let </a:t>
            </a:r>
            <a:r>
              <a:rPr lang="en">
                <a:solidFill>
                  <a:srgbClr val="418BE8"/>
                </a:solidFill>
              </a:rPr>
              <a:t>n</a:t>
            </a:r>
            <a:r>
              <a:rPr lang="en"/>
              <a:t> be the number of nodes in </a:t>
            </a:r>
            <a:r>
              <a:rPr lang="en">
                <a:solidFill>
                  <a:srgbClr val="4D6E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solidFill>
                <a:srgbClr val="4D6E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One recursive call per node; </a:t>
            </a:r>
            <a:r>
              <a:rPr lang="en">
                <a:solidFill>
                  <a:srgbClr val="418BE8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nodes implies </a:t>
            </a:r>
            <a:r>
              <a:rPr lang="en">
                <a:solidFill>
                  <a:srgbClr val="418BE8"/>
                </a:solidFill>
              </a:rPr>
              <a:t>O(n)</a:t>
            </a:r>
            <a:r>
              <a:rPr lang="en">
                <a:solidFill>
                  <a:srgbClr val="000000"/>
                </a:solidFill>
              </a:rPr>
              <a:t> calls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Each call uses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Each call takes </a:t>
            </a:r>
            <a:r>
              <a:rPr lang="en">
                <a:solidFill>
                  <a:srgbClr val="418BE8"/>
                </a:solidFill>
              </a:rPr>
              <a:t>O(1)</a:t>
            </a:r>
            <a:r>
              <a:rPr lang="en">
                <a:solidFill>
                  <a:srgbClr val="000000"/>
                </a:solidFill>
              </a:rPr>
              <a:t> time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Total: </a:t>
            </a:r>
            <a:r>
              <a:rPr lang="en">
                <a:solidFill>
                  <a:srgbClr val="418BE8"/>
                </a:solidFill>
              </a:rPr>
              <a:t>O(n)</a:t>
            </a:r>
            <a:r>
              <a:rPr lang="en">
                <a:solidFill>
                  <a:srgbClr val="000000"/>
                </a:solidFill>
              </a:rPr>
              <a:t> runtime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2" name="Google Shape;502;p35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sum_tree:</a:t>
            </a:r>
            <a:r>
              <a:rPr lang="en">
                <a:solidFill>
                  <a:srgbClr val="000000"/>
                </a:solidFill>
              </a:rPr>
              <a:t> Runtime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03" name="Google Shape;503;p35"/>
          <p:cNvGrpSpPr/>
          <p:nvPr/>
        </p:nvGrpSpPr>
        <p:grpSpPr>
          <a:xfrm>
            <a:off x="5111975" y="1717225"/>
            <a:ext cx="3046025" cy="3245413"/>
            <a:chOff x="5111975" y="1717225"/>
            <a:chExt cx="3046025" cy="3245413"/>
          </a:xfrm>
        </p:grpSpPr>
        <p:cxnSp>
          <p:nvCxnSpPr>
            <p:cNvPr id="504" name="Google Shape;504;p35"/>
            <p:cNvCxnSpPr/>
            <p:nvPr/>
          </p:nvCxnSpPr>
          <p:spPr>
            <a:xfrm flipH="1">
              <a:off x="5997014" y="2132669"/>
              <a:ext cx="560700" cy="638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5" name="Google Shape;505;p35"/>
            <p:cNvCxnSpPr/>
            <p:nvPr/>
          </p:nvCxnSpPr>
          <p:spPr>
            <a:xfrm>
              <a:off x="6840988" y="2184635"/>
              <a:ext cx="149700" cy="586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6" name="Google Shape;506;p35"/>
            <p:cNvCxnSpPr>
              <a:stCxn id="507" idx="5"/>
              <a:endCxn id="508" idx="1"/>
            </p:cNvCxnSpPr>
            <p:nvPr/>
          </p:nvCxnSpPr>
          <p:spPr>
            <a:xfrm>
              <a:off x="6980090" y="2097819"/>
              <a:ext cx="658800" cy="8190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35"/>
            <p:cNvCxnSpPr>
              <a:stCxn id="510" idx="3"/>
              <a:endCxn id="511" idx="0"/>
            </p:cNvCxnSpPr>
            <p:nvPr/>
          </p:nvCxnSpPr>
          <p:spPr>
            <a:xfrm flipH="1">
              <a:off x="5730870" y="3250388"/>
              <a:ext cx="156600" cy="470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2" name="Google Shape;512;p35"/>
            <p:cNvCxnSpPr>
              <a:stCxn id="510" idx="5"/>
              <a:endCxn id="513" idx="0"/>
            </p:cNvCxnSpPr>
            <p:nvPr/>
          </p:nvCxnSpPr>
          <p:spPr>
            <a:xfrm>
              <a:off x="6149218" y="3250388"/>
              <a:ext cx="172500" cy="470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4" name="Google Shape;514;p35"/>
            <p:cNvCxnSpPr>
              <a:stCxn id="508" idx="4"/>
              <a:endCxn id="515" idx="0"/>
            </p:cNvCxnSpPr>
            <p:nvPr/>
          </p:nvCxnSpPr>
          <p:spPr>
            <a:xfrm>
              <a:off x="7663633" y="3354236"/>
              <a:ext cx="0" cy="366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6" name="Google Shape;516;p35"/>
            <p:cNvCxnSpPr>
              <a:stCxn id="513" idx="4"/>
              <a:endCxn id="517" idx="0"/>
            </p:cNvCxnSpPr>
            <p:nvPr/>
          </p:nvCxnSpPr>
          <p:spPr>
            <a:xfrm>
              <a:off x="6216368" y="4132756"/>
              <a:ext cx="11700" cy="449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8" name="Google Shape;518;p35"/>
            <p:cNvSpPr txBox="1"/>
            <p:nvPr/>
          </p:nvSpPr>
          <p:spPr>
            <a:xfrm>
              <a:off x="6531950" y="1717225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9" name="Google Shape;519;p35"/>
            <p:cNvSpPr txBox="1"/>
            <p:nvPr/>
          </p:nvSpPr>
          <p:spPr>
            <a:xfrm>
              <a:off x="5579200" y="287536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20" name="Google Shape;520;p35"/>
            <p:cNvSpPr txBox="1"/>
            <p:nvPr/>
          </p:nvSpPr>
          <p:spPr>
            <a:xfrm>
              <a:off x="6646000" y="287536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21" name="Google Shape;521;p35"/>
            <p:cNvSpPr txBox="1"/>
            <p:nvPr/>
          </p:nvSpPr>
          <p:spPr>
            <a:xfrm>
              <a:off x="7408000" y="287536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22" name="Google Shape;522;p35"/>
            <p:cNvSpPr txBox="1"/>
            <p:nvPr/>
          </p:nvSpPr>
          <p:spPr>
            <a:xfrm>
              <a:off x="5111975" y="371161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23" name="Google Shape;523;p35"/>
            <p:cNvSpPr txBox="1"/>
            <p:nvPr/>
          </p:nvSpPr>
          <p:spPr>
            <a:xfrm>
              <a:off x="5873975" y="371161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24" name="Google Shape;524;p35"/>
            <p:cNvSpPr txBox="1"/>
            <p:nvPr/>
          </p:nvSpPr>
          <p:spPr>
            <a:xfrm>
              <a:off x="7395675" y="371161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25" name="Google Shape;525;p35"/>
            <p:cNvSpPr txBox="1"/>
            <p:nvPr/>
          </p:nvSpPr>
          <p:spPr>
            <a:xfrm>
              <a:off x="5873975" y="4581938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Definitions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Tree ADT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Examples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sum_tree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1800"/>
              <a:buAutoNum type="alphaLcPeriod"/>
            </a:pPr>
            <a:r>
              <a:rPr lang="en">
                <a:solidFill>
                  <a:srgbClr val="418BE8"/>
                </a:solidFill>
              </a:rPr>
              <a:t>map_tree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Implementing trees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1" name="Google Shape;531;p36"/>
          <p:cNvSpPr txBox="1">
            <a:spLocks noGrp="1"/>
          </p:cNvSpPr>
          <p:nvPr>
            <p:ph type="title" idx="4294967295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Trees</a:t>
            </a:r>
            <a:endParaRPr sz="2400" b="0">
              <a:solidFill>
                <a:srgbClr val="418BE8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532" name="Google Shape;532;p36"/>
          <p:cNvGrpSpPr/>
          <p:nvPr/>
        </p:nvGrpSpPr>
        <p:grpSpPr>
          <a:xfrm>
            <a:off x="4782350" y="1011424"/>
            <a:ext cx="3401600" cy="4777726"/>
            <a:chOff x="4706275" y="1134674"/>
            <a:chExt cx="3401600" cy="4777726"/>
          </a:xfrm>
        </p:grpSpPr>
        <p:pic>
          <p:nvPicPr>
            <p:cNvPr id="533" name="Google Shape;53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06275" y="1134674"/>
              <a:ext cx="3401600" cy="4484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4" name="Google Shape;534;p36"/>
            <p:cNvSpPr txBox="1"/>
            <p:nvPr/>
          </p:nvSpPr>
          <p:spPr>
            <a:xfrm>
              <a:off x="5662125" y="5434200"/>
              <a:ext cx="1586700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Droid Sans"/>
                  <a:ea typeface="Droid Sans"/>
                  <a:cs typeface="Droid Sans"/>
                  <a:sym typeface="Droid Sans"/>
                  <a:hlinkClick r:id="rId4"/>
                </a:rPr>
                <a:t>Recursive tree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map_tree</a:t>
            </a:r>
            <a:endParaRPr/>
          </a:p>
        </p:txBody>
      </p:sp>
      <p:sp>
        <p:nvSpPr>
          <p:cNvPr id="540" name="Google Shape;540;p37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map_tree(t, fn)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/>
              <a:t> is a tree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/>
              <a:t> is a one-argument function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</a:t>
            </a:r>
            <a:r>
              <a:rPr lang="en">
                <a:solidFill>
                  <a:srgbClr val="418BE8"/>
                </a:solidFill>
              </a:rPr>
              <a:t>new tree</a:t>
            </a:r>
            <a:r>
              <a:rPr lang="en"/>
              <a:t> with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/>
              <a:t> applied on each entry of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9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 map_tree(t, fn):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"*** YOUR CODE HERE ***"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</p:txBody>
      </p:sp>
      <p:grpSp>
        <p:nvGrpSpPr>
          <p:cNvPr id="542" name="Google Shape;542;p37"/>
          <p:cNvGrpSpPr/>
          <p:nvPr/>
        </p:nvGrpSpPr>
        <p:grpSpPr>
          <a:xfrm>
            <a:off x="879511" y="3742843"/>
            <a:ext cx="2422481" cy="2590153"/>
            <a:chOff x="4641300" y="2499725"/>
            <a:chExt cx="3178275" cy="3874575"/>
          </a:xfrm>
        </p:grpSpPr>
        <p:grpSp>
          <p:nvGrpSpPr>
            <p:cNvPr id="543" name="Google Shape;543;p37"/>
            <p:cNvGrpSpPr/>
            <p:nvPr/>
          </p:nvGrpSpPr>
          <p:grpSpPr>
            <a:xfrm>
              <a:off x="4641300" y="2499725"/>
              <a:ext cx="3178275" cy="2841675"/>
              <a:chOff x="5021700" y="1358550"/>
              <a:chExt cx="3178275" cy="2841675"/>
            </a:xfrm>
          </p:grpSpPr>
          <p:sp>
            <p:nvSpPr>
              <p:cNvPr id="544" name="Google Shape;544;p37"/>
              <p:cNvSpPr/>
              <p:nvPr/>
            </p:nvSpPr>
            <p:spPr>
              <a:xfrm>
                <a:off x="6553675" y="13585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46" name="Google Shape;546;p37"/>
              <p:cNvCxnSpPr>
                <a:stCxn id="544" idx="3"/>
                <a:endCxn id="545" idx="7"/>
              </p:cNvCxnSpPr>
              <p:nvPr/>
            </p:nvCxnSpPr>
            <p:spPr>
              <a:xfrm flipH="1">
                <a:off x="5854195" y="1785156"/>
                <a:ext cx="774300" cy="89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47" name="Google Shape;547;p37"/>
              <p:cNvSpPr/>
              <p:nvPr/>
            </p:nvSpPr>
            <p:spPr>
              <a:xfrm>
                <a:off x="6760138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48" name="Google Shape;548;p37"/>
              <p:cNvCxnSpPr>
                <a:stCxn id="544" idx="4"/>
                <a:endCxn id="547" idx="0"/>
              </p:cNvCxnSpPr>
              <p:nvPr/>
            </p:nvCxnSpPr>
            <p:spPr>
              <a:xfrm>
                <a:off x="6809125" y="1858350"/>
                <a:ext cx="206700" cy="82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49" name="Google Shape;549;p37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7689075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51" name="Google Shape;551;p37"/>
              <p:cNvCxnSpPr>
                <a:stCxn id="544" idx="5"/>
                <a:endCxn id="550" idx="1"/>
              </p:cNvCxnSpPr>
              <p:nvPr/>
            </p:nvCxnSpPr>
            <p:spPr>
              <a:xfrm>
                <a:off x="6989755" y="1785156"/>
                <a:ext cx="774300" cy="97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52" name="Google Shape;552;p37"/>
              <p:cNvCxnSpPr>
                <a:stCxn id="545" idx="3"/>
                <a:endCxn id="549" idx="0"/>
              </p:cNvCxnSpPr>
              <p:nvPr/>
            </p:nvCxnSpPr>
            <p:spPr>
              <a:xfrm flipH="1">
                <a:off x="5277095" y="3037481"/>
                <a:ext cx="216000" cy="662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53" name="Google Shape;553;p37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54" name="Google Shape;554;p37"/>
              <p:cNvCxnSpPr>
                <a:stCxn id="545" idx="5"/>
                <a:endCxn id="553" idx="0"/>
              </p:cNvCxnSpPr>
              <p:nvPr/>
            </p:nvCxnSpPr>
            <p:spPr>
              <a:xfrm>
                <a:off x="5854355" y="3037481"/>
                <a:ext cx="238200" cy="662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55" name="Google Shape;555;p37"/>
              <p:cNvSpPr/>
              <p:nvPr/>
            </p:nvSpPr>
            <p:spPr>
              <a:xfrm>
                <a:off x="7689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56" name="Google Shape;556;p37"/>
              <p:cNvCxnSpPr>
                <a:stCxn id="550" idx="4"/>
                <a:endCxn id="555" idx="0"/>
              </p:cNvCxnSpPr>
              <p:nvPr/>
            </p:nvCxnSpPr>
            <p:spPr>
              <a:xfrm>
                <a:off x="7944525" y="3183750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557" name="Google Shape;557;p37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58" name="Google Shape;558;p37"/>
            <p:cNvCxnSpPr>
              <a:stCxn id="553" idx="4"/>
              <a:endCxn id="557" idx="0"/>
            </p:cNvCxnSpPr>
            <p:nvPr/>
          </p:nvCxnSpPr>
          <p:spPr>
            <a:xfrm>
              <a:off x="5712125" y="5341400"/>
              <a:ext cx="13800" cy="5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59" name="Google Shape;559;p37"/>
          <p:cNvGrpSpPr/>
          <p:nvPr/>
        </p:nvGrpSpPr>
        <p:grpSpPr>
          <a:xfrm>
            <a:off x="3704775" y="3742850"/>
            <a:ext cx="4315907" cy="2590146"/>
            <a:chOff x="3704775" y="3742850"/>
            <a:chExt cx="4315907" cy="2590146"/>
          </a:xfrm>
        </p:grpSpPr>
        <p:sp>
          <p:nvSpPr>
            <p:cNvPr id="560" name="Google Shape;560;p37"/>
            <p:cNvSpPr/>
            <p:nvPr/>
          </p:nvSpPr>
          <p:spPr>
            <a:xfrm>
              <a:off x="3704775" y="4641925"/>
              <a:ext cx="1217400" cy="792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6F3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square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561" name="Google Shape;561;p37"/>
            <p:cNvGrpSpPr/>
            <p:nvPr/>
          </p:nvGrpSpPr>
          <p:grpSpPr>
            <a:xfrm>
              <a:off x="5324961" y="3742850"/>
              <a:ext cx="2695721" cy="2590146"/>
              <a:chOff x="4641300" y="2499735"/>
              <a:chExt cx="3536763" cy="3874565"/>
            </a:xfrm>
          </p:grpSpPr>
          <p:grpSp>
            <p:nvGrpSpPr>
              <p:cNvPr id="562" name="Google Shape;562;p37"/>
              <p:cNvGrpSpPr/>
              <p:nvPr/>
            </p:nvGrpSpPr>
            <p:grpSpPr>
              <a:xfrm>
                <a:off x="4641300" y="2499735"/>
                <a:ext cx="3536763" cy="2841665"/>
                <a:chOff x="5021700" y="1358560"/>
                <a:chExt cx="3536763" cy="2841665"/>
              </a:xfrm>
            </p:grpSpPr>
            <p:sp>
              <p:nvSpPr>
                <p:cNvPr id="563" name="Google Shape;563;p37"/>
                <p:cNvSpPr/>
                <p:nvPr/>
              </p:nvSpPr>
              <p:spPr>
                <a:xfrm>
                  <a:off x="6347978" y="1358560"/>
                  <a:ext cx="923100" cy="6627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81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564" name="Google Shape;564;p37"/>
                <p:cNvSpPr/>
                <p:nvPr/>
              </p:nvSpPr>
              <p:spPr>
                <a:xfrm>
                  <a:off x="5257073" y="2448017"/>
                  <a:ext cx="869400" cy="6627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16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cxnSp>
              <p:nvCxnSpPr>
                <p:cNvPr id="565" name="Google Shape;565;p37"/>
                <p:cNvCxnSpPr>
                  <a:stCxn id="563" idx="3"/>
                  <a:endCxn id="564" idx="7"/>
                </p:cNvCxnSpPr>
                <p:nvPr/>
              </p:nvCxnSpPr>
              <p:spPr>
                <a:xfrm flipH="1">
                  <a:off x="5998963" y="1924210"/>
                  <a:ext cx="484200" cy="620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566" name="Google Shape;566;p37"/>
                <p:cNvSpPr/>
                <p:nvPr/>
              </p:nvSpPr>
              <p:spPr>
                <a:xfrm>
                  <a:off x="6555880" y="2469015"/>
                  <a:ext cx="869400" cy="6207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25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cxnSp>
              <p:nvCxnSpPr>
                <p:cNvPr id="567" name="Google Shape;567;p37"/>
                <p:cNvCxnSpPr>
                  <a:stCxn id="563" idx="4"/>
                  <a:endCxn id="566" idx="0"/>
                </p:cNvCxnSpPr>
                <p:nvPr/>
              </p:nvCxnSpPr>
              <p:spPr>
                <a:xfrm>
                  <a:off x="6809528" y="2021260"/>
                  <a:ext cx="181200" cy="44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568" name="Google Shape;568;p37"/>
                <p:cNvSpPr/>
                <p:nvPr/>
              </p:nvSpPr>
              <p:spPr>
                <a:xfrm>
                  <a:off x="5021700" y="3700425"/>
                  <a:ext cx="510900" cy="4998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4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569" name="Google Shape;569;p37"/>
                <p:cNvSpPr/>
                <p:nvPr/>
              </p:nvSpPr>
              <p:spPr>
                <a:xfrm>
                  <a:off x="7655049" y="2469016"/>
                  <a:ext cx="869400" cy="6207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64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cxnSp>
              <p:nvCxnSpPr>
                <p:cNvPr id="570" name="Google Shape;570;p37"/>
                <p:cNvCxnSpPr>
                  <a:stCxn id="563" idx="5"/>
                  <a:endCxn id="569" idx="1"/>
                </p:cNvCxnSpPr>
                <p:nvPr/>
              </p:nvCxnSpPr>
              <p:spPr>
                <a:xfrm>
                  <a:off x="7135893" y="1924210"/>
                  <a:ext cx="646200" cy="63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71" name="Google Shape;571;p37"/>
                <p:cNvCxnSpPr>
                  <a:stCxn id="564" idx="3"/>
                  <a:endCxn id="568" idx="0"/>
                </p:cNvCxnSpPr>
                <p:nvPr/>
              </p:nvCxnSpPr>
              <p:spPr>
                <a:xfrm flipH="1">
                  <a:off x="5277294" y="3013667"/>
                  <a:ext cx="107100" cy="68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572" name="Google Shape;572;p37"/>
                <p:cNvSpPr/>
                <p:nvPr/>
              </p:nvSpPr>
              <p:spPr>
                <a:xfrm>
                  <a:off x="5837075" y="3700425"/>
                  <a:ext cx="510900" cy="4998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9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cxnSp>
              <p:nvCxnSpPr>
                <p:cNvPr id="573" name="Google Shape;573;p37"/>
                <p:cNvCxnSpPr>
                  <a:stCxn id="564" idx="5"/>
                  <a:endCxn id="572" idx="0"/>
                </p:cNvCxnSpPr>
                <p:nvPr/>
              </p:nvCxnSpPr>
              <p:spPr>
                <a:xfrm>
                  <a:off x="5999153" y="3013667"/>
                  <a:ext cx="93300" cy="68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574" name="Google Shape;574;p37"/>
                <p:cNvSpPr/>
                <p:nvPr/>
              </p:nvSpPr>
              <p:spPr>
                <a:xfrm>
                  <a:off x="7689063" y="3589416"/>
                  <a:ext cx="869400" cy="6108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36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cxnSp>
              <p:nvCxnSpPr>
                <p:cNvPr id="575" name="Google Shape;575;p37"/>
                <p:cNvCxnSpPr>
                  <a:stCxn id="569" idx="4"/>
                  <a:endCxn id="574" idx="0"/>
                </p:cNvCxnSpPr>
                <p:nvPr/>
              </p:nvCxnSpPr>
              <p:spPr>
                <a:xfrm>
                  <a:off x="8089749" y="3089716"/>
                  <a:ext cx="33900" cy="499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576" name="Google Shape;576;p37"/>
              <p:cNvSpPr/>
              <p:nvPr/>
            </p:nvSpPr>
            <p:spPr>
              <a:xfrm>
                <a:off x="5470325" y="587450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77" name="Google Shape;577;p37"/>
              <p:cNvCxnSpPr>
                <a:stCxn id="572" idx="4"/>
                <a:endCxn id="576" idx="0"/>
              </p:cNvCxnSpPr>
              <p:nvPr/>
            </p:nvCxnSpPr>
            <p:spPr>
              <a:xfrm>
                <a:off x="5712125" y="5341400"/>
                <a:ext cx="13800" cy="533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8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map_tree</a:t>
            </a:r>
            <a:endParaRPr/>
          </a:p>
        </p:txBody>
      </p:sp>
      <p:sp>
        <p:nvSpPr>
          <p:cNvPr id="583" name="Google Shape;583;p38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2162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Step 1</a:t>
            </a:r>
            <a:r>
              <a:rPr lang="en"/>
              <a:t>: Base case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input for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/>
              <a:t> is a leaf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map_tree</a:t>
            </a:r>
            <a:r>
              <a:rPr lang="en"/>
              <a:t> of a leaf do?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 a new leaf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Entry is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/>
              <a:t> of the old entry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entry: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entry(t)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function: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fn(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entry(t)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leaf: 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tree(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fn(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entry(t)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38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9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 map_tree(t, fn):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"*** YOUR CODE HERE ***"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if </a:t>
            </a:r>
            <a:r>
              <a:rPr lang="en">
                <a:solidFill>
                  <a:srgbClr val="418BE8"/>
                </a:solidFill>
              </a:rPr>
              <a:t>is_leaf(t)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return </a:t>
            </a:r>
            <a:r>
              <a:rPr lang="en">
                <a:solidFill>
                  <a:srgbClr val="418BE8"/>
                </a:solidFill>
              </a:rPr>
              <a:t>tree(fn(entry(t)))</a:t>
            </a:r>
            <a:endParaRPr>
              <a:solidFill>
                <a:srgbClr val="418BE8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</p:txBody>
      </p:sp>
      <p:sp>
        <p:nvSpPr>
          <p:cNvPr id="585" name="Google Shape;585;p38"/>
          <p:cNvSpPr/>
          <p:nvPr/>
        </p:nvSpPr>
        <p:spPr>
          <a:xfrm>
            <a:off x="4999500" y="1706350"/>
            <a:ext cx="3412800" cy="728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8"/>
          <p:cNvSpPr txBox="1"/>
          <p:nvPr/>
        </p:nvSpPr>
        <p:spPr>
          <a:xfrm>
            <a:off x="4858050" y="4119150"/>
            <a:ext cx="34128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(t))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review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5" name="Google Shape;55;p12"/>
          <p:cNvGrpSpPr/>
          <p:nvPr/>
        </p:nvGrpSpPr>
        <p:grpSpPr>
          <a:xfrm>
            <a:off x="2108200" y="3374750"/>
            <a:ext cx="4722125" cy="645050"/>
            <a:chOff x="1962350" y="5626650"/>
            <a:chExt cx="4722125" cy="645050"/>
          </a:xfrm>
        </p:grpSpPr>
        <p:cxnSp>
          <p:nvCxnSpPr>
            <p:cNvPr id="56" name="Google Shape;56;p12"/>
            <p:cNvCxnSpPr>
              <a:endCxn id="57" idx="1"/>
            </p:cNvCxnSpPr>
            <p:nvPr/>
          </p:nvCxnSpPr>
          <p:spPr>
            <a:xfrm rot="10800000" flipH="1">
              <a:off x="2886225" y="5941800"/>
              <a:ext cx="826200" cy="2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8" name="Google Shape;58;p12"/>
            <p:cNvGrpSpPr/>
            <p:nvPr/>
          </p:nvGrpSpPr>
          <p:grpSpPr>
            <a:xfrm>
              <a:off x="1962350" y="5626650"/>
              <a:ext cx="1218300" cy="630300"/>
              <a:chOff x="1749825" y="4184350"/>
              <a:chExt cx="1218300" cy="630300"/>
            </a:xfrm>
          </p:grpSpPr>
          <p:sp>
            <p:nvSpPr>
              <p:cNvPr id="59" name="Google Shape;59;p12"/>
              <p:cNvSpPr/>
              <p:nvPr/>
            </p:nvSpPr>
            <p:spPr>
              <a:xfrm>
                <a:off x="17498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0" name="Google Shape;60;p12"/>
              <p:cNvSpPr/>
              <p:nvPr/>
            </p:nvSpPr>
            <p:spPr>
              <a:xfrm>
                <a:off x="23594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1" name="Google Shape;61;p12"/>
            <p:cNvGrpSpPr/>
            <p:nvPr/>
          </p:nvGrpSpPr>
          <p:grpSpPr>
            <a:xfrm>
              <a:off x="3712425" y="5626650"/>
              <a:ext cx="1218300" cy="630300"/>
              <a:chOff x="1749825" y="4184350"/>
              <a:chExt cx="1218300" cy="630300"/>
            </a:xfrm>
          </p:grpSpPr>
          <p:sp>
            <p:nvSpPr>
              <p:cNvPr id="57" name="Google Shape;57;p12"/>
              <p:cNvSpPr/>
              <p:nvPr/>
            </p:nvSpPr>
            <p:spPr>
              <a:xfrm>
                <a:off x="17498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2" name="Google Shape;62;p12"/>
              <p:cNvSpPr/>
              <p:nvPr/>
            </p:nvSpPr>
            <p:spPr>
              <a:xfrm>
                <a:off x="23594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63" name="Google Shape;63;p12"/>
            <p:cNvGrpSpPr/>
            <p:nvPr/>
          </p:nvGrpSpPr>
          <p:grpSpPr>
            <a:xfrm>
              <a:off x="5465025" y="5626650"/>
              <a:ext cx="1218300" cy="630300"/>
              <a:chOff x="1749825" y="4184350"/>
              <a:chExt cx="1218300" cy="630300"/>
            </a:xfrm>
          </p:grpSpPr>
          <p:sp>
            <p:nvSpPr>
              <p:cNvPr id="64" name="Google Shape;64;p12"/>
              <p:cNvSpPr/>
              <p:nvPr/>
            </p:nvSpPr>
            <p:spPr>
              <a:xfrm>
                <a:off x="17498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5" name="Google Shape;65;p12"/>
              <p:cNvSpPr/>
              <p:nvPr/>
            </p:nvSpPr>
            <p:spPr>
              <a:xfrm>
                <a:off x="23594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66" name="Google Shape;66;p12"/>
            <p:cNvCxnSpPr/>
            <p:nvPr/>
          </p:nvCxnSpPr>
          <p:spPr>
            <a:xfrm flipH="1">
              <a:off x="6086575" y="5630600"/>
              <a:ext cx="597900" cy="641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2"/>
            <p:cNvCxnSpPr/>
            <p:nvPr/>
          </p:nvCxnSpPr>
          <p:spPr>
            <a:xfrm rot="10800000" flipH="1">
              <a:off x="4638825" y="5941800"/>
              <a:ext cx="826200" cy="2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8" name="Google Shape;68;p12"/>
          <p:cNvSpPr/>
          <p:nvPr/>
        </p:nvSpPr>
        <p:spPr>
          <a:xfrm>
            <a:off x="1547400" y="4324275"/>
            <a:ext cx="837000" cy="467400"/>
          </a:xfrm>
          <a:prstGeom prst="wedgeRoundRectCallout">
            <a:avLst>
              <a:gd name="adj1" fmla="val 52056"/>
              <a:gd name="adj2" fmla="val -152530"/>
              <a:gd name="adj3" fmla="val 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first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9" name="Google Shape;69;p12"/>
          <p:cNvGrpSpPr/>
          <p:nvPr/>
        </p:nvGrpSpPr>
        <p:grpSpPr>
          <a:xfrm>
            <a:off x="3767378" y="2509225"/>
            <a:ext cx="3166500" cy="1611950"/>
            <a:chOff x="3767378" y="2509225"/>
            <a:chExt cx="3166500" cy="1611950"/>
          </a:xfrm>
        </p:grpSpPr>
        <p:sp>
          <p:nvSpPr>
            <p:cNvPr id="70" name="Google Shape;70;p12"/>
            <p:cNvSpPr/>
            <p:nvPr/>
          </p:nvSpPr>
          <p:spPr>
            <a:xfrm>
              <a:off x="3767378" y="3273375"/>
              <a:ext cx="3166500" cy="847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4669425" y="2509225"/>
              <a:ext cx="837000" cy="467400"/>
            </a:xfrm>
            <a:prstGeom prst="wedgeRoundRectCallout">
              <a:avLst>
                <a:gd name="adj1" fmla="val -46045"/>
                <a:gd name="adj2" fmla="val 103311"/>
                <a:gd name="adj3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rest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72" name="Google Shape;72;p12"/>
          <p:cNvSpPr/>
          <p:nvPr/>
        </p:nvSpPr>
        <p:spPr>
          <a:xfrm>
            <a:off x="6354288" y="4465775"/>
            <a:ext cx="1242300" cy="645000"/>
          </a:xfrm>
          <a:prstGeom prst="wedgeRoundRectCallout">
            <a:avLst>
              <a:gd name="adj1" fmla="val -30476"/>
              <a:gd name="adj2" fmla="val -134438"/>
              <a:gd name="adj3" fmla="val 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empty linked list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211000" y="1601100"/>
            <a:ext cx="4722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Linked list</a:t>
            </a: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: a type of </a:t>
            </a:r>
            <a:r>
              <a:rPr lang="en" sz="24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sequence</a:t>
            </a:r>
            <a:endParaRPr sz="2400">
              <a:solidFill>
                <a:srgbClr val="418BE8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9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 map_tree(t, fn):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"*** YOUR CODE HERE ***"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if is_leaf(t):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return tree(fn(entry(t)))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2" name="Google Shape;592;p39"/>
          <p:cNvSpPr/>
          <p:nvPr/>
        </p:nvSpPr>
        <p:spPr>
          <a:xfrm>
            <a:off x="5458500" y="4118700"/>
            <a:ext cx="1325400" cy="236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9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map_tree</a:t>
            </a:r>
            <a:endParaRPr/>
          </a:p>
        </p:txBody>
      </p:sp>
      <p:sp>
        <p:nvSpPr>
          <p:cNvPr id="594" name="Google Shape;594;p39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585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Step 2</a:t>
            </a:r>
            <a:r>
              <a:rPr lang="en"/>
              <a:t>: Recursive call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reduce the input?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Move to a </a:t>
            </a:r>
            <a:r>
              <a:rPr lang="en">
                <a:solidFill>
                  <a:srgbClr val="418BE8"/>
                </a:solidFill>
              </a:rPr>
              <a:t>single subtree</a:t>
            </a:r>
            <a:endParaRPr>
              <a:solidFill>
                <a:srgbClr val="418BE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map_tree</a:t>
            </a:r>
            <a:r>
              <a:rPr lang="en"/>
              <a:t> of a subtree do?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Maps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/>
              <a:t> onto subtree's entries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this help?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418BE8"/>
                </a:solidFill>
              </a:rPr>
              <a:t>Build new tree</a:t>
            </a:r>
            <a:r>
              <a:rPr lang="en"/>
              <a:t> using new subtrees</a:t>
            </a: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5533731" y="3137586"/>
            <a:ext cx="2705348" cy="3264717"/>
            <a:chOff x="4641300" y="2499725"/>
            <a:chExt cx="3178275" cy="3874575"/>
          </a:xfrm>
        </p:grpSpPr>
        <p:grpSp>
          <p:nvGrpSpPr>
            <p:cNvPr id="596" name="Google Shape;596;p39"/>
            <p:cNvGrpSpPr/>
            <p:nvPr/>
          </p:nvGrpSpPr>
          <p:grpSpPr>
            <a:xfrm>
              <a:off x="4641300" y="2499725"/>
              <a:ext cx="3178275" cy="2841675"/>
              <a:chOff x="5021700" y="1358550"/>
              <a:chExt cx="3178275" cy="28416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6553675" y="13585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99" name="Google Shape;599;p39"/>
              <p:cNvCxnSpPr>
                <a:stCxn id="597" idx="3"/>
                <a:endCxn id="598" idx="7"/>
              </p:cNvCxnSpPr>
              <p:nvPr/>
            </p:nvCxnSpPr>
            <p:spPr>
              <a:xfrm flipH="1">
                <a:off x="5854495" y="1785156"/>
                <a:ext cx="774000" cy="899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00" name="Google Shape;600;p39"/>
              <p:cNvSpPr/>
              <p:nvPr/>
            </p:nvSpPr>
            <p:spPr>
              <a:xfrm>
                <a:off x="6760138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01" name="Google Shape;601;p39"/>
              <p:cNvCxnSpPr>
                <a:stCxn id="597" idx="4"/>
                <a:endCxn id="600" idx="0"/>
              </p:cNvCxnSpPr>
              <p:nvPr/>
            </p:nvCxnSpPr>
            <p:spPr>
              <a:xfrm>
                <a:off x="6809125" y="1858350"/>
                <a:ext cx="206400" cy="82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02" name="Google Shape;602;p39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03" name="Google Shape;603;p39"/>
              <p:cNvSpPr/>
              <p:nvPr/>
            </p:nvSpPr>
            <p:spPr>
              <a:xfrm>
                <a:off x="7689075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04" name="Google Shape;604;p39"/>
              <p:cNvCxnSpPr>
                <a:stCxn id="597" idx="5"/>
                <a:endCxn id="603" idx="1"/>
              </p:cNvCxnSpPr>
              <p:nvPr/>
            </p:nvCxnSpPr>
            <p:spPr>
              <a:xfrm>
                <a:off x="6989755" y="1785156"/>
                <a:ext cx="774000" cy="97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5" name="Google Shape;605;p39"/>
              <p:cNvCxnSpPr>
                <a:stCxn id="598" idx="3"/>
                <a:endCxn id="602" idx="0"/>
              </p:cNvCxnSpPr>
              <p:nvPr/>
            </p:nvCxnSpPr>
            <p:spPr>
              <a:xfrm flipH="1">
                <a:off x="5277095" y="3037481"/>
                <a:ext cx="2160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06" name="Google Shape;606;p39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07" name="Google Shape;607;p39"/>
              <p:cNvCxnSpPr>
                <a:stCxn id="598" idx="5"/>
                <a:endCxn id="606" idx="0"/>
              </p:cNvCxnSpPr>
              <p:nvPr/>
            </p:nvCxnSpPr>
            <p:spPr>
              <a:xfrm>
                <a:off x="5854355" y="3037481"/>
                <a:ext cx="2382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08" name="Google Shape;608;p39"/>
              <p:cNvSpPr/>
              <p:nvPr/>
            </p:nvSpPr>
            <p:spPr>
              <a:xfrm>
                <a:off x="7689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09" name="Google Shape;609;p39"/>
              <p:cNvCxnSpPr>
                <a:stCxn id="603" idx="4"/>
                <a:endCxn id="608" idx="0"/>
              </p:cNvCxnSpPr>
              <p:nvPr/>
            </p:nvCxnSpPr>
            <p:spPr>
              <a:xfrm>
                <a:off x="7944525" y="3183750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610" name="Google Shape;610;p39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11" name="Google Shape;611;p39"/>
            <p:cNvCxnSpPr>
              <a:stCxn id="606" idx="4"/>
              <a:endCxn id="610" idx="0"/>
            </p:cNvCxnSpPr>
            <p:nvPr/>
          </p:nvCxnSpPr>
          <p:spPr>
            <a:xfrm>
              <a:off x="5712125" y="5341400"/>
              <a:ext cx="13800" cy="5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12" name="Google Shape;612;p39"/>
          <p:cNvGrpSpPr/>
          <p:nvPr/>
        </p:nvGrpSpPr>
        <p:grpSpPr>
          <a:xfrm>
            <a:off x="2830825" y="4118700"/>
            <a:ext cx="1325400" cy="2366700"/>
            <a:chOff x="3440425" y="3966300"/>
            <a:chExt cx="1325400" cy="2366700"/>
          </a:xfrm>
        </p:grpSpPr>
        <p:sp>
          <p:nvSpPr>
            <p:cNvPr id="613" name="Google Shape;613;p39"/>
            <p:cNvSpPr/>
            <p:nvPr/>
          </p:nvSpPr>
          <p:spPr>
            <a:xfrm>
              <a:off x="3440425" y="3966300"/>
              <a:ext cx="1325400" cy="2366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3532856" y="4044900"/>
              <a:ext cx="1140544" cy="2209503"/>
              <a:chOff x="4641300" y="3752056"/>
              <a:chExt cx="1339925" cy="2622244"/>
            </a:xfrm>
          </p:grpSpPr>
          <p:grpSp>
            <p:nvGrpSpPr>
              <p:cNvPr id="615" name="Google Shape;615;p39"/>
              <p:cNvGrpSpPr/>
              <p:nvPr/>
            </p:nvGrpSpPr>
            <p:grpSpPr>
              <a:xfrm>
                <a:off x="4641300" y="3752056"/>
                <a:ext cx="1326275" cy="1589344"/>
                <a:chOff x="5021700" y="2610881"/>
                <a:chExt cx="1326275" cy="1589344"/>
              </a:xfrm>
            </p:grpSpPr>
            <p:sp>
              <p:nvSpPr>
                <p:cNvPr id="616" name="Google Shape;616;p39"/>
                <p:cNvSpPr/>
                <p:nvPr/>
              </p:nvSpPr>
              <p:spPr>
                <a:xfrm>
                  <a:off x="5277038" y="2610881"/>
                  <a:ext cx="815700" cy="4998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16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cxnSp>
              <p:nvCxnSpPr>
                <p:cNvPr id="617" name="Google Shape;617;p39"/>
                <p:cNvCxnSpPr>
                  <a:stCxn id="616" idx="3"/>
                  <a:endCxn id="618" idx="0"/>
                </p:cNvCxnSpPr>
                <p:nvPr/>
              </p:nvCxnSpPr>
              <p:spPr>
                <a:xfrm flipH="1">
                  <a:off x="5277094" y="3037487"/>
                  <a:ext cx="119400" cy="663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618" name="Google Shape;618;p39"/>
                <p:cNvSpPr/>
                <p:nvPr/>
              </p:nvSpPr>
              <p:spPr>
                <a:xfrm>
                  <a:off x="5021700" y="3700425"/>
                  <a:ext cx="510900" cy="4998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4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619" name="Google Shape;619;p39"/>
                <p:cNvSpPr/>
                <p:nvPr/>
              </p:nvSpPr>
              <p:spPr>
                <a:xfrm>
                  <a:off x="5837075" y="3700425"/>
                  <a:ext cx="510900" cy="4998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9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cxnSp>
              <p:nvCxnSpPr>
                <p:cNvPr id="620" name="Google Shape;620;p39"/>
                <p:cNvCxnSpPr>
                  <a:stCxn id="616" idx="5"/>
                  <a:endCxn id="619" idx="0"/>
                </p:cNvCxnSpPr>
                <p:nvPr/>
              </p:nvCxnSpPr>
              <p:spPr>
                <a:xfrm>
                  <a:off x="5973281" y="3037487"/>
                  <a:ext cx="119100" cy="663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cxnSp>
            <p:nvCxnSpPr>
              <p:cNvPr id="621" name="Google Shape;621;p39"/>
              <p:cNvCxnSpPr>
                <a:stCxn id="619" idx="4"/>
                <a:endCxn id="622" idx="0"/>
              </p:cNvCxnSpPr>
              <p:nvPr/>
            </p:nvCxnSpPr>
            <p:spPr>
              <a:xfrm>
                <a:off x="5712125" y="5341400"/>
                <a:ext cx="13800" cy="533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22" name="Google Shape;622;p39"/>
              <p:cNvSpPr/>
              <p:nvPr/>
            </p:nvSpPr>
            <p:spPr>
              <a:xfrm>
                <a:off x="5470325" y="587450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sp>
        <p:nvSpPr>
          <p:cNvPr id="623" name="Google Shape;623;p39"/>
          <p:cNvSpPr/>
          <p:nvPr/>
        </p:nvSpPr>
        <p:spPr>
          <a:xfrm>
            <a:off x="4228950" y="4986900"/>
            <a:ext cx="1140600" cy="630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F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square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0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9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 map_tree(t, fn):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"*** YOUR CODE HERE ***"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if is_leaf(t):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return tree(fn(entry(t)))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new_root = </a:t>
            </a:r>
            <a:r>
              <a:rPr lang="en">
                <a:solidFill>
                  <a:srgbClr val="418BE8"/>
                </a:solidFill>
              </a:rPr>
              <a:t>fn(entry(t))</a:t>
            </a:r>
            <a:endParaRPr>
              <a:solidFill>
                <a:srgbClr val="418BE8"/>
              </a:solidFill>
            </a:endParaRPr>
          </a:p>
        </p:txBody>
      </p:sp>
      <p:sp>
        <p:nvSpPr>
          <p:cNvPr id="629" name="Google Shape;629;p40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map_tree</a:t>
            </a:r>
            <a:endParaRPr/>
          </a:p>
        </p:txBody>
      </p:sp>
      <p:sp>
        <p:nvSpPr>
          <p:cNvPr id="630" name="Google Shape;630;p40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585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Step 3</a:t>
            </a:r>
            <a:r>
              <a:rPr lang="en"/>
              <a:t>: Using recursive calls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/>
              <a:t>New root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Apply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/>
              <a:t> on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entry(t)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40"/>
          <p:cNvSpPr/>
          <p:nvPr/>
        </p:nvSpPr>
        <p:spPr>
          <a:xfrm rot="963031">
            <a:off x="3076467" y="3247024"/>
            <a:ext cx="1347633" cy="5978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F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square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40"/>
          <p:cNvSpPr/>
          <p:nvPr/>
        </p:nvSpPr>
        <p:spPr>
          <a:xfrm>
            <a:off x="4999500" y="2369325"/>
            <a:ext cx="2782200" cy="423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0"/>
          <p:cNvSpPr/>
          <p:nvPr/>
        </p:nvSpPr>
        <p:spPr>
          <a:xfrm>
            <a:off x="1901975" y="2967100"/>
            <a:ext cx="750000" cy="597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40"/>
          <p:cNvGrpSpPr/>
          <p:nvPr/>
        </p:nvGrpSpPr>
        <p:grpSpPr>
          <a:xfrm>
            <a:off x="751106" y="3072386"/>
            <a:ext cx="2705348" cy="3264717"/>
            <a:chOff x="4641300" y="2499725"/>
            <a:chExt cx="3178275" cy="3874575"/>
          </a:xfrm>
        </p:grpSpPr>
        <p:grpSp>
          <p:nvGrpSpPr>
            <p:cNvPr id="635" name="Google Shape;635;p40"/>
            <p:cNvGrpSpPr/>
            <p:nvPr/>
          </p:nvGrpSpPr>
          <p:grpSpPr>
            <a:xfrm>
              <a:off x="4641300" y="2499725"/>
              <a:ext cx="3178275" cy="2841675"/>
              <a:chOff x="5021700" y="1358550"/>
              <a:chExt cx="3178275" cy="2841675"/>
            </a:xfrm>
          </p:grpSpPr>
          <p:sp>
            <p:nvSpPr>
              <p:cNvPr id="636" name="Google Shape;636;p40"/>
              <p:cNvSpPr/>
              <p:nvPr/>
            </p:nvSpPr>
            <p:spPr>
              <a:xfrm>
                <a:off x="6553675" y="13585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38" name="Google Shape;638;p40"/>
              <p:cNvCxnSpPr>
                <a:stCxn id="636" idx="3"/>
                <a:endCxn id="637" idx="7"/>
              </p:cNvCxnSpPr>
              <p:nvPr/>
            </p:nvCxnSpPr>
            <p:spPr>
              <a:xfrm flipH="1">
                <a:off x="5854495" y="1785156"/>
                <a:ext cx="774000" cy="899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39" name="Google Shape;639;p40"/>
              <p:cNvSpPr/>
              <p:nvPr/>
            </p:nvSpPr>
            <p:spPr>
              <a:xfrm>
                <a:off x="6760138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40" name="Google Shape;640;p40"/>
              <p:cNvCxnSpPr>
                <a:stCxn id="636" idx="4"/>
                <a:endCxn id="639" idx="0"/>
              </p:cNvCxnSpPr>
              <p:nvPr/>
            </p:nvCxnSpPr>
            <p:spPr>
              <a:xfrm>
                <a:off x="6809125" y="1858350"/>
                <a:ext cx="206400" cy="82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41" name="Google Shape;641;p40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>
                <a:off x="7689075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43" name="Google Shape;643;p40"/>
              <p:cNvCxnSpPr>
                <a:stCxn id="636" idx="5"/>
                <a:endCxn id="642" idx="1"/>
              </p:cNvCxnSpPr>
              <p:nvPr/>
            </p:nvCxnSpPr>
            <p:spPr>
              <a:xfrm>
                <a:off x="6989755" y="1785156"/>
                <a:ext cx="774000" cy="97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4" name="Google Shape;644;p40"/>
              <p:cNvCxnSpPr>
                <a:stCxn id="637" idx="3"/>
                <a:endCxn id="641" idx="0"/>
              </p:cNvCxnSpPr>
              <p:nvPr/>
            </p:nvCxnSpPr>
            <p:spPr>
              <a:xfrm flipH="1">
                <a:off x="5277095" y="3037481"/>
                <a:ext cx="2160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45" name="Google Shape;645;p40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46" name="Google Shape;646;p40"/>
              <p:cNvCxnSpPr>
                <a:stCxn id="637" idx="5"/>
                <a:endCxn id="645" idx="0"/>
              </p:cNvCxnSpPr>
              <p:nvPr/>
            </p:nvCxnSpPr>
            <p:spPr>
              <a:xfrm>
                <a:off x="5854355" y="3037481"/>
                <a:ext cx="2382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47" name="Google Shape;647;p40"/>
              <p:cNvSpPr/>
              <p:nvPr/>
            </p:nvSpPr>
            <p:spPr>
              <a:xfrm>
                <a:off x="7689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48" name="Google Shape;648;p40"/>
              <p:cNvCxnSpPr>
                <a:stCxn id="642" idx="4"/>
                <a:endCxn id="647" idx="0"/>
              </p:cNvCxnSpPr>
              <p:nvPr/>
            </p:nvCxnSpPr>
            <p:spPr>
              <a:xfrm>
                <a:off x="7944525" y="3183750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649" name="Google Shape;649;p40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50" name="Google Shape;650;p40"/>
            <p:cNvCxnSpPr>
              <a:stCxn id="645" idx="4"/>
              <a:endCxn id="649" idx="0"/>
            </p:cNvCxnSpPr>
            <p:nvPr/>
          </p:nvCxnSpPr>
          <p:spPr>
            <a:xfrm>
              <a:off x="5712125" y="5341400"/>
              <a:ext cx="13800" cy="5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51" name="Google Shape;651;p40"/>
          <p:cNvSpPr/>
          <p:nvPr/>
        </p:nvSpPr>
        <p:spPr>
          <a:xfrm>
            <a:off x="4572000" y="3664075"/>
            <a:ext cx="683400" cy="421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81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4480475" y="3575725"/>
            <a:ext cx="866700" cy="597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9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 map_tree(t, fn):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"*** YOUR CODE HERE ***"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if is_leaf(t):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return tree(fn(entry(t)))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new_root = fn(entry(t))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</a:t>
            </a:r>
            <a:r>
              <a:rPr lang="en">
                <a:solidFill>
                  <a:srgbClr val="418BE8"/>
                </a:solidFill>
              </a:rPr>
              <a:t>subs</a:t>
            </a:r>
            <a:r>
              <a:rPr lang="en">
                <a:solidFill>
                  <a:srgbClr val="000000"/>
                </a:solidFill>
              </a:rPr>
              <a:t> = []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for </a:t>
            </a:r>
            <a:r>
              <a:rPr lang="en">
                <a:solidFill>
                  <a:srgbClr val="418BE8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 in subtrees(s):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subs += [</a:t>
            </a:r>
            <a:r>
              <a:rPr lang="en">
                <a:solidFill>
                  <a:srgbClr val="418BE8"/>
                </a:solidFill>
              </a:rPr>
              <a:t>map_tree(s, fn)</a:t>
            </a:r>
            <a:r>
              <a:rPr lang="en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8" name="Google Shape;658;p41"/>
          <p:cNvSpPr/>
          <p:nvPr/>
        </p:nvSpPr>
        <p:spPr>
          <a:xfrm>
            <a:off x="6543275" y="4053500"/>
            <a:ext cx="901500" cy="68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1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map_tree</a:t>
            </a:r>
            <a:endParaRPr/>
          </a:p>
        </p:txBody>
      </p:sp>
      <p:sp>
        <p:nvSpPr>
          <p:cNvPr id="660" name="Google Shape;660;p41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585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Step 3</a:t>
            </a:r>
            <a:r>
              <a:rPr lang="en"/>
              <a:t>: Using recursive calls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/>
              <a:t>Construct new subtrees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recursive call</a:t>
            </a:r>
            <a:endParaRPr/>
          </a:p>
        </p:txBody>
      </p:sp>
      <p:sp>
        <p:nvSpPr>
          <p:cNvPr id="661" name="Google Shape;661;p41"/>
          <p:cNvSpPr/>
          <p:nvPr/>
        </p:nvSpPr>
        <p:spPr>
          <a:xfrm>
            <a:off x="5014875" y="2707450"/>
            <a:ext cx="3419100" cy="106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1"/>
          <p:cNvSpPr/>
          <p:nvPr/>
        </p:nvSpPr>
        <p:spPr>
          <a:xfrm>
            <a:off x="675875" y="4053500"/>
            <a:ext cx="1325400" cy="236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41"/>
          <p:cNvGrpSpPr/>
          <p:nvPr/>
        </p:nvGrpSpPr>
        <p:grpSpPr>
          <a:xfrm>
            <a:off x="751106" y="3072386"/>
            <a:ext cx="2705348" cy="3264717"/>
            <a:chOff x="4641300" y="2499725"/>
            <a:chExt cx="3178275" cy="3874575"/>
          </a:xfrm>
        </p:grpSpPr>
        <p:grpSp>
          <p:nvGrpSpPr>
            <p:cNvPr id="664" name="Google Shape;664;p41"/>
            <p:cNvGrpSpPr/>
            <p:nvPr/>
          </p:nvGrpSpPr>
          <p:grpSpPr>
            <a:xfrm>
              <a:off x="4641300" y="2499725"/>
              <a:ext cx="3178275" cy="2841675"/>
              <a:chOff x="5021700" y="1358550"/>
              <a:chExt cx="3178275" cy="2841675"/>
            </a:xfrm>
          </p:grpSpPr>
          <p:sp>
            <p:nvSpPr>
              <p:cNvPr id="665" name="Google Shape;665;p41"/>
              <p:cNvSpPr/>
              <p:nvPr/>
            </p:nvSpPr>
            <p:spPr>
              <a:xfrm>
                <a:off x="6553675" y="13585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66" name="Google Shape;666;p41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67" name="Google Shape;667;p41"/>
              <p:cNvCxnSpPr>
                <a:stCxn id="665" idx="3"/>
                <a:endCxn id="666" idx="7"/>
              </p:cNvCxnSpPr>
              <p:nvPr/>
            </p:nvCxnSpPr>
            <p:spPr>
              <a:xfrm flipH="1">
                <a:off x="5854495" y="1785156"/>
                <a:ext cx="774000" cy="899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8" name="Google Shape;668;p41"/>
              <p:cNvSpPr/>
              <p:nvPr/>
            </p:nvSpPr>
            <p:spPr>
              <a:xfrm>
                <a:off x="6760138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69" name="Google Shape;669;p41"/>
              <p:cNvCxnSpPr>
                <a:stCxn id="665" idx="4"/>
                <a:endCxn id="668" idx="0"/>
              </p:cNvCxnSpPr>
              <p:nvPr/>
            </p:nvCxnSpPr>
            <p:spPr>
              <a:xfrm>
                <a:off x="6809125" y="1858350"/>
                <a:ext cx="206400" cy="82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70" name="Google Shape;670;p41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71" name="Google Shape;671;p41"/>
              <p:cNvSpPr/>
              <p:nvPr/>
            </p:nvSpPr>
            <p:spPr>
              <a:xfrm>
                <a:off x="7689075" y="2683950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72" name="Google Shape;672;p41"/>
              <p:cNvCxnSpPr>
                <a:stCxn id="665" idx="5"/>
                <a:endCxn id="671" idx="1"/>
              </p:cNvCxnSpPr>
              <p:nvPr/>
            </p:nvCxnSpPr>
            <p:spPr>
              <a:xfrm>
                <a:off x="6989755" y="1785156"/>
                <a:ext cx="774000" cy="97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73" name="Google Shape;673;p41"/>
              <p:cNvCxnSpPr>
                <a:stCxn id="666" idx="3"/>
                <a:endCxn id="670" idx="0"/>
              </p:cNvCxnSpPr>
              <p:nvPr/>
            </p:nvCxnSpPr>
            <p:spPr>
              <a:xfrm flipH="1">
                <a:off x="5277095" y="3037481"/>
                <a:ext cx="2160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74" name="Google Shape;674;p41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75" name="Google Shape;675;p41"/>
              <p:cNvCxnSpPr>
                <a:stCxn id="666" idx="5"/>
                <a:endCxn id="674" idx="0"/>
              </p:cNvCxnSpPr>
              <p:nvPr/>
            </p:nvCxnSpPr>
            <p:spPr>
              <a:xfrm>
                <a:off x="5854355" y="3037481"/>
                <a:ext cx="2382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76" name="Google Shape;676;p41"/>
              <p:cNvSpPr/>
              <p:nvPr/>
            </p:nvSpPr>
            <p:spPr>
              <a:xfrm>
                <a:off x="7689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77" name="Google Shape;677;p41"/>
              <p:cNvCxnSpPr>
                <a:stCxn id="671" idx="4"/>
                <a:endCxn id="676" idx="0"/>
              </p:cNvCxnSpPr>
              <p:nvPr/>
            </p:nvCxnSpPr>
            <p:spPr>
              <a:xfrm>
                <a:off x="7944525" y="3183750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678" name="Google Shape;678;p41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79" name="Google Shape;679;p41"/>
            <p:cNvCxnSpPr>
              <a:stCxn id="674" idx="4"/>
              <a:endCxn id="678" idx="0"/>
            </p:cNvCxnSpPr>
            <p:nvPr/>
          </p:nvCxnSpPr>
          <p:spPr>
            <a:xfrm>
              <a:off x="5712125" y="5341400"/>
              <a:ext cx="13800" cy="5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80" name="Google Shape;680;p41"/>
          <p:cNvSpPr/>
          <p:nvPr/>
        </p:nvSpPr>
        <p:spPr>
          <a:xfrm>
            <a:off x="2123675" y="4053500"/>
            <a:ext cx="614700" cy="68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1"/>
          <p:cNvSpPr/>
          <p:nvPr/>
        </p:nvSpPr>
        <p:spPr>
          <a:xfrm>
            <a:off x="2939050" y="4053500"/>
            <a:ext cx="614700" cy="157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1"/>
          <p:cNvSpPr/>
          <p:nvPr/>
        </p:nvSpPr>
        <p:spPr>
          <a:xfrm>
            <a:off x="5095475" y="4053500"/>
            <a:ext cx="1325400" cy="236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1"/>
          <p:cNvSpPr/>
          <p:nvPr/>
        </p:nvSpPr>
        <p:spPr>
          <a:xfrm>
            <a:off x="7587250" y="4053500"/>
            <a:ext cx="846600" cy="157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41"/>
          <p:cNvGrpSpPr/>
          <p:nvPr/>
        </p:nvGrpSpPr>
        <p:grpSpPr>
          <a:xfrm>
            <a:off x="5170706" y="4127600"/>
            <a:ext cx="3193392" cy="2209503"/>
            <a:chOff x="4641300" y="3752056"/>
            <a:chExt cx="3751636" cy="2622244"/>
          </a:xfrm>
        </p:grpSpPr>
        <p:grpSp>
          <p:nvGrpSpPr>
            <p:cNvPr id="685" name="Google Shape;685;p41"/>
            <p:cNvGrpSpPr/>
            <p:nvPr/>
          </p:nvGrpSpPr>
          <p:grpSpPr>
            <a:xfrm>
              <a:off x="4641300" y="3752056"/>
              <a:ext cx="3751636" cy="1589344"/>
              <a:chOff x="5021700" y="2610881"/>
              <a:chExt cx="3751636" cy="1589344"/>
            </a:xfrm>
          </p:grpSpPr>
          <p:sp>
            <p:nvSpPr>
              <p:cNvPr id="686" name="Google Shape;686;p41"/>
              <p:cNvSpPr/>
              <p:nvPr/>
            </p:nvSpPr>
            <p:spPr>
              <a:xfrm>
                <a:off x="5277009" y="2610881"/>
                <a:ext cx="8157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16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>
                <a:off x="6760150" y="2683958"/>
                <a:ext cx="8157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88" name="Google Shape;688;p41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89" name="Google Shape;689;p41"/>
              <p:cNvSpPr/>
              <p:nvPr/>
            </p:nvSpPr>
            <p:spPr>
              <a:xfrm>
                <a:off x="7957636" y="2683958"/>
                <a:ext cx="8157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0" name="Google Shape;690;p41"/>
              <p:cNvCxnSpPr>
                <a:stCxn id="686" idx="3"/>
                <a:endCxn id="688" idx="0"/>
              </p:cNvCxnSpPr>
              <p:nvPr/>
            </p:nvCxnSpPr>
            <p:spPr>
              <a:xfrm flipH="1">
                <a:off x="5277065" y="3037487"/>
                <a:ext cx="1194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91" name="Google Shape;691;p41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2" name="Google Shape;692;p41"/>
              <p:cNvCxnSpPr>
                <a:stCxn id="686" idx="5"/>
                <a:endCxn id="691" idx="0"/>
              </p:cNvCxnSpPr>
              <p:nvPr/>
            </p:nvCxnSpPr>
            <p:spPr>
              <a:xfrm>
                <a:off x="5973252" y="3037487"/>
                <a:ext cx="1191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93" name="Google Shape;693;p41"/>
              <p:cNvSpPr/>
              <p:nvPr/>
            </p:nvSpPr>
            <p:spPr>
              <a:xfrm>
                <a:off x="7957636" y="3700425"/>
                <a:ext cx="8157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694" name="Google Shape;694;p41"/>
              <p:cNvCxnSpPr>
                <a:stCxn id="689" idx="4"/>
                <a:endCxn id="693" idx="0"/>
              </p:cNvCxnSpPr>
              <p:nvPr/>
            </p:nvCxnSpPr>
            <p:spPr>
              <a:xfrm>
                <a:off x="8365486" y="3183758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695" name="Google Shape;695;p41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96" name="Google Shape;696;p41"/>
            <p:cNvCxnSpPr>
              <a:stCxn id="691" idx="4"/>
              <a:endCxn id="695" idx="0"/>
            </p:cNvCxnSpPr>
            <p:nvPr/>
          </p:nvCxnSpPr>
          <p:spPr>
            <a:xfrm>
              <a:off x="5712125" y="5341400"/>
              <a:ext cx="13800" cy="5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97" name="Google Shape;697;p41"/>
          <p:cNvSpPr/>
          <p:nvPr/>
        </p:nvSpPr>
        <p:spPr>
          <a:xfrm>
            <a:off x="3748425" y="4293050"/>
            <a:ext cx="1190100" cy="5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F3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square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2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5858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18BE8"/>
                </a:solidFill>
              </a:rPr>
              <a:t>Step 3</a:t>
            </a:r>
            <a:r>
              <a:rPr lang="en"/>
              <a:t>: Using recursive calls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/>
              <a:t>Build new tree using constructor</a:t>
            </a:r>
            <a:endParaRPr/>
          </a:p>
        </p:txBody>
      </p:sp>
      <p:sp>
        <p:nvSpPr>
          <p:cNvPr id="703" name="Google Shape;703;p42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900" cy="5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 map_tree(t, fn):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"*** YOUR CODE HERE ***"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if is_leaf(t):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return tree(fn(entry(t)))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new_root = fn(entry(t))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subs = []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for s in subtrees(s):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subs += [map_tree(s, fn)]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return tree(</a:t>
            </a:r>
            <a:r>
              <a:rPr lang="en">
                <a:solidFill>
                  <a:srgbClr val="418BE8"/>
                </a:solidFill>
              </a:rPr>
              <a:t>new_root</a:t>
            </a:r>
            <a:r>
              <a:rPr lang="en"/>
              <a:t>, </a:t>
            </a:r>
            <a:r>
              <a:rPr lang="en">
                <a:solidFill>
                  <a:srgbClr val="418BE8"/>
                </a:solidFill>
              </a:rPr>
              <a:t>subs</a:t>
            </a:r>
            <a:r>
              <a:rPr lang="en"/>
              <a:t>)</a:t>
            </a:r>
            <a:endParaRPr/>
          </a:p>
        </p:txBody>
      </p:sp>
      <p:sp>
        <p:nvSpPr>
          <p:cNvPr id="704" name="Google Shape;704;p42"/>
          <p:cNvSpPr/>
          <p:nvPr/>
        </p:nvSpPr>
        <p:spPr>
          <a:xfrm>
            <a:off x="2276075" y="4053500"/>
            <a:ext cx="901500" cy="68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2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map_tree</a:t>
            </a:r>
            <a:endParaRPr/>
          </a:p>
        </p:txBody>
      </p:sp>
      <p:sp>
        <p:nvSpPr>
          <p:cNvPr id="706" name="Google Shape;706;p42"/>
          <p:cNvSpPr/>
          <p:nvPr/>
        </p:nvSpPr>
        <p:spPr>
          <a:xfrm>
            <a:off x="5014875" y="3698050"/>
            <a:ext cx="3125700" cy="355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2"/>
          <p:cNvSpPr/>
          <p:nvPr/>
        </p:nvSpPr>
        <p:spPr>
          <a:xfrm>
            <a:off x="828275" y="4053500"/>
            <a:ext cx="1325400" cy="236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2"/>
          <p:cNvSpPr/>
          <p:nvPr/>
        </p:nvSpPr>
        <p:spPr>
          <a:xfrm>
            <a:off x="3320050" y="4053500"/>
            <a:ext cx="846600" cy="157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42"/>
          <p:cNvGrpSpPr/>
          <p:nvPr/>
        </p:nvGrpSpPr>
        <p:grpSpPr>
          <a:xfrm>
            <a:off x="903506" y="4127600"/>
            <a:ext cx="3193392" cy="2209503"/>
            <a:chOff x="4641300" y="3752056"/>
            <a:chExt cx="3751636" cy="2622244"/>
          </a:xfrm>
        </p:grpSpPr>
        <p:grpSp>
          <p:nvGrpSpPr>
            <p:cNvPr id="710" name="Google Shape;710;p42"/>
            <p:cNvGrpSpPr/>
            <p:nvPr/>
          </p:nvGrpSpPr>
          <p:grpSpPr>
            <a:xfrm>
              <a:off x="4641300" y="3752056"/>
              <a:ext cx="3751636" cy="1589344"/>
              <a:chOff x="5021700" y="2610881"/>
              <a:chExt cx="3751636" cy="1589344"/>
            </a:xfrm>
          </p:grpSpPr>
          <p:sp>
            <p:nvSpPr>
              <p:cNvPr id="711" name="Google Shape;711;p42"/>
              <p:cNvSpPr/>
              <p:nvPr/>
            </p:nvSpPr>
            <p:spPr>
              <a:xfrm>
                <a:off x="5277009" y="2610881"/>
                <a:ext cx="8157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16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12" name="Google Shape;712;p42"/>
              <p:cNvSpPr/>
              <p:nvPr/>
            </p:nvSpPr>
            <p:spPr>
              <a:xfrm>
                <a:off x="6760150" y="2683958"/>
                <a:ext cx="8157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13" name="Google Shape;713;p42"/>
              <p:cNvSpPr/>
              <p:nvPr/>
            </p:nvSpPr>
            <p:spPr>
              <a:xfrm>
                <a:off x="5021700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14" name="Google Shape;714;p42"/>
              <p:cNvSpPr/>
              <p:nvPr/>
            </p:nvSpPr>
            <p:spPr>
              <a:xfrm>
                <a:off x="7957636" y="2683958"/>
                <a:ext cx="8157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64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15" name="Google Shape;715;p42"/>
              <p:cNvCxnSpPr>
                <a:stCxn id="711" idx="3"/>
                <a:endCxn id="713" idx="0"/>
              </p:cNvCxnSpPr>
              <p:nvPr/>
            </p:nvCxnSpPr>
            <p:spPr>
              <a:xfrm flipH="1">
                <a:off x="5277065" y="3037487"/>
                <a:ext cx="1194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16" name="Google Shape;716;p42"/>
              <p:cNvSpPr/>
              <p:nvPr/>
            </p:nvSpPr>
            <p:spPr>
              <a:xfrm>
                <a:off x="5837075" y="3700425"/>
                <a:ext cx="5109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17" name="Google Shape;717;p42"/>
              <p:cNvCxnSpPr>
                <a:stCxn id="711" idx="5"/>
                <a:endCxn id="716" idx="0"/>
              </p:cNvCxnSpPr>
              <p:nvPr/>
            </p:nvCxnSpPr>
            <p:spPr>
              <a:xfrm>
                <a:off x="5973252" y="3037487"/>
                <a:ext cx="119100" cy="66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18" name="Google Shape;718;p42"/>
              <p:cNvSpPr/>
              <p:nvPr/>
            </p:nvSpPr>
            <p:spPr>
              <a:xfrm>
                <a:off x="7957636" y="3700425"/>
                <a:ext cx="815700" cy="499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36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19" name="Google Shape;719;p42"/>
              <p:cNvCxnSpPr>
                <a:stCxn id="714" idx="4"/>
                <a:endCxn id="718" idx="0"/>
              </p:cNvCxnSpPr>
              <p:nvPr/>
            </p:nvCxnSpPr>
            <p:spPr>
              <a:xfrm>
                <a:off x="8365486" y="3183758"/>
                <a:ext cx="0" cy="51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720" name="Google Shape;720;p42"/>
            <p:cNvSpPr/>
            <p:nvPr/>
          </p:nvSpPr>
          <p:spPr>
            <a:xfrm>
              <a:off x="5470325" y="5874500"/>
              <a:ext cx="510900" cy="499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1" name="Google Shape;721;p42"/>
            <p:cNvCxnSpPr>
              <a:stCxn id="716" idx="4"/>
              <a:endCxn id="720" idx="0"/>
            </p:cNvCxnSpPr>
            <p:nvPr/>
          </p:nvCxnSpPr>
          <p:spPr>
            <a:xfrm>
              <a:off x="5712125" y="5341400"/>
              <a:ext cx="13800" cy="5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22" name="Google Shape;722;p42"/>
          <p:cNvSpPr/>
          <p:nvPr/>
        </p:nvSpPr>
        <p:spPr>
          <a:xfrm>
            <a:off x="2230875" y="3046175"/>
            <a:ext cx="694200" cy="421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81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723" name="Google Shape;723;p42"/>
          <p:cNvCxnSpPr>
            <a:stCxn id="722" idx="3"/>
            <a:endCxn id="711" idx="0"/>
          </p:cNvCxnSpPr>
          <p:nvPr/>
        </p:nvCxnSpPr>
        <p:spPr>
          <a:xfrm flipH="1">
            <a:off x="1467938" y="3405692"/>
            <a:ext cx="864600" cy="72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4" name="Google Shape;724;p42"/>
          <p:cNvCxnSpPr>
            <a:stCxn id="722" idx="4"/>
            <a:endCxn id="712" idx="0"/>
          </p:cNvCxnSpPr>
          <p:nvPr/>
        </p:nvCxnSpPr>
        <p:spPr>
          <a:xfrm>
            <a:off x="2577975" y="3467375"/>
            <a:ext cx="152400" cy="72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5" name="Google Shape;725;p42"/>
          <p:cNvCxnSpPr>
            <a:stCxn id="722" idx="5"/>
            <a:endCxn id="714" idx="0"/>
          </p:cNvCxnSpPr>
          <p:nvPr/>
        </p:nvCxnSpPr>
        <p:spPr>
          <a:xfrm>
            <a:off x="2823411" y="3405692"/>
            <a:ext cx="926400" cy="78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6" name="Google Shape;726;p42"/>
          <p:cNvSpPr/>
          <p:nvPr/>
        </p:nvSpPr>
        <p:spPr>
          <a:xfrm>
            <a:off x="2123675" y="2910500"/>
            <a:ext cx="901500" cy="68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3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map_tree:</a:t>
            </a:r>
            <a:r>
              <a:rPr lang="en">
                <a:solidFill>
                  <a:srgbClr val="000000"/>
                </a:solidFill>
              </a:rPr>
              <a:t> Using list comprehensions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2" name="Google Shape;732;p43"/>
          <p:cNvSpPr txBox="1">
            <a:spLocks noGrp="1"/>
          </p:cNvSpPr>
          <p:nvPr>
            <p:ph type="body" idx="2"/>
          </p:nvPr>
        </p:nvSpPr>
        <p:spPr>
          <a:xfrm>
            <a:off x="457200" y="2078225"/>
            <a:ext cx="39555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</a:rPr>
              <a:t>def map_tree(t, fn):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</a:rPr>
              <a:t>    if is_leaf(t):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</a:rPr>
              <a:t>        return tree(fn(entry(t)))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</a:rPr>
              <a:t>    </a:t>
            </a:r>
            <a:r>
              <a:rPr lang="en" sz="1600">
                <a:solidFill>
                  <a:srgbClr val="418BE8"/>
                </a:solidFill>
              </a:rPr>
              <a:t>new_root = fn(entry(t))</a:t>
            </a:r>
            <a:endParaRPr sz="1600">
              <a:solidFill>
                <a:srgbClr val="418BE8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</a:rPr>
              <a:t>    subs = []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</a:rPr>
              <a:t>    </a:t>
            </a:r>
            <a:r>
              <a:rPr lang="en" sz="1600">
                <a:solidFill>
                  <a:srgbClr val="6AA84F"/>
                </a:solidFill>
              </a:rPr>
              <a:t>for s in subtrees(s)</a:t>
            </a:r>
            <a:r>
              <a:rPr lang="en" sz="1600">
                <a:solidFill>
                  <a:srgbClr val="434343"/>
                </a:solidFill>
              </a:rPr>
              <a:t>: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</a:rPr>
              <a:t>        subs += [</a:t>
            </a:r>
            <a:r>
              <a:rPr lang="en" sz="1600">
                <a:solidFill>
                  <a:srgbClr val="CC0000"/>
                </a:solidFill>
              </a:rPr>
              <a:t>map_tree(s, fn)</a:t>
            </a:r>
            <a:r>
              <a:rPr lang="en" sz="1600">
                <a:solidFill>
                  <a:srgbClr val="434343"/>
                </a:solidFill>
              </a:rPr>
              <a:t>]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    return tree(new_root, subs)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3" name="Google Shape;733;p43"/>
          <p:cNvSpPr txBox="1">
            <a:spLocks noGrp="1"/>
          </p:cNvSpPr>
          <p:nvPr>
            <p:ph type="body" idx="2"/>
          </p:nvPr>
        </p:nvSpPr>
        <p:spPr>
          <a:xfrm>
            <a:off x="4401850" y="2078225"/>
            <a:ext cx="43611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def map_tree(t, fn):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if is_leaf(t):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return tree(fn(entry(t)))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  subs = [</a:t>
            </a:r>
            <a:r>
              <a:rPr lang="en" sz="1600">
                <a:solidFill>
                  <a:srgbClr val="CC0000"/>
                </a:solidFill>
              </a:rPr>
              <a:t>map_tree(s, fn)</a:t>
            </a:r>
            <a:endParaRPr sz="160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</a:t>
            </a:r>
            <a:r>
              <a:rPr lang="en" sz="1600">
                <a:solidFill>
                  <a:srgbClr val="6AA84F"/>
                </a:solidFill>
              </a:rPr>
              <a:t>for s in subtrees(t)</a:t>
            </a:r>
            <a:r>
              <a:rPr lang="en" sz="1600"/>
              <a:t>]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  return tree(</a:t>
            </a:r>
            <a:r>
              <a:rPr lang="en" sz="1600">
                <a:solidFill>
                  <a:srgbClr val="418BE8"/>
                </a:solidFill>
              </a:rPr>
              <a:t>fn(entry(t))</a:t>
            </a:r>
            <a:r>
              <a:rPr lang="en" sz="1600"/>
              <a:t>, subs)</a:t>
            </a:r>
            <a:endParaRPr/>
          </a:p>
        </p:txBody>
      </p:sp>
      <p:cxnSp>
        <p:nvCxnSpPr>
          <p:cNvPr id="734" name="Google Shape;734;p43"/>
          <p:cNvCxnSpPr/>
          <p:nvPr/>
        </p:nvCxnSpPr>
        <p:spPr>
          <a:xfrm>
            <a:off x="4347600" y="2260650"/>
            <a:ext cx="0" cy="261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4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2054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/>
              <a:t>Let </a:t>
            </a:r>
            <a:r>
              <a:rPr lang="en">
                <a:solidFill>
                  <a:srgbClr val="418BE8"/>
                </a:solidFill>
              </a:rPr>
              <a:t>n</a:t>
            </a:r>
            <a:r>
              <a:rPr lang="en"/>
              <a:t> be the number of nodes in </a:t>
            </a:r>
            <a:r>
              <a:rPr lang="en">
                <a:solidFill>
                  <a:srgbClr val="4D6EE8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solidFill>
                <a:srgbClr val="4D6E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One recursive call per node; </a:t>
            </a:r>
            <a:r>
              <a:rPr lang="en">
                <a:solidFill>
                  <a:srgbClr val="418BE8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nodes implies </a:t>
            </a:r>
            <a:r>
              <a:rPr lang="en">
                <a:solidFill>
                  <a:srgbClr val="418BE8"/>
                </a:solidFill>
              </a:rPr>
              <a:t>O(n)</a:t>
            </a:r>
            <a:r>
              <a:rPr lang="en">
                <a:solidFill>
                  <a:srgbClr val="000000"/>
                </a:solidFill>
              </a:rPr>
              <a:t> calls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>
                <a:solidFill>
                  <a:srgbClr val="000000"/>
                </a:solidFill>
              </a:rPr>
              <a:t>Assume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>
                <a:solidFill>
                  <a:srgbClr val="000000"/>
                </a:solidFill>
              </a:rPr>
              <a:t> takes </a:t>
            </a:r>
            <a:r>
              <a:rPr lang="en">
                <a:solidFill>
                  <a:srgbClr val="418BE8"/>
                </a:solidFill>
              </a:rPr>
              <a:t>O(1)</a:t>
            </a:r>
            <a:endParaRPr>
              <a:solidFill>
                <a:srgbClr val="418BE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about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Could be any function; e.g.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factorial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>
                <a:solidFill>
                  <a:srgbClr val="000000"/>
                </a:solidFill>
              </a:rPr>
              <a:t>'s runtime depends on its input, not on </a:t>
            </a:r>
            <a:r>
              <a:rPr lang="en">
                <a:solidFill>
                  <a:srgbClr val="418BE8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(number of nodes)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Takes </a:t>
            </a:r>
            <a:r>
              <a:rPr lang="en">
                <a:solidFill>
                  <a:srgbClr val="418BE8"/>
                </a:solidFill>
              </a:rPr>
              <a:t>O(1)</a:t>
            </a:r>
            <a:r>
              <a:rPr lang="en">
                <a:solidFill>
                  <a:srgbClr val="000000"/>
                </a:solidFill>
              </a:rPr>
              <a:t> with respect to </a:t>
            </a:r>
            <a:r>
              <a:rPr lang="en">
                <a:solidFill>
                  <a:srgbClr val="418BE8"/>
                </a:solidFill>
              </a:rPr>
              <a:t>n</a:t>
            </a:r>
            <a:endParaRPr>
              <a:solidFill>
                <a:srgbClr val="418BE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Total: </a:t>
            </a:r>
            <a:r>
              <a:rPr lang="en">
                <a:solidFill>
                  <a:srgbClr val="418BE8"/>
                </a:solidFill>
              </a:rPr>
              <a:t>O(n)</a:t>
            </a:r>
            <a:r>
              <a:rPr lang="en">
                <a:solidFill>
                  <a:srgbClr val="000000"/>
                </a:solidFill>
              </a:rPr>
              <a:t> runtime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0" name="Google Shape;740;p44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map_tree:</a:t>
            </a:r>
            <a:r>
              <a:rPr lang="en">
                <a:solidFill>
                  <a:srgbClr val="000000"/>
                </a:solidFill>
              </a:rPr>
              <a:t> Runtime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741" name="Google Shape;741;p44"/>
          <p:cNvGrpSpPr/>
          <p:nvPr/>
        </p:nvGrpSpPr>
        <p:grpSpPr>
          <a:xfrm>
            <a:off x="5111975" y="1717225"/>
            <a:ext cx="3046025" cy="3245413"/>
            <a:chOff x="5111975" y="1717225"/>
            <a:chExt cx="3046025" cy="3245413"/>
          </a:xfrm>
        </p:grpSpPr>
        <p:cxnSp>
          <p:nvCxnSpPr>
            <p:cNvPr id="742" name="Google Shape;742;p44"/>
            <p:cNvCxnSpPr>
              <a:stCxn id="743" idx="3"/>
              <a:endCxn id="744" idx="7"/>
            </p:cNvCxnSpPr>
            <p:nvPr/>
          </p:nvCxnSpPr>
          <p:spPr>
            <a:xfrm flipH="1">
              <a:off x="6013784" y="2097819"/>
              <a:ext cx="658800" cy="757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5" name="Google Shape;745;p44"/>
            <p:cNvCxnSpPr>
              <a:stCxn id="743" idx="4"/>
              <a:endCxn id="746" idx="0"/>
            </p:cNvCxnSpPr>
            <p:nvPr/>
          </p:nvCxnSpPr>
          <p:spPr>
            <a:xfrm>
              <a:off x="6826338" y="2159492"/>
              <a:ext cx="175800" cy="695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7" name="Google Shape;747;p44"/>
            <p:cNvCxnSpPr>
              <a:stCxn id="743" idx="5"/>
              <a:endCxn id="748" idx="1"/>
            </p:cNvCxnSpPr>
            <p:nvPr/>
          </p:nvCxnSpPr>
          <p:spPr>
            <a:xfrm>
              <a:off x="6980090" y="2097819"/>
              <a:ext cx="658800" cy="8190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9" name="Google Shape;749;p44"/>
            <p:cNvCxnSpPr>
              <a:stCxn id="744" idx="3"/>
              <a:endCxn id="750" idx="0"/>
            </p:cNvCxnSpPr>
            <p:nvPr/>
          </p:nvCxnSpPr>
          <p:spPr>
            <a:xfrm flipH="1">
              <a:off x="5522232" y="3153028"/>
              <a:ext cx="183900" cy="558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1" name="Google Shape;751;p44"/>
            <p:cNvCxnSpPr>
              <a:stCxn id="744" idx="5"/>
              <a:endCxn id="752" idx="0"/>
            </p:cNvCxnSpPr>
            <p:nvPr/>
          </p:nvCxnSpPr>
          <p:spPr>
            <a:xfrm>
              <a:off x="6013638" y="3153028"/>
              <a:ext cx="202800" cy="558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3" name="Google Shape;753;p44"/>
            <p:cNvCxnSpPr>
              <a:stCxn id="748" idx="4"/>
              <a:endCxn id="754" idx="0"/>
            </p:cNvCxnSpPr>
            <p:nvPr/>
          </p:nvCxnSpPr>
          <p:spPr>
            <a:xfrm>
              <a:off x="7792790" y="3276274"/>
              <a:ext cx="0" cy="435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5" name="Google Shape;755;p44"/>
            <p:cNvCxnSpPr>
              <a:stCxn id="752" idx="4"/>
              <a:endCxn id="756" idx="0"/>
            </p:cNvCxnSpPr>
            <p:nvPr/>
          </p:nvCxnSpPr>
          <p:spPr>
            <a:xfrm>
              <a:off x="6216368" y="4132756"/>
              <a:ext cx="11700" cy="449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7" name="Google Shape;757;p44"/>
            <p:cNvSpPr txBox="1"/>
            <p:nvPr/>
          </p:nvSpPr>
          <p:spPr>
            <a:xfrm>
              <a:off x="6531950" y="1717225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8" name="Google Shape;758;p44"/>
            <p:cNvSpPr txBox="1"/>
            <p:nvPr/>
          </p:nvSpPr>
          <p:spPr>
            <a:xfrm>
              <a:off x="5503000" y="279916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9" name="Google Shape;759;p44"/>
            <p:cNvSpPr txBox="1"/>
            <p:nvPr/>
          </p:nvSpPr>
          <p:spPr>
            <a:xfrm>
              <a:off x="6646000" y="279916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60" name="Google Shape;760;p44"/>
            <p:cNvSpPr txBox="1"/>
            <p:nvPr/>
          </p:nvSpPr>
          <p:spPr>
            <a:xfrm>
              <a:off x="7408000" y="279916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61" name="Google Shape;761;p44"/>
            <p:cNvSpPr txBox="1"/>
            <p:nvPr/>
          </p:nvSpPr>
          <p:spPr>
            <a:xfrm>
              <a:off x="5111975" y="371161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62" name="Google Shape;762;p44"/>
            <p:cNvSpPr txBox="1"/>
            <p:nvPr/>
          </p:nvSpPr>
          <p:spPr>
            <a:xfrm>
              <a:off x="5873975" y="371161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63" name="Google Shape;763;p44"/>
            <p:cNvSpPr txBox="1"/>
            <p:nvPr/>
          </p:nvSpPr>
          <p:spPr>
            <a:xfrm>
              <a:off x="7395675" y="3711613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64" name="Google Shape;764;p44"/>
            <p:cNvSpPr txBox="1"/>
            <p:nvPr/>
          </p:nvSpPr>
          <p:spPr>
            <a:xfrm>
              <a:off x="5873975" y="4581938"/>
              <a:ext cx="7500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18BE8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O(1)</a:t>
              </a:r>
              <a:endPara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5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Definitions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Tree ADT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Examples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sum_tree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>
                <a:solidFill>
                  <a:srgbClr val="000000"/>
                </a:solidFill>
              </a:rPr>
              <a:t>map_tree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8BE8"/>
              </a:buClr>
              <a:buSzPts val="1800"/>
              <a:buAutoNum type="arabicPeriod"/>
            </a:pPr>
            <a:r>
              <a:rPr lang="en">
                <a:solidFill>
                  <a:srgbClr val="418BE8"/>
                </a:solidFill>
              </a:rPr>
              <a:t>Implementing trees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0" name="Google Shape;770;p45"/>
          <p:cNvSpPr txBox="1">
            <a:spLocks noGrp="1"/>
          </p:cNvSpPr>
          <p:nvPr>
            <p:ph type="title" idx="4294967295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Trees</a:t>
            </a:r>
            <a:endParaRPr sz="2400" b="0">
              <a:solidFill>
                <a:srgbClr val="418BE8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771" name="Google Shape;771;p45"/>
          <p:cNvGrpSpPr/>
          <p:nvPr/>
        </p:nvGrpSpPr>
        <p:grpSpPr>
          <a:xfrm>
            <a:off x="4782350" y="1011424"/>
            <a:ext cx="3401600" cy="4777726"/>
            <a:chOff x="4706275" y="1134674"/>
            <a:chExt cx="3401600" cy="4777726"/>
          </a:xfrm>
        </p:grpSpPr>
        <p:pic>
          <p:nvPicPr>
            <p:cNvPr id="772" name="Google Shape;77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06275" y="1134674"/>
              <a:ext cx="3401600" cy="4484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3" name="Google Shape;773;p45"/>
            <p:cNvSpPr txBox="1"/>
            <p:nvPr/>
          </p:nvSpPr>
          <p:spPr>
            <a:xfrm>
              <a:off x="5662125" y="5434200"/>
              <a:ext cx="1586700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Droid Sans"/>
                  <a:ea typeface="Droid Sans"/>
                  <a:cs typeface="Droid Sans"/>
                  <a:sym typeface="Droid Sans"/>
                  <a:hlinkClick r:id="rId4"/>
                </a:rPr>
                <a:t>Recursive tree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6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Trees</a:t>
            </a:r>
            <a:endParaRPr/>
          </a:p>
        </p:txBody>
      </p:sp>
      <p:sp>
        <p:nvSpPr>
          <p:cNvPr id="779" name="Google Shape;779;p46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2924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never discussed how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/>
              <a:t>,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en"/>
              <a:t>,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subtrees</a:t>
            </a:r>
            <a:r>
              <a:rPr lang="en"/>
              <a:t> were implemented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Treated them as </a:t>
            </a:r>
            <a:r>
              <a:rPr lang="en">
                <a:solidFill>
                  <a:srgbClr val="418BE8"/>
                </a:solidFill>
              </a:rPr>
              <a:t>abstractions</a:t>
            </a:r>
            <a:r>
              <a:rPr lang="en">
                <a:solidFill>
                  <a:srgbClr val="000000"/>
                </a:solidFill>
              </a:rPr>
              <a:t> and assumed they worked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Many ways to implement the ADT, but our programs </a:t>
            </a:r>
            <a:r>
              <a:rPr lang="en">
                <a:solidFill>
                  <a:srgbClr val="418BE8"/>
                </a:solidFill>
              </a:rPr>
              <a:t>don't rely on implementation</a:t>
            </a:r>
            <a:endParaRPr>
              <a:solidFill>
                <a:srgbClr val="418BE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Now examine </a:t>
            </a:r>
            <a:r>
              <a:rPr lang="en">
                <a:solidFill>
                  <a:srgbClr val="418BE8"/>
                </a:solidFill>
              </a:rPr>
              <a:t>different implementations</a:t>
            </a:r>
            <a:r>
              <a:rPr lang="en">
                <a:solidFill>
                  <a:srgbClr val="000000"/>
                </a:solidFill>
              </a:rPr>
              <a:t> of trees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0" name="Google Shape;780;p46"/>
          <p:cNvSpPr txBox="1"/>
          <p:nvPr/>
        </p:nvSpPr>
        <p:spPr>
          <a:xfrm>
            <a:off x="5074125" y="1823688"/>
            <a:ext cx="14565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sum_tree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46"/>
          <p:cNvSpPr txBox="1"/>
          <p:nvPr/>
        </p:nvSpPr>
        <p:spPr>
          <a:xfrm>
            <a:off x="5074125" y="2214350"/>
            <a:ext cx="14565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is_leaf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82" name="Google Shape;782;p46"/>
          <p:cNvGrpSpPr/>
          <p:nvPr/>
        </p:nvGrpSpPr>
        <p:grpSpPr>
          <a:xfrm>
            <a:off x="5074125" y="2923625"/>
            <a:ext cx="2642100" cy="1471650"/>
            <a:chOff x="5074125" y="2923625"/>
            <a:chExt cx="2642100" cy="1471650"/>
          </a:xfrm>
        </p:grpSpPr>
        <p:cxnSp>
          <p:nvCxnSpPr>
            <p:cNvPr id="783" name="Google Shape;783;p46"/>
            <p:cNvCxnSpPr/>
            <p:nvPr/>
          </p:nvCxnSpPr>
          <p:spPr>
            <a:xfrm>
              <a:off x="5107725" y="2923625"/>
              <a:ext cx="2608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4" name="Google Shape;784;p46"/>
            <p:cNvSpPr txBox="1"/>
            <p:nvPr/>
          </p:nvSpPr>
          <p:spPr>
            <a:xfrm>
              <a:off x="5074125" y="3134613"/>
              <a:ext cx="14565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tree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5" name="Google Shape;785;p46"/>
            <p:cNvSpPr txBox="1"/>
            <p:nvPr/>
          </p:nvSpPr>
          <p:spPr>
            <a:xfrm>
              <a:off x="5074125" y="3515613"/>
              <a:ext cx="14565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entry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6" name="Google Shape;786;p46"/>
            <p:cNvSpPr txBox="1"/>
            <p:nvPr/>
          </p:nvSpPr>
          <p:spPr>
            <a:xfrm>
              <a:off x="5074125" y="3906275"/>
              <a:ext cx="14565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subtrees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87" name="Google Shape;787;p46"/>
          <p:cNvSpPr/>
          <p:nvPr/>
        </p:nvSpPr>
        <p:spPr>
          <a:xfrm>
            <a:off x="6814200" y="3198500"/>
            <a:ext cx="1567800" cy="659700"/>
          </a:xfrm>
          <a:prstGeom prst="wedgeRoundRectCallout">
            <a:avLst>
              <a:gd name="adj1" fmla="val -33373"/>
              <a:gd name="adj2" fmla="val -79173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abstraction barrier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8" name="Google Shape;788;p46"/>
          <p:cNvSpPr txBox="1"/>
          <p:nvPr/>
        </p:nvSpPr>
        <p:spPr>
          <a:xfrm>
            <a:off x="5074125" y="1442688"/>
            <a:ext cx="14565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map_tree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7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Trees:</a:t>
            </a:r>
            <a:r>
              <a:rPr lang="en">
                <a:solidFill>
                  <a:srgbClr val="000000"/>
                </a:solidFill>
              </a:rPr>
              <a:t> Using Python lists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4" name="Google Shape;794;p47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38466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One way: each </a:t>
            </a:r>
            <a:r>
              <a:rPr lang="en">
                <a:solidFill>
                  <a:srgbClr val="418BE8"/>
                </a:solidFill>
              </a:rPr>
              <a:t>tree</a:t>
            </a:r>
            <a:r>
              <a:rPr lang="en"/>
              <a:t> is represented as a </a:t>
            </a:r>
            <a:r>
              <a:rPr lang="en">
                <a:solidFill>
                  <a:srgbClr val="418BE8"/>
                </a:solidFill>
              </a:rPr>
              <a:t>two-element Python list</a:t>
            </a:r>
            <a:endParaRPr>
              <a:solidFill>
                <a:srgbClr val="418BE8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Stores </a:t>
            </a:r>
            <a:r>
              <a:rPr lang="en">
                <a:solidFill>
                  <a:srgbClr val="418BE8"/>
                </a:solidFill>
              </a:rPr>
              <a:t>entry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418BE8"/>
                </a:solidFill>
              </a:rPr>
              <a:t>subtrees</a:t>
            </a:r>
            <a:endParaRPr>
              <a:solidFill>
                <a:srgbClr val="418BE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Selectors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subtrees</a:t>
            </a:r>
            <a:r>
              <a:rPr lang="en">
                <a:solidFill>
                  <a:srgbClr val="000000"/>
                </a:solidFill>
              </a:rPr>
              <a:t> just index the Python 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5" name="Google Shape;795;p47"/>
          <p:cNvSpPr txBox="1"/>
          <p:nvPr/>
        </p:nvSpPr>
        <p:spPr>
          <a:xfrm>
            <a:off x="4618625" y="1011425"/>
            <a:ext cx="3967500" cy="3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(entry, subtrees=[]):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[entry, subtrees]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(s):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s[0]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subtrees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(s):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s[1]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8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Trees:</a:t>
            </a:r>
            <a:r>
              <a:rPr lang="en">
                <a:solidFill>
                  <a:srgbClr val="000000"/>
                </a:solidFill>
              </a:rPr>
              <a:t> Using Python lists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1" name="Google Shape;801;p48"/>
          <p:cNvSpPr txBox="1">
            <a:spLocks noGrp="1"/>
          </p:cNvSpPr>
          <p:nvPr>
            <p:ph type="body" idx="1"/>
          </p:nvPr>
        </p:nvSpPr>
        <p:spPr>
          <a:xfrm>
            <a:off x="5086450" y="1011425"/>
            <a:ext cx="3600300" cy="5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Another way: since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subtrees</a:t>
            </a:r>
            <a:r>
              <a:rPr lang="en"/>
              <a:t> is a sequence, add it to </a:t>
            </a:r>
            <a:r>
              <a:rPr lang="en">
                <a:solidFill>
                  <a:srgbClr val="418BE8"/>
                </a:solidFill>
              </a:rPr>
              <a:t>[entry]</a:t>
            </a:r>
            <a:endParaRPr>
              <a:solidFill>
                <a:srgbClr val="418BE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subtrees</a:t>
            </a:r>
            <a:r>
              <a:rPr lang="en">
                <a:solidFill>
                  <a:srgbClr val="000000"/>
                </a:solidFill>
              </a:rPr>
              <a:t> selector slices the given 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2" name="Google Shape;802;p48"/>
          <p:cNvSpPr txBox="1"/>
          <p:nvPr/>
        </p:nvSpPr>
        <p:spPr>
          <a:xfrm>
            <a:off x="457200" y="1087625"/>
            <a:ext cx="4782000" cy="3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(entry, subtrees=[]):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[entry] + list(subtrees)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(s):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s[0]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subtrees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(s):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s[1:]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3727800" cy="51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Constructor: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link(first, rest)</a:t>
            </a:r>
            <a:r>
              <a:rPr lang="en">
                <a:solidFill>
                  <a:srgbClr val="000000"/>
                </a:solidFill>
              </a:rPr>
              <a:t> creates a linked list (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>
                <a:solidFill>
                  <a:srgbClr val="000000"/>
                </a:solidFill>
              </a:rPr>
              <a:t>must be another link)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Selectors: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first(s)</a:t>
            </a:r>
            <a:r>
              <a:rPr lang="en">
                <a:solidFill>
                  <a:srgbClr val="000000"/>
                </a:solidFill>
              </a:rPr>
              <a:t>: first item in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000000"/>
                </a:solidFill>
              </a:rPr>
              <a:t> (any data type)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rest(s)</a:t>
            </a:r>
            <a:r>
              <a:rPr lang="en">
                <a:solidFill>
                  <a:srgbClr val="000000"/>
                </a:solidFill>
              </a:rPr>
              <a:t>: rest of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000000"/>
                </a:solidFill>
              </a:rPr>
              <a:t> (another link)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">
                <a:solidFill>
                  <a:srgbClr val="000000"/>
                </a:solidFill>
              </a:rPr>
              <a:t> is the empty linked 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ADT:</a:t>
            </a:r>
            <a:r>
              <a:rPr lang="en">
                <a:solidFill>
                  <a:srgbClr val="000000"/>
                </a:solidFill>
              </a:rPr>
              <a:t> Constructors and selectors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714263" y="1054900"/>
            <a:ext cx="3727800" cy="24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...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(first, rest=empty):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(s):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(s):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>
            <a:off x="4369500" y="4582775"/>
            <a:ext cx="4417325" cy="630650"/>
            <a:chOff x="4064700" y="5039975"/>
            <a:chExt cx="4417325" cy="630650"/>
          </a:xfrm>
        </p:grpSpPr>
        <p:cxnSp>
          <p:nvCxnSpPr>
            <p:cNvPr id="82" name="Google Shape;82;p13"/>
            <p:cNvCxnSpPr>
              <a:endCxn id="83" idx="1"/>
            </p:cNvCxnSpPr>
            <p:nvPr/>
          </p:nvCxnSpPr>
          <p:spPr>
            <a:xfrm rot="10800000" flipH="1">
              <a:off x="4985875" y="5355125"/>
              <a:ext cx="676500" cy="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84" name="Google Shape;84;p13"/>
            <p:cNvGrpSpPr/>
            <p:nvPr/>
          </p:nvGrpSpPr>
          <p:grpSpPr>
            <a:xfrm>
              <a:off x="4064700" y="5039975"/>
              <a:ext cx="1218300" cy="630300"/>
              <a:chOff x="1749825" y="4184350"/>
              <a:chExt cx="1218300" cy="630300"/>
            </a:xfrm>
          </p:grpSpPr>
          <p:sp>
            <p:nvSpPr>
              <p:cNvPr id="85" name="Google Shape;85;p13"/>
              <p:cNvSpPr/>
              <p:nvPr/>
            </p:nvSpPr>
            <p:spPr>
              <a:xfrm>
                <a:off x="17498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3594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7" name="Google Shape;87;p13"/>
            <p:cNvGrpSpPr/>
            <p:nvPr/>
          </p:nvGrpSpPr>
          <p:grpSpPr>
            <a:xfrm>
              <a:off x="5662375" y="5039975"/>
              <a:ext cx="1218300" cy="630300"/>
              <a:chOff x="1749825" y="4184350"/>
              <a:chExt cx="1218300" cy="630300"/>
            </a:xfrm>
          </p:grpSpPr>
          <p:sp>
            <p:nvSpPr>
              <p:cNvPr id="83" name="Google Shape;83;p13"/>
              <p:cNvSpPr/>
              <p:nvPr/>
            </p:nvSpPr>
            <p:spPr>
              <a:xfrm>
                <a:off x="17498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3594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89" name="Google Shape;89;p13"/>
            <p:cNvGrpSpPr/>
            <p:nvPr/>
          </p:nvGrpSpPr>
          <p:grpSpPr>
            <a:xfrm>
              <a:off x="7262575" y="5039975"/>
              <a:ext cx="1219450" cy="630650"/>
              <a:chOff x="7262575" y="5039975"/>
              <a:chExt cx="1219450" cy="630650"/>
            </a:xfrm>
          </p:grpSpPr>
          <p:grpSp>
            <p:nvGrpSpPr>
              <p:cNvPr id="90" name="Google Shape;90;p13"/>
              <p:cNvGrpSpPr/>
              <p:nvPr/>
            </p:nvGrpSpPr>
            <p:grpSpPr>
              <a:xfrm>
                <a:off x="7262575" y="5039975"/>
                <a:ext cx="1218300" cy="630300"/>
                <a:chOff x="1749825" y="4184350"/>
                <a:chExt cx="1218300" cy="630300"/>
              </a:xfrm>
            </p:grpSpPr>
            <p:sp>
              <p:nvSpPr>
                <p:cNvPr id="91" name="Google Shape;91;p13"/>
                <p:cNvSpPr/>
                <p:nvPr/>
              </p:nvSpPr>
              <p:spPr>
                <a:xfrm>
                  <a:off x="1749825" y="4184350"/>
                  <a:ext cx="608700" cy="6303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1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2359425" y="4184350"/>
                  <a:ext cx="608700" cy="6303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93" name="Google Shape;93;p13"/>
              <p:cNvCxnSpPr/>
              <p:nvPr/>
            </p:nvCxnSpPr>
            <p:spPr>
              <a:xfrm flipH="1">
                <a:off x="7882325" y="5043925"/>
                <a:ext cx="599700" cy="62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4" name="Google Shape;94;p13"/>
            <p:cNvCxnSpPr/>
            <p:nvPr/>
          </p:nvCxnSpPr>
          <p:spPr>
            <a:xfrm rot="10800000" flipH="1">
              <a:off x="6586125" y="5355025"/>
              <a:ext cx="676500" cy="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4871763" y="3868925"/>
            <a:ext cx="3412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link(3, link(2, link(1))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4193988" y="1130200"/>
            <a:ext cx="1200" cy="490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/>
          <p:nvPr/>
        </p:nvCxnSpPr>
        <p:spPr>
          <a:xfrm>
            <a:off x="4238700" y="3532000"/>
            <a:ext cx="450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review: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>
                <a:solidFill>
                  <a:srgbClr val="000000"/>
                </a:solidFill>
              </a:rPr>
              <a:t> (from lab)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6716100" cy="30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insert(lst, item, index)</a:t>
            </a:r>
            <a:r>
              <a:rPr lang="en"/>
              <a:t>: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/>
              <a:t> is a linked list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/>
              <a:t> is an object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/>
              <a:t> is a non-negative integer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</a:t>
            </a:r>
            <a:r>
              <a:rPr lang="en">
                <a:solidFill>
                  <a:srgbClr val="418BE8"/>
                </a:solidFill>
              </a:rPr>
              <a:t>new linked list</a:t>
            </a:r>
            <a:r>
              <a:rPr lang="en"/>
              <a:t>: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Contains all elements of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/>
              <a:t> in same order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Also contains a new link containing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/>
              <a:t> at </a:t>
            </a:r>
            <a:r>
              <a:rPr lang="en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endParaRPr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2223125" y="4292975"/>
            <a:ext cx="4417325" cy="630650"/>
            <a:chOff x="4064700" y="5039975"/>
            <a:chExt cx="4417325" cy="630650"/>
          </a:xfrm>
        </p:grpSpPr>
        <p:cxnSp>
          <p:nvCxnSpPr>
            <p:cNvPr id="105" name="Google Shape;105;p14"/>
            <p:cNvCxnSpPr>
              <a:endCxn id="106" idx="1"/>
            </p:cNvCxnSpPr>
            <p:nvPr/>
          </p:nvCxnSpPr>
          <p:spPr>
            <a:xfrm rot="10800000" flipH="1">
              <a:off x="4985875" y="5355125"/>
              <a:ext cx="676500" cy="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07" name="Google Shape;107;p14"/>
            <p:cNvGrpSpPr/>
            <p:nvPr/>
          </p:nvGrpSpPr>
          <p:grpSpPr>
            <a:xfrm>
              <a:off x="4064700" y="5039975"/>
              <a:ext cx="1218300" cy="630300"/>
              <a:chOff x="1749825" y="4184350"/>
              <a:chExt cx="1218300" cy="6303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17498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3594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0" name="Google Shape;110;p14"/>
            <p:cNvGrpSpPr/>
            <p:nvPr/>
          </p:nvGrpSpPr>
          <p:grpSpPr>
            <a:xfrm>
              <a:off x="5662375" y="5039975"/>
              <a:ext cx="1218300" cy="630300"/>
              <a:chOff x="1749825" y="4184350"/>
              <a:chExt cx="1218300" cy="630300"/>
            </a:xfrm>
          </p:grpSpPr>
          <p:sp>
            <p:nvSpPr>
              <p:cNvPr id="106" name="Google Shape;106;p14"/>
              <p:cNvSpPr/>
              <p:nvPr/>
            </p:nvSpPr>
            <p:spPr>
              <a:xfrm>
                <a:off x="17498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23594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7262575" y="5039975"/>
              <a:ext cx="1219450" cy="630650"/>
              <a:chOff x="7262575" y="5039975"/>
              <a:chExt cx="1219450" cy="630650"/>
            </a:xfrm>
          </p:grpSpPr>
          <p:grpSp>
            <p:nvGrpSpPr>
              <p:cNvPr id="113" name="Google Shape;113;p14"/>
              <p:cNvGrpSpPr/>
              <p:nvPr/>
            </p:nvGrpSpPr>
            <p:grpSpPr>
              <a:xfrm>
                <a:off x="7262575" y="5039975"/>
                <a:ext cx="1218300" cy="630300"/>
                <a:chOff x="1749825" y="4184350"/>
                <a:chExt cx="1218300" cy="630300"/>
              </a:xfrm>
            </p:grpSpPr>
            <p:sp>
              <p:nvSpPr>
                <p:cNvPr id="114" name="Google Shape;114;p14"/>
                <p:cNvSpPr/>
                <p:nvPr/>
              </p:nvSpPr>
              <p:spPr>
                <a:xfrm>
                  <a:off x="1749825" y="4184350"/>
                  <a:ext cx="608700" cy="6303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1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>
                  <a:off x="2359425" y="4184350"/>
                  <a:ext cx="608700" cy="6303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116" name="Google Shape;116;p14"/>
              <p:cNvCxnSpPr/>
              <p:nvPr/>
            </p:nvCxnSpPr>
            <p:spPr>
              <a:xfrm flipH="1">
                <a:off x="7882325" y="5043925"/>
                <a:ext cx="599700" cy="62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7" name="Google Shape;117;p14"/>
            <p:cNvCxnSpPr/>
            <p:nvPr/>
          </p:nvCxnSpPr>
          <p:spPr>
            <a:xfrm rot="10800000" flipH="1">
              <a:off x="6586125" y="5355025"/>
              <a:ext cx="676500" cy="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8" name="Google Shape;118;p14"/>
          <p:cNvSpPr txBox="1"/>
          <p:nvPr/>
        </p:nvSpPr>
        <p:spPr>
          <a:xfrm>
            <a:off x="849538" y="4303950"/>
            <a:ext cx="13737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insert(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707763" y="4303950"/>
            <a:ext cx="15867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2)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0" name="Google Shape;120;p14"/>
          <p:cNvGrpSpPr/>
          <p:nvPr/>
        </p:nvGrpSpPr>
        <p:grpSpPr>
          <a:xfrm>
            <a:off x="893175" y="5206050"/>
            <a:ext cx="7401300" cy="934850"/>
            <a:chOff x="893175" y="5206050"/>
            <a:chExt cx="7401300" cy="934850"/>
          </a:xfrm>
        </p:grpSpPr>
        <p:cxnSp>
          <p:nvCxnSpPr>
            <p:cNvPr id="121" name="Google Shape;121;p14"/>
            <p:cNvCxnSpPr>
              <a:endCxn id="122" idx="1"/>
            </p:cNvCxnSpPr>
            <p:nvPr/>
          </p:nvCxnSpPr>
          <p:spPr>
            <a:xfrm rot="10800000" flipH="1">
              <a:off x="3144288" y="5825400"/>
              <a:ext cx="676500" cy="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23" name="Google Shape;123;p14"/>
            <p:cNvGrpSpPr/>
            <p:nvPr/>
          </p:nvGrpSpPr>
          <p:grpSpPr>
            <a:xfrm>
              <a:off x="2223113" y="5510250"/>
              <a:ext cx="1218300" cy="630300"/>
              <a:chOff x="1749825" y="4184350"/>
              <a:chExt cx="1218300" cy="630300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17498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23594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26" name="Google Shape;126;p14"/>
            <p:cNvGrpSpPr/>
            <p:nvPr/>
          </p:nvGrpSpPr>
          <p:grpSpPr>
            <a:xfrm>
              <a:off x="3820788" y="5510250"/>
              <a:ext cx="1218300" cy="630300"/>
              <a:chOff x="1749825" y="4184350"/>
              <a:chExt cx="1218300" cy="630300"/>
            </a:xfrm>
          </p:grpSpPr>
          <p:sp>
            <p:nvSpPr>
              <p:cNvPr id="122" name="Google Shape;122;p14"/>
              <p:cNvSpPr/>
              <p:nvPr/>
            </p:nvSpPr>
            <p:spPr>
              <a:xfrm>
                <a:off x="17498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3594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grpSp>
          <p:nvGrpSpPr>
            <p:cNvPr id="128" name="Google Shape;128;p14"/>
            <p:cNvGrpSpPr/>
            <p:nvPr/>
          </p:nvGrpSpPr>
          <p:grpSpPr>
            <a:xfrm>
              <a:off x="5420988" y="5510250"/>
              <a:ext cx="1218300" cy="630300"/>
              <a:chOff x="1749825" y="4184350"/>
              <a:chExt cx="1218300" cy="630300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17498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CC0000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  <a:endParaRPr sz="1800">
                  <a:solidFill>
                    <a:srgbClr val="CC0000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2359425" y="4184350"/>
                <a:ext cx="608700" cy="630300"/>
              </a:xfrm>
              <a:prstGeom prst="rect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cxnSp>
          <p:nvCxnSpPr>
            <p:cNvPr id="131" name="Google Shape;131;p14"/>
            <p:cNvCxnSpPr/>
            <p:nvPr/>
          </p:nvCxnSpPr>
          <p:spPr>
            <a:xfrm rot="10800000" flipH="1">
              <a:off x="4744538" y="5825300"/>
              <a:ext cx="676500" cy="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32" name="Google Shape;132;p14"/>
            <p:cNvGrpSpPr/>
            <p:nvPr/>
          </p:nvGrpSpPr>
          <p:grpSpPr>
            <a:xfrm>
              <a:off x="7021188" y="5510250"/>
              <a:ext cx="1219450" cy="630650"/>
              <a:chOff x="7262575" y="5039975"/>
              <a:chExt cx="1219450" cy="630650"/>
            </a:xfrm>
          </p:grpSpPr>
          <p:grpSp>
            <p:nvGrpSpPr>
              <p:cNvPr id="133" name="Google Shape;133;p14"/>
              <p:cNvGrpSpPr/>
              <p:nvPr/>
            </p:nvGrpSpPr>
            <p:grpSpPr>
              <a:xfrm>
                <a:off x="7262575" y="5039975"/>
                <a:ext cx="1218300" cy="630300"/>
                <a:chOff x="1749825" y="4184350"/>
                <a:chExt cx="1218300" cy="630300"/>
              </a:xfrm>
            </p:grpSpPr>
            <p:sp>
              <p:nvSpPr>
                <p:cNvPr id="134" name="Google Shape;134;p14"/>
                <p:cNvSpPr/>
                <p:nvPr/>
              </p:nvSpPr>
              <p:spPr>
                <a:xfrm>
                  <a:off x="1749825" y="4184350"/>
                  <a:ext cx="608700" cy="6303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Droid Sans"/>
                      <a:ea typeface="Droid Sans"/>
                      <a:cs typeface="Droid Sans"/>
                      <a:sym typeface="Droid Sans"/>
                    </a:rPr>
                    <a:t>1</a:t>
                  </a: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5" name="Google Shape;135;p14"/>
                <p:cNvSpPr/>
                <p:nvPr/>
              </p:nvSpPr>
              <p:spPr>
                <a:xfrm>
                  <a:off x="2359425" y="4184350"/>
                  <a:ext cx="608700" cy="6303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cxnSp>
            <p:nvCxnSpPr>
              <p:cNvPr id="136" name="Google Shape;136;p14"/>
              <p:cNvCxnSpPr/>
              <p:nvPr/>
            </p:nvCxnSpPr>
            <p:spPr>
              <a:xfrm flipH="1">
                <a:off x="7882325" y="5043925"/>
                <a:ext cx="599700" cy="62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7" name="Google Shape;137;p14"/>
            <p:cNvCxnSpPr/>
            <p:nvPr/>
          </p:nvCxnSpPr>
          <p:spPr>
            <a:xfrm rot="10800000" flipH="1">
              <a:off x="6344738" y="5825300"/>
              <a:ext cx="676500" cy="300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4"/>
            <p:cNvCxnSpPr/>
            <p:nvPr/>
          </p:nvCxnSpPr>
          <p:spPr>
            <a:xfrm rot="10800000" flipH="1">
              <a:off x="893175" y="5206050"/>
              <a:ext cx="74013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review: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>
                <a:solidFill>
                  <a:srgbClr val="000000"/>
                </a:solidFill>
              </a:rPr>
              <a:t> (from lab)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2"/>
          </p:nvPr>
        </p:nvSpPr>
        <p:spPr>
          <a:xfrm>
            <a:off x="1664700" y="1989300"/>
            <a:ext cx="58146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def insert(lst, item, index):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if </a:t>
            </a:r>
            <a:r>
              <a:rPr lang="en" sz="1800">
                <a:solidFill>
                  <a:srgbClr val="418BE8"/>
                </a:solidFill>
              </a:rPr>
              <a:t>lst == empty</a:t>
            </a:r>
            <a:r>
              <a:rPr lang="en" sz="1800"/>
              <a:t>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 return </a:t>
            </a:r>
            <a:r>
              <a:rPr lang="en" sz="1800">
                <a:solidFill>
                  <a:srgbClr val="418BE8"/>
                </a:solidFill>
              </a:rPr>
              <a:t>link(item)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         </a:t>
            </a:r>
            <a:endParaRPr sz="1800"/>
          </a:p>
        </p:txBody>
      </p:sp>
      <p:sp>
        <p:nvSpPr>
          <p:cNvPr id="145" name="Google Shape;145;p15"/>
          <p:cNvSpPr/>
          <p:nvPr/>
        </p:nvSpPr>
        <p:spPr>
          <a:xfrm>
            <a:off x="2184550" y="2467150"/>
            <a:ext cx="2858400" cy="71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5727675" y="2141075"/>
            <a:ext cx="1902000" cy="792000"/>
          </a:xfrm>
          <a:prstGeom prst="wedgeRoundRectCallout">
            <a:avLst>
              <a:gd name="adj1" fmla="val -78571"/>
              <a:gd name="adj2" fmla="val 36455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is out of bounds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review: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>
                <a:solidFill>
                  <a:srgbClr val="000000"/>
                </a:solidFill>
              </a:rPr>
              <a:t> (from lab)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2"/>
          </p:nvPr>
        </p:nvSpPr>
        <p:spPr>
          <a:xfrm>
            <a:off x="1664700" y="1989300"/>
            <a:ext cx="58146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def insert(lst, item, index):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if lst == empty: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return link(item)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elif </a:t>
            </a:r>
            <a:r>
              <a:rPr lang="en" sz="1800">
                <a:solidFill>
                  <a:srgbClr val="418BE8"/>
                </a:solidFill>
              </a:rPr>
              <a:t>index == 0</a:t>
            </a:r>
            <a:r>
              <a:rPr lang="en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return </a:t>
            </a:r>
            <a:r>
              <a:rPr lang="en" sz="1800">
                <a:solidFill>
                  <a:srgbClr val="418BE8"/>
                </a:solidFill>
              </a:rPr>
              <a:t>link(item, lst)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2184550" y="3185550"/>
            <a:ext cx="3445200" cy="71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5629750" y="2162800"/>
            <a:ext cx="2380200" cy="792000"/>
          </a:xfrm>
          <a:prstGeom prst="wedgeRoundRectCallout">
            <a:avLst>
              <a:gd name="adj1" fmla="val -61411"/>
              <a:gd name="adj2" fmla="val 58412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index == 0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, add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to front of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body" idx="2"/>
          </p:nvPr>
        </p:nvSpPr>
        <p:spPr>
          <a:xfrm>
            <a:off x="1664700" y="1989300"/>
            <a:ext cx="58146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def insert(lst, item, index):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if lst == empty: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return link(item)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elif index == 0: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return link(item, lst)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new = insert(</a:t>
            </a:r>
            <a:r>
              <a:rPr lang="en" sz="1800">
                <a:solidFill>
                  <a:srgbClr val="418BE8"/>
                </a:solidFill>
              </a:rPr>
              <a:t>rest(lst)</a:t>
            </a:r>
            <a:r>
              <a:rPr lang="en" sz="1800">
                <a:solidFill>
                  <a:srgbClr val="000000"/>
                </a:solidFill>
              </a:rPr>
              <a:t>, item, </a:t>
            </a:r>
            <a:r>
              <a:rPr lang="en" sz="1800">
                <a:solidFill>
                  <a:srgbClr val="418BE8"/>
                </a:solidFill>
              </a:rPr>
              <a:t>index - 1</a:t>
            </a:r>
            <a:r>
              <a:rPr lang="en" sz="1800">
                <a:solidFill>
                  <a:srgbClr val="000000"/>
                </a:solidFill>
              </a:rPr>
              <a:t>)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review: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>
                <a:solidFill>
                  <a:srgbClr val="000000"/>
                </a:solidFill>
              </a:rPr>
              <a:t> (from lab)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2184550" y="3892000"/>
            <a:ext cx="5238600" cy="357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2184550" y="4673075"/>
            <a:ext cx="4825500" cy="532800"/>
          </a:xfrm>
          <a:prstGeom prst="wedgeRoundRectCallout">
            <a:avLst>
              <a:gd name="adj1" fmla="val -35176"/>
              <a:gd name="adj2" fmla="val -107588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Otherwise, insert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into the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of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3064900" y="4956000"/>
            <a:ext cx="2847600" cy="792000"/>
          </a:xfrm>
          <a:prstGeom prst="wedgeRoundRectCallout">
            <a:avLst>
              <a:gd name="adj1" fmla="val -45895"/>
              <a:gd name="adj2" fmla="val -80186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Add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 first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element of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to front of </a:t>
            </a:r>
            <a:r>
              <a:rPr lang="en" sz="1800">
                <a:solidFill>
                  <a:srgbClr val="418BE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endParaRPr sz="1800">
              <a:solidFill>
                <a:srgbClr val="418B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457200" y="219435"/>
            <a:ext cx="82296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review: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>
                <a:solidFill>
                  <a:srgbClr val="000000"/>
                </a:solidFill>
              </a:rPr>
              <a:t> (from lab)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2"/>
          </p:nvPr>
        </p:nvSpPr>
        <p:spPr>
          <a:xfrm>
            <a:off x="1664700" y="1989300"/>
            <a:ext cx="58146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def insert(lst, item, index):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if lst == empty: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return link(item)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elif index == 0: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return link(item, lst)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new = insert(rest(lst), item, index - 1)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return link(</a:t>
            </a:r>
            <a:r>
              <a:rPr lang="en" sz="1800">
                <a:solidFill>
                  <a:srgbClr val="418BE8"/>
                </a:solidFill>
              </a:rPr>
              <a:t>first(lst)</a:t>
            </a:r>
            <a:r>
              <a:rPr lang="en" sz="1800">
                <a:solidFill>
                  <a:srgbClr val="000000"/>
                </a:solidFill>
              </a:rPr>
              <a:t>, new)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       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2173675" y="4229425"/>
            <a:ext cx="3738900" cy="357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2767</Words>
  <Application>Microsoft Macintosh PowerPoint</Application>
  <PresentationFormat>Presentación en pantalla (4:3)</PresentationFormat>
  <Paragraphs>581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Droid Sans</vt:lpstr>
      <vt:lpstr>Biz</vt:lpstr>
      <vt:lpstr>Trees</vt:lpstr>
      <vt:lpstr>Announcements</vt:lpstr>
      <vt:lpstr>Linked List review</vt:lpstr>
      <vt:lpstr>Linked List ADT: Constructors and selectors</vt:lpstr>
      <vt:lpstr>Linked list review: insert (from lab)</vt:lpstr>
      <vt:lpstr>Linked list review: insert (from lab)</vt:lpstr>
      <vt:lpstr>Linked list review: insert (from lab)</vt:lpstr>
      <vt:lpstr>Linked list review: insert (from lab)</vt:lpstr>
      <vt:lpstr>Linked list review: insert (from lab)</vt:lpstr>
      <vt:lpstr>Trees</vt:lpstr>
      <vt:lpstr>Tree ADT: What is a tree?</vt:lpstr>
      <vt:lpstr>Tree ADT: Terminology</vt:lpstr>
      <vt:lpstr>Tree ADT: Terminology</vt:lpstr>
      <vt:lpstr>Trees</vt:lpstr>
      <vt:lpstr>Tree ADT: Constructors and selectors</vt:lpstr>
      <vt:lpstr>Tree ADT: Convenience function</vt:lpstr>
      <vt:lpstr>Tree ADT: Are these valid trees?</vt:lpstr>
      <vt:lpstr>Trees</vt:lpstr>
      <vt:lpstr>sum_tree</vt:lpstr>
      <vt:lpstr>sum_tree</vt:lpstr>
      <vt:lpstr>sum_tree</vt:lpstr>
      <vt:lpstr>sum_tree</vt:lpstr>
      <vt:lpstr>sum_tree</vt:lpstr>
      <vt:lpstr>sum_tree: Using list comprehensions</vt:lpstr>
      <vt:lpstr>sum_tree: Even more concise!</vt:lpstr>
      <vt:lpstr>sum_tree: Runtime</vt:lpstr>
      <vt:lpstr>Trees</vt:lpstr>
      <vt:lpstr>map_tree</vt:lpstr>
      <vt:lpstr>map_tree</vt:lpstr>
      <vt:lpstr>map_tree</vt:lpstr>
      <vt:lpstr>map_tree</vt:lpstr>
      <vt:lpstr>map_tree</vt:lpstr>
      <vt:lpstr>map_tree</vt:lpstr>
      <vt:lpstr>map_tree: Using list comprehensions</vt:lpstr>
      <vt:lpstr>map_tree: Runtime</vt:lpstr>
      <vt:lpstr>Trees</vt:lpstr>
      <vt:lpstr>Implementing Trees</vt:lpstr>
      <vt:lpstr>Implementing Trees: Using Python lists</vt:lpstr>
      <vt:lpstr>Implementing Trees: Using Python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cp:lastModifiedBy>Usuario de Microsoft Office</cp:lastModifiedBy>
  <cp:revision>1</cp:revision>
  <dcterms:modified xsi:type="dcterms:W3CDTF">2019-03-01T08:41:22Z</dcterms:modified>
</cp:coreProperties>
</file>