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  <p:sldMasterId id="2147483684" r:id="rId3"/>
    <p:sldMasterId id="2147483685" r:id="rId4"/>
  </p:sldMasterIdLst>
  <p:notesMasterIdLst>
    <p:notesMasterId r:id="rId4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x="9144000" cy="5143500" type="screen16x9"/>
  <p:notesSz cx="6858000" cy="9144000"/>
  <p:embeddedFontLst>
    <p:embeddedFont>
      <p:font typeface="Century Schoolbook" panose="02040604050505020304" pitchFamily="18" charset="0"/>
      <p:regular r:id="rId45"/>
      <p:bold r:id="rId46"/>
      <p:italic r:id="rId47"/>
      <p:boldItalic r:id="rId48"/>
    </p:embeddedFont>
    <p:embeddedFont>
      <p:font typeface="Roboto Mono" pitchFamily="2" charset="0"/>
      <p:regular r:id="rId49"/>
      <p:bold r:id="rId50"/>
      <p:italic r:id="rId51"/>
      <p:boldItalic r:id="rId52"/>
    </p:embeddedFont>
    <p:embeddedFont>
      <p:font typeface="Trebuchet MS" panose="020B070302020209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cf2b0acb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fcf2b0acb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c8b3e07bf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c8b3e07bf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c8b3e07b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c8b3e07b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a2fb52a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a2fb52a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a2fb52a5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a2fb52a5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a2fb52a5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a2fb52a5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a2fb52a5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a2fb52a5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a2fb52a5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a2fb52a5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a2fb52a5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a2fb52a5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a2fb52a5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a2fb52a5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a2fb52a5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a2fb52a5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c8b3e07b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c8b3e07b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a2fb52a5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a2fb52a5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2fb52a5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2fb52a5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a2fb52a53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a2fb52a53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a2fb52a53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a2fb52a53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a2fb52a5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a2fb52a5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a2fb52a5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a2fb52a5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a2fb52a5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a2fb52a5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a2fb52a53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a2fb52a53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a2fb52a5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a2fb52a5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a2fb52a53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a2fb52a53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c8b3e07bf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c8b3e07bf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a2fb52a53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a2fb52a53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a2fb52a5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a2fb52a5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c8b3e07b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c8b3e07b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4eccc585a7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4eccc585a7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4eccc585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4eccc585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4eccc585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4eccc585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eccc585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eccc585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4eccc585a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4eccc585a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eccc585a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eccc585a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4eccc585a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4eccc585a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16191b9e4_1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16191b9e4_1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16191b9e4_1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16191b9e4_1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16191b9e4_1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16191b9e4_1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16191b9e4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16191b9e4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16191b9e4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16191b9e4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16191b9e4_1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16191b9e4_1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0520" rtl="0">
              <a:spcBef>
                <a:spcPts val="1400"/>
              </a:spcBef>
              <a:spcAft>
                <a:spcPts val="0"/>
              </a:spcAft>
              <a:buSzPts val="1920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55600" rtl="0">
              <a:spcBef>
                <a:spcPts val="500"/>
              </a:spcBef>
              <a:spcAft>
                <a:spcPts val="0"/>
              </a:spcAft>
              <a:buSzPts val="2000"/>
              <a:buChar char="○"/>
              <a:defRPr sz="2000" i="0">
                <a:solidFill>
                  <a:srgbClr val="262626"/>
                </a:solidFill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4594860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946404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4594860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30936" y="342901"/>
            <a:ext cx="2400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>
            <a:off x="0" y="3829050"/>
            <a:ext cx="8469600" cy="13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6" name="Google Shape;126;p24"/>
          <p:cNvSpPr>
            <a:spLocks noGrp="1"/>
          </p:cNvSpPr>
          <p:nvPr>
            <p:ph type="pic" idx="2"/>
          </p:nvPr>
        </p:nvSpPr>
        <p:spPr>
          <a:xfrm>
            <a:off x="0" y="1"/>
            <a:ext cx="8469600" cy="38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 rot="5400000">
            <a:off x="2538024" y="-219899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 rot="5400000">
            <a:off x="5203650" y="1568700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 rot="5400000">
            <a:off x="1260225" y="-403050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2"/>
          </p:nvPr>
        </p:nvSpPr>
        <p:spPr>
          <a:xfrm>
            <a:off x="4594860" y="1371601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343437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ctr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7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200" b="0" i="0" u="none" strike="noStrike" cap="none">
                <a:solidFill>
                  <a:srgbClr val="BFBFB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2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7F7F7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80" name="Google Shape;180;p32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946404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2"/>
          </p:nvPr>
        </p:nvSpPr>
        <p:spPr>
          <a:xfrm>
            <a:off x="946404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3"/>
          </p:nvPr>
        </p:nvSpPr>
        <p:spPr>
          <a:xfrm>
            <a:off x="4594860" y="1285241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20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8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1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4"/>
          </p:nvPr>
        </p:nvSpPr>
        <p:spPr>
          <a:xfrm>
            <a:off x="4594860" y="1880663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7" name="Google Shape;187;p33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8" name="Google Shape;188;p33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630936" y="342901"/>
            <a:ext cx="2400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378200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02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2"/>
          </p:nvPr>
        </p:nvSpPr>
        <p:spPr>
          <a:xfrm>
            <a:off x="630936" y="1574801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99" name="Google Shape;199;p3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1" name="Google Shape;201;p3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/>
          <p:nvPr/>
        </p:nvSpPr>
        <p:spPr>
          <a:xfrm>
            <a:off x="0" y="3829050"/>
            <a:ext cx="8469600" cy="1314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title"/>
          </p:nvPr>
        </p:nvSpPr>
        <p:spPr>
          <a:xfrm>
            <a:off x="685800" y="3943350"/>
            <a:ext cx="748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2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5" name="Google Shape;205;p36"/>
          <p:cNvSpPr>
            <a:spLocks noGrp="1"/>
          </p:cNvSpPr>
          <p:nvPr>
            <p:ph type="pic" idx="2"/>
          </p:nvPr>
        </p:nvSpPr>
        <p:spPr>
          <a:xfrm>
            <a:off x="0" y="1"/>
            <a:ext cx="8469600" cy="384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685800" y="4581442"/>
            <a:ext cx="7486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  <a:defRPr sz="1300" b="0" i="0" u="none" strike="noStrike" cap="none">
                <a:solidFill>
                  <a:srgbClr val="D8D8D8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None/>
              <a:defRPr sz="9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>
          <a:xfrm rot="5400000">
            <a:off x="2538024" y="-219899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 rot="5400000">
            <a:off x="5203650" y="1568700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 rot="5400000">
            <a:off x="1260225" y="-403050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19" name="Google Shape;219;p38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52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 rot="-5400000">
            <a:off x="8098157" y="748903"/>
            <a:ext cx="14287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 rot="-5400000">
            <a:off x="7469506" y="3034903"/>
            <a:ext cx="26860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dt" idx="10"/>
          </p:nvPr>
        </p:nvSpPr>
        <p:spPr>
          <a:xfrm rot="-5400000">
            <a:off x="8098259" y="748950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ftr" idx="11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69630" y="462915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>
            <a:spLocks noGrp="1"/>
          </p:cNvSpPr>
          <p:nvPr>
            <p:ph type="ctrTitle"/>
          </p:nvPr>
        </p:nvSpPr>
        <p:spPr>
          <a:xfrm>
            <a:off x="946404" y="3164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entury Schoolbook"/>
              <a:buNone/>
            </a:pPr>
            <a:r>
              <a:rPr lang="en" sz="5000"/>
              <a:t>Discussion 2 - Higher Order Functions</a:t>
            </a:r>
            <a:endParaRPr sz="5000"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Chris Allsman (they/them)</a:t>
            </a:r>
            <a:endParaRPr/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lang="en"/>
              <a:t>Section 120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>
            <a:spLocks noGrp="1"/>
          </p:cNvSpPr>
          <p:nvPr>
            <p:ph type="body" idx="1"/>
          </p:nvPr>
        </p:nvSpPr>
        <p:spPr>
          <a:xfrm>
            <a:off x="207500" y="124100"/>
            <a:ext cx="4254600" cy="2378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Assignment Statements: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08" name="Google Shape;308;p48"/>
          <p:cNvPicPr preferRelativeResize="0"/>
          <p:nvPr/>
        </p:nvPicPr>
        <p:blipFill rotWithShape="1">
          <a:blip r:embed="rId3">
            <a:alphaModFix/>
          </a:blip>
          <a:srcRect r="-86985" b="-86985"/>
          <a:stretch/>
        </p:blipFill>
        <p:spPr>
          <a:xfrm>
            <a:off x="380234" y="880750"/>
            <a:ext cx="3170400" cy="13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225" y="775100"/>
            <a:ext cx="1967175" cy="101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48"/>
          <p:cNvCxnSpPr/>
          <p:nvPr/>
        </p:nvCxnSpPr>
        <p:spPr>
          <a:xfrm>
            <a:off x="1295475" y="1658200"/>
            <a:ext cx="450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48"/>
          <p:cNvSpPr txBox="1"/>
          <p:nvPr/>
        </p:nvSpPr>
        <p:spPr>
          <a:xfrm>
            <a:off x="470200" y="1790750"/>
            <a:ext cx="1449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Evaluate RHS</a:t>
            </a:r>
            <a:endParaRPr sz="1800"/>
          </a:p>
        </p:txBody>
      </p:sp>
      <p:sp>
        <p:nvSpPr>
          <p:cNvPr id="312" name="Google Shape;312;p48"/>
          <p:cNvSpPr txBox="1"/>
          <p:nvPr/>
        </p:nvSpPr>
        <p:spPr>
          <a:xfrm>
            <a:off x="2398825" y="1790750"/>
            <a:ext cx="219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 binding in current frame</a:t>
            </a:r>
            <a:endParaRPr sz="1800"/>
          </a:p>
        </p:txBody>
      </p:sp>
      <p:sp>
        <p:nvSpPr>
          <p:cNvPr id="313" name="Google Shape;313;p48"/>
          <p:cNvSpPr txBox="1">
            <a:spLocks noGrp="1"/>
          </p:cNvSpPr>
          <p:nvPr>
            <p:ph type="body" idx="1"/>
          </p:nvPr>
        </p:nvSpPr>
        <p:spPr>
          <a:xfrm>
            <a:off x="207500" y="2502500"/>
            <a:ext cx="4254600" cy="2378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Def Statements: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14" name="Google Shape;314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225" y="3261101"/>
            <a:ext cx="1602300" cy="8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8"/>
          <p:cNvSpPr txBox="1"/>
          <p:nvPr/>
        </p:nvSpPr>
        <p:spPr>
          <a:xfrm>
            <a:off x="380225" y="4150250"/>
            <a:ext cx="1740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Don’t go into body yet</a:t>
            </a:r>
            <a:endParaRPr sz="1800"/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2275" y="3260224"/>
            <a:ext cx="1879075" cy="8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 txBox="1"/>
          <p:nvPr/>
        </p:nvSpPr>
        <p:spPr>
          <a:xfrm>
            <a:off x="2120813" y="4217425"/>
            <a:ext cx="219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 binding in current frame</a:t>
            </a:r>
            <a:endParaRPr sz="1800"/>
          </a:p>
        </p:txBody>
      </p:sp>
      <p:sp>
        <p:nvSpPr>
          <p:cNvPr id="318" name="Google Shape;318;p48"/>
          <p:cNvSpPr txBox="1"/>
          <p:nvPr/>
        </p:nvSpPr>
        <p:spPr>
          <a:xfrm>
            <a:off x="3550625" y="3750150"/>
            <a:ext cx="8922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[P = G]</a:t>
            </a:r>
            <a:endParaRPr sz="1000"/>
          </a:p>
        </p:txBody>
      </p:sp>
      <p:sp>
        <p:nvSpPr>
          <p:cNvPr id="319" name="Google Shape;319;p48"/>
          <p:cNvSpPr txBox="1">
            <a:spLocks noGrp="1"/>
          </p:cNvSpPr>
          <p:nvPr>
            <p:ph type="body" idx="1"/>
          </p:nvPr>
        </p:nvSpPr>
        <p:spPr>
          <a:xfrm>
            <a:off x="4462100" y="124100"/>
            <a:ext cx="3944100" cy="475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Call Expressions: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8600" y="924775"/>
            <a:ext cx="25336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8"/>
          <p:cNvSpPr txBox="1"/>
          <p:nvPr/>
        </p:nvSpPr>
        <p:spPr>
          <a:xfrm>
            <a:off x="4648600" y="3519796"/>
            <a:ext cx="377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pic>
        <p:nvPicPr>
          <p:cNvPr id="322" name="Google Shape;322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1920" y="2502500"/>
            <a:ext cx="3042830" cy="22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8"/>
          <p:cNvSpPr txBox="1"/>
          <p:nvPr/>
        </p:nvSpPr>
        <p:spPr>
          <a:xfrm>
            <a:off x="5333250" y="3493750"/>
            <a:ext cx="7872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 = G]</a:t>
            </a:r>
            <a:endParaRPr/>
          </a:p>
        </p:txBody>
      </p:sp>
      <p:sp>
        <p:nvSpPr>
          <p:cNvPr id="324" name="Google Shape;324;p48"/>
          <p:cNvSpPr/>
          <p:nvPr/>
        </p:nvSpPr>
        <p:spPr>
          <a:xfrm>
            <a:off x="6477350" y="3308725"/>
            <a:ext cx="1660200" cy="441300"/>
          </a:xfrm>
          <a:prstGeom prst="wedgeRectCallout">
            <a:avLst>
              <a:gd name="adj1" fmla="val -74276"/>
              <a:gd name="adj2" fmla="val 36982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w/ index, name, parent</a:t>
            </a:r>
            <a:endParaRPr/>
          </a:p>
        </p:txBody>
      </p:sp>
      <p:sp>
        <p:nvSpPr>
          <p:cNvPr id="325" name="Google Shape;325;p48"/>
          <p:cNvSpPr/>
          <p:nvPr/>
        </p:nvSpPr>
        <p:spPr>
          <a:xfrm>
            <a:off x="6581775" y="3865350"/>
            <a:ext cx="1660200" cy="441300"/>
          </a:xfrm>
          <a:prstGeom prst="wedgeRectCallout">
            <a:avLst>
              <a:gd name="adj1" fmla="val -78832"/>
              <a:gd name="adj2" fmla="val -3261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arguments to parameters</a:t>
            </a:r>
            <a:endParaRPr/>
          </a:p>
        </p:txBody>
      </p:sp>
      <p:sp>
        <p:nvSpPr>
          <p:cNvPr id="326" name="Google Shape;326;p48"/>
          <p:cNvSpPr/>
          <p:nvPr/>
        </p:nvSpPr>
        <p:spPr>
          <a:xfrm>
            <a:off x="6581775" y="4457450"/>
            <a:ext cx="1660200" cy="333900"/>
          </a:xfrm>
          <a:prstGeom prst="wedgeRectCallout">
            <a:avLst>
              <a:gd name="adj1" fmla="val -79411"/>
              <a:gd name="adj2" fmla="val -43411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something</a:t>
            </a:r>
            <a:endParaRPr/>
          </a:p>
        </p:txBody>
      </p:sp>
      <p:sp>
        <p:nvSpPr>
          <p:cNvPr id="327" name="Google Shape;327;p48"/>
          <p:cNvSpPr txBox="1"/>
          <p:nvPr/>
        </p:nvSpPr>
        <p:spPr>
          <a:xfrm>
            <a:off x="7182250" y="2940888"/>
            <a:ext cx="7872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[P = G]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Lookups</a:t>
            </a:r>
            <a:endParaRPr/>
          </a:p>
        </p:txBody>
      </p:sp>
      <p:sp>
        <p:nvSpPr>
          <p:cNvPr id="333" name="Google Shape;333;p4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When trying to find the value of a variable: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it’s in your current frame, great!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not, look in the parent of your frame, then in your parent’s parent, and so on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/>
              <a:t>If there are no more parents (you’re in the global frame), it doesn’t exist!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5" y="1735750"/>
            <a:ext cx="2430075" cy="26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050" y="340800"/>
            <a:ext cx="5737400" cy="446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5" y="1735750"/>
            <a:ext cx="2430075" cy="26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050" y="340800"/>
            <a:ext cx="5737400" cy="446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1"/>
          <p:cNvSpPr txBox="1"/>
          <p:nvPr/>
        </p:nvSpPr>
        <p:spPr>
          <a:xfrm>
            <a:off x="5594525" y="2349125"/>
            <a:ext cx="27252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(1) f1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5" y="1735750"/>
            <a:ext cx="2430075" cy="26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050" y="340800"/>
            <a:ext cx="5737400" cy="446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2"/>
          <p:cNvSpPr txBox="1"/>
          <p:nvPr/>
        </p:nvSpPr>
        <p:spPr>
          <a:xfrm>
            <a:off x="5594525" y="2349125"/>
            <a:ext cx="27252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(1) f1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(2) 3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5" y="1735750"/>
            <a:ext cx="2430075" cy="26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050" y="340800"/>
            <a:ext cx="5737400" cy="446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3"/>
          <p:cNvSpPr txBox="1"/>
          <p:nvPr/>
        </p:nvSpPr>
        <p:spPr>
          <a:xfrm>
            <a:off x="5594525" y="2349125"/>
            <a:ext cx="27252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(1) f1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(2) 3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(3) 6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75" y="1735750"/>
            <a:ext cx="2430075" cy="26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050" y="340800"/>
            <a:ext cx="5737400" cy="446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4"/>
          <p:cNvSpPr txBox="1"/>
          <p:nvPr/>
        </p:nvSpPr>
        <p:spPr>
          <a:xfrm>
            <a:off x="5594525" y="2349125"/>
            <a:ext cx="2725200" cy="22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(1) f1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(2) 3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(3) 6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(4) 6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00" y="1102425"/>
            <a:ext cx="277177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1250" y="455975"/>
            <a:ext cx="5737400" cy="446192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5"/>
          <p:cNvSpPr txBox="1"/>
          <p:nvPr/>
        </p:nvSpPr>
        <p:spPr>
          <a:xfrm>
            <a:off x="5642500" y="2464275"/>
            <a:ext cx="2771700" cy="1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does the environment diagram look like now?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00" y="1102425"/>
            <a:ext cx="277177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6"/>
          <p:cNvSpPr txBox="1"/>
          <p:nvPr/>
        </p:nvSpPr>
        <p:spPr>
          <a:xfrm>
            <a:off x="5642500" y="2464275"/>
            <a:ext cx="2771700" cy="1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What does the environment diagram look like now?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1" name="Google Shape;38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075" y="488275"/>
            <a:ext cx="5587125" cy="37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6"/>
          <p:cNvSpPr/>
          <p:nvPr/>
        </p:nvSpPr>
        <p:spPr>
          <a:xfrm>
            <a:off x="1948000" y="3807525"/>
            <a:ext cx="2687100" cy="921300"/>
          </a:xfrm>
          <a:prstGeom prst="wedgeRoundRectCallout">
            <a:avLst>
              <a:gd name="adj1" fmla="val -55713"/>
              <a:gd name="adj2" fmla="val -115598"/>
              <a:gd name="adj3" fmla="val 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Don’t call inner, so we just return a </a:t>
            </a:r>
            <a:r>
              <a:rPr lang="en" sz="2000" b="1" i="1">
                <a:latin typeface="Trebuchet MS"/>
                <a:ea typeface="Trebuchet MS"/>
                <a:cs typeface="Trebuchet MS"/>
                <a:sym typeface="Trebuchet MS"/>
              </a:rPr>
              <a:t>function value</a:t>
            </a:r>
            <a:endParaRPr sz="2000" b="1" i="1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Values</a:t>
            </a:r>
            <a:endParaRPr/>
          </a:p>
        </p:txBody>
      </p:sp>
      <p:sp>
        <p:nvSpPr>
          <p:cNvPr id="388" name="Google Shape;388;p57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-"/>
            </a:pPr>
            <a:r>
              <a:rPr lang="en"/>
              <a:t>Executing a def statement or evaluating a lambda creates a </a:t>
            </a:r>
            <a:r>
              <a:rPr lang="en" b="1" i="1"/>
              <a:t>function value</a:t>
            </a:r>
            <a:endParaRPr b="1" i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Function values = a value that can be called later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The result of calling a function value is what that function returns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But a function value doesn’t access its body until called!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33" name="Google Shape;233;p40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Administrivia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Finishing up Environment Diagram rules + practice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HOF codewriting?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Lambdas</a:t>
            </a:r>
            <a:endParaRPr/>
          </a:p>
        </p:txBody>
      </p:sp>
      <p:sp>
        <p:nvSpPr>
          <p:cNvPr id="394" name="Google Shape;394;p5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 b="1"/>
              <a:t>Expressions</a:t>
            </a:r>
            <a:r>
              <a:rPr lang="en"/>
              <a:t> that evaluate to </a:t>
            </a:r>
            <a:r>
              <a:rPr lang="en" b="1"/>
              <a:t>function values</a:t>
            </a:r>
            <a:endParaRPr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Don’t access their return values until you call them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Bodies only have a single expression that you return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Don’t have an intrinsic name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Lambdas</a:t>
            </a:r>
            <a:endParaRPr/>
          </a:p>
        </p:txBody>
      </p:sp>
      <p:sp>
        <p:nvSpPr>
          <p:cNvPr id="400" name="Google Shape;400;p59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lambda x, y: x +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Lambdas</a:t>
            </a:r>
            <a:endParaRPr/>
          </a:p>
        </p:txBody>
      </p:sp>
      <p:sp>
        <p:nvSpPr>
          <p:cNvPr id="406" name="Google Shape;406;p60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lambda x, y: x +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7" name="Google Shape;407;p60"/>
          <p:cNvCxnSpPr/>
          <p:nvPr/>
        </p:nvCxnSpPr>
        <p:spPr>
          <a:xfrm>
            <a:off x="2303050" y="2118825"/>
            <a:ext cx="7677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60"/>
          <p:cNvSpPr txBox="1"/>
          <p:nvPr/>
        </p:nvSpPr>
        <p:spPr>
          <a:xfrm>
            <a:off x="1660150" y="2310725"/>
            <a:ext cx="19191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Takes in parameters x + y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Lambdas</a:t>
            </a:r>
            <a:endParaRPr/>
          </a:p>
        </p:txBody>
      </p:sp>
      <p:sp>
        <p:nvSpPr>
          <p:cNvPr id="414" name="Google Shape;414;p61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lambda x, y: x + y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15" name="Google Shape;415;p61"/>
          <p:cNvCxnSpPr/>
          <p:nvPr/>
        </p:nvCxnSpPr>
        <p:spPr>
          <a:xfrm>
            <a:off x="3377825" y="2138000"/>
            <a:ext cx="95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6" name="Google Shape;416;p61"/>
          <p:cNvSpPr txBox="1"/>
          <p:nvPr/>
        </p:nvSpPr>
        <p:spPr>
          <a:xfrm>
            <a:off x="2802050" y="2301125"/>
            <a:ext cx="25812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When called, returns x plus y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Lambdas in Environment Diagrams</a:t>
            </a:r>
            <a:endParaRPr sz="3400"/>
          </a:p>
        </p:txBody>
      </p:sp>
      <p:sp>
        <p:nvSpPr>
          <p:cNvPr id="422" name="Google Shape;422;p62"/>
          <p:cNvSpPr txBox="1">
            <a:spLocks noGrp="1"/>
          </p:cNvSpPr>
          <p:nvPr>
            <p:ph type="body" idx="1"/>
          </p:nvPr>
        </p:nvSpPr>
        <p:spPr>
          <a:xfrm>
            <a:off x="101975" y="1544300"/>
            <a:ext cx="6413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(lambda x, y: x + y)(1, 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Lambdas in Environment Diagrams</a:t>
            </a:r>
            <a:endParaRPr sz="3400"/>
          </a:p>
        </p:txBody>
      </p:sp>
      <p:sp>
        <p:nvSpPr>
          <p:cNvPr id="428" name="Google Shape;428;p63"/>
          <p:cNvSpPr txBox="1">
            <a:spLocks noGrp="1"/>
          </p:cNvSpPr>
          <p:nvPr>
            <p:ph type="body" idx="1"/>
          </p:nvPr>
        </p:nvSpPr>
        <p:spPr>
          <a:xfrm>
            <a:off x="101975" y="1544300"/>
            <a:ext cx="6413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(lambda x, y: x + y)(1, 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9" name="Google Shape;429;p63"/>
          <p:cNvCxnSpPr/>
          <p:nvPr/>
        </p:nvCxnSpPr>
        <p:spPr>
          <a:xfrm>
            <a:off x="220700" y="2339525"/>
            <a:ext cx="3608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0" name="Google Shape;430;p63"/>
          <p:cNvSpPr/>
          <p:nvPr/>
        </p:nvSpPr>
        <p:spPr>
          <a:xfrm>
            <a:off x="518200" y="2902550"/>
            <a:ext cx="3473700" cy="866700"/>
          </a:xfrm>
          <a:prstGeom prst="wedgeRoundRectCallout">
            <a:avLst>
              <a:gd name="adj1" fmla="val -1657"/>
              <a:gd name="adj2" fmla="val -103891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Evaluate operator to get a function value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Lambdas in Environment Diagrams</a:t>
            </a:r>
            <a:endParaRPr sz="3400"/>
          </a:p>
        </p:txBody>
      </p:sp>
      <p:sp>
        <p:nvSpPr>
          <p:cNvPr id="436" name="Google Shape;436;p64"/>
          <p:cNvSpPr txBox="1">
            <a:spLocks noGrp="1"/>
          </p:cNvSpPr>
          <p:nvPr>
            <p:ph type="body" idx="1"/>
          </p:nvPr>
        </p:nvSpPr>
        <p:spPr>
          <a:xfrm>
            <a:off x="101975" y="1544300"/>
            <a:ext cx="6413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(lambda x, y: x + y)(1, 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7" name="Google Shape;437;p64"/>
          <p:cNvCxnSpPr/>
          <p:nvPr/>
        </p:nvCxnSpPr>
        <p:spPr>
          <a:xfrm>
            <a:off x="3867225" y="2339525"/>
            <a:ext cx="1045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8" name="Google Shape;438;p64"/>
          <p:cNvSpPr/>
          <p:nvPr/>
        </p:nvSpPr>
        <p:spPr>
          <a:xfrm>
            <a:off x="3128325" y="3056100"/>
            <a:ext cx="3473700" cy="866700"/>
          </a:xfrm>
          <a:prstGeom prst="wedgeRoundRectCallout">
            <a:avLst>
              <a:gd name="adj1" fmla="val -14364"/>
              <a:gd name="adj2" fmla="val -122713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Evaluate each operand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Lambdas in Environment Diagrams</a:t>
            </a:r>
            <a:endParaRPr sz="3400"/>
          </a:p>
        </p:txBody>
      </p:sp>
      <p:pic>
        <p:nvPicPr>
          <p:cNvPr id="444" name="Google Shape;444;p65"/>
          <p:cNvPicPr preferRelativeResize="0"/>
          <p:nvPr/>
        </p:nvPicPr>
        <p:blipFill rotWithShape="1">
          <a:blip r:embed="rId3">
            <a:alphaModFix/>
          </a:blip>
          <a:srcRect b="75779"/>
          <a:stretch/>
        </p:blipFill>
        <p:spPr>
          <a:xfrm>
            <a:off x="6015725" y="1804981"/>
            <a:ext cx="2200275" cy="371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5"/>
          <p:cNvSpPr txBox="1">
            <a:spLocks noGrp="1"/>
          </p:cNvSpPr>
          <p:nvPr>
            <p:ph type="body" idx="1"/>
          </p:nvPr>
        </p:nvSpPr>
        <p:spPr>
          <a:xfrm>
            <a:off x="101975" y="1544300"/>
            <a:ext cx="6413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(lambda x, y: x + y)(1, 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6" name="Google Shape;446;p65"/>
          <p:cNvSpPr/>
          <p:nvPr/>
        </p:nvSpPr>
        <p:spPr>
          <a:xfrm>
            <a:off x="3128325" y="3056100"/>
            <a:ext cx="3473700" cy="1701600"/>
          </a:xfrm>
          <a:prstGeom prst="wedgeRoundRectCallout">
            <a:avLst>
              <a:gd name="adj1" fmla="val 46411"/>
              <a:gd name="adj2" fmla="val -96060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Create a new frame, no intrinsic name. Parent is where lambda was evaluated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Lambdas in Environment Diagrams</a:t>
            </a:r>
            <a:endParaRPr sz="3400"/>
          </a:p>
        </p:txBody>
      </p:sp>
      <p:pic>
        <p:nvPicPr>
          <p:cNvPr id="452" name="Google Shape;45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725" y="1804983"/>
            <a:ext cx="22002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6"/>
          <p:cNvSpPr txBox="1">
            <a:spLocks noGrp="1"/>
          </p:cNvSpPr>
          <p:nvPr>
            <p:ph type="body" idx="1"/>
          </p:nvPr>
        </p:nvSpPr>
        <p:spPr>
          <a:xfrm>
            <a:off x="101975" y="1544300"/>
            <a:ext cx="6413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(lambda x, y: x + y)(1, 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4" name="Google Shape;454;p66"/>
          <p:cNvSpPr/>
          <p:nvPr/>
        </p:nvSpPr>
        <p:spPr>
          <a:xfrm>
            <a:off x="3128325" y="3763500"/>
            <a:ext cx="3473700" cy="994200"/>
          </a:xfrm>
          <a:prstGeom prst="wedgeRoundRectCallout">
            <a:avLst>
              <a:gd name="adj1" fmla="val 75141"/>
              <a:gd name="adj2" fmla="val -176821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Bind arguments to parameters, as before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Lambdas in Environment Diagrams</a:t>
            </a:r>
            <a:endParaRPr sz="3400"/>
          </a:p>
        </p:txBody>
      </p:sp>
      <p:pic>
        <p:nvPicPr>
          <p:cNvPr id="460" name="Google Shape;46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725" y="1804983"/>
            <a:ext cx="2200275" cy="15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7"/>
          <p:cNvSpPr txBox="1">
            <a:spLocks noGrp="1"/>
          </p:cNvSpPr>
          <p:nvPr>
            <p:ph type="body" idx="1"/>
          </p:nvPr>
        </p:nvSpPr>
        <p:spPr>
          <a:xfrm>
            <a:off x="101975" y="1544300"/>
            <a:ext cx="64137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latin typeface="Roboto Mono"/>
                <a:ea typeface="Roboto Mono"/>
                <a:cs typeface="Roboto Mono"/>
                <a:sym typeface="Roboto Mono"/>
              </a:rPr>
              <a:t>(lambda x, y: x + y)(1, 2)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2" name="Google Shape;462;p67"/>
          <p:cNvSpPr/>
          <p:nvPr/>
        </p:nvSpPr>
        <p:spPr>
          <a:xfrm>
            <a:off x="3128325" y="3763500"/>
            <a:ext cx="3473700" cy="994200"/>
          </a:xfrm>
          <a:prstGeom prst="wedgeRoundRectCallout">
            <a:avLst>
              <a:gd name="adj1" fmla="val 81771"/>
              <a:gd name="adj2" fmla="val -103465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Evaluate body of lambda and return that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Administrivia</a:t>
            </a: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Hog due tonight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 sure to add partners!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Slip days available if needed</a:t>
            </a:r>
            <a:endParaRPr sz="1800"/>
          </a:p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HW2 due 9/6</a:t>
            </a:r>
            <a:endParaRPr sz="1800"/>
          </a:p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CSM adjunct sections open for signups - see Piazza, sign up by Friday</a:t>
            </a:r>
            <a:endParaRPr sz="1800"/>
          </a:p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MT1 Monday 2/11!</a:t>
            </a:r>
            <a:endParaRPr sz="1800"/>
          </a:p>
          <a:p>
            <a:pPr marL="914400" lvl="1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lab next week</a:t>
            </a:r>
            <a:endParaRPr sz="1800"/>
          </a:p>
          <a:p>
            <a:pPr marL="0" lvl="0" indent="0" algn="l" rtl="0">
              <a:spcBef>
                <a:spcPts val="1400"/>
              </a:spcBef>
              <a:spcAft>
                <a:spcPts val="100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8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Note: HOFs</a:t>
            </a:r>
            <a:endParaRPr/>
          </a:p>
        </p:txBody>
      </p:sp>
      <p:sp>
        <p:nvSpPr>
          <p:cNvPr id="468" name="Google Shape;468;p68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Higher order functions (HOFs) either take in a function value or return a function value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 just did an example of this!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Pay attention to return types and input types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Does a function return another function?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If so, how many parameters for that function? What does that function return?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4510200" cy="2581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/>
              <a:t>Lookups</a:t>
            </a:r>
            <a:endParaRPr u="sng"/>
          </a:p>
        </p:txBody>
      </p:sp>
      <p:sp>
        <p:nvSpPr>
          <p:cNvPr id="474" name="Google Shape;474;p69"/>
          <p:cNvSpPr txBox="1"/>
          <p:nvPr/>
        </p:nvSpPr>
        <p:spPr>
          <a:xfrm>
            <a:off x="1410625" y="1370325"/>
            <a:ext cx="55272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5" name="Google Shape;475;p69"/>
          <p:cNvPicPr preferRelativeResize="0"/>
          <p:nvPr/>
        </p:nvPicPr>
        <p:blipFill rotWithShape="1">
          <a:blip r:embed="rId3">
            <a:alphaModFix/>
          </a:blip>
          <a:srcRect l="16261"/>
          <a:stretch/>
        </p:blipFill>
        <p:spPr>
          <a:xfrm>
            <a:off x="86350" y="1033475"/>
            <a:ext cx="21303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975" y="708300"/>
            <a:ext cx="2504600" cy="110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69"/>
          <p:cNvCxnSpPr/>
          <p:nvPr/>
        </p:nvCxnSpPr>
        <p:spPr>
          <a:xfrm>
            <a:off x="3656100" y="1120825"/>
            <a:ext cx="14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" name="Google Shape;478;p69"/>
          <p:cNvSpPr txBox="1"/>
          <p:nvPr/>
        </p:nvSpPr>
        <p:spPr>
          <a:xfrm>
            <a:off x="139050" y="1890613"/>
            <a:ext cx="42321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find the value of a variable not in current frame, look in parent frame</a:t>
            </a:r>
            <a:endParaRPr sz="1800"/>
          </a:p>
        </p:txBody>
      </p:sp>
      <p:sp>
        <p:nvSpPr>
          <p:cNvPr id="479" name="Google Shape;479;p69"/>
          <p:cNvSpPr txBox="1">
            <a:spLocks noGrp="1"/>
          </p:cNvSpPr>
          <p:nvPr>
            <p:ph type="body" idx="1"/>
          </p:nvPr>
        </p:nvSpPr>
        <p:spPr>
          <a:xfrm>
            <a:off x="0" y="2562000"/>
            <a:ext cx="4510200" cy="2581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/>
              <a:t>Lambdas</a:t>
            </a:r>
            <a:endParaRPr u="sng"/>
          </a:p>
        </p:txBody>
      </p:sp>
      <p:sp>
        <p:nvSpPr>
          <p:cNvPr id="480" name="Google Shape;480;p69"/>
          <p:cNvSpPr txBox="1"/>
          <p:nvPr/>
        </p:nvSpPr>
        <p:spPr>
          <a:xfrm>
            <a:off x="527775" y="3453000"/>
            <a:ext cx="356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lambda x, y: x + y</a:t>
            </a:r>
            <a:endParaRPr sz="2400"/>
          </a:p>
        </p:txBody>
      </p:sp>
      <p:sp>
        <p:nvSpPr>
          <p:cNvPr id="481" name="Google Shape;481;p69"/>
          <p:cNvSpPr/>
          <p:nvPr/>
        </p:nvSpPr>
        <p:spPr>
          <a:xfrm>
            <a:off x="86350" y="4282000"/>
            <a:ext cx="1899900" cy="456900"/>
          </a:xfrm>
          <a:prstGeom prst="wedgeRoundRectCallout">
            <a:avLst>
              <a:gd name="adj1" fmla="val 44956"/>
              <a:gd name="adj2" fmla="val -132731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parameters</a:t>
            </a:r>
            <a:endParaRPr sz="2400"/>
          </a:p>
        </p:txBody>
      </p:sp>
      <p:sp>
        <p:nvSpPr>
          <p:cNvPr id="482" name="Google Shape;482;p69"/>
          <p:cNvSpPr/>
          <p:nvPr/>
        </p:nvSpPr>
        <p:spPr>
          <a:xfrm>
            <a:off x="2139925" y="4282000"/>
            <a:ext cx="2312700" cy="456900"/>
          </a:xfrm>
          <a:prstGeom prst="wedgeRoundRectCallout">
            <a:avLst>
              <a:gd name="adj1" fmla="val -31328"/>
              <a:gd name="adj2" fmla="val -122231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Expression returned (after evaluating)</a:t>
            </a:r>
            <a:endParaRPr sz="1600"/>
          </a:p>
        </p:txBody>
      </p:sp>
      <p:cxnSp>
        <p:nvCxnSpPr>
          <p:cNvPr id="483" name="Google Shape;483;p69"/>
          <p:cNvCxnSpPr/>
          <p:nvPr/>
        </p:nvCxnSpPr>
        <p:spPr>
          <a:xfrm>
            <a:off x="2907625" y="3529750"/>
            <a:ext cx="18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69"/>
          <p:cNvCxnSpPr/>
          <p:nvPr/>
        </p:nvCxnSpPr>
        <p:spPr>
          <a:xfrm>
            <a:off x="3090025" y="3529750"/>
            <a:ext cx="0" cy="4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69"/>
          <p:cNvCxnSpPr/>
          <p:nvPr/>
        </p:nvCxnSpPr>
        <p:spPr>
          <a:xfrm>
            <a:off x="2907625" y="3951850"/>
            <a:ext cx="18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p69"/>
          <p:cNvSpPr/>
          <p:nvPr/>
        </p:nvSpPr>
        <p:spPr>
          <a:xfrm>
            <a:off x="2139925" y="2996100"/>
            <a:ext cx="2312700" cy="456900"/>
          </a:xfrm>
          <a:prstGeom prst="wedgeRoundRectCallout">
            <a:avLst>
              <a:gd name="adj1" fmla="val 1037"/>
              <a:gd name="adj2" fmla="val 100334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Evaluates to a function value</a:t>
            </a:r>
            <a:endParaRPr sz="1600"/>
          </a:p>
        </p:txBody>
      </p:sp>
      <p:sp>
        <p:nvSpPr>
          <p:cNvPr id="487" name="Google Shape;487;p69"/>
          <p:cNvSpPr txBox="1">
            <a:spLocks noGrp="1"/>
          </p:cNvSpPr>
          <p:nvPr>
            <p:ph type="body" idx="1"/>
          </p:nvPr>
        </p:nvSpPr>
        <p:spPr>
          <a:xfrm>
            <a:off x="4510200" y="0"/>
            <a:ext cx="3963300" cy="51435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u="sng"/>
              <a:t>HOFs</a:t>
            </a:r>
            <a:endParaRPr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/>
              <a:t>Take in a function value or return one</a:t>
            </a:r>
            <a:endParaRPr sz="1800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u="sng"/>
          </a:p>
        </p:txBody>
      </p:sp>
      <p:pic>
        <p:nvPicPr>
          <p:cNvPr id="488" name="Google Shape;488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8750" y="1370325"/>
            <a:ext cx="2954775" cy="17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8150" y="3049625"/>
            <a:ext cx="3879750" cy="18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9"/>
          <p:cNvSpPr/>
          <p:nvPr/>
        </p:nvSpPr>
        <p:spPr>
          <a:xfrm>
            <a:off x="6160800" y="4348025"/>
            <a:ext cx="2197500" cy="456900"/>
          </a:xfrm>
          <a:prstGeom prst="wedgeRoundRectCallout">
            <a:avLst>
              <a:gd name="adj1" fmla="val -44196"/>
              <a:gd name="adj2" fmla="val -84242"/>
              <a:gd name="adj3" fmla="val 0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Remember: copy </a:t>
            </a:r>
            <a:r>
              <a:rPr lang="en" sz="1600" u="sng"/>
              <a:t>pointers to functions</a:t>
            </a:r>
            <a:endParaRPr sz="1600" u="sng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0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Attendance!</a:t>
            </a:r>
            <a:endParaRPr/>
          </a:p>
        </p:txBody>
      </p:sp>
      <p:sp>
        <p:nvSpPr>
          <p:cNvPr id="496" name="Google Shape;496;p70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3000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3000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/>
              <a:t>links.cs61a.org/chris-disc</a:t>
            </a:r>
            <a:endParaRPr sz="3000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/>
              <a:t>Magic Word: curry </a:t>
            </a:r>
            <a:endParaRPr sz="3000"/>
          </a:p>
        </p:txBody>
      </p:sp>
      <p:pic>
        <p:nvPicPr>
          <p:cNvPr id="497" name="Google Shape;49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071" y="1268525"/>
            <a:ext cx="2431050" cy="20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1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links</a:t>
            </a:r>
            <a:endParaRPr/>
          </a:p>
        </p:txBody>
      </p:sp>
      <p:sp>
        <p:nvSpPr>
          <p:cNvPr id="503" name="Google Shape;503;p71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 b="1"/>
              <a:t>links.cs61a.org/chris-intro</a:t>
            </a:r>
            <a:r>
              <a:rPr lang="en"/>
              <a:t> if this is your first section with me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 b="1"/>
              <a:t>links.cs61a.org/chris-questions</a:t>
            </a:r>
            <a:r>
              <a:rPr lang="en"/>
              <a:t> if you have questions on lecture</a:t>
            </a:r>
            <a:endParaRPr/>
          </a:p>
          <a:p>
            <a:pPr marL="457200" lvl="0" indent="-350520" algn="l" rtl="0">
              <a:spcBef>
                <a:spcPts val="0"/>
              </a:spcBef>
              <a:spcAft>
                <a:spcPts val="0"/>
              </a:spcAft>
              <a:buSzPts val="1920"/>
              <a:buChar char="●"/>
            </a:pPr>
            <a:r>
              <a:rPr lang="en" b="1"/>
              <a:t>links.cs61a.org/chris-feedback</a:t>
            </a:r>
            <a:r>
              <a:rPr lang="en"/>
              <a:t> if you have any (anonymous) feedback you want to give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Or just want to say something privately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Tips</a:t>
            </a:r>
            <a:endParaRPr/>
          </a:p>
        </p:txBody>
      </p:sp>
      <p:pic>
        <p:nvPicPr>
          <p:cNvPr id="509" name="Google Shape;50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41247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Strategy</a:t>
            </a:r>
            <a:endParaRPr/>
          </a:p>
        </p:txBody>
      </p:sp>
      <p:sp>
        <p:nvSpPr>
          <p:cNvPr id="515" name="Google Shape;515;p7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Check out some tips on piazza</a:t>
            </a:r>
            <a:endParaRPr sz="2400"/>
          </a:p>
          <a:p>
            <a:pPr marL="457200" lvl="0" indent="-381000" algn="l" rtl="0">
              <a:spcBef>
                <a:spcPts val="14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Next day/two: focus on HW, Hog. 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Review discussion worksheets and lectures for topics that still don’t make sense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Midterms</a:t>
            </a:r>
            <a:endParaRPr/>
          </a:p>
        </p:txBody>
      </p:sp>
      <p:sp>
        <p:nvSpPr>
          <p:cNvPr id="521" name="Google Shape;521;p7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</a:pPr>
            <a:r>
              <a:rPr lang="en" sz="2400"/>
              <a:t>HW/Projects/Discussions are great for familiarizing you with the material</a:t>
            </a:r>
            <a:endParaRPr sz="2400"/>
          </a:p>
          <a:p>
            <a:pPr marL="914400" marR="0" lvl="1" indent="-3810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only way to prep for the midterm is to practice midterm-level questions</a:t>
            </a:r>
            <a:endParaRPr sz="2400"/>
          </a:p>
          <a:p>
            <a:pPr marL="914400" marR="0" lvl="1" indent="-3810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That being said…</a:t>
            </a:r>
            <a:endParaRPr sz="2400"/>
          </a:p>
          <a:p>
            <a:pPr marL="457200" marR="0" lvl="0" indent="-381000" algn="l" rtl="0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Focus on the </a:t>
            </a:r>
            <a:r>
              <a:rPr lang="en" sz="2400" i="1"/>
              <a:t>quality</a:t>
            </a:r>
            <a:r>
              <a:rPr lang="en" sz="2400"/>
              <a:t> of your studying, not the number of tests you take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527" name="Google Shape;527;p7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arenR"/>
            </a:pPr>
            <a:r>
              <a:rPr lang="en"/>
              <a:t>Take your first midterm blind 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worry if you’re unprepared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take it with the textbook/lecture notes open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Don’t worry if you feel like you didn’t get anything</a:t>
            </a:r>
            <a:endParaRPr/>
          </a:p>
          <a:p>
            <a:pPr marL="457200" lvl="0" indent="-320040" algn="l" rtl="0">
              <a:spcBef>
                <a:spcPts val="1400"/>
              </a:spcBef>
              <a:spcAft>
                <a:spcPts val="0"/>
              </a:spcAft>
              <a:buSzPts val="1440"/>
              <a:buAutoNum type="arabicParenR"/>
            </a:pPr>
            <a:r>
              <a:rPr lang="en"/>
              <a:t>After you’ve spent at least 10-15 min on every problem: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SzPts val="1600"/>
              <a:buAutoNum type="alphaLcParenR"/>
            </a:pPr>
            <a:r>
              <a:rPr lang="en"/>
              <a:t>Debrief each question. What did you know? What didn’t you know?</a:t>
            </a:r>
            <a:endParaRPr/>
          </a:p>
          <a:p>
            <a:pPr marL="914400" lvl="1" indent="-330200" algn="l" rtl="0">
              <a:spcBef>
                <a:spcPts val="1000"/>
              </a:spcBef>
              <a:spcAft>
                <a:spcPts val="1000"/>
              </a:spcAft>
              <a:buSzPts val="1600"/>
              <a:buAutoNum type="alphaLcParenR"/>
            </a:pPr>
            <a:r>
              <a:rPr lang="en"/>
              <a:t>Take notes on it, and take some time to go back and study those areas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533" name="Google Shape;533;p7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AutoNum type="arabicParenR" startAt="3"/>
            </a:pPr>
            <a:r>
              <a:rPr lang="en"/>
              <a:t>For each midterm you take, also identify areas that you struggle with, but also:</a:t>
            </a:r>
            <a:endParaRPr/>
          </a:p>
          <a:p>
            <a:pPr marL="914400" marR="0" lvl="1" indent="-3429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800"/>
              <a:buAutoNum type="alphaLcParenR"/>
            </a:pPr>
            <a:r>
              <a:rPr lang="en" sz="1800"/>
              <a:t>Build your cheat sheet. If you make same the mistake more than once, </a:t>
            </a:r>
            <a:r>
              <a:rPr lang="en" sz="1800" i="1"/>
              <a:t>make sure to put it on there</a:t>
            </a:r>
            <a:endParaRPr sz="1800" i="1"/>
          </a:p>
          <a:p>
            <a:pPr marL="914400" marR="0" lvl="1" indent="-342900" algn="l" rtl="0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1800"/>
              <a:buAutoNum type="alphaLcParenR"/>
            </a:pPr>
            <a:r>
              <a:rPr lang="en" sz="1800"/>
              <a:t>When you look at the solutions, take some time to debrief. How could you get to this solution in the future? What in the skeleton/doctests would help you?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7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Practice Midterms</a:t>
            </a:r>
            <a:endParaRPr/>
          </a:p>
        </p:txBody>
      </p:sp>
      <p:sp>
        <p:nvSpPr>
          <p:cNvPr id="539" name="Google Shape;539;p77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AutoNum type="arabicParenR" startAt="4"/>
            </a:pPr>
            <a:r>
              <a:rPr lang="en" sz="2000"/>
              <a:t>Don’t worry when you struggle with a problem</a:t>
            </a:r>
            <a:endParaRPr sz="2000"/>
          </a:p>
          <a:p>
            <a:pPr marL="914400" marR="0" lvl="1" indent="-355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lphaLcParenR"/>
            </a:pPr>
            <a:r>
              <a:rPr lang="en" sz="2000"/>
              <a:t>The dirty TA secret: we don’t actually know </a:t>
            </a:r>
            <a:r>
              <a:rPr lang="en" sz="2000" i="1"/>
              <a:t>that much</a:t>
            </a:r>
            <a:r>
              <a:rPr lang="en" sz="2000"/>
              <a:t> more than when we took the class</a:t>
            </a:r>
            <a:endParaRPr sz="2000"/>
          </a:p>
          <a:p>
            <a:pPr marL="914400" marR="0" lvl="1" indent="-35560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lphaLcParenR"/>
            </a:pPr>
            <a:r>
              <a:rPr lang="en" sz="2000"/>
              <a:t>The most important thing is recognizing patterns and developing problem solving strategies</a:t>
            </a:r>
            <a:endParaRPr sz="2000"/>
          </a:p>
          <a:p>
            <a:pPr marL="1371600" marR="0" lvl="2" indent="-355600" algn="l" rtl="0">
              <a:lnSpc>
                <a:spcPct val="95000"/>
              </a:lnSpc>
              <a:spcBef>
                <a:spcPts val="1400"/>
              </a:spcBef>
              <a:spcAft>
                <a:spcPts val="1000"/>
              </a:spcAft>
              <a:buSzPts val="2000"/>
              <a:buAutoNum type="romanLcParenR"/>
            </a:pPr>
            <a:r>
              <a:rPr lang="en" sz="2000"/>
              <a:t>If you follow the previous suggestions, you’ll get better at these with each question you get through!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</a:t>
            </a:r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Follow the golden rules of evaluation: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Evaluate operator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Evaluate operands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Apply operator to operands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Call expressions create new frames!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frames</a:t>
            </a:r>
            <a:endParaRPr/>
          </a:p>
        </p:txBody>
      </p:sp>
      <p:sp>
        <p:nvSpPr>
          <p:cNvPr id="251" name="Google Shape;251;p43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Give frame a unique label (f1, f2, f3)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Label the frame with the function’s intrinsic name (the name from the def statement) if it exists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Label it with the parent (defined earlier)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13" y="2126675"/>
            <a:ext cx="3552825" cy="16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/>
          <p:nvPr/>
        </p:nvSpPr>
        <p:spPr>
          <a:xfrm>
            <a:off x="3723275" y="3376475"/>
            <a:ext cx="4608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sp>
        <p:nvSpPr>
          <p:cNvPr id="260" name="Google Shape;260;p44"/>
          <p:cNvSpPr txBox="1"/>
          <p:nvPr/>
        </p:nvSpPr>
        <p:spPr>
          <a:xfrm>
            <a:off x="4721275" y="3376475"/>
            <a:ext cx="7581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 = G]</a:t>
            </a:r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875" y="2269875"/>
            <a:ext cx="25336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</a:t>
            </a:r>
            <a:endParaRPr/>
          </a:p>
        </p:txBody>
      </p:sp>
      <p:sp>
        <p:nvSpPr>
          <p:cNvPr id="267" name="Google Shape;267;p45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After creating frame: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Bind parameters to arguments (what you pass in)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0"/>
              </a:spcAft>
              <a:buSzPts val="1920"/>
              <a:buChar char="●"/>
            </a:pPr>
            <a:r>
              <a:rPr lang="en"/>
              <a:t>Evaluate body using the earlier rules</a:t>
            </a:r>
            <a:endParaRPr/>
          </a:p>
          <a:p>
            <a:pPr marL="457200" lvl="0" indent="-350520" algn="l" rtl="0">
              <a:spcBef>
                <a:spcPts val="1400"/>
              </a:spcBef>
              <a:spcAft>
                <a:spcPts val="1000"/>
              </a:spcAft>
              <a:buSzPts val="1920"/>
              <a:buChar char="●"/>
            </a:pPr>
            <a:r>
              <a:rPr lang="en"/>
              <a:t>At end, be sure to put the return value (by default, None)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>
            <a:spLocks noGrp="1"/>
          </p:cNvSpPr>
          <p:nvPr>
            <p:ph type="title"/>
          </p:nvPr>
        </p:nvSpPr>
        <p:spPr>
          <a:xfrm>
            <a:off x="946404" y="274320"/>
            <a:ext cx="7269600" cy="9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273" name="Google Shape;273;p46"/>
          <p:cNvSpPr txBox="1">
            <a:spLocks noGrp="1"/>
          </p:cNvSpPr>
          <p:nvPr>
            <p:ph type="body" idx="1"/>
          </p:nvPr>
        </p:nvSpPr>
        <p:spPr>
          <a:xfrm>
            <a:off x="946404" y="1371601"/>
            <a:ext cx="6446400" cy="3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46"/>
          <p:cNvSpPr txBox="1"/>
          <p:nvPr/>
        </p:nvSpPr>
        <p:spPr>
          <a:xfrm>
            <a:off x="3723275" y="2992625"/>
            <a:ext cx="4608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pic>
        <p:nvPicPr>
          <p:cNvPr id="275" name="Google Shape;2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875" y="2269875"/>
            <a:ext cx="253365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6950" y="1645600"/>
            <a:ext cx="371475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/>
        </p:nvSpPr>
        <p:spPr>
          <a:xfrm>
            <a:off x="4643375" y="2878500"/>
            <a:ext cx="7581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 = G]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>
            <a:spLocks noGrp="1"/>
          </p:cNvSpPr>
          <p:nvPr>
            <p:ph type="body" idx="1"/>
          </p:nvPr>
        </p:nvSpPr>
        <p:spPr>
          <a:xfrm>
            <a:off x="207500" y="124100"/>
            <a:ext cx="4254600" cy="2378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Assignment Statements: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83" name="Google Shape;283;p47"/>
          <p:cNvPicPr preferRelativeResize="0"/>
          <p:nvPr/>
        </p:nvPicPr>
        <p:blipFill rotWithShape="1">
          <a:blip r:embed="rId3">
            <a:alphaModFix/>
          </a:blip>
          <a:srcRect r="-86985" b="-86985"/>
          <a:stretch/>
        </p:blipFill>
        <p:spPr>
          <a:xfrm>
            <a:off x="380234" y="880750"/>
            <a:ext cx="3170400" cy="13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8225" y="775100"/>
            <a:ext cx="1967175" cy="1015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47"/>
          <p:cNvCxnSpPr/>
          <p:nvPr/>
        </p:nvCxnSpPr>
        <p:spPr>
          <a:xfrm>
            <a:off x="1295475" y="1658200"/>
            <a:ext cx="4509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47"/>
          <p:cNvSpPr txBox="1"/>
          <p:nvPr/>
        </p:nvSpPr>
        <p:spPr>
          <a:xfrm>
            <a:off x="470200" y="1790750"/>
            <a:ext cx="14490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Evaluate RHS</a:t>
            </a:r>
            <a:endParaRPr sz="1800"/>
          </a:p>
        </p:txBody>
      </p:sp>
      <p:sp>
        <p:nvSpPr>
          <p:cNvPr id="287" name="Google Shape;287;p47"/>
          <p:cNvSpPr txBox="1"/>
          <p:nvPr/>
        </p:nvSpPr>
        <p:spPr>
          <a:xfrm>
            <a:off x="2398825" y="1790750"/>
            <a:ext cx="219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 binding in current frame</a:t>
            </a:r>
            <a:endParaRPr sz="1800"/>
          </a:p>
        </p:txBody>
      </p:sp>
      <p:sp>
        <p:nvSpPr>
          <p:cNvPr id="288" name="Google Shape;288;p47"/>
          <p:cNvSpPr txBox="1">
            <a:spLocks noGrp="1"/>
          </p:cNvSpPr>
          <p:nvPr>
            <p:ph type="body" idx="1"/>
          </p:nvPr>
        </p:nvSpPr>
        <p:spPr>
          <a:xfrm>
            <a:off x="207500" y="2502500"/>
            <a:ext cx="4254600" cy="23784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Def Statements: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225" y="3261101"/>
            <a:ext cx="1602300" cy="81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7"/>
          <p:cNvSpPr txBox="1"/>
          <p:nvPr/>
        </p:nvSpPr>
        <p:spPr>
          <a:xfrm>
            <a:off x="380225" y="4150250"/>
            <a:ext cx="17406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Don’t go into body yet</a:t>
            </a:r>
            <a:endParaRPr sz="1800"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2275" y="3260224"/>
            <a:ext cx="1879075" cy="8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/>
        </p:nvSpPr>
        <p:spPr>
          <a:xfrm>
            <a:off x="2120813" y="4217425"/>
            <a:ext cx="2198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Make binding in current frame</a:t>
            </a:r>
            <a:endParaRPr sz="1800"/>
          </a:p>
        </p:txBody>
      </p:sp>
      <p:sp>
        <p:nvSpPr>
          <p:cNvPr id="293" name="Google Shape;293;p47"/>
          <p:cNvSpPr txBox="1"/>
          <p:nvPr/>
        </p:nvSpPr>
        <p:spPr>
          <a:xfrm>
            <a:off x="3550625" y="3750150"/>
            <a:ext cx="892200" cy="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[P = G]</a:t>
            </a:r>
            <a:endParaRPr sz="1000"/>
          </a:p>
        </p:txBody>
      </p:sp>
      <p:sp>
        <p:nvSpPr>
          <p:cNvPr id="294" name="Google Shape;294;p47"/>
          <p:cNvSpPr txBox="1">
            <a:spLocks noGrp="1"/>
          </p:cNvSpPr>
          <p:nvPr>
            <p:ph type="body" idx="1"/>
          </p:nvPr>
        </p:nvSpPr>
        <p:spPr>
          <a:xfrm>
            <a:off x="4462100" y="124100"/>
            <a:ext cx="3944100" cy="475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000" u="sng"/>
              <a:t>Call Expressions:</a:t>
            </a:r>
            <a:endParaRPr sz="2000" u="sng"/>
          </a:p>
          <a:p>
            <a:pPr marL="182880" lvl="0" indent="-91440" algn="l" rtl="0">
              <a:spcBef>
                <a:spcPts val="1400"/>
              </a:spcBef>
              <a:spcAft>
                <a:spcPts val="0"/>
              </a:spcAft>
              <a:buNone/>
            </a:pPr>
            <a:endParaRPr sz="2000"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8600" y="924775"/>
            <a:ext cx="25336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7"/>
          <p:cNvSpPr txBox="1"/>
          <p:nvPr/>
        </p:nvSpPr>
        <p:spPr>
          <a:xfrm>
            <a:off x="4648600" y="3519796"/>
            <a:ext cx="3774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21920" y="2502500"/>
            <a:ext cx="3042830" cy="228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7"/>
          <p:cNvSpPr txBox="1"/>
          <p:nvPr/>
        </p:nvSpPr>
        <p:spPr>
          <a:xfrm>
            <a:off x="5333250" y="3493750"/>
            <a:ext cx="7872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[P = G]</a:t>
            </a:r>
            <a:endParaRPr/>
          </a:p>
        </p:txBody>
      </p:sp>
      <p:sp>
        <p:nvSpPr>
          <p:cNvPr id="299" name="Google Shape;299;p47"/>
          <p:cNvSpPr/>
          <p:nvPr/>
        </p:nvSpPr>
        <p:spPr>
          <a:xfrm>
            <a:off x="6477350" y="3308725"/>
            <a:ext cx="1660200" cy="441300"/>
          </a:xfrm>
          <a:prstGeom prst="wedgeRectCallout">
            <a:avLst>
              <a:gd name="adj1" fmla="val -74276"/>
              <a:gd name="adj2" fmla="val 36982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w/ index, name, parent</a:t>
            </a:r>
            <a:endParaRPr/>
          </a:p>
        </p:txBody>
      </p:sp>
      <p:sp>
        <p:nvSpPr>
          <p:cNvPr id="300" name="Google Shape;300;p47"/>
          <p:cNvSpPr/>
          <p:nvPr/>
        </p:nvSpPr>
        <p:spPr>
          <a:xfrm>
            <a:off x="6581775" y="3865350"/>
            <a:ext cx="1660200" cy="441300"/>
          </a:xfrm>
          <a:prstGeom prst="wedgeRectCallout">
            <a:avLst>
              <a:gd name="adj1" fmla="val -78832"/>
              <a:gd name="adj2" fmla="val -32614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Bind arguments to parameters</a:t>
            </a:r>
            <a:endParaRPr/>
          </a:p>
        </p:txBody>
      </p:sp>
      <p:sp>
        <p:nvSpPr>
          <p:cNvPr id="301" name="Google Shape;301;p47"/>
          <p:cNvSpPr/>
          <p:nvPr/>
        </p:nvSpPr>
        <p:spPr>
          <a:xfrm>
            <a:off x="6581775" y="4457450"/>
            <a:ext cx="1660200" cy="333900"/>
          </a:xfrm>
          <a:prstGeom prst="wedgeRectCallout">
            <a:avLst>
              <a:gd name="adj1" fmla="val -79411"/>
              <a:gd name="adj2" fmla="val -43411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something</a:t>
            </a:r>
            <a:endParaRPr/>
          </a:p>
        </p:txBody>
      </p:sp>
      <p:sp>
        <p:nvSpPr>
          <p:cNvPr id="302" name="Google Shape;302;p47"/>
          <p:cNvSpPr txBox="1"/>
          <p:nvPr/>
        </p:nvSpPr>
        <p:spPr>
          <a:xfrm>
            <a:off x="7182250" y="2940888"/>
            <a:ext cx="787200" cy="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[P = G]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Microsoft Macintosh PowerPoint</Application>
  <PresentationFormat>Presentación en pantalla (16:9)</PresentationFormat>
  <Paragraphs>171</Paragraphs>
  <Slides>39</Slides>
  <Notes>39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39</vt:i4>
      </vt:variant>
    </vt:vector>
  </HeadingPairs>
  <TitlesOfParts>
    <vt:vector size="48" baseType="lpstr">
      <vt:lpstr>Arial</vt:lpstr>
      <vt:lpstr>Roboto Mono</vt:lpstr>
      <vt:lpstr>Century Schoolbook</vt:lpstr>
      <vt:lpstr>Noto Sans Symbols</vt:lpstr>
      <vt:lpstr>Trebuchet MS</vt:lpstr>
      <vt:lpstr>Simple Light</vt:lpstr>
      <vt:lpstr>View</vt:lpstr>
      <vt:lpstr>View</vt:lpstr>
      <vt:lpstr>View</vt:lpstr>
      <vt:lpstr>Discussion 2 - Higher Order Functions</vt:lpstr>
      <vt:lpstr>Agenda</vt:lpstr>
      <vt:lpstr>Administrivia</vt:lpstr>
      <vt:lpstr>Call Expressions</vt:lpstr>
      <vt:lpstr>Creating frames</vt:lpstr>
      <vt:lpstr>Example:</vt:lpstr>
      <vt:lpstr>Call Expressions</vt:lpstr>
      <vt:lpstr>Example:</vt:lpstr>
      <vt:lpstr>Presentación de PowerPoint</vt:lpstr>
      <vt:lpstr>Presentación de PowerPoint</vt:lpstr>
      <vt:lpstr>Lookups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Function Values</vt:lpstr>
      <vt:lpstr>Review: Lambdas</vt:lpstr>
      <vt:lpstr>Review: Lambdas</vt:lpstr>
      <vt:lpstr>Review: Lambdas</vt:lpstr>
      <vt:lpstr>Review: Lambdas</vt:lpstr>
      <vt:lpstr>Lambdas in Environment Diagrams</vt:lpstr>
      <vt:lpstr>Lambdas in Environment Diagrams</vt:lpstr>
      <vt:lpstr>Lambdas in Environment Diagrams</vt:lpstr>
      <vt:lpstr>Lambdas in Environment Diagrams</vt:lpstr>
      <vt:lpstr>Lambdas in Environment Diagrams</vt:lpstr>
      <vt:lpstr>Lambdas in Environment Diagrams</vt:lpstr>
      <vt:lpstr>A Note: HOFs</vt:lpstr>
      <vt:lpstr>Presentación de PowerPoint</vt:lpstr>
      <vt:lpstr>Attendance!</vt:lpstr>
      <vt:lpstr>Other links</vt:lpstr>
      <vt:lpstr>Midterm Tips</vt:lpstr>
      <vt:lpstr>Study Strategy</vt:lpstr>
      <vt:lpstr>Taking Midterms</vt:lpstr>
      <vt:lpstr>How I Practice Midterms</vt:lpstr>
      <vt:lpstr>How I Practice Midterms</vt:lpstr>
      <vt:lpstr>How I Practice Midterms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2 - Higher Order Functions</dc:title>
  <cp:lastModifiedBy>Usuario de Microsoft Office</cp:lastModifiedBy>
  <cp:revision>1</cp:revision>
  <dcterms:modified xsi:type="dcterms:W3CDTF">2019-02-09T00:52:30Z</dcterms:modified>
</cp:coreProperties>
</file>