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  <p:sldMasterId id="2147483673" r:id="rId3"/>
  </p:sldMasterIdLst>
  <p:notesMasterIdLst>
    <p:notesMasterId r:id="rId2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5143500" type="screen16x9"/>
  <p:notesSz cx="6858000" cy="9144000"/>
  <p:embeddedFontLst>
    <p:embeddedFont>
      <p:font typeface="Century Schoolbook" panose="02040604050505020304" pitchFamily="18" charset="0"/>
      <p:regular r:id="rId26"/>
      <p:bold r:id="rId27"/>
      <p:italic r:id="rId28"/>
      <p:boldItalic r:id="rId29"/>
    </p:embeddedFont>
    <p:embeddedFont>
      <p:font typeface="Roboto Mono" pitchFamily="2" charset="0"/>
      <p:regular r:id="rId30"/>
      <p:bold r:id="rId31"/>
      <p:italic r:id="rId32"/>
      <p:boldItalic r:id="rId33"/>
    </p:embeddedFont>
    <p:embeddedFont>
      <p:font typeface="Trebuchet MS" panose="020B070302020209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font" Target="fonts/font9.fntdata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6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fcf2b0acb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1fcf2b0acb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16191b9e4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16191b9e4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16191b9e4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16191b9e4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16191b9e4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16191b9e4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16191b9e4_1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16191b9e4_1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16191b9e4_1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16191b9e4_1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16191b9e4_1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16191b9e4_1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16191b9e4_1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16191b9e4_1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16191b9e4_1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16191b9e4_1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16191b9e4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16191b9e4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16191b9e4_1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16191b9e4_1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c8b3e07bf_0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c8b3e07bf_0_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16191b9e4_1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16191b9e4_1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c8b3e07bf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c8b3e07bf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fa53b68e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fa53b68e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16191b9e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16191b9e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16191b9e4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16191b9e4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16191b9e4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16191b9e4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16191b9e4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16191b9e4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16191b9e4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16191b9e4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16191b9e4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16191b9e4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rgbClr val="343437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Schoolbook"/>
              <a:buNone/>
              <a:defRPr sz="72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2200" b="0" i="0" u="none" strike="noStrike" cap="none">
                <a:solidFill>
                  <a:srgbClr val="BFBFB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2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2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7F7F7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0520" rtl="0">
              <a:spcBef>
                <a:spcPts val="1400"/>
              </a:spcBef>
              <a:spcAft>
                <a:spcPts val="0"/>
              </a:spcAft>
              <a:buSzPts val="1920"/>
              <a:buChar char="●"/>
              <a:defRPr sz="2400">
                <a:solidFill>
                  <a:schemeClr val="dk1"/>
                </a:solidFill>
              </a:defRPr>
            </a:lvl1pPr>
            <a:lvl2pPr marL="914400" lvl="1" indent="-355600" rtl="0">
              <a:spcBef>
                <a:spcPts val="500"/>
              </a:spcBef>
              <a:spcAft>
                <a:spcPts val="0"/>
              </a:spcAft>
              <a:buSzPts val="2000"/>
              <a:buChar char="○"/>
              <a:defRPr sz="2000" i="0">
                <a:solidFill>
                  <a:srgbClr val="262626"/>
                </a:solidFill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rgbClr val="343437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ctrTitle"/>
          </p:nvPr>
        </p:nvSpPr>
        <p:spPr>
          <a:xfrm>
            <a:off x="946404" y="569214"/>
            <a:ext cx="7063800" cy="3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Schoolbook"/>
              <a:buNone/>
              <a:defRPr sz="72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1"/>
          </p:nvPr>
        </p:nvSpPr>
        <p:spPr>
          <a:xfrm>
            <a:off x="946404" y="3600450"/>
            <a:ext cx="7063800" cy="12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2200" b="0" i="0" u="none" strike="noStrike" cap="none">
                <a:solidFill>
                  <a:srgbClr val="BFBFB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2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2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7F7F7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946404" y="569214"/>
            <a:ext cx="7063800" cy="3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7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946404" y="3600450"/>
            <a:ext cx="7063800" cy="12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2200" b="0" i="0" u="none" strike="noStrike" cap="non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33603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2"/>
          </p:nvPr>
        </p:nvSpPr>
        <p:spPr>
          <a:xfrm>
            <a:off x="4594860" y="1371601"/>
            <a:ext cx="33603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946404" y="1285241"/>
            <a:ext cx="33603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8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2"/>
          </p:nvPr>
        </p:nvSpPr>
        <p:spPr>
          <a:xfrm>
            <a:off x="946404" y="1880663"/>
            <a:ext cx="3360300" cy="27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3"/>
          </p:nvPr>
        </p:nvSpPr>
        <p:spPr>
          <a:xfrm>
            <a:off x="4594860" y="1285241"/>
            <a:ext cx="33603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8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4"/>
          </p:nvPr>
        </p:nvSpPr>
        <p:spPr>
          <a:xfrm>
            <a:off x="4594860" y="1880663"/>
            <a:ext cx="3360300" cy="27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630936" y="342901"/>
            <a:ext cx="2400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3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378200" y="514350"/>
            <a:ext cx="4559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2"/>
          </p:nvPr>
        </p:nvSpPr>
        <p:spPr>
          <a:xfrm>
            <a:off x="630936" y="1574801"/>
            <a:ext cx="24003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2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/>
          <p:nvPr/>
        </p:nvSpPr>
        <p:spPr>
          <a:xfrm>
            <a:off x="0" y="3829050"/>
            <a:ext cx="8469600" cy="1314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685800" y="3943350"/>
            <a:ext cx="7486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Schoolbook"/>
              <a:buNone/>
              <a:defRPr sz="2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6" name="Google Shape;126;p24"/>
          <p:cNvSpPr>
            <a:spLocks noGrp="1"/>
          </p:cNvSpPr>
          <p:nvPr>
            <p:ph type="pic" idx="2"/>
          </p:nvPr>
        </p:nvSpPr>
        <p:spPr>
          <a:xfrm>
            <a:off x="0" y="1"/>
            <a:ext cx="8469600" cy="384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8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685800" y="4581442"/>
            <a:ext cx="74865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1300" b="0" i="0" u="none" strike="noStrike" cap="none">
                <a:solidFill>
                  <a:srgbClr val="D8D8D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2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 rot="5400000">
            <a:off x="2538024" y="-219899"/>
            <a:ext cx="3263400" cy="6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 rot="5400000">
            <a:off x="5203650" y="1568700"/>
            <a:ext cx="44232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 rot="5400000">
            <a:off x="1260225" y="-403050"/>
            <a:ext cx="44232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Schoolbook"/>
              <a:buNone/>
            </a:pPr>
            <a:r>
              <a:rPr lang="en" sz="5000"/>
              <a:t>Discussion 3 - Recursion + Tree Recursion</a:t>
            </a:r>
            <a:endParaRPr sz="5000"/>
          </a:p>
        </p:txBody>
      </p:sp>
      <p:sp>
        <p:nvSpPr>
          <p:cNvPr id="148" name="Google Shape;148;p27"/>
          <p:cNvSpPr txBox="1"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"/>
              <a:t>Chris Allsman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"/>
              <a:t>Section 120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>
            <a:spLocks noGrp="1"/>
          </p:cNvSpPr>
          <p:nvPr>
            <p:ph type="title"/>
          </p:nvPr>
        </p:nvSpPr>
        <p:spPr>
          <a:xfrm>
            <a:off x="249500" y="274325"/>
            <a:ext cx="82527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Abstraction Example</a:t>
            </a:r>
            <a:endParaRPr/>
          </a:p>
        </p:txBody>
      </p:sp>
      <p:pic>
        <p:nvPicPr>
          <p:cNvPr id="210" name="Google Shape;210;p36"/>
          <p:cNvPicPr preferRelativeResize="0"/>
          <p:nvPr/>
        </p:nvPicPr>
        <p:blipFill rotWithShape="1">
          <a:blip r:embed="rId3">
            <a:alphaModFix/>
          </a:blip>
          <a:srcRect l="999"/>
          <a:stretch/>
        </p:blipFill>
        <p:spPr>
          <a:xfrm>
            <a:off x="1884350" y="1334400"/>
            <a:ext cx="4896599" cy="357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 and Functions</a:t>
            </a:r>
            <a:endParaRPr/>
          </a:p>
        </p:txBody>
      </p:sp>
      <p:sp>
        <p:nvSpPr>
          <p:cNvPr id="216" name="Google Shape;216;p37"/>
          <p:cNvSpPr/>
          <p:nvPr/>
        </p:nvSpPr>
        <p:spPr>
          <a:xfrm>
            <a:off x="959600" y="2349125"/>
            <a:ext cx="1899900" cy="10557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7"/>
          <p:cNvSpPr txBox="1"/>
          <p:nvPr/>
        </p:nvSpPr>
        <p:spPr>
          <a:xfrm>
            <a:off x="374250" y="3539025"/>
            <a:ext cx="27348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Input (Integer n)</a:t>
            </a:r>
            <a:endParaRPr sz="2400"/>
          </a:p>
        </p:txBody>
      </p:sp>
      <p:sp>
        <p:nvSpPr>
          <p:cNvPr id="218" name="Google Shape;218;p37"/>
          <p:cNvSpPr/>
          <p:nvPr/>
        </p:nvSpPr>
        <p:spPr>
          <a:xfrm>
            <a:off x="3320175" y="1994025"/>
            <a:ext cx="1823400" cy="15450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7"/>
          <p:cNvSpPr txBox="1"/>
          <p:nvPr/>
        </p:nvSpPr>
        <p:spPr>
          <a:xfrm>
            <a:off x="3382563" y="2454725"/>
            <a:ext cx="1679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Find Primes</a:t>
            </a:r>
            <a:endParaRPr sz="1800"/>
          </a:p>
        </p:txBody>
      </p:sp>
      <p:sp>
        <p:nvSpPr>
          <p:cNvPr id="220" name="Google Shape;220;p37"/>
          <p:cNvSpPr/>
          <p:nvPr/>
        </p:nvSpPr>
        <p:spPr>
          <a:xfrm rot="5400000">
            <a:off x="6117525" y="1941375"/>
            <a:ext cx="873300" cy="1938300"/>
          </a:xfrm>
          <a:prstGeom prst="bentArrow">
            <a:avLst>
              <a:gd name="adj1" fmla="val 25000"/>
              <a:gd name="adj2" fmla="val 24996"/>
              <a:gd name="adj3" fmla="val 25000"/>
              <a:gd name="adj4" fmla="val 4375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7"/>
          <p:cNvSpPr txBox="1"/>
          <p:nvPr/>
        </p:nvSpPr>
        <p:spPr>
          <a:xfrm>
            <a:off x="5354700" y="3539025"/>
            <a:ext cx="31764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Output (Prints all primes from 2 to n, returns None)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endParaRPr/>
          </a:p>
        </p:txBody>
      </p:sp>
      <p:sp>
        <p:nvSpPr>
          <p:cNvPr id="227" name="Google Shape;227;p38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0520" algn="l" rtl="0">
              <a:spcBef>
                <a:spcPts val="1400"/>
              </a:spcBef>
              <a:spcAft>
                <a:spcPts val="0"/>
              </a:spcAft>
              <a:buSzPts val="1920"/>
              <a:buAutoNum type="arabicParenR"/>
            </a:pPr>
            <a:r>
              <a:rPr lang="en"/>
              <a:t>Base Case</a:t>
            </a:r>
            <a:endParaRPr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input will you need to do no computation for </a:t>
            </a:r>
            <a:endParaRPr sz="2000"/>
          </a:p>
          <a:p>
            <a:pPr marL="457200" lvl="0" indent="-350520" algn="l" rtl="0">
              <a:spcBef>
                <a:spcPts val="0"/>
              </a:spcBef>
              <a:spcAft>
                <a:spcPts val="0"/>
              </a:spcAft>
              <a:buSzPts val="1920"/>
              <a:buAutoNum type="arabicParenR"/>
            </a:pPr>
            <a:r>
              <a:rPr lang="en"/>
              <a:t>A way to shrink the problem</a:t>
            </a:r>
            <a:endParaRPr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Get 1 step closer to base case</a:t>
            </a:r>
            <a:endParaRPr sz="2000"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Ex: remove digit, subtract one, slice list</a:t>
            </a:r>
            <a:endParaRPr sz="2000"/>
          </a:p>
          <a:p>
            <a:pPr marL="457200" lvl="0" indent="-350520" algn="l" rtl="0">
              <a:spcBef>
                <a:spcPts val="0"/>
              </a:spcBef>
              <a:spcAft>
                <a:spcPts val="0"/>
              </a:spcAft>
              <a:buSzPts val="1920"/>
              <a:buAutoNum type="arabicParenR"/>
            </a:pPr>
            <a:r>
              <a:rPr lang="en"/>
              <a:t>A way to combine your sub-problem from 2) and your overall problem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33" name="Google Shape;233;p39"/>
          <p:cNvSpPr txBox="1">
            <a:spLocks noGrp="1"/>
          </p:cNvSpPr>
          <p:nvPr>
            <p:ph type="body" idx="1"/>
          </p:nvPr>
        </p:nvSpPr>
        <p:spPr>
          <a:xfrm>
            <a:off x="946399" y="1371600"/>
            <a:ext cx="72696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def fact(n):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   if n &lt;= 1: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        return 1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   else: 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        return n * fact(n - 1)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39" name="Google Shape;239;p40"/>
          <p:cNvSpPr txBox="1">
            <a:spLocks noGrp="1"/>
          </p:cNvSpPr>
          <p:nvPr>
            <p:ph type="body" idx="1"/>
          </p:nvPr>
        </p:nvSpPr>
        <p:spPr>
          <a:xfrm>
            <a:off x="946399" y="1371600"/>
            <a:ext cx="72696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def fact(n):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   if n &lt;= 1: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        return 1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   else: 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        return n * fact(n - 1)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240" name="Google Shape;240;p40"/>
          <p:cNvSpPr/>
          <p:nvPr/>
        </p:nvSpPr>
        <p:spPr>
          <a:xfrm>
            <a:off x="4260675" y="2157200"/>
            <a:ext cx="3329700" cy="614100"/>
          </a:xfrm>
          <a:prstGeom prst="wedgeRoundRectCallout">
            <a:avLst>
              <a:gd name="adj1" fmla="val -73633"/>
              <a:gd name="adj2" fmla="val -29686"/>
              <a:gd name="adj3" fmla="val 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Base case: 1! defined as 1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46" name="Google Shape;246;p41"/>
          <p:cNvSpPr txBox="1">
            <a:spLocks noGrp="1"/>
          </p:cNvSpPr>
          <p:nvPr>
            <p:ph type="body" idx="1"/>
          </p:nvPr>
        </p:nvSpPr>
        <p:spPr>
          <a:xfrm>
            <a:off x="946399" y="1371600"/>
            <a:ext cx="72696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def fact(n):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   if n &lt;= 1: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        return 1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   else: 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        return n * fact(n - 1)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247" name="Google Shape;247;p41"/>
          <p:cNvSpPr/>
          <p:nvPr/>
        </p:nvSpPr>
        <p:spPr>
          <a:xfrm>
            <a:off x="4260675" y="2157200"/>
            <a:ext cx="3329700" cy="614100"/>
          </a:xfrm>
          <a:prstGeom prst="wedgeRoundRectCallout">
            <a:avLst>
              <a:gd name="adj1" fmla="val -73633"/>
              <a:gd name="adj2" fmla="val -29686"/>
              <a:gd name="adj3" fmla="val 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Base case: 1! defined as 1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8" name="Google Shape;248;p41"/>
          <p:cNvSpPr/>
          <p:nvPr/>
        </p:nvSpPr>
        <p:spPr>
          <a:xfrm>
            <a:off x="4260650" y="46050"/>
            <a:ext cx="3656100" cy="1535400"/>
          </a:xfrm>
          <a:prstGeom prst="cloudCallout">
            <a:avLst>
              <a:gd name="adj1" fmla="val -36181"/>
              <a:gd name="adj2" fmla="val 34088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Hint: think about your base case as if that was your very first call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54" name="Google Shape;254;p42"/>
          <p:cNvSpPr txBox="1">
            <a:spLocks noGrp="1"/>
          </p:cNvSpPr>
          <p:nvPr>
            <p:ph type="body" idx="1"/>
          </p:nvPr>
        </p:nvSpPr>
        <p:spPr>
          <a:xfrm>
            <a:off x="946399" y="1371600"/>
            <a:ext cx="72696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def fact(n):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   if n &lt;= 1: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        return 1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   else: 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        return n * fact(n - 1)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255" name="Google Shape;255;p42"/>
          <p:cNvSpPr/>
          <p:nvPr/>
        </p:nvSpPr>
        <p:spPr>
          <a:xfrm>
            <a:off x="4443000" y="2224375"/>
            <a:ext cx="3329700" cy="614100"/>
          </a:xfrm>
          <a:prstGeom prst="wedgeRoundRectCallout">
            <a:avLst>
              <a:gd name="adj1" fmla="val -24927"/>
              <a:gd name="adj2" fmla="val 156265"/>
              <a:gd name="adj3" fmla="val 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To get one step closer: subtract 1 from n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61" name="Google Shape;261;p43"/>
          <p:cNvSpPr txBox="1">
            <a:spLocks noGrp="1"/>
          </p:cNvSpPr>
          <p:nvPr>
            <p:ph type="body" idx="1"/>
          </p:nvPr>
        </p:nvSpPr>
        <p:spPr>
          <a:xfrm>
            <a:off x="946399" y="1371600"/>
            <a:ext cx="72696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def fact(n):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   if n &lt;= 1: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        return 1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   else: 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        return n * fact(n - 1)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endParaRPr sz="2000"/>
          </a:p>
        </p:txBody>
      </p:sp>
      <p:cxnSp>
        <p:nvCxnSpPr>
          <p:cNvPr id="262" name="Google Shape;262;p43"/>
          <p:cNvCxnSpPr/>
          <p:nvPr/>
        </p:nvCxnSpPr>
        <p:spPr>
          <a:xfrm>
            <a:off x="3560150" y="3932475"/>
            <a:ext cx="2255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3" name="Google Shape;263;p43"/>
          <p:cNvSpPr/>
          <p:nvPr/>
        </p:nvSpPr>
        <p:spPr>
          <a:xfrm>
            <a:off x="345475" y="4220350"/>
            <a:ext cx="3329700" cy="614100"/>
          </a:xfrm>
          <a:prstGeom prst="wedgeRoundRectCallout">
            <a:avLst>
              <a:gd name="adj1" fmla="val 76518"/>
              <a:gd name="adj2" fmla="val -85939"/>
              <a:gd name="adj3" fmla="val 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What does this mean, exactly?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Back to Functional Abstraction</a:t>
            </a:r>
            <a:endParaRPr sz="3800"/>
          </a:p>
        </p:txBody>
      </p:sp>
      <p:sp>
        <p:nvSpPr>
          <p:cNvPr id="269" name="Google Shape;269;p44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0520" algn="l" rtl="0">
              <a:spcBef>
                <a:spcPts val="140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What does fact(n) “mean”?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n!</a:t>
            </a:r>
            <a:endParaRPr/>
          </a:p>
          <a:p>
            <a:pPr marL="457200" lvl="0" indent="-350520" algn="l" rtl="0"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What does fact(n - 1) “mean”?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(n - 1)!</a:t>
            </a:r>
            <a:endParaRPr/>
          </a:p>
          <a:p>
            <a:pPr marL="457200" lvl="0" indent="-350520" algn="l" rtl="0"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Imagine fact(n - 1) returns (n - 1)!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n! = n * (n - 1)!. Just have to multiply that result by n.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5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75" name="Google Shape;275;p45"/>
          <p:cNvSpPr txBox="1">
            <a:spLocks noGrp="1"/>
          </p:cNvSpPr>
          <p:nvPr>
            <p:ph type="body" idx="1"/>
          </p:nvPr>
        </p:nvSpPr>
        <p:spPr>
          <a:xfrm>
            <a:off x="946399" y="1371600"/>
            <a:ext cx="72696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def fact(n):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   if n &lt;= 1: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        return 1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   else: 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        return n * fact(n - 1)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endParaRPr sz="2000"/>
          </a:p>
        </p:txBody>
      </p:sp>
      <p:cxnSp>
        <p:nvCxnSpPr>
          <p:cNvPr id="276" name="Google Shape;276;p45"/>
          <p:cNvCxnSpPr/>
          <p:nvPr/>
        </p:nvCxnSpPr>
        <p:spPr>
          <a:xfrm>
            <a:off x="3560150" y="3932475"/>
            <a:ext cx="2255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" name="Google Shape;277;p45"/>
          <p:cNvSpPr/>
          <p:nvPr/>
        </p:nvSpPr>
        <p:spPr>
          <a:xfrm>
            <a:off x="345475" y="4220350"/>
            <a:ext cx="3329700" cy="614100"/>
          </a:xfrm>
          <a:prstGeom prst="wedgeRoundRectCallout">
            <a:avLst>
              <a:gd name="adj1" fmla="val 76518"/>
              <a:gd name="adj2" fmla="val -85939"/>
              <a:gd name="adj3" fmla="val 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n * (n - 1)! = n!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Administrivia</a:t>
            </a:r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4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CSM adjunct sections open for signups - see Piazza, sign up by tonight</a:t>
            </a:r>
            <a:endParaRPr sz="1800"/>
          </a:p>
          <a:p>
            <a:pPr marL="457200" marR="0" lvl="0" indent="-3429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en" sz="1800"/>
              <a:t>Will be having lab next week</a:t>
            </a:r>
            <a:endParaRPr sz="1800"/>
          </a:p>
          <a:p>
            <a:pPr marL="457200" marR="0" lvl="0" indent="-3429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HW3 out, due next Thurs</a:t>
            </a:r>
            <a:endParaRPr sz="1800"/>
          </a:p>
          <a:p>
            <a:pPr marL="914400" marR="0" lvl="1" indent="-3429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Start early!</a:t>
            </a:r>
            <a:endParaRPr sz="1800"/>
          </a:p>
          <a:p>
            <a:pPr marL="457200" marR="0" lvl="0" indent="-3429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Hog contest released, optional</a:t>
            </a:r>
            <a:endParaRPr sz="1800"/>
          </a:p>
          <a:p>
            <a:pPr marL="914400" marR="0" lvl="1" indent="-3429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Due 2/22</a:t>
            </a:r>
            <a:endParaRPr sz="1800"/>
          </a:p>
          <a:p>
            <a:pPr marL="0" lvl="0" indent="0" algn="l" rtl="0">
              <a:spcBef>
                <a:spcPts val="1400"/>
              </a:spcBef>
              <a:spcAft>
                <a:spcPts val="10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endParaRPr/>
          </a:p>
        </p:txBody>
      </p:sp>
      <p:sp>
        <p:nvSpPr>
          <p:cNvPr id="283" name="Google Shape;283;p46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0520" algn="l" rtl="0">
              <a:spcBef>
                <a:spcPts val="1400"/>
              </a:spcBef>
              <a:spcAft>
                <a:spcPts val="0"/>
              </a:spcAft>
              <a:buSzPts val="1920"/>
              <a:buAutoNum type="arabicParenR"/>
            </a:pPr>
            <a:r>
              <a:rPr lang="en"/>
              <a:t>Base Case</a:t>
            </a:r>
            <a:endParaRPr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input will you need to do no computation for </a:t>
            </a:r>
            <a:endParaRPr sz="2000"/>
          </a:p>
          <a:p>
            <a:pPr marL="457200" lvl="0" indent="-350520" algn="l" rtl="0">
              <a:spcBef>
                <a:spcPts val="0"/>
              </a:spcBef>
              <a:spcAft>
                <a:spcPts val="0"/>
              </a:spcAft>
              <a:buSzPts val="1920"/>
              <a:buAutoNum type="arabicParenR"/>
            </a:pPr>
            <a:r>
              <a:rPr lang="en"/>
              <a:t>A way to shrink the problem</a:t>
            </a:r>
            <a:endParaRPr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Get 1 step closer to base case</a:t>
            </a:r>
            <a:endParaRPr sz="2000"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Ex: remove digit, subtract one, slice list</a:t>
            </a:r>
            <a:endParaRPr sz="2000"/>
          </a:p>
          <a:p>
            <a:pPr marL="457200" lvl="0" indent="-350520" algn="l" rtl="0">
              <a:spcBef>
                <a:spcPts val="0"/>
              </a:spcBef>
              <a:spcAft>
                <a:spcPts val="0"/>
              </a:spcAft>
              <a:buSzPts val="1920"/>
              <a:buAutoNum type="arabicParenR"/>
            </a:pPr>
            <a:r>
              <a:rPr lang="en"/>
              <a:t>A way to combine your sub-problem from 2) and your overall problem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7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Attendance!</a:t>
            </a:r>
            <a:endParaRPr/>
          </a:p>
        </p:txBody>
      </p:sp>
      <p:sp>
        <p:nvSpPr>
          <p:cNvPr id="289" name="Google Shape;289;p47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endParaRPr sz="3000"/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3000"/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000"/>
              <a:t>links.cs61a.org/chris-disc</a:t>
            </a:r>
            <a:endParaRPr sz="3000"/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000"/>
              <a:t>Magic Word: heart</a:t>
            </a:r>
            <a:endParaRPr sz="3000"/>
          </a:p>
        </p:txBody>
      </p:sp>
      <p:pic>
        <p:nvPicPr>
          <p:cNvPr id="290" name="Google Shape;29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6825" y="1371600"/>
            <a:ext cx="2586800" cy="19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</a:t>
            </a:r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0520" algn="l" rtl="0">
              <a:spcBef>
                <a:spcPts val="140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Y’all did great and are gonna be fine!</a:t>
            </a:r>
            <a:endParaRPr/>
          </a:p>
          <a:p>
            <a:pPr marL="457200" lvl="0" indent="-350520" algn="l" rtl="0"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This is meant to indicate how you are doing - so if you didn’t do as well as you wanted, you should think of what to change</a:t>
            </a:r>
            <a:endParaRPr/>
          </a:p>
          <a:p>
            <a:pPr marL="457200" lvl="0" indent="-350520" algn="l" rtl="0"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" b="1"/>
              <a:t>links.cs61a.org/chris-checkins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946404" y="569214"/>
            <a:ext cx="7063800" cy="30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1) Abstraction</a:t>
            </a:r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body" idx="1"/>
          </p:nvPr>
        </p:nvSpPr>
        <p:spPr>
          <a:xfrm>
            <a:off x="946404" y="3600450"/>
            <a:ext cx="7063800" cy="12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Abstraction?</a:t>
            </a:r>
            <a:endParaRPr/>
          </a:p>
        </p:txBody>
      </p:sp>
      <p:sp>
        <p:nvSpPr>
          <p:cNvPr id="172" name="Google Shape;172;p31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0520" algn="l" rtl="0">
              <a:spcBef>
                <a:spcPts val="140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The separation of </a:t>
            </a:r>
            <a:r>
              <a:rPr lang="en" b="1"/>
              <a:t>implementation </a:t>
            </a:r>
            <a:r>
              <a:rPr lang="en"/>
              <a:t>and </a:t>
            </a:r>
            <a:r>
              <a:rPr lang="en" b="1"/>
              <a:t>use</a:t>
            </a:r>
            <a:endParaRPr/>
          </a:p>
          <a:p>
            <a:pPr marL="457200" lvl="0" indent="-350520" algn="l" rtl="0">
              <a:spcBef>
                <a:spcPts val="1400"/>
              </a:spcBef>
              <a:spcAft>
                <a:spcPts val="0"/>
              </a:spcAft>
              <a:buSzPts val="1920"/>
              <a:buChar char="●"/>
            </a:pPr>
            <a:r>
              <a:rPr lang="en" b="1"/>
              <a:t>Use</a:t>
            </a:r>
            <a:r>
              <a:rPr lang="en"/>
              <a:t> - how do we, as humans, interact with this thing?</a:t>
            </a:r>
            <a:endParaRPr/>
          </a:p>
          <a:p>
            <a:pPr marL="457200" lvl="0" indent="-350520" algn="l" rtl="0">
              <a:spcBef>
                <a:spcPts val="1400"/>
              </a:spcBef>
              <a:spcAft>
                <a:spcPts val="1000"/>
              </a:spcAft>
              <a:buSzPts val="1920"/>
              <a:buChar char="●"/>
            </a:pPr>
            <a:r>
              <a:rPr lang="en" b="1"/>
              <a:t>Implementation </a:t>
            </a:r>
            <a:r>
              <a:rPr lang="en"/>
              <a:t>- how does this thing work?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 Example</a:t>
            </a:r>
            <a:endParaRPr/>
          </a:p>
        </p:txBody>
      </p:sp>
      <p:sp>
        <p:nvSpPr>
          <p:cNvPr id="178" name="Google Shape;178;p32"/>
          <p:cNvSpPr txBox="1">
            <a:spLocks noGrp="1"/>
          </p:cNvSpPr>
          <p:nvPr>
            <p:ph type="body" idx="1"/>
          </p:nvPr>
        </p:nvSpPr>
        <p:spPr>
          <a:xfrm>
            <a:off x="946404" y="1285241"/>
            <a:ext cx="33603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2400"/>
              <a:t>Implementation</a:t>
            </a:r>
            <a:endParaRPr sz="2400"/>
          </a:p>
        </p:txBody>
      </p:sp>
      <p:sp>
        <p:nvSpPr>
          <p:cNvPr id="179" name="Google Shape;179;p32"/>
          <p:cNvSpPr txBox="1">
            <a:spLocks noGrp="1"/>
          </p:cNvSpPr>
          <p:nvPr>
            <p:ph type="body" idx="3"/>
          </p:nvPr>
        </p:nvSpPr>
        <p:spPr>
          <a:xfrm>
            <a:off x="4594860" y="1285241"/>
            <a:ext cx="33603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2400"/>
              <a:t>Use</a:t>
            </a:r>
            <a:endParaRPr sz="2400"/>
          </a:p>
        </p:txBody>
      </p:sp>
      <p:pic>
        <p:nvPicPr>
          <p:cNvPr id="180" name="Google Shape;1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00" y="1899888"/>
            <a:ext cx="3656097" cy="2710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3725" y="2045163"/>
            <a:ext cx="3571425" cy="24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 Practically</a:t>
            </a:r>
            <a:endParaRPr/>
          </a:p>
        </p:txBody>
      </p:sp>
      <p:sp>
        <p:nvSpPr>
          <p:cNvPr id="187" name="Google Shape;187;p33"/>
          <p:cNvSpPr txBox="1">
            <a:spLocks noGrp="1"/>
          </p:cNvSpPr>
          <p:nvPr>
            <p:ph type="body" idx="1"/>
          </p:nvPr>
        </p:nvSpPr>
        <p:spPr>
          <a:xfrm>
            <a:off x="946404" y="1268526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0520" algn="l" rtl="0">
              <a:spcBef>
                <a:spcPts val="140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You’ve already encountered abstraction</a:t>
            </a:r>
            <a:endParaRPr/>
          </a:p>
          <a:p>
            <a:pPr marL="457200" lvl="0" indent="-350520" algn="l" rtl="0">
              <a:spcBef>
                <a:spcPts val="140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Example: print(5)</a:t>
            </a:r>
            <a:endParaRPr/>
          </a:p>
          <a:p>
            <a:pPr marL="457200" lvl="0" indent="-350520" algn="l" rtl="0">
              <a:spcBef>
                <a:spcPts val="140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Print is a function but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How does it actually display 5?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How does it know what to display?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What is the body of print?</a:t>
            </a:r>
            <a:endParaRPr/>
          </a:p>
          <a:p>
            <a:pPr marL="457200" lvl="0" indent="-350520" algn="l" rtl="0">
              <a:spcBef>
                <a:spcPts val="1400"/>
              </a:spcBef>
              <a:spcAft>
                <a:spcPts val="1000"/>
              </a:spcAft>
              <a:buSzPts val="1920"/>
              <a:buChar char="●"/>
            </a:pPr>
            <a:r>
              <a:rPr lang="en"/>
              <a:t>You don’t need to know!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 and Functions</a:t>
            </a:r>
            <a:endParaRPr/>
          </a:p>
        </p:txBody>
      </p:sp>
      <p:sp>
        <p:nvSpPr>
          <p:cNvPr id="193" name="Google Shape;193;p34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052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Have been concerned with the </a:t>
            </a:r>
            <a:r>
              <a:rPr lang="en" b="1"/>
              <a:t>implementation</a:t>
            </a:r>
            <a:r>
              <a:rPr lang="en"/>
              <a:t> of functions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 </a:t>
            </a:r>
            <a:r>
              <a:rPr lang="en" b="1"/>
              <a:t>use</a:t>
            </a:r>
            <a:r>
              <a:rPr lang="en"/>
              <a:t> of functions is just as important!</a:t>
            </a:r>
            <a:endParaRPr/>
          </a:p>
          <a:p>
            <a:pPr marL="457200" lvl="0" indent="-35052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A function, f(x), does two things: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Take in a value in its </a:t>
            </a:r>
            <a:r>
              <a:rPr lang="en" b="1"/>
              <a:t>domain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○"/>
            </a:pPr>
            <a:r>
              <a:rPr lang="en"/>
              <a:t>Spits out a value in its </a:t>
            </a:r>
            <a:r>
              <a:rPr lang="en" b="1"/>
              <a:t>range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 and Functions</a:t>
            </a:r>
            <a:endParaRPr/>
          </a:p>
        </p:txBody>
      </p:sp>
      <p:sp>
        <p:nvSpPr>
          <p:cNvPr id="199" name="Google Shape;199;p35"/>
          <p:cNvSpPr/>
          <p:nvPr/>
        </p:nvSpPr>
        <p:spPr>
          <a:xfrm>
            <a:off x="959600" y="2349125"/>
            <a:ext cx="1899900" cy="10557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5"/>
          <p:cNvSpPr txBox="1"/>
          <p:nvPr/>
        </p:nvSpPr>
        <p:spPr>
          <a:xfrm>
            <a:off x="374250" y="3539025"/>
            <a:ext cx="27348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Input (Arguments)</a:t>
            </a:r>
            <a:endParaRPr sz="2400"/>
          </a:p>
        </p:txBody>
      </p:sp>
      <p:sp>
        <p:nvSpPr>
          <p:cNvPr id="201" name="Google Shape;201;p35"/>
          <p:cNvSpPr/>
          <p:nvPr/>
        </p:nvSpPr>
        <p:spPr>
          <a:xfrm>
            <a:off x="3320175" y="1994025"/>
            <a:ext cx="1823400" cy="15450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5"/>
          <p:cNvSpPr txBox="1"/>
          <p:nvPr/>
        </p:nvSpPr>
        <p:spPr>
          <a:xfrm>
            <a:off x="3406550" y="2387450"/>
            <a:ext cx="1679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Function Body 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(Abstracted Away)</a:t>
            </a:r>
            <a:endParaRPr sz="1800"/>
          </a:p>
        </p:txBody>
      </p:sp>
      <p:sp>
        <p:nvSpPr>
          <p:cNvPr id="203" name="Google Shape;203;p35"/>
          <p:cNvSpPr/>
          <p:nvPr/>
        </p:nvSpPr>
        <p:spPr>
          <a:xfrm rot="5400000">
            <a:off x="6117525" y="1941375"/>
            <a:ext cx="873300" cy="1938300"/>
          </a:xfrm>
          <a:prstGeom prst="bentArrow">
            <a:avLst>
              <a:gd name="adj1" fmla="val 25000"/>
              <a:gd name="adj2" fmla="val 24996"/>
              <a:gd name="adj3" fmla="val 25000"/>
              <a:gd name="adj4" fmla="val 4375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5"/>
          <p:cNvSpPr txBox="1"/>
          <p:nvPr/>
        </p:nvSpPr>
        <p:spPr>
          <a:xfrm>
            <a:off x="5354700" y="3539025"/>
            <a:ext cx="31764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Output (Return Value)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666</Words>
  <Application>Microsoft Macintosh PowerPoint</Application>
  <PresentationFormat>Presentación en pantalla (16:9)</PresentationFormat>
  <Paragraphs>115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21</vt:i4>
      </vt:variant>
    </vt:vector>
  </HeadingPairs>
  <TitlesOfParts>
    <vt:vector size="29" baseType="lpstr">
      <vt:lpstr>Roboto Mono</vt:lpstr>
      <vt:lpstr>Arial</vt:lpstr>
      <vt:lpstr>Century Schoolbook</vt:lpstr>
      <vt:lpstr>Noto Sans Symbols</vt:lpstr>
      <vt:lpstr>Trebuchet MS</vt:lpstr>
      <vt:lpstr>Simple Light</vt:lpstr>
      <vt:lpstr>View</vt:lpstr>
      <vt:lpstr>View</vt:lpstr>
      <vt:lpstr>Discussion 3 - Recursion + Tree Recursion</vt:lpstr>
      <vt:lpstr>Administrivia</vt:lpstr>
      <vt:lpstr>Midterm</vt:lpstr>
      <vt:lpstr>1) Abstraction</vt:lpstr>
      <vt:lpstr>What is Abstraction?</vt:lpstr>
      <vt:lpstr>Abstraction Example</vt:lpstr>
      <vt:lpstr>Abstraction Practically</vt:lpstr>
      <vt:lpstr>Abstraction and Functions</vt:lpstr>
      <vt:lpstr>Abstraction and Functions</vt:lpstr>
      <vt:lpstr>Function Abstraction Example</vt:lpstr>
      <vt:lpstr>Abstraction and Functions</vt:lpstr>
      <vt:lpstr>Recursion</vt:lpstr>
      <vt:lpstr>Example</vt:lpstr>
      <vt:lpstr>Example</vt:lpstr>
      <vt:lpstr>Example</vt:lpstr>
      <vt:lpstr>Example</vt:lpstr>
      <vt:lpstr>Example</vt:lpstr>
      <vt:lpstr>Back to Functional Abstraction</vt:lpstr>
      <vt:lpstr>Example</vt:lpstr>
      <vt:lpstr>Recursion</vt:lpstr>
      <vt:lpstr>Attendance!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3 - Recursion + Tree Recursion</dc:title>
  <cp:lastModifiedBy>Usuario de Microsoft Office</cp:lastModifiedBy>
  <cp:revision>1</cp:revision>
  <dcterms:modified xsi:type="dcterms:W3CDTF">2019-02-16T07:32:29Z</dcterms:modified>
</cp:coreProperties>
</file>