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4" r:id="rId2"/>
    <p:sldMasterId id="2147483695" r:id="rId3"/>
    <p:sldMasterId id="2147483696" r:id="rId4"/>
    <p:sldMasterId id="2147483697" r:id="rId5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Proxima Nova" panose="02000506030000020004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123BC7-E67D-40B7-893F-9DCC388E56BE}">
  <a:tblStyle styleId="{04123BC7-E67D-40B7-893F-9DCC388E56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6.fntdata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5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155fa0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5155fa0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0f13192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0f13192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d00ef395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d00ef395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fe1a38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fe1a38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5fe1a385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5fe1a385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d00ef395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d00ef395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d00ef395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d00ef395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5fe1a385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5fe1a385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5fe1a385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5fe1a385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5fe1a38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5fe1a38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5fe1a385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5fe1a3856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c1d82c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c1d82c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d00ef395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d00ef395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44cfb5304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44cfb5304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5fe1a3856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5fe1a3856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5fe1a3856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5fe1a3856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5fe1a385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5fe1a385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5fe1a385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5fe1a385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c1d82c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c1d82c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5fe1a385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5fe1a385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fe1a385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fe1a385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55fa07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5155fa07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0f1319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0f1319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0f13192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0f13192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0f13192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0f13192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we do see mutation in Scheme, but not nearly to the same level as it occurs in Python.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00ef39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d00ef39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have to worry about this!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0f13192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0f13192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1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7913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ctrTitle"/>
          </p:nvPr>
        </p:nvSpPr>
        <p:spPr>
          <a:xfrm>
            <a:off x="0" y="1282775"/>
            <a:ext cx="9144000" cy="11568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311700" y="2439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2"/>
          </p:nvPr>
        </p:nvSpPr>
        <p:spPr>
          <a:xfrm>
            <a:off x="2584200" y="3564150"/>
            <a:ext cx="3975600" cy="11568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0" y="1707050"/>
            <a:ext cx="9144000" cy="12855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●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Font typeface="Proxima Nova"/>
              <a:buChar char="○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Font typeface="Proxima Nova"/>
              <a:buChar char="■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SzPts val="2200"/>
              <a:buFont typeface="Proxima Nova"/>
              <a:buChar char="●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SzPts val="2200"/>
              <a:buFont typeface="Proxima Nova"/>
              <a:buChar char="○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SzPts val="2200"/>
              <a:buFont typeface="Proxima Nova"/>
              <a:buChar char="■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SzPts val="2200"/>
              <a:buFont typeface="Proxima Nova"/>
              <a:buChar char="●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SzPts val="2200"/>
              <a:buFont typeface="Proxima Nova"/>
              <a:buChar char="○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SzPts val="2200"/>
              <a:buFont typeface="Proxima Nova"/>
              <a:buChar char="■"/>
              <a:defRPr sz="2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7" name="Google Shape;207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8" name="Google Shape;21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2" name="Google Shape;222;p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3" name="Google Shape;223;p4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/>
              <a:t>Discussion 8 - Scheme</a:t>
            </a:r>
            <a:endParaRPr sz="72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9" name="Google Shape;239;p51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</a:t>
            </a:r>
            <a:endParaRPr sz="2200" b="0" i="0" u="none" strike="noStrike" cap="none">
              <a:solidFill>
                <a:srgbClr val="BFBFB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Line:</a:t>
            </a:r>
            <a:endParaRPr/>
          </a:p>
        </p:txBody>
      </p:sp>
      <p:sp>
        <p:nvSpPr>
          <p:cNvPr id="294" name="Google Shape;294;p6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/>
              <a:t>As a 61A Student:</a:t>
            </a:r>
            <a:endParaRPr/>
          </a:p>
        </p:txBody>
      </p:sp>
      <p:sp>
        <p:nvSpPr>
          <p:cNvPr id="295" name="Google Shape;295;p60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/>
              <a:t>As a Computer Scientist:</a:t>
            </a:r>
            <a:endParaRPr/>
          </a:p>
        </p:txBody>
      </p:sp>
      <p:pic>
        <p:nvPicPr>
          <p:cNvPr id="296" name="Google Shape;2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663" y="2059825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175" y="3679075"/>
            <a:ext cx="3124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875" y="2627050"/>
            <a:ext cx="32575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1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 Lists</a:t>
            </a:r>
            <a:endParaRPr/>
          </a:p>
        </p:txBody>
      </p:sp>
      <p:sp>
        <p:nvSpPr>
          <p:cNvPr id="304" name="Google Shape;304;p61"/>
          <p:cNvSpPr txBox="1">
            <a:spLocks noGrp="1"/>
          </p:cNvSpPr>
          <p:nvPr>
            <p:ph type="body" idx="1"/>
          </p:nvPr>
        </p:nvSpPr>
        <p:spPr>
          <a:xfrm>
            <a:off x="0" y="1354100"/>
            <a:ext cx="630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 linked list formed by chaining together pairs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Creating a pair: </a:t>
            </a:r>
            <a:r>
              <a:rPr lang="en" b="1"/>
              <a:t>cons</a:t>
            </a:r>
            <a:endParaRPr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Takes in </a:t>
            </a:r>
            <a:r>
              <a:rPr lang="en" b="1" i="1" u="sng"/>
              <a:t>exactly</a:t>
            </a:r>
            <a:r>
              <a:rPr lang="en" i="1" u="sng"/>
              <a:t> </a:t>
            </a:r>
            <a:r>
              <a:rPr lang="en" b="1" i="1" u="sng"/>
              <a:t>2 arguments</a:t>
            </a:r>
            <a:r>
              <a:rPr lang="en" i="1"/>
              <a:t>, </a:t>
            </a:r>
            <a:r>
              <a:rPr lang="en"/>
              <a:t>returns a pair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Second argument is a list or nil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Getting first element: </a:t>
            </a:r>
            <a:r>
              <a:rPr lang="en" b="1"/>
              <a:t>car</a:t>
            </a:r>
            <a:endParaRPr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Getting second element: </a:t>
            </a:r>
            <a:r>
              <a:rPr lang="en" b="1"/>
              <a:t>cdr</a:t>
            </a:r>
            <a:endParaRPr b="1"/>
          </a:p>
        </p:txBody>
      </p:sp>
      <p:pic>
        <p:nvPicPr>
          <p:cNvPr id="305" name="Google Shape;305;p61"/>
          <p:cNvPicPr preferRelativeResize="0"/>
          <p:nvPr/>
        </p:nvPicPr>
        <p:blipFill rotWithShape="1">
          <a:blip r:embed="rId3">
            <a:alphaModFix/>
          </a:blip>
          <a:srcRect t="3217" b="24637"/>
          <a:stretch/>
        </p:blipFill>
        <p:spPr>
          <a:xfrm>
            <a:off x="6480400" y="1354100"/>
            <a:ext cx="266360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construct these Scheme lists?</a:t>
            </a:r>
            <a:endParaRPr/>
          </a:p>
        </p:txBody>
      </p:sp>
      <p:grpSp>
        <p:nvGrpSpPr>
          <p:cNvPr id="311" name="Google Shape;311;p62"/>
          <p:cNvGrpSpPr/>
          <p:nvPr/>
        </p:nvGrpSpPr>
        <p:grpSpPr>
          <a:xfrm>
            <a:off x="1075838" y="1291475"/>
            <a:ext cx="1109400" cy="531600"/>
            <a:chOff x="5247525" y="1544975"/>
            <a:chExt cx="1109400" cy="531600"/>
          </a:xfrm>
        </p:grpSpPr>
        <p:sp>
          <p:nvSpPr>
            <p:cNvPr id="312" name="Google Shape;312;p62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313" name="Google Shape;313;p62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314" name="Google Shape;314;p62"/>
          <p:cNvGrpSpPr/>
          <p:nvPr/>
        </p:nvGrpSpPr>
        <p:grpSpPr>
          <a:xfrm>
            <a:off x="2973563" y="1291475"/>
            <a:ext cx="1109400" cy="531600"/>
            <a:chOff x="5247525" y="1544975"/>
            <a:chExt cx="1109400" cy="531600"/>
          </a:xfrm>
        </p:grpSpPr>
        <p:sp>
          <p:nvSpPr>
            <p:cNvPr id="315" name="Google Shape;315;p62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3</a:t>
              </a:r>
              <a:endParaRPr sz="3000"/>
            </a:p>
          </p:txBody>
        </p:sp>
        <p:sp>
          <p:nvSpPr>
            <p:cNvPr id="316" name="Google Shape;316;p62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317" name="Google Shape;317;p62"/>
          <p:cNvCxnSpPr/>
          <p:nvPr/>
        </p:nvCxnSpPr>
        <p:spPr>
          <a:xfrm rot="10800000" flipH="1">
            <a:off x="3535663" y="1314675"/>
            <a:ext cx="520200" cy="508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62"/>
          <p:cNvCxnSpPr>
            <a:endCxn id="315" idx="1"/>
          </p:cNvCxnSpPr>
          <p:nvPr/>
        </p:nvCxnSpPr>
        <p:spPr>
          <a:xfrm rot="10800000" flipH="1">
            <a:off x="1928963" y="1557275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62"/>
          <p:cNvSpPr txBox="1"/>
          <p:nvPr/>
        </p:nvSpPr>
        <p:spPr>
          <a:xfrm>
            <a:off x="92475" y="1198225"/>
            <a:ext cx="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#1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0" name="Google Shape;320;p62"/>
          <p:cNvGrpSpPr/>
          <p:nvPr/>
        </p:nvGrpSpPr>
        <p:grpSpPr>
          <a:xfrm>
            <a:off x="919275" y="3358325"/>
            <a:ext cx="1109400" cy="531600"/>
            <a:chOff x="5247525" y="1544975"/>
            <a:chExt cx="1109400" cy="531600"/>
          </a:xfrm>
        </p:grpSpPr>
        <p:sp>
          <p:nvSpPr>
            <p:cNvPr id="321" name="Google Shape;321;p62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1</a:t>
              </a:r>
              <a:endParaRPr sz="3000"/>
            </a:p>
          </p:txBody>
        </p:sp>
        <p:sp>
          <p:nvSpPr>
            <p:cNvPr id="322" name="Google Shape;322;p62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323" name="Google Shape;323;p62"/>
          <p:cNvGrpSpPr/>
          <p:nvPr/>
        </p:nvGrpSpPr>
        <p:grpSpPr>
          <a:xfrm>
            <a:off x="2585800" y="3358325"/>
            <a:ext cx="1109400" cy="531600"/>
            <a:chOff x="5247525" y="1544975"/>
            <a:chExt cx="1109400" cy="531600"/>
          </a:xfrm>
        </p:grpSpPr>
        <p:sp>
          <p:nvSpPr>
            <p:cNvPr id="324" name="Google Shape;324;p62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325" name="Google Shape;325;p62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326" name="Google Shape;326;p62"/>
          <p:cNvCxnSpPr>
            <a:endCxn id="324" idx="1"/>
          </p:cNvCxnSpPr>
          <p:nvPr/>
        </p:nvCxnSpPr>
        <p:spPr>
          <a:xfrm>
            <a:off x="1751500" y="3624125"/>
            <a:ext cx="8343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62"/>
          <p:cNvSpPr txBox="1"/>
          <p:nvPr/>
        </p:nvSpPr>
        <p:spPr>
          <a:xfrm>
            <a:off x="140350" y="3312663"/>
            <a:ext cx="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#2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28" name="Google Shape;328;p62"/>
          <p:cNvCxnSpPr/>
          <p:nvPr/>
        </p:nvCxnSpPr>
        <p:spPr>
          <a:xfrm rot="10800000" flipH="1">
            <a:off x="3160025" y="337187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62"/>
          <p:cNvCxnSpPr/>
          <p:nvPr/>
        </p:nvCxnSpPr>
        <p:spPr>
          <a:xfrm>
            <a:off x="2887775" y="3663650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0" name="Google Shape;330;p62"/>
          <p:cNvGrpSpPr/>
          <p:nvPr/>
        </p:nvGrpSpPr>
        <p:grpSpPr>
          <a:xfrm>
            <a:off x="2624688" y="4244450"/>
            <a:ext cx="1109400" cy="531600"/>
            <a:chOff x="5247525" y="1544975"/>
            <a:chExt cx="1109400" cy="531600"/>
          </a:xfrm>
        </p:grpSpPr>
        <p:sp>
          <p:nvSpPr>
            <p:cNvPr id="331" name="Google Shape;331;p62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332" name="Google Shape;332;p62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333" name="Google Shape;333;p62"/>
          <p:cNvGrpSpPr/>
          <p:nvPr/>
        </p:nvGrpSpPr>
        <p:grpSpPr>
          <a:xfrm>
            <a:off x="4522413" y="4244450"/>
            <a:ext cx="1109400" cy="531600"/>
            <a:chOff x="5247525" y="1544975"/>
            <a:chExt cx="1109400" cy="531600"/>
          </a:xfrm>
        </p:grpSpPr>
        <p:sp>
          <p:nvSpPr>
            <p:cNvPr id="334" name="Google Shape;334;p62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3</a:t>
              </a:r>
              <a:endParaRPr sz="3000"/>
            </a:p>
          </p:txBody>
        </p:sp>
        <p:sp>
          <p:nvSpPr>
            <p:cNvPr id="335" name="Google Shape;335;p62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336" name="Google Shape;336;p62"/>
          <p:cNvCxnSpPr/>
          <p:nvPr/>
        </p:nvCxnSpPr>
        <p:spPr>
          <a:xfrm rot="10800000" flipH="1">
            <a:off x="5084513" y="4267650"/>
            <a:ext cx="520200" cy="508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62"/>
          <p:cNvCxnSpPr>
            <a:endCxn id="334" idx="1"/>
          </p:cNvCxnSpPr>
          <p:nvPr/>
        </p:nvCxnSpPr>
        <p:spPr>
          <a:xfrm rot="10800000" flipH="1">
            <a:off x="3477813" y="451025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construct these Scheme lists?</a:t>
            </a:r>
            <a:endParaRPr/>
          </a:p>
        </p:txBody>
      </p:sp>
      <p:grpSp>
        <p:nvGrpSpPr>
          <p:cNvPr id="343" name="Google Shape;343;p63"/>
          <p:cNvGrpSpPr/>
          <p:nvPr/>
        </p:nvGrpSpPr>
        <p:grpSpPr>
          <a:xfrm>
            <a:off x="1075838" y="1291475"/>
            <a:ext cx="1109400" cy="531600"/>
            <a:chOff x="5247525" y="1544975"/>
            <a:chExt cx="1109400" cy="531600"/>
          </a:xfrm>
        </p:grpSpPr>
        <p:sp>
          <p:nvSpPr>
            <p:cNvPr id="344" name="Google Shape;344;p63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345" name="Google Shape;345;p63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346" name="Google Shape;346;p63"/>
          <p:cNvGrpSpPr/>
          <p:nvPr/>
        </p:nvGrpSpPr>
        <p:grpSpPr>
          <a:xfrm>
            <a:off x="2973563" y="1291475"/>
            <a:ext cx="1109400" cy="531600"/>
            <a:chOff x="5247525" y="1544975"/>
            <a:chExt cx="1109400" cy="531600"/>
          </a:xfrm>
        </p:grpSpPr>
        <p:sp>
          <p:nvSpPr>
            <p:cNvPr id="347" name="Google Shape;347;p63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3</a:t>
              </a:r>
              <a:endParaRPr sz="3000"/>
            </a:p>
          </p:txBody>
        </p:sp>
        <p:sp>
          <p:nvSpPr>
            <p:cNvPr id="348" name="Google Shape;348;p63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349" name="Google Shape;349;p63"/>
          <p:cNvCxnSpPr/>
          <p:nvPr/>
        </p:nvCxnSpPr>
        <p:spPr>
          <a:xfrm rot="10800000" flipH="1">
            <a:off x="3535663" y="1314675"/>
            <a:ext cx="520200" cy="508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63"/>
          <p:cNvCxnSpPr>
            <a:endCxn id="347" idx="1"/>
          </p:cNvCxnSpPr>
          <p:nvPr/>
        </p:nvCxnSpPr>
        <p:spPr>
          <a:xfrm rot="10800000" flipH="1">
            <a:off x="1928963" y="1557275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63"/>
          <p:cNvSpPr txBox="1">
            <a:spLocks noGrp="1"/>
          </p:cNvSpPr>
          <p:nvPr>
            <p:ph type="body" idx="1"/>
          </p:nvPr>
        </p:nvSpPr>
        <p:spPr>
          <a:xfrm>
            <a:off x="670275" y="1931700"/>
            <a:ext cx="3756600" cy="1083000"/>
          </a:xfrm>
          <a:prstGeom prst="rect">
            <a:avLst/>
          </a:prstGeom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&gt;&gt;&gt; (cons 2 (cons 3 nil)</a:t>
            </a:r>
            <a:endParaRPr sz="26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</a:rPr>
              <a:t>(2 3)</a:t>
            </a:r>
            <a:endParaRPr sz="2600">
              <a:solidFill>
                <a:srgbClr val="6AA8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6AA84F"/>
              </a:solidFill>
            </a:endParaRPr>
          </a:p>
        </p:txBody>
      </p:sp>
      <p:sp>
        <p:nvSpPr>
          <p:cNvPr id="352" name="Google Shape;352;p63"/>
          <p:cNvSpPr txBox="1"/>
          <p:nvPr/>
        </p:nvSpPr>
        <p:spPr>
          <a:xfrm>
            <a:off x="92475" y="1198225"/>
            <a:ext cx="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#1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3" name="Google Shape;353;p63"/>
          <p:cNvGrpSpPr/>
          <p:nvPr/>
        </p:nvGrpSpPr>
        <p:grpSpPr>
          <a:xfrm>
            <a:off x="919275" y="3358325"/>
            <a:ext cx="1109400" cy="531600"/>
            <a:chOff x="5247525" y="1544975"/>
            <a:chExt cx="1109400" cy="531600"/>
          </a:xfrm>
        </p:grpSpPr>
        <p:sp>
          <p:nvSpPr>
            <p:cNvPr id="354" name="Google Shape;354;p63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1</a:t>
              </a:r>
              <a:endParaRPr sz="3000"/>
            </a:p>
          </p:txBody>
        </p:sp>
        <p:sp>
          <p:nvSpPr>
            <p:cNvPr id="355" name="Google Shape;355;p63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356" name="Google Shape;356;p63"/>
          <p:cNvGrpSpPr/>
          <p:nvPr/>
        </p:nvGrpSpPr>
        <p:grpSpPr>
          <a:xfrm>
            <a:off x="2585800" y="3358325"/>
            <a:ext cx="1109400" cy="531600"/>
            <a:chOff x="5247525" y="1544975"/>
            <a:chExt cx="1109400" cy="531600"/>
          </a:xfrm>
        </p:grpSpPr>
        <p:sp>
          <p:nvSpPr>
            <p:cNvPr id="357" name="Google Shape;357;p63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358" name="Google Shape;358;p63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359" name="Google Shape;359;p63"/>
          <p:cNvCxnSpPr>
            <a:endCxn id="357" idx="1"/>
          </p:cNvCxnSpPr>
          <p:nvPr/>
        </p:nvCxnSpPr>
        <p:spPr>
          <a:xfrm>
            <a:off x="1751500" y="3624125"/>
            <a:ext cx="8343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63"/>
          <p:cNvSpPr txBox="1"/>
          <p:nvPr/>
        </p:nvSpPr>
        <p:spPr>
          <a:xfrm>
            <a:off x="140350" y="3312663"/>
            <a:ext cx="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#2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61" name="Google Shape;361;p63"/>
          <p:cNvCxnSpPr/>
          <p:nvPr/>
        </p:nvCxnSpPr>
        <p:spPr>
          <a:xfrm rot="10800000" flipH="1">
            <a:off x="3160025" y="337187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63"/>
          <p:cNvCxnSpPr/>
          <p:nvPr/>
        </p:nvCxnSpPr>
        <p:spPr>
          <a:xfrm>
            <a:off x="2887775" y="3663650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63" name="Google Shape;363;p63"/>
          <p:cNvGrpSpPr/>
          <p:nvPr/>
        </p:nvGrpSpPr>
        <p:grpSpPr>
          <a:xfrm>
            <a:off x="2624688" y="4244450"/>
            <a:ext cx="1109400" cy="531600"/>
            <a:chOff x="5247525" y="1544975"/>
            <a:chExt cx="1109400" cy="531600"/>
          </a:xfrm>
        </p:grpSpPr>
        <p:sp>
          <p:nvSpPr>
            <p:cNvPr id="364" name="Google Shape;364;p63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365" name="Google Shape;365;p63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366" name="Google Shape;366;p63"/>
          <p:cNvGrpSpPr/>
          <p:nvPr/>
        </p:nvGrpSpPr>
        <p:grpSpPr>
          <a:xfrm>
            <a:off x="4522413" y="4244450"/>
            <a:ext cx="1109400" cy="531600"/>
            <a:chOff x="5247525" y="1544975"/>
            <a:chExt cx="1109400" cy="531600"/>
          </a:xfrm>
        </p:grpSpPr>
        <p:sp>
          <p:nvSpPr>
            <p:cNvPr id="367" name="Google Shape;367;p63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3</a:t>
              </a:r>
              <a:endParaRPr sz="3000"/>
            </a:p>
          </p:txBody>
        </p:sp>
        <p:sp>
          <p:nvSpPr>
            <p:cNvPr id="368" name="Google Shape;368;p63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369" name="Google Shape;369;p63"/>
          <p:cNvCxnSpPr/>
          <p:nvPr/>
        </p:nvCxnSpPr>
        <p:spPr>
          <a:xfrm rot="10800000" flipH="1">
            <a:off x="5084513" y="4267650"/>
            <a:ext cx="520200" cy="508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63"/>
          <p:cNvCxnSpPr>
            <a:endCxn id="367" idx="1"/>
          </p:cNvCxnSpPr>
          <p:nvPr/>
        </p:nvCxnSpPr>
        <p:spPr>
          <a:xfrm rot="10800000" flipH="1">
            <a:off x="3477813" y="451025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construct these Scheme lists?</a:t>
            </a:r>
            <a:endParaRPr/>
          </a:p>
        </p:txBody>
      </p:sp>
      <p:sp>
        <p:nvSpPr>
          <p:cNvPr id="376" name="Google Shape;376;p64"/>
          <p:cNvSpPr txBox="1">
            <a:spLocks noGrp="1"/>
          </p:cNvSpPr>
          <p:nvPr>
            <p:ph type="body" idx="1"/>
          </p:nvPr>
        </p:nvSpPr>
        <p:spPr>
          <a:xfrm>
            <a:off x="3850325" y="3094275"/>
            <a:ext cx="5293800" cy="1930500"/>
          </a:xfrm>
          <a:prstGeom prst="rect">
            <a:avLst/>
          </a:prstGeom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&gt;&gt;&gt; (cons 1 (cons </a:t>
            </a:r>
            <a:endParaRPr sz="26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                       (cons 2 (cons 3 nil))</a:t>
            </a:r>
            <a:endParaRPr sz="26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                       nil)</a:t>
            </a:r>
            <a:endParaRPr sz="26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</a:rPr>
              <a:t>                 (1 (2 3))</a:t>
            </a:r>
            <a:endParaRPr sz="2600">
              <a:solidFill>
                <a:srgbClr val="6AA8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6AA84F"/>
              </a:solidFill>
            </a:endParaRPr>
          </a:p>
        </p:txBody>
      </p:sp>
      <p:grpSp>
        <p:nvGrpSpPr>
          <p:cNvPr id="377" name="Google Shape;377;p64"/>
          <p:cNvGrpSpPr/>
          <p:nvPr/>
        </p:nvGrpSpPr>
        <p:grpSpPr>
          <a:xfrm>
            <a:off x="1075838" y="1291475"/>
            <a:ext cx="1109400" cy="531600"/>
            <a:chOff x="5247525" y="1544975"/>
            <a:chExt cx="1109400" cy="531600"/>
          </a:xfrm>
        </p:grpSpPr>
        <p:sp>
          <p:nvSpPr>
            <p:cNvPr id="378" name="Google Shape;378;p64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379" name="Google Shape;379;p64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380" name="Google Shape;380;p64"/>
          <p:cNvGrpSpPr/>
          <p:nvPr/>
        </p:nvGrpSpPr>
        <p:grpSpPr>
          <a:xfrm>
            <a:off x="2973563" y="1291475"/>
            <a:ext cx="1109400" cy="531600"/>
            <a:chOff x="5247525" y="1544975"/>
            <a:chExt cx="1109400" cy="531600"/>
          </a:xfrm>
        </p:grpSpPr>
        <p:sp>
          <p:nvSpPr>
            <p:cNvPr id="381" name="Google Shape;381;p64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3</a:t>
              </a:r>
              <a:endParaRPr sz="3000"/>
            </a:p>
          </p:txBody>
        </p:sp>
        <p:sp>
          <p:nvSpPr>
            <p:cNvPr id="382" name="Google Shape;382;p64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383" name="Google Shape;383;p64"/>
          <p:cNvCxnSpPr/>
          <p:nvPr/>
        </p:nvCxnSpPr>
        <p:spPr>
          <a:xfrm rot="10800000" flipH="1">
            <a:off x="3535663" y="1314675"/>
            <a:ext cx="520200" cy="508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64"/>
          <p:cNvCxnSpPr>
            <a:endCxn id="381" idx="1"/>
          </p:cNvCxnSpPr>
          <p:nvPr/>
        </p:nvCxnSpPr>
        <p:spPr>
          <a:xfrm rot="10800000" flipH="1">
            <a:off x="1928963" y="1557275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64"/>
          <p:cNvSpPr txBox="1">
            <a:spLocks noGrp="1"/>
          </p:cNvSpPr>
          <p:nvPr>
            <p:ph type="body" idx="1"/>
          </p:nvPr>
        </p:nvSpPr>
        <p:spPr>
          <a:xfrm>
            <a:off x="670275" y="1931700"/>
            <a:ext cx="3756600" cy="1083000"/>
          </a:xfrm>
          <a:prstGeom prst="rect">
            <a:avLst/>
          </a:prstGeom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&gt;&gt;&gt; (cons 2 (cons 3 nil)</a:t>
            </a:r>
            <a:endParaRPr sz="26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</a:rPr>
              <a:t>(2 3)</a:t>
            </a:r>
            <a:endParaRPr sz="2600">
              <a:solidFill>
                <a:srgbClr val="6AA8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6AA84F"/>
              </a:solidFill>
            </a:endParaRPr>
          </a:p>
        </p:txBody>
      </p:sp>
      <p:sp>
        <p:nvSpPr>
          <p:cNvPr id="386" name="Google Shape;386;p64"/>
          <p:cNvSpPr txBox="1"/>
          <p:nvPr/>
        </p:nvSpPr>
        <p:spPr>
          <a:xfrm>
            <a:off x="92475" y="1198225"/>
            <a:ext cx="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#1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7" name="Google Shape;387;p64"/>
          <p:cNvGrpSpPr/>
          <p:nvPr/>
        </p:nvGrpSpPr>
        <p:grpSpPr>
          <a:xfrm>
            <a:off x="919275" y="3358325"/>
            <a:ext cx="1109400" cy="531600"/>
            <a:chOff x="5247525" y="1544975"/>
            <a:chExt cx="1109400" cy="531600"/>
          </a:xfrm>
        </p:grpSpPr>
        <p:sp>
          <p:nvSpPr>
            <p:cNvPr id="388" name="Google Shape;388;p64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1</a:t>
              </a:r>
              <a:endParaRPr sz="3000"/>
            </a:p>
          </p:txBody>
        </p:sp>
        <p:sp>
          <p:nvSpPr>
            <p:cNvPr id="389" name="Google Shape;389;p64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390" name="Google Shape;390;p64"/>
          <p:cNvGrpSpPr/>
          <p:nvPr/>
        </p:nvGrpSpPr>
        <p:grpSpPr>
          <a:xfrm>
            <a:off x="2585800" y="3358325"/>
            <a:ext cx="1109400" cy="531600"/>
            <a:chOff x="5247525" y="1544975"/>
            <a:chExt cx="1109400" cy="531600"/>
          </a:xfrm>
        </p:grpSpPr>
        <p:sp>
          <p:nvSpPr>
            <p:cNvPr id="391" name="Google Shape;391;p64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392" name="Google Shape;392;p64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393" name="Google Shape;393;p64"/>
          <p:cNvCxnSpPr>
            <a:endCxn id="391" idx="1"/>
          </p:cNvCxnSpPr>
          <p:nvPr/>
        </p:nvCxnSpPr>
        <p:spPr>
          <a:xfrm>
            <a:off x="1751500" y="3624125"/>
            <a:ext cx="8343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64"/>
          <p:cNvSpPr txBox="1"/>
          <p:nvPr/>
        </p:nvSpPr>
        <p:spPr>
          <a:xfrm>
            <a:off x="140350" y="3312663"/>
            <a:ext cx="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#2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5" name="Google Shape;395;p64"/>
          <p:cNvCxnSpPr/>
          <p:nvPr/>
        </p:nvCxnSpPr>
        <p:spPr>
          <a:xfrm rot="10800000" flipH="1">
            <a:off x="3160025" y="337187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64"/>
          <p:cNvCxnSpPr/>
          <p:nvPr/>
        </p:nvCxnSpPr>
        <p:spPr>
          <a:xfrm>
            <a:off x="2887775" y="3663650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97" name="Google Shape;397;p64"/>
          <p:cNvGrpSpPr/>
          <p:nvPr/>
        </p:nvGrpSpPr>
        <p:grpSpPr>
          <a:xfrm>
            <a:off x="2624688" y="4244450"/>
            <a:ext cx="1109400" cy="531600"/>
            <a:chOff x="5247525" y="1544975"/>
            <a:chExt cx="1109400" cy="531600"/>
          </a:xfrm>
        </p:grpSpPr>
        <p:sp>
          <p:nvSpPr>
            <p:cNvPr id="398" name="Google Shape;398;p64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399" name="Google Shape;399;p64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400" name="Google Shape;400;p64"/>
          <p:cNvGrpSpPr/>
          <p:nvPr/>
        </p:nvGrpSpPr>
        <p:grpSpPr>
          <a:xfrm>
            <a:off x="4522413" y="4244450"/>
            <a:ext cx="1109400" cy="531600"/>
            <a:chOff x="5247525" y="1544975"/>
            <a:chExt cx="1109400" cy="531600"/>
          </a:xfrm>
        </p:grpSpPr>
        <p:sp>
          <p:nvSpPr>
            <p:cNvPr id="401" name="Google Shape;401;p64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3</a:t>
              </a:r>
              <a:endParaRPr sz="3000"/>
            </a:p>
          </p:txBody>
        </p:sp>
        <p:sp>
          <p:nvSpPr>
            <p:cNvPr id="402" name="Google Shape;402;p64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03" name="Google Shape;403;p64"/>
          <p:cNvCxnSpPr/>
          <p:nvPr/>
        </p:nvCxnSpPr>
        <p:spPr>
          <a:xfrm rot="10800000" flipH="1">
            <a:off x="5084513" y="4267650"/>
            <a:ext cx="520200" cy="508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64"/>
          <p:cNvCxnSpPr>
            <a:endCxn id="401" idx="1"/>
          </p:cNvCxnSpPr>
          <p:nvPr/>
        </p:nvCxnSpPr>
        <p:spPr>
          <a:xfrm rot="10800000" flipH="1">
            <a:off x="3477813" y="451025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for displaying Pairs</a:t>
            </a:r>
            <a:endParaRPr/>
          </a:p>
        </p:txBody>
      </p:sp>
      <p:sp>
        <p:nvSpPr>
          <p:cNvPr id="410" name="Google Shape;410;p65"/>
          <p:cNvSpPr txBox="1">
            <a:spLocks noGrp="1"/>
          </p:cNvSpPr>
          <p:nvPr>
            <p:ph type="body" idx="1"/>
          </p:nvPr>
        </p:nvSpPr>
        <p:spPr>
          <a:xfrm>
            <a:off x="0" y="2583175"/>
            <a:ext cx="87498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Lists without nesting (the car of each pair is </a:t>
            </a:r>
            <a:r>
              <a:rPr lang="en" sz="2300" b="1">
                <a:solidFill>
                  <a:srgbClr val="000000"/>
                </a:solidFill>
              </a:rPr>
              <a:t>not</a:t>
            </a:r>
            <a:r>
              <a:rPr lang="en" sz="2300">
                <a:solidFill>
                  <a:srgbClr val="000000"/>
                </a:solidFill>
              </a:rPr>
              <a:t> a list) just have each element displayed inside a set of parentheses separated by a space</a:t>
            </a:r>
            <a:endParaRPr sz="2300">
              <a:solidFill>
                <a:srgbClr val="000000"/>
              </a:solidFill>
            </a:endParaRPr>
          </a:p>
        </p:txBody>
      </p:sp>
      <p:grpSp>
        <p:nvGrpSpPr>
          <p:cNvPr id="411" name="Google Shape;411;p65"/>
          <p:cNvGrpSpPr/>
          <p:nvPr/>
        </p:nvGrpSpPr>
        <p:grpSpPr>
          <a:xfrm>
            <a:off x="683775" y="1383675"/>
            <a:ext cx="1109400" cy="531600"/>
            <a:chOff x="5247525" y="1544975"/>
            <a:chExt cx="1109400" cy="531600"/>
          </a:xfrm>
        </p:grpSpPr>
        <p:sp>
          <p:nvSpPr>
            <p:cNvPr id="412" name="Google Shape;412;p65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1</a:t>
              </a:r>
              <a:endParaRPr sz="3000"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414" name="Google Shape;414;p65"/>
          <p:cNvGrpSpPr/>
          <p:nvPr/>
        </p:nvGrpSpPr>
        <p:grpSpPr>
          <a:xfrm>
            <a:off x="2350300" y="1383675"/>
            <a:ext cx="1109400" cy="531600"/>
            <a:chOff x="5247525" y="1544975"/>
            <a:chExt cx="1109400" cy="531600"/>
          </a:xfrm>
        </p:grpSpPr>
        <p:sp>
          <p:nvSpPr>
            <p:cNvPr id="415" name="Google Shape;415;p65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17" name="Google Shape;417;p65"/>
          <p:cNvCxnSpPr/>
          <p:nvPr/>
        </p:nvCxnSpPr>
        <p:spPr>
          <a:xfrm rot="10800000" flipH="1">
            <a:off x="2903600" y="1406875"/>
            <a:ext cx="520200" cy="508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65"/>
          <p:cNvCxnSpPr>
            <a:endCxn id="415" idx="1"/>
          </p:cNvCxnSpPr>
          <p:nvPr/>
        </p:nvCxnSpPr>
        <p:spPr>
          <a:xfrm>
            <a:off x="1516000" y="1649475"/>
            <a:ext cx="8343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65"/>
          <p:cNvSpPr txBox="1"/>
          <p:nvPr/>
        </p:nvSpPr>
        <p:spPr>
          <a:xfrm>
            <a:off x="4307675" y="1403750"/>
            <a:ext cx="40077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FF"/>
                </a:solidFill>
              </a:rPr>
              <a:t>(1 2)</a:t>
            </a:r>
            <a:endParaRPr sz="3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for displaying Pairs</a:t>
            </a:r>
            <a:endParaRPr/>
          </a:p>
        </p:txBody>
      </p:sp>
      <p:sp>
        <p:nvSpPr>
          <p:cNvPr id="425" name="Google Shape;425;p66"/>
          <p:cNvSpPr txBox="1">
            <a:spLocks noGrp="1"/>
          </p:cNvSpPr>
          <p:nvPr>
            <p:ph type="body" idx="1"/>
          </p:nvPr>
        </p:nvSpPr>
        <p:spPr>
          <a:xfrm>
            <a:off x="197100" y="3677325"/>
            <a:ext cx="87498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Lists with nesting still have each element separated by a space. Nested lists are in their own set of parentheses, and the rules follow recursively.</a:t>
            </a:r>
            <a:endParaRPr sz="2300">
              <a:solidFill>
                <a:srgbClr val="000000"/>
              </a:solidFill>
            </a:endParaRPr>
          </a:p>
        </p:txBody>
      </p:sp>
      <p:grpSp>
        <p:nvGrpSpPr>
          <p:cNvPr id="426" name="Google Shape;426;p66"/>
          <p:cNvGrpSpPr/>
          <p:nvPr/>
        </p:nvGrpSpPr>
        <p:grpSpPr>
          <a:xfrm>
            <a:off x="462075" y="1300925"/>
            <a:ext cx="1109400" cy="531600"/>
            <a:chOff x="5247525" y="1544975"/>
            <a:chExt cx="1109400" cy="531600"/>
          </a:xfrm>
        </p:grpSpPr>
        <p:sp>
          <p:nvSpPr>
            <p:cNvPr id="427" name="Google Shape;427;p66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1</a:t>
              </a:r>
              <a:endParaRPr sz="3000"/>
            </a:p>
          </p:txBody>
        </p:sp>
        <p:sp>
          <p:nvSpPr>
            <p:cNvPr id="428" name="Google Shape;428;p66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429" name="Google Shape;429;p66"/>
          <p:cNvGrpSpPr/>
          <p:nvPr/>
        </p:nvGrpSpPr>
        <p:grpSpPr>
          <a:xfrm>
            <a:off x="2128600" y="1300925"/>
            <a:ext cx="1109400" cy="531600"/>
            <a:chOff x="5247525" y="1544975"/>
            <a:chExt cx="1109400" cy="531600"/>
          </a:xfrm>
        </p:grpSpPr>
        <p:sp>
          <p:nvSpPr>
            <p:cNvPr id="430" name="Google Shape;430;p66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431" name="Google Shape;431;p66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32" name="Google Shape;432;p66"/>
          <p:cNvCxnSpPr>
            <a:endCxn id="430" idx="1"/>
          </p:cNvCxnSpPr>
          <p:nvPr/>
        </p:nvCxnSpPr>
        <p:spPr>
          <a:xfrm>
            <a:off x="1294300" y="1566725"/>
            <a:ext cx="8343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66"/>
          <p:cNvCxnSpPr/>
          <p:nvPr/>
        </p:nvCxnSpPr>
        <p:spPr>
          <a:xfrm rot="10800000" flipH="1">
            <a:off x="2702825" y="131447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66"/>
          <p:cNvCxnSpPr/>
          <p:nvPr/>
        </p:nvCxnSpPr>
        <p:spPr>
          <a:xfrm>
            <a:off x="2430575" y="1606250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5" name="Google Shape;435;p66"/>
          <p:cNvGrpSpPr/>
          <p:nvPr/>
        </p:nvGrpSpPr>
        <p:grpSpPr>
          <a:xfrm>
            <a:off x="2167488" y="2187050"/>
            <a:ext cx="1109400" cy="531600"/>
            <a:chOff x="5247525" y="1544975"/>
            <a:chExt cx="1109400" cy="531600"/>
          </a:xfrm>
        </p:grpSpPr>
        <p:sp>
          <p:nvSpPr>
            <p:cNvPr id="436" name="Google Shape;436;p66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437" name="Google Shape;437;p66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38" name="Google Shape;438;p66"/>
          <p:cNvCxnSpPr>
            <a:endCxn id="439" idx="1"/>
          </p:cNvCxnSpPr>
          <p:nvPr/>
        </p:nvCxnSpPr>
        <p:spPr>
          <a:xfrm rot="10800000" flipH="1">
            <a:off x="3020613" y="245285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40" name="Google Shape;440;p66"/>
          <p:cNvGrpSpPr/>
          <p:nvPr/>
        </p:nvGrpSpPr>
        <p:grpSpPr>
          <a:xfrm>
            <a:off x="4152263" y="2192900"/>
            <a:ext cx="1109400" cy="531600"/>
            <a:chOff x="5247525" y="1544975"/>
            <a:chExt cx="1109400" cy="531600"/>
          </a:xfrm>
        </p:grpSpPr>
        <p:sp>
          <p:nvSpPr>
            <p:cNvPr id="441" name="Google Shape;441;p66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442" name="Google Shape;442;p66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43" name="Google Shape;443;p66"/>
          <p:cNvCxnSpPr/>
          <p:nvPr/>
        </p:nvCxnSpPr>
        <p:spPr>
          <a:xfrm rot="10800000" flipH="1">
            <a:off x="5005388" y="245870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44" name="Google Shape;444;p66"/>
          <p:cNvGrpSpPr/>
          <p:nvPr/>
        </p:nvGrpSpPr>
        <p:grpSpPr>
          <a:xfrm>
            <a:off x="6137050" y="2267700"/>
            <a:ext cx="1109400" cy="531600"/>
            <a:chOff x="5247525" y="1544975"/>
            <a:chExt cx="1109400" cy="531600"/>
          </a:xfrm>
        </p:grpSpPr>
        <p:sp>
          <p:nvSpPr>
            <p:cNvPr id="445" name="Google Shape;445;p66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</a:rPr>
                <a:t> 3</a:t>
              </a:r>
              <a:r>
                <a:rPr lang="en" sz="3000"/>
                <a:t> </a:t>
              </a:r>
              <a:endParaRPr sz="3000"/>
            </a:p>
          </p:txBody>
        </p:sp>
        <p:sp>
          <p:nvSpPr>
            <p:cNvPr id="446" name="Google Shape;446;p66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47" name="Google Shape;447;p66"/>
          <p:cNvCxnSpPr/>
          <p:nvPr/>
        </p:nvCxnSpPr>
        <p:spPr>
          <a:xfrm rot="10800000" flipH="1">
            <a:off x="6711275" y="2281250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66"/>
          <p:cNvCxnSpPr/>
          <p:nvPr/>
        </p:nvCxnSpPr>
        <p:spPr>
          <a:xfrm>
            <a:off x="4457825" y="2573025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49" name="Google Shape;449;p66"/>
          <p:cNvGrpSpPr/>
          <p:nvPr/>
        </p:nvGrpSpPr>
        <p:grpSpPr>
          <a:xfrm>
            <a:off x="4194738" y="3153825"/>
            <a:ext cx="1109400" cy="531600"/>
            <a:chOff x="5247525" y="1544975"/>
            <a:chExt cx="1109400" cy="531600"/>
          </a:xfrm>
        </p:grpSpPr>
        <p:sp>
          <p:nvSpPr>
            <p:cNvPr id="450" name="Google Shape;450;p66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4</a:t>
              </a:r>
              <a:endParaRPr sz="3000"/>
            </a:p>
          </p:txBody>
        </p:sp>
        <p:sp>
          <p:nvSpPr>
            <p:cNvPr id="451" name="Google Shape;451;p66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52" name="Google Shape;452;p66"/>
          <p:cNvCxnSpPr/>
          <p:nvPr/>
        </p:nvCxnSpPr>
        <p:spPr>
          <a:xfrm rot="10800000" flipH="1">
            <a:off x="4788750" y="316192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for displaying Pairs</a:t>
            </a:r>
            <a:endParaRPr/>
          </a:p>
        </p:txBody>
      </p:sp>
      <p:sp>
        <p:nvSpPr>
          <p:cNvPr id="458" name="Google Shape;458;p67"/>
          <p:cNvSpPr txBox="1">
            <a:spLocks noGrp="1"/>
          </p:cNvSpPr>
          <p:nvPr>
            <p:ph type="body" idx="1"/>
          </p:nvPr>
        </p:nvSpPr>
        <p:spPr>
          <a:xfrm>
            <a:off x="197100" y="3677325"/>
            <a:ext cx="87498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Lists with nesting still have each element separated by a space. Nested lists are in their own set of parentheses, and the rules follow recursively.</a:t>
            </a:r>
            <a:endParaRPr sz="2300">
              <a:solidFill>
                <a:srgbClr val="000000"/>
              </a:solidFill>
            </a:endParaRPr>
          </a:p>
        </p:txBody>
      </p:sp>
      <p:grpSp>
        <p:nvGrpSpPr>
          <p:cNvPr id="459" name="Google Shape;459;p67"/>
          <p:cNvGrpSpPr/>
          <p:nvPr/>
        </p:nvGrpSpPr>
        <p:grpSpPr>
          <a:xfrm>
            <a:off x="462075" y="1300925"/>
            <a:ext cx="1109400" cy="531600"/>
            <a:chOff x="5247525" y="1544975"/>
            <a:chExt cx="1109400" cy="531600"/>
          </a:xfrm>
        </p:grpSpPr>
        <p:sp>
          <p:nvSpPr>
            <p:cNvPr id="460" name="Google Shape;460;p67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1</a:t>
              </a:r>
              <a:endParaRPr sz="3000"/>
            </a:p>
          </p:txBody>
        </p:sp>
        <p:sp>
          <p:nvSpPr>
            <p:cNvPr id="461" name="Google Shape;461;p67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462" name="Google Shape;462;p67"/>
          <p:cNvGrpSpPr/>
          <p:nvPr/>
        </p:nvGrpSpPr>
        <p:grpSpPr>
          <a:xfrm>
            <a:off x="2128600" y="1300925"/>
            <a:ext cx="1109400" cy="531600"/>
            <a:chOff x="5247525" y="1544975"/>
            <a:chExt cx="1109400" cy="531600"/>
          </a:xfrm>
        </p:grpSpPr>
        <p:sp>
          <p:nvSpPr>
            <p:cNvPr id="463" name="Google Shape;463;p67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464" name="Google Shape;464;p67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65" name="Google Shape;465;p67"/>
          <p:cNvCxnSpPr>
            <a:endCxn id="463" idx="1"/>
          </p:cNvCxnSpPr>
          <p:nvPr/>
        </p:nvCxnSpPr>
        <p:spPr>
          <a:xfrm>
            <a:off x="1294300" y="1566725"/>
            <a:ext cx="8343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67"/>
          <p:cNvCxnSpPr/>
          <p:nvPr/>
        </p:nvCxnSpPr>
        <p:spPr>
          <a:xfrm rot="10800000" flipH="1">
            <a:off x="2702825" y="131447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67"/>
          <p:cNvCxnSpPr/>
          <p:nvPr/>
        </p:nvCxnSpPr>
        <p:spPr>
          <a:xfrm>
            <a:off x="2430575" y="1606250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8" name="Google Shape;468;p67"/>
          <p:cNvGrpSpPr/>
          <p:nvPr/>
        </p:nvGrpSpPr>
        <p:grpSpPr>
          <a:xfrm>
            <a:off x="2167488" y="2187050"/>
            <a:ext cx="1109400" cy="531600"/>
            <a:chOff x="5247525" y="1544975"/>
            <a:chExt cx="1109400" cy="531600"/>
          </a:xfrm>
        </p:grpSpPr>
        <p:sp>
          <p:nvSpPr>
            <p:cNvPr id="469" name="Google Shape;469;p67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470" name="Google Shape;470;p67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71" name="Google Shape;471;p67"/>
          <p:cNvCxnSpPr>
            <a:endCxn id="472" idx="1"/>
          </p:cNvCxnSpPr>
          <p:nvPr/>
        </p:nvCxnSpPr>
        <p:spPr>
          <a:xfrm rot="10800000" flipH="1">
            <a:off x="3020613" y="245285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73" name="Google Shape;473;p67"/>
          <p:cNvGrpSpPr/>
          <p:nvPr/>
        </p:nvGrpSpPr>
        <p:grpSpPr>
          <a:xfrm>
            <a:off x="4152263" y="2192900"/>
            <a:ext cx="1109400" cy="531600"/>
            <a:chOff x="5247525" y="1544975"/>
            <a:chExt cx="1109400" cy="531600"/>
          </a:xfrm>
        </p:grpSpPr>
        <p:sp>
          <p:nvSpPr>
            <p:cNvPr id="474" name="Google Shape;474;p67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475" name="Google Shape;475;p67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76" name="Google Shape;476;p67"/>
          <p:cNvCxnSpPr/>
          <p:nvPr/>
        </p:nvCxnSpPr>
        <p:spPr>
          <a:xfrm rot="10800000" flipH="1">
            <a:off x="5005388" y="245870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77" name="Google Shape;477;p67"/>
          <p:cNvGrpSpPr/>
          <p:nvPr/>
        </p:nvGrpSpPr>
        <p:grpSpPr>
          <a:xfrm>
            <a:off x="6137050" y="2267700"/>
            <a:ext cx="1109400" cy="531600"/>
            <a:chOff x="5247525" y="1544975"/>
            <a:chExt cx="1109400" cy="531600"/>
          </a:xfrm>
        </p:grpSpPr>
        <p:sp>
          <p:nvSpPr>
            <p:cNvPr id="478" name="Google Shape;478;p67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</a:rPr>
                <a:t> 3</a:t>
              </a:r>
              <a:r>
                <a:rPr lang="en" sz="3000"/>
                <a:t> </a:t>
              </a:r>
              <a:endParaRPr sz="3000"/>
            </a:p>
          </p:txBody>
        </p:sp>
        <p:sp>
          <p:nvSpPr>
            <p:cNvPr id="479" name="Google Shape;479;p67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80" name="Google Shape;480;p67"/>
          <p:cNvCxnSpPr/>
          <p:nvPr/>
        </p:nvCxnSpPr>
        <p:spPr>
          <a:xfrm rot="10800000" flipH="1">
            <a:off x="6711275" y="2281250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67"/>
          <p:cNvCxnSpPr/>
          <p:nvPr/>
        </p:nvCxnSpPr>
        <p:spPr>
          <a:xfrm>
            <a:off x="4457825" y="2573025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82" name="Google Shape;482;p67"/>
          <p:cNvGrpSpPr/>
          <p:nvPr/>
        </p:nvGrpSpPr>
        <p:grpSpPr>
          <a:xfrm>
            <a:off x="4194738" y="3153825"/>
            <a:ext cx="1109400" cy="531600"/>
            <a:chOff x="5247525" y="1544975"/>
            <a:chExt cx="1109400" cy="531600"/>
          </a:xfrm>
        </p:grpSpPr>
        <p:sp>
          <p:nvSpPr>
            <p:cNvPr id="483" name="Google Shape;483;p67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4</a:t>
              </a:r>
              <a:endParaRPr sz="3000"/>
            </a:p>
          </p:txBody>
        </p:sp>
        <p:sp>
          <p:nvSpPr>
            <p:cNvPr id="484" name="Google Shape;484;p67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85" name="Google Shape;485;p67"/>
          <p:cNvCxnSpPr/>
          <p:nvPr/>
        </p:nvCxnSpPr>
        <p:spPr>
          <a:xfrm rot="10800000" flipH="1">
            <a:off x="4788750" y="316192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p67"/>
          <p:cNvSpPr txBox="1"/>
          <p:nvPr/>
        </p:nvSpPr>
        <p:spPr>
          <a:xfrm>
            <a:off x="5136300" y="1173675"/>
            <a:ext cx="40077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FF"/>
                </a:solidFill>
              </a:rPr>
              <a:t>(1 ... )</a:t>
            </a:r>
            <a:endParaRPr sz="3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8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for displaying Pairs</a:t>
            </a:r>
            <a:endParaRPr/>
          </a:p>
        </p:txBody>
      </p:sp>
      <p:sp>
        <p:nvSpPr>
          <p:cNvPr id="492" name="Google Shape;492;p68"/>
          <p:cNvSpPr txBox="1">
            <a:spLocks noGrp="1"/>
          </p:cNvSpPr>
          <p:nvPr>
            <p:ph type="body" idx="1"/>
          </p:nvPr>
        </p:nvSpPr>
        <p:spPr>
          <a:xfrm>
            <a:off x="197100" y="3677325"/>
            <a:ext cx="87498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Lists with nesting still have each element separated by a space. Nested lists are in their own set of parentheses, and the rules follow recursively.</a:t>
            </a:r>
            <a:endParaRPr sz="2300">
              <a:solidFill>
                <a:srgbClr val="000000"/>
              </a:solidFill>
            </a:endParaRPr>
          </a:p>
        </p:txBody>
      </p:sp>
      <p:grpSp>
        <p:nvGrpSpPr>
          <p:cNvPr id="493" name="Google Shape;493;p68"/>
          <p:cNvGrpSpPr/>
          <p:nvPr/>
        </p:nvGrpSpPr>
        <p:grpSpPr>
          <a:xfrm>
            <a:off x="462075" y="1300925"/>
            <a:ext cx="1109400" cy="531600"/>
            <a:chOff x="5247525" y="1544975"/>
            <a:chExt cx="1109400" cy="531600"/>
          </a:xfrm>
        </p:grpSpPr>
        <p:sp>
          <p:nvSpPr>
            <p:cNvPr id="494" name="Google Shape;494;p68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1</a:t>
              </a:r>
              <a:endParaRPr sz="3000"/>
            </a:p>
          </p:txBody>
        </p:sp>
        <p:sp>
          <p:nvSpPr>
            <p:cNvPr id="495" name="Google Shape;495;p68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496" name="Google Shape;496;p68"/>
          <p:cNvGrpSpPr/>
          <p:nvPr/>
        </p:nvGrpSpPr>
        <p:grpSpPr>
          <a:xfrm>
            <a:off x="2128600" y="1300925"/>
            <a:ext cx="1109400" cy="531600"/>
            <a:chOff x="5247525" y="1544975"/>
            <a:chExt cx="1109400" cy="531600"/>
          </a:xfrm>
        </p:grpSpPr>
        <p:sp>
          <p:nvSpPr>
            <p:cNvPr id="497" name="Google Shape;497;p68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498" name="Google Shape;498;p68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499" name="Google Shape;499;p68"/>
          <p:cNvCxnSpPr>
            <a:endCxn id="497" idx="1"/>
          </p:cNvCxnSpPr>
          <p:nvPr/>
        </p:nvCxnSpPr>
        <p:spPr>
          <a:xfrm>
            <a:off x="1294300" y="1566725"/>
            <a:ext cx="8343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68"/>
          <p:cNvCxnSpPr/>
          <p:nvPr/>
        </p:nvCxnSpPr>
        <p:spPr>
          <a:xfrm rot="10800000" flipH="1">
            <a:off x="2702825" y="131447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68"/>
          <p:cNvCxnSpPr/>
          <p:nvPr/>
        </p:nvCxnSpPr>
        <p:spPr>
          <a:xfrm>
            <a:off x="2430575" y="1606250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2" name="Google Shape;502;p68"/>
          <p:cNvGrpSpPr/>
          <p:nvPr/>
        </p:nvGrpSpPr>
        <p:grpSpPr>
          <a:xfrm>
            <a:off x="2167488" y="2187050"/>
            <a:ext cx="1109400" cy="531600"/>
            <a:chOff x="5247525" y="1544975"/>
            <a:chExt cx="1109400" cy="531600"/>
          </a:xfrm>
        </p:grpSpPr>
        <p:sp>
          <p:nvSpPr>
            <p:cNvPr id="503" name="Google Shape;503;p68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504" name="Google Shape;504;p68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05" name="Google Shape;505;p68"/>
          <p:cNvCxnSpPr>
            <a:endCxn id="506" idx="1"/>
          </p:cNvCxnSpPr>
          <p:nvPr/>
        </p:nvCxnSpPr>
        <p:spPr>
          <a:xfrm rot="10800000" flipH="1">
            <a:off x="3020613" y="245285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7" name="Google Shape;507;p68"/>
          <p:cNvGrpSpPr/>
          <p:nvPr/>
        </p:nvGrpSpPr>
        <p:grpSpPr>
          <a:xfrm>
            <a:off x="4152263" y="2192900"/>
            <a:ext cx="1109400" cy="531600"/>
            <a:chOff x="5247525" y="1544975"/>
            <a:chExt cx="1109400" cy="531600"/>
          </a:xfrm>
        </p:grpSpPr>
        <p:sp>
          <p:nvSpPr>
            <p:cNvPr id="508" name="Google Shape;508;p68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509" name="Google Shape;509;p68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10" name="Google Shape;510;p68"/>
          <p:cNvCxnSpPr/>
          <p:nvPr/>
        </p:nvCxnSpPr>
        <p:spPr>
          <a:xfrm rot="10800000" flipH="1">
            <a:off x="5005388" y="245870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1" name="Google Shape;511;p68"/>
          <p:cNvGrpSpPr/>
          <p:nvPr/>
        </p:nvGrpSpPr>
        <p:grpSpPr>
          <a:xfrm>
            <a:off x="6137050" y="2267700"/>
            <a:ext cx="1109400" cy="531600"/>
            <a:chOff x="5247525" y="1544975"/>
            <a:chExt cx="1109400" cy="531600"/>
          </a:xfrm>
        </p:grpSpPr>
        <p:sp>
          <p:nvSpPr>
            <p:cNvPr id="512" name="Google Shape;512;p68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</a:rPr>
                <a:t> 3</a:t>
              </a:r>
              <a:r>
                <a:rPr lang="en" sz="3000"/>
                <a:t> </a:t>
              </a:r>
              <a:endParaRPr sz="3000"/>
            </a:p>
          </p:txBody>
        </p:sp>
        <p:sp>
          <p:nvSpPr>
            <p:cNvPr id="513" name="Google Shape;513;p68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14" name="Google Shape;514;p68"/>
          <p:cNvCxnSpPr/>
          <p:nvPr/>
        </p:nvCxnSpPr>
        <p:spPr>
          <a:xfrm rot="10800000" flipH="1">
            <a:off x="6711275" y="2281250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68"/>
          <p:cNvCxnSpPr/>
          <p:nvPr/>
        </p:nvCxnSpPr>
        <p:spPr>
          <a:xfrm>
            <a:off x="4457825" y="2573025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6" name="Google Shape;516;p68"/>
          <p:cNvGrpSpPr/>
          <p:nvPr/>
        </p:nvGrpSpPr>
        <p:grpSpPr>
          <a:xfrm>
            <a:off x="4194738" y="3153825"/>
            <a:ext cx="1109400" cy="531600"/>
            <a:chOff x="5247525" y="1544975"/>
            <a:chExt cx="1109400" cy="531600"/>
          </a:xfrm>
        </p:grpSpPr>
        <p:sp>
          <p:nvSpPr>
            <p:cNvPr id="517" name="Google Shape;517;p68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4</a:t>
              </a:r>
              <a:endParaRPr sz="3000"/>
            </a:p>
          </p:txBody>
        </p:sp>
        <p:sp>
          <p:nvSpPr>
            <p:cNvPr id="518" name="Google Shape;518;p68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19" name="Google Shape;519;p68"/>
          <p:cNvCxnSpPr/>
          <p:nvPr/>
        </p:nvCxnSpPr>
        <p:spPr>
          <a:xfrm rot="10800000" flipH="1">
            <a:off x="4788750" y="316192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" name="Google Shape;520;p68"/>
          <p:cNvSpPr txBox="1"/>
          <p:nvPr/>
        </p:nvSpPr>
        <p:spPr>
          <a:xfrm>
            <a:off x="5136300" y="1173675"/>
            <a:ext cx="40077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FF"/>
                </a:solidFill>
              </a:rPr>
              <a:t>(1 </a:t>
            </a:r>
            <a:r>
              <a:rPr lang="en" sz="3000" b="1">
                <a:solidFill>
                  <a:srgbClr val="FF0000"/>
                </a:solidFill>
              </a:rPr>
              <a:t>(2 … 3)</a:t>
            </a:r>
            <a:r>
              <a:rPr lang="en" sz="3000" b="1">
                <a:solidFill>
                  <a:srgbClr val="0000FF"/>
                </a:solidFill>
              </a:rPr>
              <a:t> )</a:t>
            </a:r>
            <a:endParaRPr sz="3000" b="1">
              <a:solidFill>
                <a:srgbClr val="0000FF"/>
              </a:solidFill>
            </a:endParaRPr>
          </a:p>
        </p:txBody>
      </p:sp>
      <p:sp>
        <p:nvSpPr>
          <p:cNvPr id="521" name="Google Shape;521;p68"/>
          <p:cNvSpPr/>
          <p:nvPr/>
        </p:nvSpPr>
        <p:spPr>
          <a:xfrm>
            <a:off x="1962975" y="2109200"/>
            <a:ext cx="5594400" cy="166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for displaying Pairs</a:t>
            </a:r>
            <a:endParaRPr/>
          </a:p>
        </p:txBody>
      </p:sp>
      <p:sp>
        <p:nvSpPr>
          <p:cNvPr id="527" name="Google Shape;527;p69"/>
          <p:cNvSpPr txBox="1">
            <a:spLocks noGrp="1"/>
          </p:cNvSpPr>
          <p:nvPr>
            <p:ph type="body" idx="1"/>
          </p:nvPr>
        </p:nvSpPr>
        <p:spPr>
          <a:xfrm>
            <a:off x="197100" y="3677325"/>
            <a:ext cx="87498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Lists with nesting still have each element separated by a space. Nested lists are in their own set of parentheses, and the rules follow recursively.</a:t>
            </a:r>
            <a:endParaRPr sz="2300">
              <a:solidFill>
                <a:srgbClr val="000000"/>
              </a:solidFill>
            </a:endParaRPr>
          </a:p>
        </p:txBody>
      </p:sp>
      <p:grpSp>
        <p:nvGrpSpPr>
          <p:cNvPr id="528" name="Google Shape;528;p69"/>
          <p:cNvGrpSpPr/>
          <p:nvPr/>
        </p:nvGrpSpPr>
        <p:grpSpPr>
          <a:xfrm>
            <a:off x="462075" y="1300925"/>
            <a:ext cx="1109400" cy="531600"/>
            <a:chOff x="5247525" y="1544975"/>
            <a:chExt cx="1109400" cy="531600"/>
          </a:xfrm>
        </p:grpSpPr>
        <p:sp>
          <p:nvSpPr>
            <p:cNvPr id="529" name="Google Shape;529;p69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1</a:t>
              </a:r>
              <a:endParaRPr sz="3000"/>
            </a:p>
          </p:txBody>
        </p:sp>
        <p:sp>
          <p:nvSpPr>
            <p:cNvPr id="530" name="Google Shape;530;p69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grpSp>
        <p:nvGrpSpPr>
          <p:cNvPr id="531" name="Google Shape;531;p69"/>
          <p:cNvGrpSpPr/>
          <p:nvPr/>
        </p:nvGrpSpPr>
        <p:grpSpPr>
          <a:xfrm>
            <a:off x="2128600" y="1300925"/>
            <a:ext cx="1109400" cy="531600"/>
            <a:chOff x="5247525" y="1544975"/>
            <a:chExt cx="1109400" cy="531600"/>
          </a:xfrm>
        </p:grpSpPr>
        <p:sp>
          <p:nvSpPr>
            <p:cNvPr id="532" name="Google Shape;532;p69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533" name="Google Shape;533;p69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34" name="Google Shape;534;p69"/>
          <p:cNvCxnSpPr>
            <a:endCxn id="532" idx="1"/>
          </p:cNvCxnSpPr>
          <p:nvPr/>
        </p:nvCxnSpPr>
        <p:spPr>
          <a:xfrm>
            <a:off x="1294300" y="1566725"/>
            <a:ext cx="8343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69"/>
          <p:cNvCxnSpPr/>
          <p:nvPr/>
        </p:nvCxnSpPr>
        <p:spPr>
          <a:xfrm rot="10800000" flipH="1">
            <a:off x="2702825" y="131447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69"/>
          <p:cNvCxnSpPr/>
          <p:nvPr/>
        </p:nvCxnSpPr>
        <p:spPr>
          <a:xfrm>
            <a:off x="2430575" y="1606250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37" name="Google Shape;537;p69"/>
          <p:cNvGrpSpPr/>
          <p:nvPr/>
        </p:nvGrpSpPr>
        <p:grpSpPr>
          <a:xfrm>
            <a:off x="2167488" y="2187050"/>
            <a:ext cx="1109400" cy="531600"/>
            <a:chOff x="5247525" y="1544975"/>
            <a:chExt cx="1109400" cy="531600"/>
          </a:xfrm>
        </p:grpSpPr>
        <p:sp>
          <p:nvSpPr>
            <p:cNvPr id="538" name="Google Shape;538;p69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2</a:t>
              </a:r>
              <a:endParaRPr sz="3000"/>
            </a:p>
          </p:txBody>
        </p:sp>
        <p:sp>
          <p:nvSpPr>
            <p:cNvPr id="539" name="Google Shape;539;p69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40" name="Google Shape;540;p69"/>
          <p:cNvCxnSpPr>
            <a:endCxn id="541" idx="1"/>
          </p:cNvCxnSpPr>
          <p:nvPr/>
        </p:nvCxnSpPr>
        <p:spPr>
          <a:xfrm rot="10800000" flipH="1">
            <a:off x="3020613" y="245285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42" name="Google Shape;542;p69"/>
          <p:cNvGrpSpPr/>
          <p:nvPr/>
        </p:nvGrpSpPr>
        <p:grpSpPr>
          <a:xfrm>
            <a:off x="4152263" y="2192900"/>
            <a:ext cx="1109400" cy="531600"/>
            <a:chOff x="5247525" y="1544975"/>
            <a:chExt cx="1109400" cy="531600"/>
          </a:xfrm>
        </p:grpSpPr>
        <p:sp>
          <p:nvSpPr>
            <p:cNvPr id="543" name="Google Shape;543;p69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  <p:sp>
          <p:nvSpPr>
            <p:cNvPr id="544" name="Google Shape;544;p69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45" name="Google Shape;545;p69"/>
          <p:cNvCxnSpPr/>
          <p:nvPr/>
        </p:nvCxnSpPr>
        <p:spPr>
          <a:xfrm rot="10800000" flipH="1">
            <a:off x="5005388" y="2458700"/>
            <a:ext cx="1044600" cy="11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46" name="Google Shape;546;p69"/>
          <p:cNvGrpSpPr/>
          <p:nvPr/>
        </p:nvGrpSpPr>
        <p:grpSpPr>
          <a:xfrm>
            <a:off x="6137050" y="2267700"/>
            <a:ext cx="1109400" cy="531600"/>
            <a:chOff x="5247525" y="1544975"/>
            <a:chExt cx="1109400" cy="531600"/>
          </a:xfrm>
        </p:grpSpPr>
        <p:sp>
          <p:nvSpPr>
            <p:cNvPr id="547" name="Google Shape;547;p69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</a:rPr>
                <a:t> 3</a:t>
              </a:r>
              <a:r>
                <a:rPr lang="en" sz="3000"/>
                <a:t> </a:t>
              </a:r>
              <a:endParaRPr sz="3000"/>
            </a:p>
          </p:txBody>
        </p:sp>
        <p:sp>
          <p:nvSpPr>
            <p:cNvPr id="548" name="Google Shape;548;p69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49" name="Google Shape;549;p69"/>
          <p:cNvCxnSpPr/>
          <p:nvPr/>
        </p:nvCxnSpPr>
        <p:spPr>
          <a:xfrm rot="10800000" flipH="1">
            <a:off x="6711275" y="2281250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69"/>
          <p:cNvCxnSpPr/>
          <p:nvPr/>
        </p:nvCxnSpPr>
        <p:spPr>
          <a:xfrm>
            <a:off x="4457825" y="2573025"/>
            <a:ext cx="0" cy="534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1" name="Google Shape;551;p69"/>
          <p:cNvGrpSpPr/>
          <p:nvPr/>
        </p:nvGrpSpPr>
        <p:grpSpPr>
          <a:xfrm>
            <a:off x="4194738" y="3153825"/>
            <a:ext cx="1109400" cy="531600"/>
            <a:chOff x="5247525" y="1544975"/>
            <a:chExt cx="1109400" cy="531600"/>
          </a:xfrm>
        </p:grpSpPr>
        <p:sp>
          <p:nvSpPr>
            <p:cNvPr id="552" name="Google Shape;552;p69"/>
            <p:cNvSpPr/>
            <p:nvPr/>
          </p:nvSpPr>
          <p:spPr>
            <a:xfrm>
              <a:off x="5247525" y="1544975"/>
              <a:ext cx="554700" cy="53160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4</a:t>
              </a:r>
              <a:endParaRPr sz="3000"/>
            </a:p>
          </p:txBody>
        </p:sp>
        <p:sp>
          <p:nvSpPr>
            <p:cNvPr id="553" name="Google Shape;553;p69"/>
            <p:cNvSpPr/>
            <p:nvPr/>
          </p:nvSpPr>
          <p:spPr>
            <a:xfrm>
              <a:off x="5802225" y="1544975"/>
              <a:ext cx="554700" cy="53160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 </a:t>
              </a:r>
              <a:endParaRPr sz="3000"/>
            </a:p>
          </p:txBody>
        </p:sp>
      </p:grpSp>
      <p:cxnSp>
        <p:nvCxnSpPr>
          <p:cNvPr id="554" name="Google Shape;554;p69"/>
          <p:cNvCxnSpPr/>
          <p:nvPr/>
        </p:nvCxnSpPr>
        <p:spPr>
          <a:xfrm rot="10800000" flipH="1">
            <a:off x="4788750" y="3161925"/>
            <a:ext cx="515400" cy="515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5" name="Google Shape;555;p69"/>
          <p:cNvSpPr txBox="1"/>
          <p:nvPr/>
        </p:nvSpPr>
        <p:spPr>
          <a:xfrm>
            <a:off x="5136300" y="1173675"/>
            <a:ext cx="40077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FF"/>
                </a:solidFill>
              </a:rPr>
              <a:t>(1 (2 </a:t>
            </a:r>
            <a:r>
              <a:rPr lang="en" sz="3000" b="1">
                <a:solidFill>
                  <a:srgbClr val="FF0000"/>
                </a:solidFill>
              </a:rPr>
              <a:t>(4)</a:t>
            </a:r>
            <a:r>
              <a:rPr lang="en" sz="3000" b="1">
                <a:solidFill>
                  <a:srgbClr val="0000FF"/>
                </a:solidFill>
              </a:rPr>
              <a:t> 3) )</a:t>
            </a:r>
            <a:endParaRPr sz="3000" b="1">
              <a:solidFill>
                <a:srgbClr val="0000FF"/>
              </a:solidFill>
            </a:endParaRPr>
          </a:p>
        </p:txBody>
      </p:sp>
      <p:sp>
        <p:nvSpPr>
          <p:cNvPr id="556" name="Google Shape;556;p69"/>
          <p:cNvSpPr/>
          <p:nvPr/>
        </p:nvSpPr>
        <p:spPr>
          <a:xfrm>
            <a:off x="4065225" y="3034100"/>
            <a:ext cx="1443300" cy="73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5" name="Google Shape;245;p52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Administrivia/Intro Stuff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Why do we care about Scheme?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Overview of Scheme Features &amp; Syntax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Linked Lists &amp; Scheme Codewriting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0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&lt;first-expr&gt; 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list-expr&gt;)</a:t>
            </a:r>
            <a:r>
              <a:rPr lang="en" sz="1800"/>
              <a:t>: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takes in </a:t>
            </a:r>
            <a:r>
              <a:rPr lang="en" sz="1600" i="1"/>
              <a:t>exactly </a:t>
            </a:r>
            <a:r>
              <a:rPr lang="en" sz="1600"/>
              <a:t>2 arguments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recursively to make well-formed list: 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first argument: first element in list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second argument: rest of list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&lt;firs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t-expr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 &lt;second-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expr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 ...)</a:t>
            </a:r>
            <a:r>
              <a:rPr lang="en" sz="1800"/>
              <a:t>: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takes in any amount of arguments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intuitively make well-formed lists by listing all the elements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first-elem&gt; &lt;second-elem&gt; ...)</a:t>
            </a:r>
            <a:r>
              <a:rPr lang="en" sz="1800"/>
              <a:t>: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takes in exactly 1 argument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returns a list that looks </a:t>
            </a:r>
            <a:r>
              <a:rPr lang="en" sz="1600" i="1"/>
              <a:t>exactly</a:t>
            </a:r>
            <a:r>
              <a:rPr lang="en" sz="1600"/>
              <a:t> like the argument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nothing within the parentheses is evaluated</a:t>
            </a:r>
            <a:endParaRPr sz="1600"/>
          </a:p>
        </p:txBody>
      </p:sp>
      <p:sp>
        <p:nvSpPr>
          <p:cNvPr id="562" name="Google Shape;562;p70"/>
          <p:cNvSpPr txBox="1"/>
          <p:nvPr/>
        </p:nvSpPr>
        <p:spPr>
          <a:xfrm>
            <a:off x="5354975" y="1444575"/>
            <a:ext cx="41481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(cons 6 (cons 1 (cons ‘a nil)))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70"/>
          <p:cNvSpPr txBox="1"/>
          <p:nvPr/>
        </p:nvSpPr>
        <p:spPr>
          <a:xfrm>
            <a:off x="6632275" y="2514925"/>
            <a:ext cx="1848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(list 6 1 ‘a)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70"/>
          <p:cNvSpPr txBox="1"/>
          <p:nvPr/>
        </p:nvSpPr>
        <p:spPr>
          <a:xfrm>
            <a:off x="7018500" y="3819650"/>
            <a:ext cx="21255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(quote (6 1 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‘(6 1 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70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Constructing lists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5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5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5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/>
              <a:t>: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/>
              <a:t>When you want to add an element on to the start of a list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Ex: add an element to the start of the list returned by a recursive call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list: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you have multiple elements you want to put into a list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Passing in a list will create nesting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Ex: want to create a two element list containing x and 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quote: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you know the exact structure of the list and the values you want to put in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Will not evaluate expressions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Ex: create a list to pass in as an argument in an interactive session</a:t>
            </a:r>
            <a:endParaRPr sz="1800"/>
          </a:p>
        </p:txBody>
      </p:sp>
      <p:sp>
        <p:nvSpPr>
          <p:cNvPr id="571" name="Google Shape;571;p71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When to use?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How do we construct the list?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cons, list, quote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What is the structure of the list?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Box-and-pointer diagrams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Tells you what car/cdr return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How is the list displayed?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e.g. nested parentheses = nested list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72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Summary: 3 views of lists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3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How do we construct the list?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cons, list, quote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What is the structure of the list?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Box-and-pointer diagrams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Tells you what car/cdr return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How is the list displayed?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e.g. nested parentheses = nested list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73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Summary: 3 views of lists</a:t>
            </a:r>
            <a:endParaRPr sz="3600"/>
          </a:p>
        </p:txBody>
      </p:sp>
      <p:sp>
        <p:nvSpPr>
          <p:cNvPr id="584" name="Google Shape;584;p73"/>
          <p:cNvSpPr/>
          <p:nvPr/>
        </p:nvSpPr>
        <p:spPr>
          <a:xfrm>
            <a:off x="5561400" y="1371600"/>
            <a:ext cx="1190550" cy="1425175"/>
          </a:xfrm>
          <a:custGeom>
            <a:avLst/>
            <a:gdLst/>
            <a:ahLst/>
            <a:cxnLst/>
            <a:rect l="l" t="t" r="r" b="b"/>
            <a:pathLst>
              <a:path w="47622" h="57007" extrusionOk="0">
                <a:moveTo>
                  <a:pt x="8573" y="0"/>
                </a:moveTo>
                <a:cubicBezTo>
                  <a:pt x="15074" y="8287"/>
                  <a:pt x="49007" y="40220"/>
                  <a:pt x="47578" y="49721"/>
                </a:cubicBezTo>
                <a:cubicBezTo>
                  <a:pt x="46149" y="59222"/>
                  <a:pt x="7930" y="55793"/>
                  <a:pt x="0" y="57007"/>
                </a:cubicBezTo>
              </a:path>
            </a:pathLst>
          </a:cu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5" name="Google Shape;585;p73"/>
          <p:cNvSpPr txBox="1"/>
          <p:nvPr/>
        </p:nvSpPr>
        <p:spPr>
          <a:xfrm>
            <a:off x="6922300" y="1457338"/>
            <a:ext cx="20895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Cons gives you first &amp; rest element of each pair in the box &amp; pointer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How do we construct the list?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cons, list, quote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What is the structure of the list?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Box-and-pointer diagrams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Tells you what car/cdr return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How is the list displayed?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e.g. nested parentheses = nested list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74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Summary: 3 views of lists</a:t>
            </a:r>
            <a:endParaRPr sz="3600"/>
          </a:p>
        </p:txBody>
      </p:sp>
      <p:sp>
        <p:nvSpPr>
          <p:cNvPr id="592" name="Google Shape;592;p74"/>
          <p:cNvSpPr/>
          <p:nvPr/>
        </p:nvSpPr>
        <p:spPr>
          <a:xfrm>
            <a:off x="6054325" y="2625325"/>
            <a:ext cx="535800" cy="1564475"/>
          </a:xfrm>
          <a:custGeom>
            <a:avLst/>
            <a:gdLst/>
            <a:ahLst/>
            <a:cxnLst/>
            <a:rect l="l" t="t" r="r" b="b"/>
            <a:pathLst>
              <a:path w="21432" h="62579" extrusionOk="0">
                <a:moveTo>
                  <a:pt x="14145" y="0"/>
                </a:moveTo>
                <a:cubicBezTo>
                  <a:pt x="15288" y="5572"/>
                  <a:pt x="23361" y="23003"/>
                  <a:pt x="21003" y="33433"/>
                </a:cubicBezTo>
                <a:cubicBezTo>
                  <a:pt x="18646" y="43863"/>
                  <a:pt x="3501" y="57721"/>
                  <a:pt x="0" y="62579"/>
                </a:cubicBezTo>
              </a:path>
            </a:pathLst>
          </a:custGeom>
          <a:noFill/>
          <a:ln w="38100" cap="flat" cmpd="sng">
            <a:solidFill>
              <a:srgbClr val="4A86E8"/>
            </a:solidFill>
            <a:prstDash val="solid"/>
            <a:round/>
            <a:headEnd type="stealth" w="med" len="med"/>
            <a:tailEnd type="triangle" w="med" len="med"/>
          </a:ln>
        </p:spPr>
      </p:sp>
      <p:sp>
        <p:nvSpPr>
          <p:cNvPr id="593" name="Google Shape;593;p74"/>
          <p:cNvSpPr txBox="1"/>
          <p:nvPr/>
        </p:nvSpPr>
        <p:spPr>
          <a:xfrm>
            <a:off x="6858000" y="2850350"/>
            <a:ext cx="20895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Follow rules from previous slide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5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How do we construct the list?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cons, list, quote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What is the structure of the list?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Box-and-pointer diagrams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Tells you what car/cdr return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How is the list displayed?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e.g. nested parentheses = nested list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75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Summary: 3 views of lists</a:t>
            </a:r>
            <a:endParaRPr sz="3600"/>
          </a:p>
        </p:txBody>
      </p:sp>
      <p:sp>
        <p:nvSpPr>
          <p:cNvPr id="600" name="Google Shape;600;p75"/>
          <p:cNvSpPr/>
          <p:nvPr/>
        </p:nvSpPr>
        <p:spPr>
          <a:xfrm>
            <a:off x="5765000" y="1489475"/>
            <a:ext cx="1191550" cy="2700325"/>
          </a:xfrm>
          <a:custGeom>
            <a:avLst/>
            <a:gdLst/>
            <a:ahLst/>
            <a:cxnLst/>
            <a:rect l="l" t="t" r="r" b="b"/>
            <a:pathLst>
              <a:path w="47662" h="108013" extrusionOk="0">
                <a:moveTo>
                  <a:pt x="0" y="0"/>
                </a:moveTo>
                <a:cubicBezTo>
                  <a:pt x="7930" y="6144"/>
                  <a:pt x="45649" y="18860"/>
                  <a:pt x="47578" y="36862"/>
                </a:cubicBezTo>
                <a:cubicBezTo>
                  <a:pt x="49507" y="54864"/>
                  <a:pt x="17574" y="96155"/>
                  <a:pt x="11573" y="108013"/>
                </a:cubicBezTo>
              </a:path>
            </a:pathLst>
          </a:custGeom>
          <a:noFill/>
          <a:ln w="38100" cap="flat" cmpd="sng">
            <a:solidFill>
              <a:srgbClr val="4A86E8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01" name="Google Shape;601;p75"/>
          <p:cNvSpPr txBox="1"/>
          <p:nvPr/>
        </p:nvSpPr>
        <p:spPr>
          <a:xfrm>
            <a:off x="7042275" y="1944900"/>
            <a:ext cx="22860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Quote the representation to get a constructor!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607" name="Google Shape;607;p7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400"/>
              <a:t>links.cs61a.org/chris-disc</a:t>
            </a:r>
            <a:endParaRPr sz="2400"/>
          </a:p>
        </p:txBody>
      </p:sp>
      <p:pic>
        <p:nvPicPr>
          <p:cNvPr id="608" name="Google Shape;60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188" y="2397375"/>
            <a:ext cx="3800825" cy="2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7"/>
          <p:cNvSpPr txBox="1">
            <a:spLocks noGrp="1"/>
          </p:cNvSpPr>
          <p:nvPr>
            <p:ph type="title"/>
          </p:nvPr>
        </p:nvSpPr>
        <p:spPr>
          <a:xfrm>
            <a:off x="0" y="263925"/>
            <a:ext cx="9144000" cy="794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Reminder: Codewriting with Scheme Lists</a:t>
            </a:r>
            <a:endParaRPr sz="3600"/>
          </a:p>
        </p:txBody>
      </p:sp>
      <p:graphicFrame>
        <p:nvGraphicFramePr>
          <p:cNvPr id="614" name="Google Shape;614;p77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{04123BC7-E67D-40B7-893F-9DCC388E56BE}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Scheme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Link(first, rest)</a:t>
                      </a:r>
                      <a:endParaRPr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(cons first rest)</a:t>
                      </a:r>
                      <a:endParaRPr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lst.first</a:t>
                      </a:r>
                      <a:endParaRPr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(car lst)</a:t>
                      </a:r>
                      <a:endParaRPr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lst.rest</a:t>
                      </a:r>
                      <a:endParaRPr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(cdr lst)</a:t>
                      </a:r>
                      <a:endParaRPr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Link.empty</a:t>
                      </a:r>
                      <a:endParaRPr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nil</a:t>
                      </a:r>
                      <a:endParaRPr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51" name="Google Shape;251;p5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What’s the most frustrating issue you’ve run into with Scheme so far?</a:t>
            </a:r>
            <a:endParaRPr sz="2400"/>
          </a:p>
          <a:p>
            <a:pPr marL="457200" lvl="0" indent="-381000" algn="l" rtl="0"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What about Scheme still doesn’t make sense?</a:t>
            </a:r>
            <a:endParaRPr sz="2400"/>
          </a:p>
          <a:p>
            <a:pPr marL="457200" lvl="0" indent="-381000" algn="l" rtl="0">
              <a:spcBef>
                <a:spcPts val="1400"/>
              </a:spcBef>
              <a:spcAft>
                <a:spcPts val="1000"/>
              </a:spcAft>
              <a:buSzPts val="2400"/>
              <a:buChar char="•"/>
            </a:pPr>
            <a:r>
              <a:rPr lang="en" sz="2400"/>
              <a:t>What’s one cool/interesting thing about Scheme?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</a:pPr>
            <a:r>
              <a:rPr lang="en"/>
              <a:t>Administrivia</a:t>
            </a:r>
            <a:endParaRPr sz="4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7" name="Google Shape;257;p5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/>
              <a:t>Maps Composition out, due Sunday</a:t>
            </a:r>
            <a:endParaRPr sz="24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HW7 due today</a:t>
            </a:r>
            <a:endParaRPr sz="24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Guerrilla Section Saturday 12-2</a:t>
            </a:r>
            <a:endParaRPr sz="24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MT2 grades out, regrades due Friday</a:t>
            </a:r>
            <a:endParaRPr sz="24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Scheme?</a:t>
            </a:r>
            <a:endParaRPr/>
          </a:p>
        </p:txBody>
      </p:sp>
      <p:pic>
        <p:nvPicPr>
          <p:cNvPr id="263" name="Google Shape;263;p55" title="2012-01-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050" y="114725"/>
            <a:ext cx="2428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Simple!</a:t>
            </a:r>
            <a:endParaRPr/>
          </a:p>
        </p:txBody>
      </p:sp>
      <p:sp>
        <p:nvSpPr>
          <p:cNvPr id="269" name="Google Shape;269;p5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All expressions kinda look the same, not too difficult to understand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It’s possible for you to understand the workings of the Scheme interpreter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Can focus on concepts you’ve already learned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How do you pick up a new language?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AutoNum type="arabicPeriod"/>
            </a:pPr>
            <a:r>
              <a:rPr lang="en"/>
              <a:t>How are languages implemented?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Functional!</a:t>
            </a:r>
            <a:endParaRPr/>
          </a:p>
        </p:txBody>
      </p:sp>
      <p:sp>
        <p:nvSpPr>
          <p:cNvPr id="275" name="Google Shape;275;p5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Modifying state is messy….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What if we make everything stateless?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Functional programming: all computation done by applying/evaluating functions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Deterministic! Clean!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Only data types - atoms and lists!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Char char="●"/>
            </a:pPr>
            <a:r>
              <a:rPr lang="en"/>
              <a:t>Oh, and if you care about this, functional programming is relevant for parts of “industry”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Functional!</a:t>
            </a:r>
            <a:endParaRPr/>
          </a:p>
        </p:txBody>
      </p:sp>
      <p:sp>
        <p:nvSpPr>
          <p:cNvPr id="281" name="Google Shape;281;p5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Modifying state is messy….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What if we make everything stateless?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Functional programming: all computation done by applying/evaluating functions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Deterministic! Clean!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Only data types - primitives and lists!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Char char="●"/>
            </a:pPr>
            <a:r>
              <a:rPr lang="en"/>
              <a:t>Oh, and if you care about this, “industry” is moving towards functional programming</a:t>
            </a:r>
            <a:endParaRPr/>
          </a:p>
        </p:txBody>
      </p:sp>
      <p:pic>
        <p:nvPicPr>
          <p:cNvPr id="282" name="Google Shape;2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52" y="0"/>
            <a:ext cx="5052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Interesting!</a:t>
            </a:r>
            <a:endParaRPr/>
          </a:p>
        </p:txBody>
      </p:sp>
      <p:sp>
        <p:nvSpPr>
          <p:cNvPr id="288" name="Google Shape;288;p5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I said everything is a list or atom….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 mean EVERYTHING</a:t>
            </a:r>
            <a:endParaRPr sz="2400"/>
          </a:p>
          <a:p>
            <a:pPr marL="457200" lvl="0" indent="-381000" algn="l" rtl="0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Also cool stuff like macros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Code that writes other code!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s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Microsoft Macintosh PowerPoint</Application>
  <PresentationFormat>Presentación en pantalla (16:9)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27</vt:i4>
      </vt:variant>
    </vt:vector>
  </HeadingPairs>
  <TitlesOfParts>
    <vt:vector size="39" baseType="lpstr">
      <vt:lpstr>Roboto</vt:lpstr>
      <vt:lpstr>Noto Sans Symbols</vt:lpstr>
      <vt:lpstr>Arial</vt:lpstr>
      <vt:lpstr>Century Schoolbook</vt:lpstr>
      <vt:lpstr>Courier New</vt:lpstr>
      <vt:lpstr>Consolas</vt:lpstr>
      <vt:lpstr>Proxima Nova</vt:lpstr>
      <vt:lpstr>Simple Light</vt:lpstr>
      <vt:lpstr>View</vt:lpstr>
      <vt:lpstr>View</vt:lpstr>
      <vt:lpstr>Disc</vt:lpstr>
      <vt:lpstr>Simple Light</vt:lpstr>
      <vt:lpstr>Discussion 8 - Scheme</vt:lpstr>
      <vt:lpstr>Agenda</vt:lpstr>
      <vt:lpstr>Discussion</vt:lpstr>
      <vt:lpstr>Administrivia</vt:lpstr>
      <vt:lpstr>Why Scheme?</vt:lpstr>
      <vt:lpstr>Simple!</vt:lpstr>
      <vt:lpstr>Functional!</vt:lpstr>
      <vt:lpstr>Functional!</vt:lpstr>
      <vt:lpstr>Interesting!</vt:lpstr>
      <vt:lpstr>Bottom Line:</vt:lpstr>
      <vt:lpstr>Scheme Lists</vt:lpstr>
      <vt:lpstr>How do you construct these Scheme lists?</vt:lpstr>
      <vt:lpstr>How do you construct these Scheme lists?</vt:lpstr>
      <vt:lpstr>How do you construct these Scheme lists?</vt:lpstr>
      <vt:lpstr>Rule for displaying Pairs</vt:lpstr>
      <vt:lpstr>Rule for displaying Pairs</vt:lpstr>
      <vt:lpstr>Rule for displaying Pairs</vt:lpstr>
      <vt:lpstr>Rule for displaying Pairs</vt:lpstr>
      <vt:lpstr>Rule for displaying Pairs</vt:lpstr>
      <vt:lpstr>Constructing lists</vt:lpstr>
      <vt:lpstr>When to use?</vt:lpstr>
      <vt:lpstr>Summary: 3 views of lists</vt:lpstr>
      <vt:lpstr>Summary: 3 views of lists</vt:lpstr>
      <vt:lpstr>Summary: 3 views of lists</vt:lpstr>
      <vt:lpstr>Summary: 3 views of lists</vt:lpstr>
      <vt:lpstr>Attendance</vt:lpstr>
      <vt:lpstr>Reminder: Codewriting with Scheme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8 - Scheme</dc:title>
  <cp:lastModifiedBy>Usuario de Microsoft Office</cp:lastModifiedBy>
  <cp:revision>1</cp:revision>
  <dcterms:modified xsi:type="dcterms:W3CDTF">2019-04-06T02:20:58Z</dcterms:modified>
</cp:coreProperties>
</file>