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aleway" panose="020B0503030101060003" pitchFamily="34" charset="77"/>
      <p:regular r:id="rId20"/>
      <p:bold r:id="rId21"/>
      <p:italic r:id="rId22"/>
      <p:boldItalic r:id="rId23"/>
    </p:embeddedFont>
    <p:embeddedFont>
      <p:font typeface="Source Code Pro" panose="020B0509030403020204" pitchFamily="49" charset="77"/>
      <p:regular r:id="rId24"/>
      <p:bold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18e6dd3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718e6dd3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156a6c519_0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156a6c519_0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156a6c519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156a6c519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156a6c519_0_1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156a6c519_0_1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156a6c519_0_1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156a6c519_0_1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18e6dd3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18e6dd3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18e6dd3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18e6dd3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18e6dd3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718e6dd3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156a6c519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156a6c519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718e6dd3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718e6dd3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56a6c519_0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56a6c519_0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56a6c519_0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56a6c519_0_1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56a6c519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56a6c519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57e8f88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57e8f88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156a6c519_0_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156a6c519_0_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18e6dd3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18e6dd3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lbertwu.org/cs61a/review/mutable-linked-lists/exam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lbertwu.org/cs61a/review/mutable-linked-lists/exam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file/d/0ByFhRPJ7g_tLTXBQcXhnQ3NrVU0/vie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lbertwu.org/cs61a/review/mutable-linked-lists/exam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Nikhita Anumukonda &amp; Anita Cu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extend_link - from Albert Wu’s website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02600" cy="33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 a function extend_link, which</a:t>
            </a:r>
            <a:r>
              <a:rPr lang="en">
                <a:solidFill>
                  <a:schemeClr val="accent2"/>
                </a:solidFill>
              </a:rPr>
              <a:t> takes in two linked lists</a:t>
            </a:r>
            <a:r>
              <a:rPr lang="en">
                <a:solidFill>
                  <a:schemeClr val="dk2"/>
                </a:solidFill>
              </a:rPr>
              <a:t>, s1 and s2. It </a:t>
            </a:r>
            <a:r>
              <a:rPr lang="en">
                <a:solidFill>
                  <a:schemeClr val="accent2"/>
                </a:solidFill>
              </a:rPr>
              <a:t>mutates</a:t>
            </a:r>
            <a:r>
              <a:rPr lang="en">
                <a:solidFill>
                  <a:schemeClr val="dk2"/>
                </a:solidFill>
              </a:rPr>
              <a:t> s1 such that it contains the elements of s2 and its tail. Do this mutatively and </a:t>
            </a:r>
            <a:r>
              <a:rPr lang="en">
                <a:solidFill>
                  <a:schemeClr val="accent2"/>
                </a:solidFill>
              </a:rPr>
              <a:t>do not return anything</a:t>
            </a:r>
            <a:r>
              <a:rPr lang="en">
                <a:solidFill>
                  <a:schemeClr val="dk2"/>
                </a:solidFill>
              </a:rPr>
              <a:t>. Also, make sure that s2 does not get attached to s1. You may assume that s1 always has at least one element.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4314300" y="1231225"/>
            <a:ext cx="4646700" cy="33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extend_link(s1, s2):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s2 is Link.empty: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 s1.rest is Link.empty: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s1.rest = Link(s2.first)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extend_link(s1.rest, s2.rest)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extend_link(s1.rest, s2)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11700" y="4629600"/>
            <a:ext cx="8520600" cy="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http://albertwu.org/cs61a/review/mutable-linked-lists/exam.html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17 MT 1 #5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525" y="970550"/>
            <a:ext cx="5020948" cy="407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17 MT 1 #5 - Solution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300" y="1164900"/>
            <a:ext cx="7149397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18 Final #6a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763" y="1164900"/>
            <a:ext cx="7442480" cy="37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18 Final #6a - Solution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050" y="1068425"/>
            <a:ext cx="6315900" cy="37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17 MT 2 #1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8" y="1554250"/>
            <a:ext cx="9009025" cy="22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17 MT 2 #1 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45775"/>
            <a:ext cx="8922125" cy="23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Resources for Linked Lists</a:t>
            </a:r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Here are some more resources for more Linked List Practice: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Albert Wu’s website: </a:t>
            </a:r>
            <a:r>
              <a:rPr lang="en" sz="11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http://albertwu.org/cs61a/review/mutable-linked-lists/exam.htm</a:t>
            </a:r>
            <a:r>
              <a:rPr lang="en" sz="11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Katya’s Linked List Worksheet: </a:t>
            </a:r>
            <a:r>
              <a:rPr lang="en" sz="11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https://drive.google.com/file/d/0ByFhRPJ7g_tLTXBQcXhnQ3NrVU0/view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Look over: Lab 7, Discussion 7, Guerrilla Section 3, CSM Week 9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dk2"/>
                </a:solidFill>
              </a:rPr>
              <a:t>Good Luck Studying!</a:t>
            </a:r>
            <a:endParaRPr sz="24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b="1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Link: </a:t>
            </a:r>
            <a:endParaRPr b="1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empty = ()</a:t>
            </a:r>
            <a:endParaRPr b="1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b="1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__init__(self, first, rest=empty):</a:t>
            </a:r>
            <a:endParaRPr b="1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assert</a:t>
            </a:r>
            <a:r>
              <a:rPr lang="en" b="1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rest </a:t>
            </a:r>
            <a:r>
              <a:rPr lang="en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</a:t>
            </a:r>
            <a:r>
              <a:rPr lang="en" b="1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Link.empty </a:t>
            </a:r>
            <a:r>
              <a:rPr lang="en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</a:t>
            </a:r>
            <a:r>
              <a:rPr lang="en" b="1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isinstance(rest, Link)</a:t>
            </a:r>
            <a:endParaRPr b="1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self.first = first</a:t>
            </a:r>
            <a:endParaRPr b="1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self.rest = rest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068425"/>
            <a:ext cx="8520600" cy="19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Linked Lists have 2 Parts:</a:t>
            </a:r>
            <a:endParaRPr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-"/>
            </a:pPr>
            <a:r>
              <a:rPr lang="en" b="1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first</a:t>
            </a:r>
            <a:r>
              <a:rPr lang="en"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first element in the linked list</a:t>
            </a:r>
            <a:endParaRPr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-"/>
            </a:pPr>
            <a:r>
              <a:rPr lang="en" b="1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rest</a:t>
            </a:r>
            <a:r>
              <a:rPr lang="en"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pointer that points to the </a:t>
            </a:r>
            <a:r>
              <a:rPr lang="en" b="1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next linked list</a:t>
            </a:r>
            <a:r>
              <a:rPr lang="en"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or it is </a:t>
            </a:r>
            <a:r>
              <a:rPr lang="en" b="1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empty</a:t>
            </a:r>
            <a:r>
              <a:rPr lang="en"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Linked Lists are defined </a:t>
            </a:r>
            <a:r>
              <a:rPr lang="en" b="1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Recursively</a:t>
            </a:r>
            <a:r>
              <a:rPr lang="en"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902700" y="4086400"/>
            <a:ext cx="1278900" cy="5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>
            <a:stCxn id="72" idx="0"/>
            <a:endCxn id="72" idx="2"/>
          </p:cNvCxnSpPr>
          <p:nvPr/>
        </p:nvCxnSpPr>
        <p:spPr>
          <a:xfrm>
            <a:off x="1542150" y="4086400"/>
            <a:ext cx="0" cy="52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5"/>
          <p:cNvSpPr/>
          <p:nvPr/>
        </p:nvSpPr>
        <p:spPr>
          <a:xfrm>
            <a:off x="2822900" y="4086400"/>
            <a:ext cx="1278900" cy="5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>
            <a:stCxn id="74" idx="0"/>
            <a:endCxn id="74" idx="2"/>
          </p:cNvCxnSpPr>
          <p:nvPr/>
        </p:nvCxnSpPr>
        <p:spPr>
          <a:xfrm>
            <a:off x="3462350" y="4086400"/>
            <a:ext cx="0" cy="52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081325" y="4142800"/>
            <a:ext cx="31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endParaRPr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999600" y="4142800"/>
            <a:ext cx="41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846400" y="3531600"/>
            <a:ext cx="761400" cy="413700"/>
          </a:xfrm>
          <a:prstGeom prst="wedgeRoundRectCallout">
            <a:avLst>
              <a:gd name="adj1" fmla="val -20532"/>
              <a:gd name="adj2" fmla="val 67873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first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1826275" y="3531600"/>
            <a:ext cx="761400" cy="413700"/>
          </a:xfrm>
          <a:prstGeom prst="wedgeRoundRectCallout">
            <a:avLst>
              <a:gd name="adj1" fmla="val -20532"/>
              <a:gd name="adj2" fmla="val 67873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0" name="Google Shape;80;p15"/>
          <p:cNvCxnSpPr/>
          <p:nvPr/>
        </p:nvCxnSpPr>
        <p:spPr>
          <a:xfrm rot="10800000" flipH="1">
            <a:off x="1826275" y="4347700"/>
            <a:ext cx="8952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5"/>
          <p:cNvCxnSpPr/>
          <p:nvPr/>
        </p:nvCxnSpPr>
        <p:spPr>
          <a:xfrm rot="10800000" flipH="1">
            <a:off x="3812275" y="4347700"/>
            <a:ext cx="8952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5"/>
          <p:cNvSpPr/>
          <p:nvPr/>
        </p:nvSpPr>
        <p:spPr>
          <a:xfrm>
            <a:off x="4825750" y="4086400"/>
            <a:ext cx="1278900" cy="5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15"/>
          <p:cNvCxnSpPr/>
          <p:nvPr/>
        </p:nvCxnSpPr>
        <p:spPr>
          <a:xfrm>
            <a:off x="5465200" y="4086400"/>
            <a:ext cx="0" cy="52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5"/>
          <p:cNvSpPr txBox="1"/>
          <p:nvPr/>
        </p:nvSpPr>
        <p:spPr>
          <a:xfrm>
            <a:off x="5011775" y="4166350"/>
            <a:ext cx="319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5" name="Google Shape;85;p15"/>
          <p:cNvCxnSpPr/>
          <p:nvPr/>
        </p:nvCxnSpPr>
        <p:spPr>
          <a:xfrm rot="10800000" flipH="1">
            <a:off x="5741875" y="4347700"/>
            <a:ext cx="8952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" name="Google Shape;86;p15"/>
          <p:cNvSpPr txBox="1"/>
          <p:nvPr/>
        </p:nvSpPr>
        <p:spPr>
          <a:xfrm>
            <a:off x="6828600" y="4142800"/>
            <a:ext cx="8952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. . .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writing code, ask yourself...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types of </a:t>
            </a:r>
            <a:r>
              <a:rPr lang="en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arguments</a:t>
            </a:r>
            <a:r>
              <a:rPr lang="en"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am I taking in? </a:t>
            </a:r>
            <a:endParaRPr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type of values should I </a:t>
            </a:r>
            <a:r>
              <a:rPr lang="en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 Should I </a:t>
            </a:r>
            <a:r>
              <a:rPr lang="en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construct a new Link</a:t>
            </a:r>
            <a:r>
              <a:rPr lang="en"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object or </a:t>
            </a:r>
            <a:r>
              <a:rPr lang="en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mutate</a:t>
            </a:r>
            <a:r>
              <a:rPr lang="en"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 linked list given to me?</a:t>
            </a:r>
            <a:endParaRPr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-"/>
            </a:pPr>
            <a:r>
              <a:rPr lang="en"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Mutate by modifying .first and/or .rest</a:t>
            </a:r>
            <a:endParaRPr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Tip: </a:t>
            </a:r>
            <a:r>
              <a:rPr lang="en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recursion</a:t>
            </a:r>
            <a:r>
              <a:rPr lang="en"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can often come in handy!</a:t>
            </a:r>
            <a:endParaRPr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Q: What would be a reasonable </a:t>
            </a:r>
            <a:r>
              <a:rPr lang="en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base case</a:t>
            </a:r>
            <a:r>
              <a:rPr lang="en" b="1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endParaRPr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16 MT 2 #1a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075" y="1136925"/>
            <a:ext cx="7193859" cy="37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16 MT 2 #1a - Solution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825"/>
            <a:ext cx="8839199" cy="3720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16 MT 2 #1b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3400"/>
            <a:ext cx="8839198" cy="2537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16 MT 2 #1b - Solution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r="56629"/>
          <a:stretch/>
        </p:blipFill>
        <p:spPr>
          <a:xfrm>
            <a:off x="152400" y="1789100"/>
            <a:ext cx="3833600" cy="24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l="40465"/>
          <a:stretch/>
        </p:blipFill>
        <p:spPr>
          <a:xfrm>
            <a:off x="3881549" y="1941500"/>
            <a:ext cx="5262449" cy="24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extend_link - from Albert Wu’s website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02600" cy="33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 a function extend_link, which</a:t>
            </a:r>
            <a:r>
              <a:rPr lang="en">
                <a:solidFill>
                  <a:schemeClr val="accent2"/>
                </a:solidFill>
              </a:rPr>
              <a:t> takes in two linked lists</a:t>
            </a:r>
            <a:r>
              <a:rPr lang="en">
                <a:solidFill>
                  <a:schemeClr val="dk2"/>
                </a:solidFill>
              </a:rPr>
              <a:t>, s1 and s2. It </a:t>
            </a:r>
            <a:r>
              <a:rPr lang="en">
                <a:solidFill>
                  <a:schemeClr val="accent2"/>
                </a:solidFill>
              </a:rPr>
              <a:t>mutates</a:t>
            </a:r>
            <a:r>
              <a:rPr lang="en">
                <a:solidFill>
                  <a:schemeClr val="dk2"/>
                </a:solidFill>
              </a:rPr>
              <a:t> s1 such that it contains the elements of s2 and its tail. Do this mutatively and </a:t>
            </a:r>
            <a:r>
              <a:rPr lang="en">
                <a:solidFill>
                  <a:schemeClr val="accent2"/>
                </a:solidFill>
              </a:rPr>
              <a:t>do not return anything</a:t>
            </a:r>
            <a:r>
              <a:rPr lang="en">
                <a:solidFill>
                  <a:schemeClr val="dk2"/>
                </a:solidFill>
              </a:rPr>
              <a:t>. Also, make sure that s2 does not get attached to s1. You may assume that s1 always has at least one element.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311700" y="4629600"/>
            <a:ext cx="8520600" cy="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http://albertwu.org/cs61a/review/mutable-linked-lists/exam.html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649750" y="1199013"/>
            <a:ext cx="4002600" cy="33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extend_link(s1, s2):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""" Extend s1 to include the 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elements of s2. 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s1 = Link(1)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s2 = Link(2, Link(3))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extend_link(s1, s2)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s1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Link(1, Link(2, Link(3)))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&gt;&gt;&gt; s1.rest is not s2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"""</a:t>
            </a:r>
            <a:endParaRPr sz="14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"*** Your Code ***"</a:t>
            </a:r>
            <a:endParaRPr sz="14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Macintosh PowerPoint</Application>
  <PresentationFormat>Presentación en pantalla (16:9)</PresentationFormat>
  <Paragraphs>71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Raleway</vt:lpstr>
      <vt:lpstr>Source Sans Pro</vt:lpstr>
      <vt:lpstr>Source Code Pro</vt:lpstr>
      <vt:lpstr>Arial</vt:lpstr>
      <vt:lpstr>Plum</vt:lpstr>
      <vt:lpstr>Linked Lists</vt:lpstr>
      <vt:lpstr>Implementation</vt:lpstr>
      <vt:lpstr>Remember</vt:lpstr>
      <vt:lpstr>When writing code, ask yourself...</vt:lpstr>
      <vt:lpstr>Spring 16 MT 2 #1a</vt:lpstr>
      <vt:lpstr>Spring 16 MT 2 #1a - Solution</vt:lpstr>
      <vt:lpstr>Spring 16 MT 2 #1b</vt:lpstr>
      <vt:lpstr>Spring 16 MT 2 #1b - Solution</vt:lpstr>
      <vt:lpstr>extend_link - from Albert Wu’s website</vt:lpstr>
      <vt:lpstr>extend_link - from Albert Wu’s website </vt:lpstr>
      <vt:lpstr>Spring 17 MT 1 #5</vt:lpstr>
      <vt:lpstr>Spring 17 MT 1 #5 - Solution</vt:lpstr>
      <vt:lpstr>Fall 18 Final #6a</vt:lpstr>
      <vt:lpstr>Fall 18 Final #6a - Solution</vt:lpstr>
      <vt:lpstr>Spring 17 MT 2 #1</vt:lpstr>
      <vt:lpstr>Spring 17 MT 2 #1 </vt:lpstr>
      <vt:lpstr>More Resources for Linked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cp:lastModifiedBy>Usuario de Microsoft Office</cp:lastModifiedBy>
  <cp:revision>1</cp:revision>
  <dcterms:modified xsi:type="dcterms:W3CDTF">2019-05-08T01:50:50Z</dcterms:modified>
</cp:coreProperties>
</file>