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  <p:sldMasterId id="2147483673" r:id="rId3"/>
  </p:sldMasterIdLst>
  <p:notesMasterIdLst>
    <p:notesMasterId r:id="rId3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5143500" type="screen16x9"/>
  <p:notesSz cx="6858000" cy="9144000"/>
  <p:embeddedFontLst>
    <p:embeddedFont>
      <p:font typeface="Century Schoolbook" panose="02040604050505020304" pitchFamily="18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  <p:embeddedFont>
      <p:font typeface="Roboto Mono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8.fntdata"/><Relationship Id="rId21" Type="http://schemas.openxmlformats.org/officeDocument/2006/relationships/slide" Target="slides/slide18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5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391c47e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4391c47e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391c47ed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391c47ed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391c47ed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391c47ed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391c47ed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391c47ed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391c47ed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391c47ed1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391c47ed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391c47ed1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391c47ed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391c47ed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391c47ed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391c47ed1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391c47ed1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391c47ed1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391c47ed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391c47ed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391c47ed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391c47ed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391c47ed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4391c47ed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391c47ed1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391c47ed1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391c47ed1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391c47ed1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391c47ed1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391c47ed1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391c47e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391c47e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391c47ed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391c47ed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391c47ed1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391c47ed1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391c47ed1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4391c47ed1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391c47ed1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391c47ed1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391c47ed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391c47ed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391c47ed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391c47ed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391c47ed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391c47ed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391c47ed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391c47ed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391c47ed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391c47ed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391c47ed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391c47ed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391c47ed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391c47ed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343437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sz="72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200" b="0" i="0" u="none" strike="noStrike" cap="none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7F7F7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7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200" b="0" i="0" u="none" strike="noStrike" cap="non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3360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2"/>
          </p:nvPr>
        </p:nvSpPr>
        <p:spPr>
          <a:xfrm>
            <a:off x="4594860" y="1371601"/>
            <a:ext cx="3360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343437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sz="72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1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200" b="0" i="0" u="none" strike="noStrike" cap="none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7F7F7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946404" y="1285241"/>
            <a:ext cx="33603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2"/>
          </p:nvPr>
        </p:nvSpPr>
        <p:spPr>
          <a:xfrm>
            <a:off x="946404" y="1880663"/>
            <a:ext cx="3360300" cy="27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3"/>
          </p:nvPr>
        </p:nvSpPr>
        <p:spPr>
          <a:xfrm>
            <a:off x="4594860" y="1285241"/>
            <a:ext cx="33603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4"/>
          </p:nvPr>
        </p:nvSpPr>
        <p:spPr>
          <a:xfrm>
            <a:off x="4594860" y="1880663"/>
            <a:ext cx="3360300" cy="27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630936" y="342901"/>
            <a:ext cx="2400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3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378200" y="514350"/>
            <a:ext cx="4559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2"/>
          </p:nvPr>
        </p:nvSpPr>
        <p:spPr>
          <a:xfrm>
            <a:off x="630936" y="1574801"/>
            <a:ext cx="24003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/>
          <p:nvPr/>
        </p:nvSpPr>
        <p:spPr>
          <a:xfrm>
            <a:off x="0" y="3829050"/>
            <a:ext cx="8469600" cy="1314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685800" y="3943350"/>
            <a:ext cx="7486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sz="2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6" name="Google Shape;126;p24"/>
          <p:cNvSpPr>
            <a:spLocks noGrp="1"/>
          </p:cNvSpPr>
          <p:nvPr>
            <p:ph type="pic" idx="2"/>
          </p:nvPr>
        </p:nvSpPr>
        <p:spPr>
          <a:xfrm>
            <a:off x="0" y="1"/>
            <a:ext cx="8469600" cy="384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8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685800" y="4581442"/>
            <a:ext cx="7486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1300" b="0" i="0" u="none" strike="noStrike" cap="none">
                <a:solidFill>
                  <a:srgbClr val="D8D8D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 rot="5400000">
            <a:off x="2538024" y="-219899"/>
            <a:ext cx="3263400" cy="6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 rot="5400000">
            <a:off x="5203650" y="1568700"/>
            <a:ext cx="44232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 rot="5400000">
            <a:off x="1260225" y="-403050"/>
            <a:ext cx="44232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</a:pPr>
            <a:r>
              <a:rPr lang="en"/>
              <a:t>Discussion 6 - OOP and Inheritance</a:t>
            </a:r>
            <a:endParaRPr sz="72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8" name="Google Shape;148;p27"/>
          <p:cNvSpPr txBox="1">
            <a:spLocks noGrp="1"/>
          </p:cNvSpPr>
          <p:nvPr>
            <p:ph type="subTitle" idx="1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"/>
              <a:t>Chris Allsman (they/them)</a:t>
            </a:r>
            <a:endParaRPr sz="2200" b="0" i="0" u="none" strike="noStrike" cap="none">
              <a:solidFill>
                <a:srgbClr val="BFBFB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Check:</a:t>
            </a:r>
            <a:endParaRPr/>
          </a:p>
        </p:txBody>
      </p:sp>
      <p:sp>
        <p:nvSpPr>
          <p:cNvPr id="209" name="Google Shape;209;p36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1212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class Foo:</a:t>
            </a:r>
            <a:endParaRPr sz="2200">
              <a:solidFill>
                <a:srgbClr val="21212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1212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	bar = 1</a:t>
            </a:r>
            <a:endParaRPr sz="2200">
              <a:solidFill>
                <a:srgbClr val="21212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1212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	def __init__(self, foo):</a:t>
            </a:r>
            <a:endParaRPr sz="2200">
              <a:solidFill>
                <a:srgbClr val="21212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1212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		self.foo = foo</a:t>
            </a:r>
            <a:endParaRPr sz="2200">
              <a:solidFill>
                <a:srgbClr val="21212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baz = Foo(5)</a:t>
            </a:r>
            <a:endParaRPr sz="22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baz.bar</a:t>
            </a:r>
            <a:endParaRPr sz="22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22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Foo.foo</a:t>
            </a:r>
            <a:endParaRPr sz="22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Error</a:t>
            </a:r>
            <a:endParaRPr sz="22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Method/Attribute Lookup</a:t>
            </a:r>
            <a:endParaRPr/>
          </a:p>
        </p:txBody>
      </p:sp>
      <p:sp>
        <p:nvSpPr>
          <p:cNvPr id="215" name="Google Shape;215;p37"/>
          <p:cNvSpPr/>
          <p:nvPr/>
        </p:nvSpPr>
        <p:spPr>
          <a:xfrm>
            <a:off x="2291713" y="2511925"/>
            <a:ext cx="1835700" cy="1835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7"/>
          <p:cNvSpPr txBox="1"/>
          <p:nvPr/>
        </p:nvSpPr>
        <p:spPr>
          <a:xfrm>
            <a:off x="2368213" y="2664900"/>
            <a:ext cx="1682700" cy="7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Instance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37"/>
          <p:cNvSpPr/>
          <p:nvPr/>
        </p:nvSpPr>
        <p:spPr>
          <a:xfrm>
            <a:off x="4910713" y="1765625"/>
            <a:ext cx="1835700" cy="1835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7"/>
          <p:cNvSpPr txBox="1"/>
          <p:nvPr/>
        </p:nvSpPr>
        <p:spPr>
          <a:xfrm>
            <a:off x="5187988" y="1909500"/>
            <a:ext cx="1682700" cy="7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Class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9" name="Google Shape;219;p37"/>
          <p:cNvCxnSpPr>
            <a:stCxn id="215" idx="3"/>
            <a:endCxn id="217" idx="1"/>
          </p:cNvCxnSpPr>
          <p:nvPr/>
        </p:nvCxnSpPr>
        <p:spPr>
          <a:xfrm rot="10800000" flipH="1">
            <a:off x="4127413" y="2683375"/>
            <a:ext cx="783300" cy="74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0" name="Google Shape;220;p37"/>
          <p:cNvSpPr txBox="1"/>
          <p:nvPr/>
        </p:nvSpPr>
        <p:spPr>
          <a:xfrm>
            <a:off x="2523775" y="3462275"/>
            <a:ext cx="1420200" cy="7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foo: 5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37"/>
          <p:cNvSpPr txBox="1"/>
          <p:nvPr/>
        </p:nvSpPr>
        <p:spPr>
          <a:xfrm>
            <a:off x="5188000" y="2706325"/>
            <a:ext cx="1420200" cy="7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bar: 1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Idea: “Self”</a:t>
            </a:r>
            <a:endParaRPr/>
          </a:p>
        </p:txBody>
      </p:sp>
      <p:sp>
        <p:nvSpPr>
          <p:cNvPr id="227" name="Google Shape;227;p38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does “self” mean?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When do we create and use “self”?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</a:t>
            </a:r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body" idx="1"/>
          </p:nvPr>
        </p:nvSpPr>
        <p:spPr>
          <a:xfrm>
            <a:off x="86350" y="1362000"/>
            <a:ext cx="4855800" cy="34245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class Dog: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def __init__(self, name):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	self.name = name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def bark(self):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	print(“bark”)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20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	print(self.name)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4" name="Google Shape;234;p39"/>
          <p:cNvSpPr txBox="1"/>
          <p:nvPr/>
        </p:nvSpPr>
        <p:spPr>
          <a:xfrm>
            <a:off x="5172300" y="1427900"/>
            <a:ext cx="3109200" cy="3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chloe = Dog(“chloe”)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</a:t>
            </a:r>
            <a:endParaRPr/>
          </a:p>
        </p:txBody>
      </p:sp>
      <p:sp>
        <p:nvSpPr>
          <p:cNvPr id="240" name="Google Shape;240;p40"/>
          <p:cNvSpPr txBox="1">
            <a:spLocks noGrp="1"/>
          </p:cNvSpPr>
          <p:nvPr>
            <p:ph type="body" idx="1"/>
          </p:nvPr>
        </p:nvSpPr>
        <p:spPr>
          <a:xfrm>
            <a:off x="86350" y="1362000"/>
            <a:ext cx="4855800" cy="34245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class Dog: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def __init__(self, name):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	self.name = name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def bark(self):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	print(“bark”)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20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	print(self.name)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1" name="Google Shape;241;p40"/>
          <p:cNvSpPr txBox="1"/>
          <p:nvPr/>
        </p:nvSpPr>
        <p:spPr>
          <a:xfrm>
            <a:off x="5172300" y="1427900"/>
            <a:ext cx="3109200" cy="3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chloe = Dog(“chloe”)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2" name="Google Shape;242;p40"/>
          <p:cNvSpPr/>
          <p:nvPr/>
        </p:nvSpPr>
        <p:spPr>
          <a:xfrm>
            <a:off x="5882400" y="2099625"/>
            <a:ext cx="2111100" cy="1199400"/>
          </a:xfrm>
          <a:prstGeom prst="wedgeRoundRectCallout">
            <a:avLst>
              <a:gd name="adj1" fmla="val -12727"/>
              <a:gd name="adj2" fmla="val -72403"/>
              <a:gd name="adj3" fmla="val 0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calls the __init__ method of Dog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</a:t>
            </a:r>
            <a:endParaRPr/>
          </a:p>
        </p:txBody>
      </p:sp>
      <p:sp>
        <p:nvSpPr>
          <p:cNvPr id="248" name="Google Shape;248;p41"/>
          <p:cNvSpPr txBox="1">
            <a:spLocks noGrp="1"/>
          </p:cNvSpPr>
          <p:nvPr>
            <p:ph type="body" idx="1"/>
          </p:nvPr>
        </p:nvSpPr>
        <p:spPr>
          <a:xfrm>
            <a:off x="86350" y="1362000"/>
            <a:ext cx="4855800" cy="34245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class Dog: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def __init__(self, name):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	self.name = name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def bark(self):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	print(“bark”)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20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	print(self.name)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9" name="Google Shape;249;p41"/>
          <p:cNvSpPr txBox="1"/>
          <p:nvPr/>
        </p:nvSpPr>
        <p:spPr>
          <a:xfrm>
            <a:off x="5172300" y="1427900"/>
            <a:ext cx="3109200" cy="3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chloe = Dog(“chloe”)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0" name="Google Shape;250;p41"/>
          <p:cNvSpPr/>
          <p:nvPr/>
        </p:nvSpPr>
        <p:spPr>
          <a:xfrm>
            <a:off x="2802050" y="2157200"/>
            <a:ext cx="710100" cy="316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6FA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41"/>
          <p:cNvSpPr/>
          <p:nvPr/>
        </p:nvSpPr>
        <p:spPr>
          <a:xfrm>
            <a:off x="3061200" y="467150"/>
            <a:ext cx="2111100" cy="1199400"/>
          </a:xfrm>
          <a:prstGeom prst="wedgeRoundRectCallout">
            <a:avLst>
              <a:gd name="adj1" fmla="val -37274"/>
              <a:gd name="adj2" fmla="val 81307"/>
              <a:gd name="adj3" fmla="val 0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Contains the instance that you’re creating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</a:t>
            </a:r>
            <a:endParaRPr/>
          </a:p>
        </p:txBody>
      </p:sp>
      <p:sp>
        <p:nvSpPr>
          <p:cNvPr id="257" name="Google Shape;257;p42"/>
          <p:cNvSpPr txBox="1">
            <a:spLocks noGrp="1"/>
          </p:cNvSpPr>
          <p:nvPr>
            <p:ph type="body" idx="1"/>
          </p:nvPr>
        </p:nvSpPr>
        <p:spPr>
          <a:xfrm>
            <a:off x="86350" y="1362000"/>
            <a:ext cx="4855800" cy="34245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class Dog: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def __init__(self, name):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	self.name = name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def bark(self):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	print(“bark”)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20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	print(self.name)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8" name="Google Shape;258;p42"/>
          <p:cNvSpPr txBox="1"/>
          <p:nvPr/>
        </p:nvSpPr>
        <p:spPr>
          <a:xfrm>
            <a:off x="5172300" y="1427900"/>
            <a:ext cx="3109200" cy="3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chloe = Dog(“chloe”)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9" name="Google Shape;259;p42"/>
          <p:cNvSpPr/>
          <p:nvPr/>
        </p:nvSpPr>
        <p:spPr>
          <a:xfrm>
            <a:off x="2802050" y="2157200"/>
            <a:ext cx="710100" cy="316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6FA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42"/>
          <p:cNvSpPr/>
          <p:nvPr/>
        </p:nvSpPr>
        <p:spPr>
          <a:xfrm>
            <a:off x="3061200" y="467150"/>
            <a:ext cx="2111100" cy="1199400"/>
          </a:xfrm>
          <a:prstGeom prst="wedgeRoundRectCallout">
            <a:avLst>
              <a:gd name="adj1" fmla="val -37274"/>
              <a:gd name="adj2" fmla="val 81307"/>
              <a:gd name="adj3" fmla="val 0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Contains the instance that you’re creating</a:t>
            </a:r>
            <a:endParaRPr sz="1800"/>
          </a:p>
        </p:txBody>
      </p:sp>
      <p:sp>
        <p:nvSpPr>
          <p:cNvPr id="261" name="Google Shape;261;p42"/>
          <p:cNvSpPr/>
          <p:nvPr/>
        </p:nvSpPr>
        <p:spPr>
          <a:xfrm>
            <a:off x="5172300" y="2577150"/>
            <a:ext cx="2111100" cy="1199400"/>
          </a:xfrm>
          <a:prstGeom prst="wedgeRoundRectCallout">
            <a:avLst>
              <a:gd name="adj1" fmla="val -111365"/>
              <a:gd name="adj2" fmla="val -29008"/>
              <a:gd name="adj3" fmla="val 0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Creates a new instance attribute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</a:t>
            </a:r>
            <a:endParaRPr/>
          </a:p>
        </p:txBody>
      </p:sp>
      <p:sp>
        <p:nvSpPr>
          <p:cNvPr id="267" name="Google Shape;267;p43"/>
          <p:cNvSpPr txBox="1">
            <a:spLocks noGrp="1"/>
          </p:cNvSpPr>
          <p:nvPr>
            <p:ph type="body" idx="1"/>
          </p:nvPr>
        </p:nvSpPr>
        <p:spPr>
          <a:xfrm>
            <a:off x="86350" y="1362000"/>
            <a:ext cx="4855800" cy="34245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class Dog: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def __init__(self, name):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	self.name = name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def bark(self):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	print(“bark”)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20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	print(self.name)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8" name="Google Shape;268;p43"/>
          <p:cNvSpPr txBox="1"/>
          <p:nvPr/>
        </p:nvSpPr>
        <p:spPr>
          <a:xfrm>
            <a:off x="5172300" y="1427900"/>
            <a:ext cx="3109200" cy="3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chloe = Dog(“chloe”)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9" name="Google Shape;269;p43"/>
          <p:cNvSpPr/>
          <p:nvPr/>
        </p:nvSpPr>
        <p:spPr>
          <a:xfrm>
            <a:off x="6275850" y="1504675"/>
            <a:ext cx="1736700" cy="316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6FA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43"/>
          <p:cNvSpPr/>
          <p:nvPr/>
        </p:nvSpPr>
        <p:spPr>
          <a:xfrm>
            <a:off x="5815250" y="2663525"/>
            <a:ext cx="2111100" cy="1199400"/>
          </a:xfrm>
          <a:prstGeom prst="wedgeRoundRectCallout">
            <a:avLst>
              <a:gd name="adj1" fmla="val 13182"/>
              <a:gd name="adj2" fmla="val -95414"/>
              <a:gd name="adj3" fmla="val 0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Returns the instance you just created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</a:t>
            </a:r>
            <a:endParaRPr/>
          </a:p>
        </p:txBody>
      </p:sp>
      <p:sp>
        <p:nvSpPr>
          <p:cNvPr id="276" name="Google Shape;276;p44"/>
          <p:cNvSpPr txBox="1">
            <a:spLocks noGrp="1"/>
          </p:cNvSpPr>
          <p:nvPr>
            <p:ph type="body" idx="1"/>
          </p:nvPr>
        </p:nvSpPr>
        <p:spPr>
          <a:xfrm>
            <a:off x="86350" y="1362000"/>
            <a:ext cx="4855800" cy="34245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class Dog: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def __init__(self, name):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	self.name = name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def bark(self):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	print(“bark”)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20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	print(self.name)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7" name="Google Shape;277;p44"/>
          <p:cNvSpPr txBox="1"/>
          <p:nvPr/>
        </p:nvSpPr>
        <p:spPr>
          <a:xfrm>
            <a:off x="5018750" y="1361900"/>
            <a:ext cx="3435300" cy="3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&gt;&gt;&gt;chloe = Dog(“chloe”)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chloe.name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“chloe”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chloe.bark()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</a:t>
            </a:r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body" idx="1"/>
          </p:nvPr>
        </p:nvSpPr>
        <p:spPr>
          <a:xfrm>
            <a:off x="86350" y="1362000"/>
            <a:ext cx="4855800" cy="34245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class Dog: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def __init__(self, name):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	self.name = name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def bark(self):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	print(“bark”)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20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	print(self.name)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4" name="Google Shape;284;p45"/>
          <p:cNvSpPr txBox="1"/>
          <p:nvPr/>
        </p:nvSpPr>
        <p:spPr>
          <a:xfrm>
            <a:off x="5018750" y="1361900"/>
            <a:ext cx="3435300" cy="3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&gt;&gt;&gt;chloe = Dog(“chloe”)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chloe.name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“chloe”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chloe.bark()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5" name="Google Shape;285;p45"/>
          <p:cNvCxnSpPr/>
          <p:nvPr/>
        </p:nvCxnSpPr>
        <p:spPr>
          <a:xfrm rot="10800000" flipH="1">
            <a:off x="2850025" y="3107075"/>
            <a:ext cx="2744400" cy="307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6" name="Google Shape;286;p45"/>
          <p:cNvSpPr/>
          <p:nvPr/>
        </p:nvSpPr>
        <p:spPr>
          <a:xfrm>
            <a:off x="5441000" y="3738300"/>
            <a:ext cx="2111100" cy="1199400"/>
          </a:xfrm>
          <a:prstGeom prst="wedgeRoundRectCallout">
            <a:avLst>
              <a:gd name="adj1" fmla="val -169549"/>
              <a:gd name="adj2" fmla="val -65014"/>
              <a:gd name="adj3" fmla="val 0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Pass the instance into self automatically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</a:pPr>
            <a:r>
              <a:rPr lang="en"/>
              <a:t>Administrivia</a:t>
            </a:r>
            <a:endParaRPr sz="4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"/>
              <a:t>HW5 due tomorrow</a:t>
            </a:r>
            <a:endParaRPr/>
          </a:p>
          <a:p>
            <a:pPr marL="457200" marR="0" lvl="0" indent="-32004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"/>
              <a:t>Ants project out, due 3/14</a:t>
            </a:r>
            <a:endParaRPr/>
          </a:p>
          <a:p>
            <a:pPr marL="914400" marR="0" lvl="1" indent="-3302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Phase 1 &amp; 2 due 3/11</a:t>
            </a:r>
            <a:endParaRPr/>
          </a:p>
          <a:p>
            <a:pPr marL="914400" marR="0" lvl="1" indent="-3302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Can work with one partner</a:t>
            </a:r>
            <a:endParaRPr/>
          </a:p>
          <a:p>
            <a:pPr marL="914400" marR="0" lvl="1" indent="-3302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Get started soon!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</a:t>
            </a:r>
            <a:endParaRPr/>
          </a:p>
        </p:txBody>
      </p:sp>
      <p:sp>
        <p:nvSpPr>
          <p:cNvPr id="292" name="Google Shape;292;p46"/>
          <p:cNvSpPr txBox="1">
            <a:spLocks noGrp="1"/>
          </p:cNvSpPr>
          <p:nvPr>
            <p:ph type="body" idx="1"/>
          </p:nvPr>
        </p:nvSpPr>
        <p:spPr>
          <a:xfrm>
            <a:off x="86350" y="1362000"/>
            <a:ext cx="4855800" cy="34245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class Dog: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def __init__(self, name):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	self.name = name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def bark(self):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	print(“bark”)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20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	print(self.name)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3" name="Google Shape;293;p46"/>
          <p:cNvSpPr txBox="1"/>
          <p:nvPr/>
        </p:nvSpPr>
        <p:spPr>
          <a:xfrm>
            <a:off x="5018750" y="1361900"/>
            <a:ext cx="3435300" cy="3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&gt;&gt;&gt;chloe = Dog(“chloe”)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chloe.name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“chloe”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chloe.bark()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bark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chloe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</a:t>
            </a:r>
            <a:endParaRPr/>
          </a:p>
        </p:txBody>
      </p:sp>
      <p:sp>
        <p:nvSpPr>
          <p:cNvPr id="299" name="Google Shape;299;p47"/>
          <p:cNvSpPr txBox="1">
            <a:spLocks noGrp="1"/>
          </p:cNvSpPr>
          <p:nvPr>
            <p:ph type="body" idx="1"/>
          </p:nvPr>
        </p:nvSpPr>
        <p:spPr>
          <a:xfrm>
            <a:off x="86350" y="1362000"/>
            <a:ext cx="4855800" cy="34245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class Dog: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def __init__(self, name):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	self.name = name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def bark(self):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	print(“bark”)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20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	print(self.name)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0" name="Google Shape;300;p47"/>
          <p:cNvSpPr txBox="1"/>
          <p:nvPr/>
        </p:nvSpPr>
        <p:spPr>
          <a:xfrm>
            <a:off x="5018750" y="1361900"/>
            <a:ext cx="3435300" cy="3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&gt;&gt;&gt;chloe = Dog(“chloe”)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chloe.name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“chloe”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chloe.bark()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bark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chloe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Dog.bark(chloe)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</a:t>
            </a:r>
            <a:endParaRPr/>
          </a:p>
        </p:txBody>
      </p:sp>
      <p:sp>
        <p:nvSpPr>
          <p:cNvPr id="306" name="Google Shape;306;p48"/>
          <p:cNvSpPr txBox="1">
            <a:spLocks noGrp="1"/>
          </p:cNvSpPr>
          <p:nvPr>
            <p:ph type="body" idx="1"/>
          </p:nvPr>
        </p:nvSpPr>
        <p:spPr>
          <a:xfrm>
            <a:off x="86350" y="1362000"/>
            <a:ext cx="4855800" cy="34245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class Dog: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def __init__(self, name):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	self.name = name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def bark(self):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	print(“bark”)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400"/>
              </a:spcBef>
              <a:spcAft>
                <a:spcPts val="20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	print(self.name)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7" name="Google Shape;307;p48"/>
          <p:cNvSpPr txBox="1"/>
          <p:nvPr/>
        </p:nvSpPr>
        <p:spPr>
          <a:xfrm>
            <a:off x="5018750" y="1361900"/>
            <a:ext cx="3435300" cy="3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&gt;&gt;&gt;chloe = Dog(“chloe”)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chloe.name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“chloe”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chloe.bark()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bark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chloe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Dog.bark(chloe)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bark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chloe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8" name="Google Shape;308;p48"/>
          <p:cNvSpPr/>
          <p:nvPr/>
        </p:nvSpPr>
        <p:spPr>
          <a:xfrm>
            <a:off x="2090825" y="2876925"/>
            <a:ext cx="2111100" cy="1320900"/>
          </a:xfrm>
          <a:prstGeom prst="wedgeRoundRectCallout">
            <a:avLst>
              <a:gd name="adj1" fmla="val 88692"/>
              <a:gd name="adj2" fmla="val 35724"/>
              <a:gd name="adj3" fmla="val 0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Have to pass in the instance yourself when calling on a class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of Properties</a:t>
            </a:r>
            <a:endParaRPr/>
          </a:p>
        </p:txBody>
      </p:sp>
      <p:sp>
        <p:nvSpPr>
          <p:cNvPr id="314" name="Google Shape;314;p49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"/>
              <a:t>instance = Class() creates an instance of class Class.</a:t>
            </a:r>
            <a:endParaRPr/>
          </a:p>
          <a:p>
            <a: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"/>
              <a:t>Class.attribute gets class attribute, instance.attribute gets instance attribute</a:t>
            </a:r>
            <a:endParaRPr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If no instance attribute, look for class attribute</a:t>
            </a:r>
            <a:endParaRPr/>
          </a:p>
          <a:p>
            <a: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"/>
              <a:t>instance.method(x) = Class.method(instance, x)</a:t>
            </a:r>
            <a:endParaRPr/>
          </a:p>
          <a:p>
            <a:pPr marL="457200" lvl="0" indent="-320040" algn="l" rtl="0">
              <a:spcBef>
                <a:spcPts val="1000"/>
              </a:spcBef>
              <a:spcAft>
                <a:spcPts val="200"/>
              </a:spcAft>
              <a:buSzPts val="1440"/>
              <a:buChar char="●"/>
            </a:pPr>
            <a:r>
              <a:rPr lang="en"/>
              <a:t>Inside a method: self refers to the instance you’re calling it 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</a:t>
            </a:r>
            <a:endParaRPr/>
          </a:p>
        </p:txBody>
      </p:sp>
      <p:sp>
        <p:nvSpPr>
          <p:cNvPr id="320" name="Google Shape;320;p50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000"/>
              <a:t>links.cs61a.org/chris-disc</a:t>
            </a:r>
            <a:endParaRPr sz="3000"/>
          </a:p>
          <a:p>
            <a:pPr marL="0" lvl="0" indent="0" algn="ctr" rtl="0">
              <a:spcBef>
                <a:spcPts val="1400"/>
              </a:spcBef>
              <a:spcAft>
                <a:spcPts val="200"/>
              </a:spcAft>
              <a:buNone/>
            </a:pPr>
            <a:r>
              <a:rPr lang="en" sz="3000"/>
              <a:t>Magic Word: objection</a:t>
            </a:r>
            <a:endParaRPr sz="3000"/>
          </a:p>
        </p:txBody>
      </p:sp>
      <p:pic>
        <p:nvPicPr>
          <p:cNvPr id="321" name="Google Shape;32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25000" y="3038000"/>
            <a:ext cx="2744124" cy="154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500" y="3038001"/>
            <a:ext cx="2744125" cy="1542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1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Flying the cOOP</a:t>
            </a:r>
            <a:endParaRPr/>
          </a:p>
        </p:txBody>
      </p:sp>
      <p:sp>
        <p:nvSpPr>
          <p:cNvPr id="328" name="Google Shape;328;p51"/>
          <p:cNvSpPr txBox="1">
            <a:spLocks noGrp="1"/>
          </p:cNvSpPr>
          <p:nvPr>
            <p:ph type="body" idx="1"/>
          </p:nvPr>
        </p:nvSpPr>
        <p:spPr>
          <a:xfrm>
            <a:off x="1" y="1689725"/>
            <a:ext cx="5325300" cy="27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Bird: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def __init__(self, can_fly, call):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self.can_fly = can_fly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self.call = call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def sing(self):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20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print(self.call)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9" name="Google Shape;329;p51"/>
          <p:cNvSpPr txBox="1"/>
          <p:nvPr/>
        </p:nvSpPr>
        <p:spPr>
          <a:xfrm>
            <a:off x="4244825" y="1689725"/>
            <a:ext cx="4244700" cy="3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SilentBird: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914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def __init__(self, can_fly, call):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914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self.can_fly = can_fly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self.call = call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914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914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def sing(self):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914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print(‘’)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Inheritance!</a:t>
            </a:r>
            <a:endParaRPr/>
          </a:p>
        </p:txBody>
      </p:sp>
      <p:sp>
        <p:nvSpPr>
          <p:cNvPr id="335" name="Google Shape;335;p52"/>
          <p:cNvSpPr txBox="1">
            <a:spLocks noGrp="1"/>
          </p:cNvSpPr>
          <p:nvPr>
            <p:ph type="body" idx="1"/>
          </p:nvPr>
        </p:nvSpPr>
        <p:spPr>
          <a:xfrm>
            <a:off x="1" y="1689725"/>
            <a:ext cx="5325300" cy="27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Bird: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def __init__(self, can_fly, call):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self.can_fly = can_fly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self.call = call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def sing(self):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91440" algn="l" rtl="0">
              <a:spcBef>
                <a:spcPts val="1400"/>
              </a:spcBef>
              <a:spcAft>
                <a:spcPts val="20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print(self.call)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Google Shape;336;p52"/>
          <p:cNvSpPr txBox="1"/>
          <p:nvPr/>
        </p:nvSpPr>
        <p:spPr>
          <a:xfrm>
            <a:off x="4244825" y="1689725"/>
            <a:ext cx="4244700" cy="3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SilentBird(Bird):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914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def sing(self):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914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print(‘’)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Method/Attribute Lookup</a:t>
            </a:r>
            <a:endParaRPr/>
          </a:p>
        </p:txBody>
      </p:sp>
      <p:sp>
        <p:nvSpPr>
          <p:cNvPr id="342" name="Google Shape;342;p53"/>
          <p:cNvSpPr/>
          <p:nvPr/>
        </p:nvSpPr>
        <p:spPr>
          <a:xfrm>
            <a:off x="344175" y="3174050"/>
            <a:ext cx="1835700" cy="1835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53"/>
          <p:cNvSpPr txBox="1"/>
          <p:nvPr/>
        </p:nvSpPr>
        <p:spPr>
          <a:xfrm>
            <a:off x="420675" y="3327025"/>
            <a:ext cx="1682700" cy="7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Instance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53"/>
          <p:cNvSpPr/>
          <p:nvPr/>
        </p:nvSpPr>
        <p:spPr>
          <a:xfrm>
            <a:off x="2963175" y="2427750"/>
            <a:ext cx="1835700" cy="1835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53"/>
          <p:cNvSpPr txBox="1"/>
          <p:nvPr/>
        </p:nvSpPr>
        <p:spPr>
          <a:xfrm>
            <a:off x="3240450" y="2571625"/>
            <a:ext cx="1682700" cy="7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Class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53"/>
          <p:cNvSpPr/>
          <p:nvPr/>
        </p:nvSpPr>
        <p:spPr>
          <a:xfrm>
            <a:off x="5496125" y="1653900"/>
            <a:ext cx="1835700" cy="1835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53"/>
          <p:cNvSpPr txBox="1"/>
          <p:nvPr/>
        </p:nvSpPr>
        <p:spPr>
          <a:xfrm>
            <a:off x="5773400" y="1797775"/>
            <a:ext cx="1682700" cy="7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Parent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Class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8" name="Google Shape;348;p53"/>
          <p:cNvCxnSpPr>
            <a:stCxn id="342" idx="3"/>
            <a:endCxn id="344" idx="1"/>
          </p:cNvCxnSpPr>
          <p:nvPr/>
        </p:nvCxnSpPr>
        <p:spPr>
          <a:xfrm rot="10800000" flipH="1">
            <a:off x="2179875" y="3345500"/>
            <a:ext cx="783300" cy="74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9" name="Google Shape;349;p53"/>
          <p:cNvCxnSpPr>
            <a:endCxn id="346" idx="1"/>
          </p:cNvCxnSpPr>
          <p:nvPr/>
        </p:nvCxnSpPr>
        <p:spPr>
          <a:xfrm rot="10800000" flipH="1">
            <a:off x="4798925" y="2571750"/>
            <a:ext cx="697200" cy="68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</a:t>
            </a: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040" algn="l" rtl="0">
              <a:spcBef>
                <a:spcPts val="1400"/>
              </a:spcBef>
              <a:spcAft>
                <a:spcPts val="0"/>
              </a:spcAft>
              <a:buSzPts val="1440"/>
              <a:buAutoNum type="arabicPeriod"/>
            </a:pPr>
            <a:r>
              <a:rPr lang="en"/>
              <a:t>Class</a:t>
            </a:r>
            <a:endParaRPr/>
          </a:p>
          <a:p>
            <a:pPr marL="457200" lvl="0" indent="-320040" algn="l" rtl="0">
              <a:spcBef>
                <a:spcPts val="1400"/>
              </a:spcBef>
              <a:spcAft>
                <a:spcPts val="0"/>
              </a:spcAft>
              <a:buSzPts val="1440"/>
              <a:buAutoNum type="arabicPeriod"/>
            </a:pPr>
            <a:r>
              <a:rPr lang="en"/>
              <a:t>Instance</a:t>
            </a:r>
            <a:endParaRPr/>
          </a:p>
          <a:p>
            <a:pPr marL="457200" lvl="0" indent="-320040" algn="l" rtl="0">
              <a:spcBef>
                <a:spcPts val="1400"/>
              </a:spcBef>
              <a:spcAft>
                <a:spcPts val="0"/>
              </a:spcAft>
              <a:buSzPts val="1440"/>
              <a:buAutoNum type="arabicPeriod"/>
            </a:pPr>
            <a:r>
              <a:rPr lang="en"/>
              <a:t>Attribute</a:t>
            </a:r>
            <a:endParaRPr/>
          </a:p>
          <a:p>
            <a:pPr marL="457200" lvl="0" indent="-320040" algn="l" rtl="0">
              <a:spcBef>
                <a:spcPts val="1400"/>
              </a:spcBef>
              <a:spcAft>
                <a:spcPts val="1000"/>
              </a:spcAft>
              <a:buSzPts val="1440"/>
              <a:buAutoNum type="arabicPeriod"/>
            </a:pPr>
            <a:r>
              <a:rPr lang="en"/>
              <a:t>Method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</a:t>
            </a:r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040" algn="l" rtl="0">
              <a:spcBef>
                <a:spcPts val="1400"/>
              </a:spcBef>
              <a:spcAft>
                <a:spcPts val="0"/>
              </a:spcAft>
              <a:buSzPts val="1440"/>
              <a:buAutoNum type="arabicPeriod"/>
            </a:pPr>
            <a:r>
              <a:rPr lang="en"/>
              <a:t>Class - the template for creating objects</a:t>
            </a:r>
            <a:endParaRPr/>
          </a:p>
          <a:p>
            <a:pPr marL="457200" lvl="0" indent="-320040" algn="l" rtl="0">
              <a:spcBef>
                <a:spcPts val="1400"/>
              </a:spcBef>
              <a:spcAft>
                <a:spcPts val="0"/>
              </a:spcAft>
              <a:buSzPts val="1440"/>
              <a:buAutoNum type="arabicPeriod"/>
            </a:pPr>
            <a:r>
              <a:rPr lang="en"/>
              <a:t>Instance</a:t>
            </a:r>
            <a:endParaRPr/>
          </a:p>
          <a:p>
            <a:pPr marL="457200" lvl="0" indent="-320040" algn="l" rtl="0">
              <a:spcBef>
                <a:spcPts val="1400"/>
              </a:spcBef>
              <a:spcAft>
                <a:spcPts val="0"/>
              </a:spcAft>
              <a:buSzPts val="1440"/>
              <a:buAutoNum type="arabicPeriod"/>
            </a:pPr>
            <a:r>
              <a:rPr lang="en"/>
              <a:t>Attribute</a:t>
            </a:r>
            <a:endParaRPr/>
          </a:p>
          <a:p>
            <a:pPr marL="457200" lvl="0" indent="-320040" algn="l" rtl="0">
              <a:spcBef>
                <a:spcPts val="1400"/>
              </a:spcBef>
              <a:spcAft>
                <a:spcPts val="1000"/>
              </a:spcAft>
              <a:buSzPts val="1440"/>
              <a:buAutoNum type="arabicPeriod"/>
            </a:pPr>
            <a:r>
              <a:rPr lang="en"/>
              <a:t>Method</a:t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376" y="2823698"/>
            <a:ext cx="1177625" cy="22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040" algn="l" rtl="0">
              <a:spcBef>
                <a:spcPts val="1400"/>
              </a:spcBef>
              <a:spcAft>
                <a:spcPts val="0"/>
              </a:spcAft>
              <a:buSzPts val="1440"/>
              <a:buAutoNum type="arabicPeriod"/>
            </a:pPr>
            <a:r>
              <a:rPr lang="en"/>
              <a:t>Class - the template for creating objects</a:t>
            </a:r>
            <a:endParaRPr/>
          </a:p>
          <a:p>
            <a:pPr marL="457200" lvl="0" indent="-320040" algn="l" rtl="0">
              <a:spcBef>
                <a:spcPts val="1400"/>
              </a:spcBef>
              <a:spcAft>
                <a:spcPts val="0"/>
              </a:spcAft>
              <a:buSzPts val="1440"/>
              <a:buAutoNum type="arabicPeriod"/>
            </a:pPr>
            <a:r>
              <a:rPr lang="en"/>
              <a:t>Instance - a specific object we created</a:t>
            </a:r>
            <a:endParaRPr/>
          </a:p>
          <a:p>
            <a:pPr marL="457200" lvl="0" indent="-320040" algn="l" rtl="0">
              <a:spcBef>
                <a:spcPts val="1400"/>
              </a:spcBef>
              <a:spcAft>
                <a:spcPts val="0"/>
              </a:spcAft>
              <a:buSzPts val="1440"/>
              <a:buAutoNum type="arabicPeriod"/>
            </a:pPr>
            <a:r>
              <a:rPr lang="en"/>
              <a:t>Attribute</a:t>
            </a:r>
            <a:endParaRPr/>
          </a:p>
          <a:p>
            <a:pPr marL="457200" lvl="0" indent="-320040" algn="l" rtl="0">
              <a:spcBef>
                <a:spcPts val="1400"/>
              </a:spcBef>
              <a:spcAft>
                <a:spcPts val="1000"/>
              </a:spcAft>
              <a:buSzPts val="1440"/>
              <a:buAutoNum type="arabicPeriod"/>
            </a:pPr>
            <a:r>
              <a:rPr lang="en"/>
              <a:t>Method</a:t>
            </a: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8113" y="28436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</a:t>
            </a:r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040" algn="l" rtl="0">
              <a:spcBef>
                <a:spcPts val="1400"/>
              </a:spcBef>
              <a:spcAft>
                <a:spcPts val="0"/>
              </a:spcAft>
              <a:buSzPts val="1440"/>
              <a:buAutoNum type="arabicPeriod"/>
            </a:pPr>
            <a:r>
              <a:rPr lang="en"/>
              <a:t>Class - the template for creating objects</a:t>
            </a:r>
            <a:endParaRPr/>
          </a:p>
          <a:p>
            <a:pPr marL="457200" lvl="0" indent="-320040" algn="l" rtl="0">
              <a:spcBef>
                <a:spcPts val="1400"/>
              </a:spcBef>
              <a:spcAft>
                <a:spcPts val="0"/>
              </a:spcAft>
              <a:buSzPts val="1440"/>
              <a:buAutoNum type="arabicPeriod"/>
            </a:pPr>
            <a:r>
              <a:rPr lang="en"/>
              <a:t>Instance - a specific object we created</a:t>
            </a:r>
            <a:endParaRPr/>
          </a:p>
          <a:p>
            <a:pPr marL="457200" lvl="0" indent="-320040" algn="l" rtl="0">
              <a:spcBef>
                <a:spcPts val="1400"/>
              </a:spcBef>
              <a:spcAft>
                <a:spcPts val="0"/>
              </a:spcAft>
              <a:buSzPts val="1440"/>
              <a:buAutoNum type="arabicPeriod"/>
            </a:pPr>
            <a:r>
              <a:rPr lang="en"/>
              <a:t>Attribute - a value associated with a class or instance</a:t>
            </a:r>
            <a:endParaRPr/>
          </a:p>
          <a:p>
            <a:pPr marL="457200" lvl="0" indent="-320040" algn="l" rtl="0">
              <a:spcBef>
                <a:spcPts val="1400"/>
              </a:spcBef>
              <a:spcAft>
                <a:spcPts val="1000"/>
              </a:spcAft>
              <a:buSzPts val="1440"/>
              <a:buAutoNum type="arabicPeriod"/>
            </a:pPr>
            <a:r>
              <a:rPr lang="en"/>
              <a:t>Method</a:t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425" y="3000363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2"/>
          <p:cNvSpPr/>
          <p:nvPr/>
        </p:nvSpPr>
        <p:spPr>
          <a:xfrm>
            <a:off x="2235875" y="3778925"/>
            <a:ext cx="748500" cy="652500"/>
          </a:xfrm>
          <a:prstGeom prst="wedgeRoundRectCallout">
            <a:avLst>
              <a:gd name="adj1" fmla="val 143591"/>
              <a:gd name="adj2" fmla="val -26467"/>
              <a:gd name="adj3" fmla="val 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</a:t>
            </a:r>
            <a:endParaRPr/>
          </a:p>
        </p:txBody>
      </p:sp>
      <p:sp>
        <p:nvSpPr>
          <p:cNvPr id="188" name="Google Shape;188;p33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040" algn="l" rtl="0">
              <a:spcBef>
                <a:spcPts val="1400"/>
              </a:spcBef>
              <a:spcAft>
                <a:spcPts val="0"/>
              </a:spcAft>
              <a:buSzPts val="1440"/>
              <a:buAutoNum type="arabicPeriod"/>
            </a:pPr>
            <a:r>
              <a:rPr lang="en"/>
              <a:t>Class - the template for creating objects</a:t>
            </a:r>
            <a:endParaRPr/>
          </a:p>
          <a:p>
            <a:pPr marL="457200" lvl="0" indent="-320040" algn="l" rtl="0">
              <a:spcBef>
                <a:spcPts val="1400"/>
              </a:spcBef>
              <a:spcAft>
                <a:spcPts val="0"/>
              </a:spcAft>
              <a:buSzPts val="1440"/>
              <a:buAutoNum type="arabicPeriod"/>
            </a:pPr>
            <a:r>
              <a:rPr lang="en"/>
              <a:t>Instance - a specific object we created</a:t>
            </a:r>
            <a:endParaRPr/>
          </a:p>
          <a:p>
            <a:pPr marL="457200" lvl="0" indent="-320040" algn="l" rtl="0">
              <a:spcBef>
                <a:spcPts val="1400"/>
              </a:spcBef>
              <a:spcAft>
                <a:spcPts val="0"/>
              </a:spcAft>
              <a:buSzPts val="1440"/>
              <a:buAutoNum type="arabicPeriod"/>
            </a:pPr>
            <a:r>
              <a:rPr lang="en"/>
              <a:t>Attribute - a value associated with a class or instance</a:t>
            </a:r>
            <a:endParaRPr/>
          </a:p>
          <a:p>
            <a:pPr marL="457200" lvl="0" indent="-320040" algn="l" rtl="0">
              <a:spcBef>
                <a:spcPts val="1400"/>
              </a:spcBef>
              <a:spcAft>
                <a:spcPts val="1000"/>
              </a:spcAft>
              <a:buSzPts val="1440"/>
              <a:buAutoNum type="arabicPeriod"/>
            </a:pPr>
            <a:r>
              <a:rPr lang="en"/>
              <a:t>Method - an action that an object can perform</a:t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075" y="3491896"/>
            <a:ext cx="1440475" cy="144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5026" y="3853347"/>
            <a:ext cx="489350" cy="48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3"/>
          <p:cNvSpPr/>
          <p:nvPr/>
        </p:nvSpPr>
        <p:spPr>
          <a:xfrm>
            <a:off x="4635975" y="3552963"/>
            <a:ext cx="2052486" cy="994194"/>
          </a:xfrm>
          <a:prstGeom prst="irregularSeal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Check:</a:t>
            </a:r>
            <a:endParaRPr/>
          </a:p>
        </p:txBody>
      </p:sp>
      <p:sp>
        <p:nvSpPr>
          <p:cNvPr id="197" name="Google Shape;197;p34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21212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class Foo:</a:t>
            </a:r>
            <a:endParaRPr sz="2200">
              <a:solidFill>
                <a:srgbClr val="21212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21212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	bar = 1</a:t>
            </a:r>
            <a:endParaRPr sz="2200">
              <a:solidFill>
                <a:srgbClr val="21212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21212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	def __init__(self, foo):</a:t>
            </a:r>
            <a:endParaRPr sz="2200">
              <a:solidFill>
                <a:srgbClr val="21212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21212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		self.foo = foo</a:t>
            </a:r>
            <a:endParaRPr sz="2200">
              <a:solidFill>
                <a:srgbClr val="21212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baz = Foo(5)</a:t>
            </a:r>
            <a:endParaRPr sz="22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baz.bar</a:t>
            </a:r>
            <a:endParaRPr sz="22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Foo.foo</a:t>
            </a:r>
            <a:endParaRPr sz="22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Check:</a:t>
            </a:r>
            <a:endParaRPr/>
          </a:p>
        </p:txBody>
      </p:sp>
      <p:sp>
        <p:nvSpPr>
          <p:cNvPr id="203" name="Google Shape;203;p35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1212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class Foo:</a:t>
            </a:r>
            <a:endParaRPr sz="2200">
              <a:solidFill>
                <a:srgbClr val="21212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1212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	bar = 1</a:t>
            </a:r>
            <a:endParaRPr sz="2200">
              <a:solidFill>
                <a:srgbClr val="21212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1212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	def __init__(self, foo):</a:t>
            </a:r>
            <a:endParaRPr sz="2200">
              <a:solidFill>
                <a:srgbClr val="21212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1212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		self.foo = foo</a:t>
            </a:r>
            <a:endParaRPr sz="2200">
              <a:solidFill>
                <a:srgbClr val="21212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baz = Foo(5)</a:t>
            </a:r>
            <a:endParaRPr sz="22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baz.bar</a:t>
            </a:r>
            <a:endParaRPr sz="22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22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Foo.foo</a:t>
            </a:r>
            <a:endParaRPr sz="22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657</Words>
  <Application>Microsoft Macintosh PowerPoint</Application>
  <PresentationFormat>Presentación en pantalla (16:9)</PresentationFormat>
  <Paragraphs>256</Paragraphs>
  <Slides>27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27</vt:i4>
      </vt:variant>
    </vt:vector>
  </HeadingPairs>
  <TitlesOfParts>
    <vt:vector size="36" baseType="lpstr">
      <vt:lpstr>Roboto</vt:lpstr>
      <vt:lpstr>Noto Sans Symbols</vt:lpstr>
      <vt:lpstr>Arial</vt:lpstr>
      <vt:lpstr>Century Schoolbook</vt:lpstr>
      <vt:lpstr>Courier New</vt:lpstr>
      <vt:lpstr>Roboto Mono</vt:lpstr>
      <vt:lpstr>Simple Light</vt:lpstr>
      <vt:lpstr>View</vt:lpstr>
      <vt:lpstr>View</vt:lpstr>
      <vt:lpstr>Discussion 6 - OOP and Inheritance</vt:lpstr>
      <vt:lpstr>Administrivia</vt:lpstr>
      <vt:lpstr>OOP</vt:lpstr>
      <vt:lpstr>OOP</vt:lpstr>
      <vt:lpstr>OOP</vt:lpstr>
      <vt:lpstr>OOP</vt:lpstr>
      <vt:lpstr>OOP</vt:lpstr>
      <vt:lpstr>Quick Check:</vt:lpstr>
      <vt:lpstr>Quick Check:</vt:lpstr>
      <vt:lpstr>Quick Check:</vt:lpstr>
      <vt:lpstr>Method/Attribute Lookup</vt:lpstr>
      <vt:lpstr>Big Idea: “Self”</vt:lpstr>
      <vt:lpstr>Self</vt:lpstr>
      <vt:lpstr>Self</vt:lpstr>
      <vt:lpstr>Self</vt:lpstr>
      <vt:lpstr>Self</vt:lpstr>
      <vt:lpstr>Self</vt:lpstr>
      <vt:lpstr>Self</vt:lpstr>
      <vt:lpstr>Self</vt:lpstr>
      <vt:lpstr>Self</vt:lpstr>
      <vt:lpstr>Self</vt:lpstr>
      <vt:lpstr>Self</vt:lpstr>
      <vt:lpstr>Recap of Properties</vt:lpstr>
      <vt:lpstr>Attendance</vt:lpstr>
      <vt:lpstr>Flying the cOOP</vt:lpstr>
      <vt:lpstr>Inheritance!</vt:lpstr>
      <vt:lpstr>Method/Attribute Lookup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6 - OOP and Inheritance</dc:title>
  <cp:lastModifiedBy>Usuario de Microsoft Office</cp:lastModifiedBy>
  <cp:revision>1</cp:revision>
  <dcterms:modified xsi:type="dcterms:W3CDTF">2019-03-15T09:20:41Z</dcterms:modified>
</cp:coreProperties>
</file>