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B01D01-DBF5-456D-BD8B-C9D1EA5E66F6}">
  <a:tblStyle styleId="{83B01D01-DBF5-456D-BD8B-C9D1EA5E66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34dacc6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34dacc6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34dacc6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34dacc6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4dacc6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4dacc6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4dacc6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4dacc6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4dacc6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4dacc62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34dacc6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34dacc6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34dacc6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34dacc6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4dacc62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34dacc62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4dacc62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34dacc62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34dacc6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34dacc6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34dacc6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34dacc6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4dacc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434dacc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4dacc6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4dacc6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4dacc6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4dacc6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4dacc62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4dacc62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4dacc6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4dacc6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34dacc6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34dacc6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4dacc6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4dacc6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don’t care exactly how long it takes, but rather how fast it grows as we increase the input size (n)!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34dacc62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34dacc62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0" y="569225"/>
            <a:ext cx="77313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6000"/>
              <a:t>Discussion 7 - Linked Lists &amp; Growth</a:t>
            </a:r>
            <a:endParaRPr sz="60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 (they/them)</a:t>
            </a:r>
            <a:endParaRPr sz="2200" b="0" i="0" u="none" strike="noStrike" cap="non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consider behavior for very large inputs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Θ(1) &lt; Θ(log n) &lt; Θ(n) &lt; Θ(n log n) &lt; Θ(n</a:t>
            </a:r>
            <a:r>
              <a:rPr lang="en" sz="1800" baseline="30000"/>
              <a:t>k</a:t>
            </a:r>
            <a:r>
              <a:rPr lang="en" sz="1800"/>
              <a:t>) &lt; Θ(k</a:t>
            </a:r>
            <a:r>
              <a:rPr lang="en" sz="1800" baseline="30000"/>
              <a:t>n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70476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Know what each growth class means “intuitively”</a:t>
            </a:r>
            <a:endParaRPr sz="20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Θ(1) = same amount of steps regardless of input size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Θ(n) = increasing input size by 1 adds some number of steps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Θ(log n) = multiplying the input size adds some number of steps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 sz="1800"/>
              <a:t>Θ(2</a:t>
            </a:r>
            <a:r>
              <a:rPr lang="en" sz="1800" baseline="30000"/>
              <a:t>n</a:t>
            </a:r>
            <a:r>
              <a:rPr lang="en" sz="1800"/>
              <a:t>) = increasing input size by 1 multiplies the number of steps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Identify the number of times we evaluate something in a loop structure and how long each evaluation takes</a:t>
            </a: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884025" y="2861000"/>
            <a:ext cx="3639300" cy="2136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i, total = 1,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while i &lt;= n: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total = total * i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return total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5132975" y="3492100"/>
            <a:ext cx="23772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 * Ν = Θ(N)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946402" y="274325"/>
            <a:ext cx="42603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946401" y="1371600"/>
            <a:ext cx="45441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-"/>
            </a:pPr>
            <a:r>
              <a:rPr lang="en"/>
              <a:t>Draw out a tree for recursive calls</a:t>
            </a:r>
            <a:endParaRPr/>
          </a:p>
        </p:txBody>
      </p:sp>
      <p:sp>
        <p:nvSpPr>
          <p:cNvPr id="221" name="Google Shape;221;p39"/>
          <p:cNvSpPr txBox="1"/>
          <p:nvPr/>
        </p:nvSpPr>
        <p:spPr>
          <a:xfrm>
            <a:off x="1530200" y="2500650"/>
            <a:ext cx="3984000" cy="213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def fact(n):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if n &lt;= 1: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return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else: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return n * fact(n-1)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6587950" y="173150"/>
            <a:ext cx="994200" cy="994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6587950" y="1506450"/>
            <a:ext cx="994200" cy="994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6587950" y="3976150"/>
            <a:ext cx="994200" cy="994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5" name="Google Shape;225;p39"/>
          <p:cNvCxnSpPr>
            <a:stCxn id="222" idx="4"/>
            <a:endCxn id="223" idx="0"/>
          </p:cNvCxnSpPr>
          <p:nvPr/>
        </p:nvCxnSpPr>
        <p:spPr>
          <a:xfrm>
            <a:off x="7085050" y="1167350"/>
            <a:ext cx="0" cy="3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39"/>
          <p:cNvCxnSpPr>
            <a:stCxn id="223" idx="4"/>
          </p:cNvCxnSpPr>
          <p:nvPr/>
        </p:nvCxnSpPr>
        <p:spPr>
          <a:xfrm>
            <a:off x="7085050" y="2500650"/>
            <a:ext cx="0" cy="4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9"/>
          <p:cNvCxnSpPr/>
          <p:nvPr/>
        </p:nvCxnSpPr>
        <p:spPr>
          <a:xfrm>
            <a:off x="7082800" y="3118625"/>
            <a:ext cx="4500" cy="47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9"/>
          <p:cNvCxnSpPr/>
          <p:nvPr/>
        </p:nvCxnSpPr>
        <p:spPr>
          <a:xfrm>
            <a:off x="7085050" y="3623588"/>
            <a:ext cx="0" cy="3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9"/>
          <p:cNvSpPr txBox="1"/>
          <p:nvPr/>
        </p:nvSpPr>
        <p:spPr>
          <a:xfrm>
            <a:off x="6858850" y="42965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230" name="Google Shape;230;p39"/>
          <p:cNvSpPr txBox="1"/>
          <p:nvPr/>
        </p:nvSpPr>
        <p:spPr>
          <a:xfrm>
            <a:off x="6659950" y="1762900"/>
            <a:ext cx="922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 - 1</a:t>
            </a:r>
            <a:endParaRPr sz="2400"/>
          </a:p>
        </p:txBody>
      </p:sp>
      <p:sp>
        <p:nvSpPr>
          <p:cNvPr id="231" name="Google Shape;231;p39"/>
          <p:cNvSpPr txBox="1"/>
          <p:nvPr/>
        </p:nvSpPr>
        <p:spPr>
          <a:xfrm>
            <a:off x="6858850" y="4210000"/>
            <a:ext cx="45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32" name="Google Shape;232;p39"/>
          <p:cNvSpPr txBox="1"/>
          <p:nvPr/>
        </p:nvSpPr>
        <p:spPr>
          <a:xfrm>
            <a:off x="5785125" y="4628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33" name="Google Shape;233;p39"/>
          <p:cNvSpPr txBox="1"/>
          <p:nvPr/>
        </p:nvSpPr>
        <p:spPr>
          <a:xfrm>
            <a:off x="5785125" y="17582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  <p:sp>
        <p:nvSpPr>
          <p:cNvPr id="234" name="Google Shape;234;p39"/>
          <p:cNvSpPr txBox="1"/>
          <p:nvPr/>
        </p:nvSpPr>
        <p:spPr>
          <a:xfrm>
            <a:off x="5785125" y="4196600"/>
            <a:ext cx="8028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Θ(1)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body" idx="4294967295"/>
          </p:nvPr>
        </p:nvSpPr>
        <p:spPr>
          <a:xfrm>
            <a:off x="252450" y="420725"/>
            <a:ext cx="3523800" cy="2510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Disregard constant factors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Only take the largest term</a:t>
            </a:r>
            <a:endParaRPr sz="2000"/>
          </a:p>
          <a:p>
            <a:pPr marL="4572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1800"/>
              <a:buAutoNum type="arabicPeriod"/>
            </a:pPr>
            <a:r>
              <a:rPr lang="en" sz="1800"/>
              <a:t>Θ(1) &lt; Θ(log n) &lt; Θ(n) &lt; Θ(n log n) &lt; Θ(n</a:t>
            </a:r>
            <a:r>
              <a:rPr lang="en" sz="1800" baseline="30000"/>
              <a:t>k</a:t>
            </a:r>
            <a:r>
              <a:rPr lang="en" sz="1800"/>
              <a:t>) &lt; Θ(k</a:t>
            </a:r>
            <a:r>
              <a:rPr lang="en" sz="1800" baseline="30000"/>
              <a:t>n</a:t>
            </a:r>
            <a:r>
              <a:rPr lang="en" sz="1800"/>
              <a:t>)</a:t>
            </a:r>
            <a:endParaRPr sz="1800"/>
          </a:p>
        </p:txBody>
      </p:sp>
      <p:sp>
        <p:nvSpPr>
          <p:cNvPr id="240" name="Google Shape;240;p40"/>
          <p:cNvSpPr txBox="1"/>
          <p:nvPr/>
        </p:nvSpPr>
        <p:spPr>
          <a:xfrm>
            <a:off x="4344100" y="420725"/>
            <a:ext cx="3902400" cy="2510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Θ(1) = constant # of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Θ(n) = add 1 to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Θ(log n) = multiply n, add steps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Θ(2</a:t>
            </a:r>
            <a:r>
              <a:rPr lang="en" sz="1800" baseline="30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add 1 to n, multiply    # of steps</a:t>
            </a:r>
            <a:endParaRPr/>
          </a:p>
        </p:txBody>
      </p:sp>
      <p:sp>
        <p:nvSpPr>
          <p:cNvPr id="241" name="Google Shape;241;p40"/>
          <p:cNvSpPr txBox="1"/>
          <p:nvPr/>
        </p:nvSpPr>
        <p:spPr>
          <a:xfrm>
            <a:off x="1598800" y="3292250"/>
            <a:ext cx="4754400" cy="90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1 + 2 + 3 + … + n = n(n - 1) / 2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Font typeface="Century Schoolbook"/>
              <a:buChar char="-"/>
            </a:pP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a + ar + ar</a:t>
            </a:r>
            <a:r>
              <a:rPr lang="en" sz="1800" baseline="300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+ … + ar</a:t>
            </a:r>
            <a:r>
              <a:rPr lang="en" sz="1800" baseline="300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 = a(1 - r</a:t>
            </a:r>
            <a:r>
              <a:rPr lang="en" sz="1800" baseline="300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" sz="1800">
                <a:latin typeface="Century Schoolbook"/>
                <a:ea typeface="Century Schoolbook"/>
                <a:cs typeface="Century Schoolbook"/>
                <a:sym typeface="Century Schoolbook"/>
              </a:rPr>
              <a:t>)/(1 - r)</a:t>
            </a:r>
            <a:endParaRPr sz="1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Tips</a:t>
            </a:r>
            <a:endParaRPr/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1247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Midterms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HW/Projects/Discussions are great for familiarizing you with the material</a:t>
            </a:r>
            <a:endParaRPr sz="2400"/>
          </a:p>
          <a:p>
            <a:pPr marL="914400" marR="0" lvl="1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only way to prep for the midterm is to practice midterm-level questions</a:t>
            </a:r>
            <a:endParaRPr sz="2400"/>
          </a:p>
          <a:p>
            <a:pPr marL="914400" marR="0" lvl="1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That being said…</a:t>
            </a:r>
            <a:endParaRPr sz="2400"/>
          </a:p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Focus on the </a:t>
            </a:r>
            <a:r>
              <a:rPr lang="en" sz="2400" i="1"/>
              <a:t>quality</a:t>
            </a:r>
            <a:r>
              <a:rPr lang="en" sz="2400"/>
              <a:t> of your studying, not the number of tests you take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Take your first midterm blind 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you’re unprepared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take it with the textbook/lecture notes open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 feel like you didn’t get anything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After you’ve spent at least 10-15 min on every problem: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Debrief each question. What did you know? What didn’t you know?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Take notes on it, and take some time to go back and study those areas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3"/>
            </a:pPr>
            <a:r>
              <a:rPr lang="en"/>
              <a:t>For each midterm you take, also identify areas that you struggle with, but also:</a:t>
            </a:r>
            <a:endParaRPr/>
          </a:p>
          <a:p>
            <a:pPr marL="914400" marR="0" lvl="1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Build your cheat sheet. If you make same the mistake more than once, </a:t>
            </a:r>
            <a:r>
              <a:rPr lang="en" i="1"/>
              <a:t>make sure to put it on there</a:t>
            </a:r>
            <a:endParaRPr i="1"/>
          </a:p>
          <a:p>
            <a:pPr marL="914400" marR="0" lvl="1" indent="-3302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When you look at the solutions, take some time to debrief. How could you get to this solution in the future? What in the skeleton/doctests would help you?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AutoNum type="arabicParenR" startAt="4"/>
            </a:pPr>
            <a:r>
              <a:rPr lang="en"/>
              <a:t>Don’t worry when you struggle with a problem</a:t>
            </a:r>
            <a:endParaRPr/>
          </a:p>
          <a:p>
            <a:pPr marL="914400" marR="0" lvl="1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The most important thing is recognizing patterns and developing problem solving strategies</a:t>
            </a:r>
            <a:endParaRPr/>
          </a:p>
          <a:p>
            <a:pPr marL="1371600" marR="0" lvl="2" indent="-3175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400"/>
              <a:buAutoNum type="romanLcParenR"/>
            </a:pPr>
            <a:r>
              <a:rPr lang="en"/>
              <a:t>If you follow the previous suggestions, you’ll get better at these with each question you get through!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Schoolbook"/>
              <a:buNone/>
            </a:pPr>
            <a:r>
              <a:rPr lang="en"/>
              <a:t>Administrivia</a:t>
            </a:r>
            <a:endParaRPr sz="4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Ants due tonight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HW6 due tomorrow</a:t>
            </a:r>
            <a:endParaRPr sz="2000"/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MT next Tuesday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discussion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Lab will be review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946404" y="1228726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9144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 sz="300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875" y="2182299"/>
            <a:ext cx="4175526" cy="27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946400" y="1371600"/>
            <a:ext cx="6446400" cy="15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does our program perform?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How can we measure this?</a:t>
            </a:r>
            <a:endParaRPr sz="2200"/>
          </a:p>
          <a:p>
            <a:pPr marL="914400" lvl="1" indent="-342900" algn="l" rtl="0">
              <a:spcBef>
                <a:spcPts val="1000"/>
              </a:spcBef>
              <a:spcAft>
                <a:spcPts val="300"/>
              </a:spcAft>
              <a:buSzPts val="1800"/>
              <a:buChar char="-"/>
            </a:pPr>
            <a:r>
              <a:rPr lang="en" sz="1800"/>
              <a:t>Time taken to complete?</a:t>
            </a:r>
            <a:endParaRPr sz="1800"/>
          </a:p>
        </p:txBody>
      </p:sp>
      <p:sp>
        <p:nvSpPr>
          <p:cNvPr id="168" name="Google Shape;168;p30"/>
          <p:cNvSpPr txBox="1"/>
          <p:nvPr/>
        </p:nvSpPr>
        <p:spPr>
          <a:xfrm>
            <a:off x="945650" y="2745325"/>
            <a:ext cx="64479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time? Time compared to other programs?</a:t>
            </a:r>
            <a:endParaRPr sz="18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{83B01D01-DBF5-456D-BD8B-C9D1EA5E66F6}</a:tableStyleId>
              </a:tblPr>
              <a:tblGrid>
                <a:gridCol w="21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Input 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for f1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Time for f2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 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 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14.6 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 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18.5 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74.5 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21.2 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 seconds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219075"/>
            <a:ext cx="55911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25" y="152400"/>
            <a:ext cx="449724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675" y="152400"/>
            <a:ext cx="49658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Notation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we describe a function’s growth</a:t>
            </a:r>
            <a:endParaRPr sz="2000"/>
          </a:p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Θ(f(n)) = this function grows at rate f(n) as we increase the size of n</a:t>
            </a:r>
            <a:endParaRPr sz="2000"/>
          </a:p>
          <a:p>
            <a:pPr marL="457200" lvl="0" indent="-355600" algn="l" rtl="0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think of it as: the growth “looks like” f(n)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 sz="2000"/>
              <a:t>For those of you that like precise definitions: means that we can bound the growth of the function above and below by some multiple of f(n)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Macintosh PowerPoint</Application>
  <PresentationFormat>Presentación en pantalla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Noto Sans Symbols</vt:lpstr>
      <vt:lpstr>Arial</vt:lpstr>
      <vt:lpstr>Century Schoolbook</vt:lpstr>
      <vt:lpstr>Courier New</vt:lpstr>
      <vt:lpstr>Simple Light</vt:lpstr>
      <vt:lpstr>View</vt:lpstr>
      <vt:lpstr>View</vt:lpstr>
      <vt:lpstr>Discussion 7 - Linked Lists &amp; Growth</vt:lpstr>
      <vt:lpstr>Administrivia</vt:lpstr>
      <vt:lpstr>Attendance</vt:lpstr>
      <vt:lpstr>Growth</vt:lpstr>
      <vt:lpstr>Presentación de PowerPoint</vt:lpstr>
      <vt:lpstr>Presentación de PowerPoint</vt:lpstr>
      <vt:lpstr>Presentación de PowerPoint</vt:lpstr>
      <vt:lpstr>Presentación de PowerPoint</vt:lpstr>
      <vt:lpstr>Theta Notation</vt:lpstr>
      <vt:lpstr>Rules</vt:lpstr>
      <vt:lpstr>Tips</vt:lpstr>
      <vt:lpstr>Tips</vt:lpstr>
      <vt:lpstr>Tips</vt:lpstr>
      <vt:lpstr>Presentación de PowerPoint</vt:lpstr>
      <vt:lpstr>Midterm Tips</vt:lpstr>
      <vt:lpstr>Taking Midterms</vt:lpstr>
      <vt:lpstr>How I Practice Midterms</vt:lpstr>
      <vt:lpstr>How I Practice Midterms</vt:lpstr>
      <vt:lpstr>How I Practice Midterms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7 - Linked Lists &amp; Growth</dc:title>
  <cp:lastModifiedBy>Usuario de Microsoft Office</cp:lastModifiedBy>
  <cp:revision>1</cp:revision>
  <dcterms:modified xsi:type="dcterms:W3CDTF">2019-03-15T09:15:39Z</dcterms:modified>
</cp:coreProperties>
</file>