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Lst>
  <p:sldSz cx="9144000" cy="5143500" type="screen16x9"/>
  <p:notesSz cx="6858000" cy="9144000"/>
  <p:embeddedFontLst>
    <p:embeddedFont>
      <p:font typeface="Consolas" panose="020B0609020204030204" pitchFamily="49" charset="0"/>
      <p:regular r:id="rId124"/>
      <p:bold r:id="rId125"/>
      <p:italic r:id="rId126"/>
      <p:boldItalic r:id="rId127"/>
    </p:embeddedFont>
    <p:embeddedFont>
      <p:font typeface="Georgia" panose="02040502050405020303" pitchFamily="18" charset="0"/>
      <p:regular r:id="rId128"/>
      <p:bold r:id="rId129"/>
      <p:italic r:id="rId130"/>
      <p:boldItalic r:id="rId131"/>
    </p:embeddedFont>
    <p:embeddedFont>
      <p:font typeface="Roboto Mono" pitchFamily="2" charset="0"/>
      <p:regular r:id="rId132"/>
      <p:bold r:id="rId133"/>
      <p:italic r:id="rId134"/>
      <p:boldItalic r:id="rId135"/>
    </p:embeddedFont>
    <p:embeddedFont>
      <p:font typeface="Source Code Pro" panose="020B0509030403020204" pitchFamily="49" charset="77"/>
      <p:regular r:id="rId136"/>
      <p:bold r:id="rId1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CBF002-A1FC-4FF0-AE66-0017A5EA92EE}">
  <a:tblStyle styleId="{4CCBF002-A1FC-4FF0-AE66-0017A5EA92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presProps" Target="presProp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128" Type="http://schemas.openxmlformats.org/officeDocument/2006/relationships/font" Target="fonts/font5.fntdata"/><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font" Target="fonts/font11.fntdata"/><Relationship Id="rId139"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font" Target="fonts/font1.fntdata"/><Relationship Id="rId129" Type="http://schemas.openxmlformats.org/officeDocument/2006/relationships/font" Target="fonts/font6.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font" Target="fonts/font7.fntdata"/><Relationship Id="rId135" Type="http://schemas.openxmlformats.org/officeDocument/2006/relationships/font" Target="fonts/font12.fntdata"/><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font" Target="fonts/font2.fntdata"/><Relationship Id="rId141"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font" Target="fonts/font8.fntdata"/><Relationship Id="rId136" Type="http://schemas.openxmlformats.org/officeDocument/2006/relationships/font" Target="fonts/font13.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font" Target="fonts/font3.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font" Target="fonts/font9.fntdata"/><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font" Target="fonts/font4.fntdata"/><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font" Target="fonts/font10.fntdata"/><Relationship Id="rId16"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SzPts val="1100"/>
              <a:buFont typeface="Arial"/>
              <a:buChar char="●"/>
              <a:defRPr sz="1100" b="0" i="0" u="none" strike="noStrike" cap="none"/>
            </a:lvl1pPr>
            <a:lvl2pPr marL="914400" marR="0" lvl="1" indent="-298450" algn="l" rtl="0">
              <a:spcBef>
                <a:spcPts val="0"/>
              </a:spcBef>
              <a:spcAft>
                <a:spcPts val="0"/>
              </a:spcAft>
              <a:buSzPts val="1100"/>
              <a:buFont typeface="Arial"/>
              <a:buChar char="○"/>
              <a:defRPr sz="1100" b="0" i="0" u="none" strike="noStrike" cap="none"/>
            </a:lvl2pPr>
            <a:lvl3pPr marL="1371600" marR="0" lvl="2" indent="-298450" algn="l" rtl="0">
              <a:spcBef>
                <a:spcPts val="0"/>
              </a:spcBef>
              <a:spcAft>
                <a:spcPts val="0"/>
              </a:spcAft>
              <a:buSzPts val="1100"/>
              <a:buFont typeface="Arial"/>
              <a:buChar char="■"/>
              <a:defRPr sz="1100" b="0" i="0" u="none" strike="noStrike" cap="none"/>
            </a:lvl3pPr>
            <a:lvl4pPr marL="1828800" marR="0" lvl="3" indent="-298450" algn="l" rtl="0">
              <a:spcBef>
                <a:spcPts val="0"/>
              </a:spcBef>
              <a:spcAft>
                <a:spcPts val="0"/>
              </a:spcAft>
              <a:buSzPts val="1100"/>
              <a:buFont typeface="Arial"/>
              <a:buChar char="●"/>
              <a:defRPr sz="1100" b="0" i="0" u="none" strike="noStrike" cap="none"/>
            </a:lvl4pPr>
            <a:lvl5pPr marL="2286000" marR="0" lvl="4" indent="-298450" algn="l" rtl="0">
              <a:spcBef>
                <a:spcPts val="0"/>
              </a:spcBef>
              <a:spcAft>
                <a:spcPts val="0"/>
              </a:spcAft>
              <a:buSzPts val="1100"/>
              <a:buFont typeface="Arial"/>
              <a:buChar char="○"/>
              <a:defRPr sz="1100" b="0" i="0" u="none" strike="noStrike" cap="none"/>
            </a:lvl5pPr>
            <a:lvl6pPr marL="2743200" marR="0" lvl="5" indent="-298450" algn="l" rtl="0">
              <a:spcBef>
                <a:spcPts val="0"/>
              </a:spcBef>
              <a:spcAft>
                <a:spcPts val="0"/>
              </a:spcAft>
              <a:buSzPts val="1100"/>
              <a:buFont typeface="Arial"/>
              <a:buChar char="■"/>
              <a:defRPr sz="1100" b="0" i="0" u="none" strike="noStrike" cap="none"/>
            </a:lvl6pPr>
            <a:lvl7pPr marL="3200400" marR="0" lvl="6" indent="-298450" algn="l" rtl="0">
              <a:spcBef>
                <a:spcPts val="0"/>
              </a:spcBef>
              <a:spcAft>
                <a:spcPts val="0"/>
              </a:spcAft>
              <a:buSzPts val="1100"/>
              <a:buFont typeface="Arial"/>
              <a:buChar char="●"/>
              <a:defRPr sz="1100" b="0" i="0" u="none" strike="noStrike" cap="none"/>
            </a:lvl7pPr>
            <a:lvl8pPr marL="3657600" marR="0" lvl="7" indent="-298450" algn="l" rtl="0">
              <a:spcBef>
                <a:spcPts val="0"/>
              </a:spcBef>
              <a:spcAft>
                <a:spcPts val="0"/>
              </a:spcAft>
              <a:buSzPts val="1100"/>
              <a:buFont typeface="Arial"/>
              <a:buChar char="○"/>
              <a:defRPr sz="1100" b="0" i="0" u="none" strike="noStrike" cap="none"/>
            </a:lvl8pPr>
            <a:lvl9pPr marL="4114800" marR="0" lvl="8" indent="-298450" algn="l" rtl="0">
              <a:spcBef>
                <a:spcPts val="0"/>
              </a:spcBef>
              <a:spcAft>
                <a:spcPts val="0"/>
              </a:spcAft>
              <a:buSzPts val="1100"/>
              <a:buFont typeface="Arial"/>
              <a:buChar char="■"/>
              <a:defRPr sz="11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3" Type="http://schemas.openxmlformats.org/officeDocument/2006/relationships/hyperlink" Target="http://cs61a.org/disc/disc02.pdf" TargetMode="External"/><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inst.eecs.berkeley.edu/~cs61a/fa15/assets/pdfs/61a-fa15-final-solution.pdf"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3" Type="http://schemas.openxmlformats.org/officeDocument/2006/relationships/hyperlink" Target="http://cs61a.org/assets/slides/14_6pp.pdf"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b89437e4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2b89437e46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2" name="Google Shape;77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r>
              <a:rPr lang="en" sz="1100" b="0" i="0" u="none" strike="noStrike" cap="none">
                <a:solidFill>
                  <a:schemeClr val="dk1"/>
                </a:solidFill>
              </a:rPr>
              <a:t>http://cs61a.org/lab/lab06/</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9" name="Google Shape;779;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5" name="Google Shape;785;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2" name="Google Shape;79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a:t>Dog.str doesnt work because call should be Dog.__str__(dog)</a:t>
            </a:r>
            <a:endParaRPr sz="1100" b="0" i="0" u="none" strike="noStrike" cap="none"/>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41: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9" name="Google Shape;799;p4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pythontutor.com/composingprograms.html#code=class+Plant(object%29%3A%0A++++color+%3D+'green'%0A++++def+__init__(self,+color%29%3A%0A++++++++self.color+%3D+color%0A++++++++self.seeds+%3D+0%0A%0A++++def+fruit(self%29%3A%0A++++++++self.seeds+%2B%3D+1%0A%0Aclass+BlueBerry(Plant%29%3A%0A++++def+__init__(self%29%3A%0A++++++++Plant.__init__(self,+'blue'%29%0A%0A++++def+fruit(self%29%3A%0A++++++++self.seeds+%2B%3D+5%0A%0Aprint(Plant.color%29%0Aprint(Plant.seeds%29%0Aprint(BlueBerry.seeds%29%0A%0Ab+%3D+BlueBerry(%29%0Aprint(b.color%29%0Aprint(BlueBerry.color%29%0Aprint(b.seeds%29%0A%0Ab.fruit(%29%0Aprint(b.seeds%29%0A&amp;mode=display&amp;origin=composingprograms.js&amp;cumulative=true&amp;py=3&amp;rawInputLstJSON=%5B%5D&amp;curInstr=0</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43: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6" name="Google Shape;80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pythontutor.com/composingprograms.html#code=class+Plant(object%29%3A%0A++++color+%3D+'green'%0A++++def+__init__(self,+color%29%3A%0A++++++++self.color+%3D+color%0A++++++++self.seeds+%3D+0%0A%0A++++def+fruit(self%29%3A%0A++++++++self.seeds+%2B%3D+1%0A%0Aclass+BlueBerry(Plant%29%3A%0A++++def+__init__(self%29%3A%0A++++++++Plant.__init__(self,+'blue'%29%0A%0A++++def+fruit(self%29%3A%0A++++++++self.seeds+%2B%3D+5%0A%0Aprint(Plant.color%29%0Aprint(Plant.seeds%29%0Aprint(BlueBerry.seeds%29%0A%0Ab+%3D+BlueBerry(%29%0Aprint(b.color%29%0Aprint(BlueBerry.color%29%0Aprint(b.seeds%29%0A%0Ab.fruit(%29%0Aprint(b.seeds%29%0A&amp;mode=display&amp;origin=composingprograms.js&amp;cumulative=true&amp;py=3&amp;rawInputLstJSON=%5B%5D&amp;curInstr=0</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3" name="Google Shape;813;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https://61a-su15-website.github.io/assets/pdfs/61a-su15-final.pdf</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0" name="Google Shape;820;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https://61a-su15-website.github.io/assets/pdfs/61a-su15-final-sol.pdf</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11: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6" name="Google Shape;826;p1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13: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1" name="Google Shape;831;p1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hlink"/>
              </a:buClr>
              <a:buFont typeface="Arial"/>
              <a:buNone/>
            </a:pPr>
            <a:r>
              <a:rPr lang="en" sz="1100" b="0" i="0" u="sng" strike="noStrike" cap="none">
                <a:solidFill>
                  <a:schemeClr val="hlink"/>
                </a:solidFill>
                <a:hlinkClick r:id="rId3"/>
              </a:rPr>
              <a:t>http://cs61a.org/disc/disc02.pdf</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b89437e46_0_7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2b89437e46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http://scheme.cs61a.org/</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16: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7" name="Google Shape;837;p16: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pythontutor.com/composingprograms.html#code=x+%3D+6%0Adef+x(x%29%3A%0A++++return+x+%2B+y(x%29%0A%0Adef+y(x%29%3A%0A++++return+x%0A%0Aresult+%3D+y(x%29(4%29&amp;mode=display&amp;origin=composingprograms.js&amp;cumulative=true&amp;py=3&amp;rawInputLstJSON=%5B%5D&amp;curInstr=13</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4" name="Google Shape;84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20: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0" name="Google Shape;850;p2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pythontutor.com/composingprograms.html#code=def+answer(to%29%3A%0A++++def+universe(_and%29%3A%0A++++++++nonlocal+to%0A++++++++answer+%3D+1%0A++++++++for+everything+in+range(len(to%29%29%3A%0A++++++++++++to%5Beverything%5D+%2B%3D+_and%0A++++++++++++to+%2B%3D+%5B_and+//+answer+*+3%5D%0A++++++++++++_and+*%3D+2%0A++++++++++++answer+*%3D+2%0A++++return+universe(14%29%0A%0Aeverything+%3D+%5B28,+14,+-14%5D%0Aanswer(everything%29&amp;mode=display&amp;origin=composingprograms.js&amp;cumulative=true&amp;py=3&amp;rawInputLstJSON=%5B%5D&amp;curInstr=2</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7" name="Google Shape;85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3" name="Google Shape;86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Arial"/>
              <a:buNone/>
            </a:pPr>
            <a:r>
              <a:rPr lang="en" sz="1100" b="0" i="0" u="none" strike="noStrike" cap="none">
                <a:solidFill>
                  <a:schemeClr val="dk1"/>
                </a:solidFill>
              </a:rPr>
              <a:t>http://pythontutor.com/composingprograms.html#code=sith+%3D+%5B%5D+%0Ajedi+%3D+%5B3%5D+%0Adef+tempt(power%29%3A+%0A++++force+%3D+lambda%3A+%5Blen(power%29,+force%5D+%0A++++tempt+%3D+force+%0A++++def+balance(force%29%3A++%0A++++++++nonlocal+power+%0A++++++++power.append(force%29+%0A++++++++if+force+%3C+2%3A+%0A++++++++++++return+tempt+%0A++++++++power+%3D+jedi+%0A++++++++return+balance(1%29(%29+%0A++++balance(4%29+%0Atempt(sith%29&amp;mode=display&amp;origin=composingprograms.js&amp;cumulative=true&amp;py=3&amp;rawInputLstJSON=%5B%5D&amp;curInstr=24</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9" name="Google Shape;86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173: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5" name="Google Shape;875;p17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2b89437e46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2b89437e4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Clr>
                <a:schemeClr val="dk1"/>
              </a:buClr>
              <a:buSzPts val="1100"/>
              <a:buFont typeface="Arial"/>
              <a:buNone/>
            </a:pPr>
            <a:r>
              <a:rPr lang="en">
                <a:solidFill>
                  <a:schemeClr val="dk1"/>
                </a:solidFill>
              </a:rPr>
              <a:t>Answer requires use of “with” clause.</a:t>
            </a:r>
            <a:endParaRPr>
              <a:solidFill>
                <a:schemeClr val="dk1"/>
              </a:solidFill>
            </a:endParaRPr>
          </a:p>
          <a:p>
            <a:pPr marL="0" lvl="0" indent="6985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2b89437e46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2b89437e4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r>
              <a:rPr lang="en"/>
              <a:t>Answer requires use of “with” clause.</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2b89437e46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4" name="Google Shape;894;g2b89437e46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http://inst.eecs.berkeley.edu/~cs61a/fa15/assets/pdfs/61a-fa15-final.pdf</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b89437e46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b89437e46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2b89437e46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0" name="Google Shape;900;g2b89437e46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http://inst.eecs.berkeley.edu/~cs61a/fa15/assets/pdfs/61a-fa15-final-solution.pdf</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b89437e46_0_8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2b89437e46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b89437e46_0_8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2b89437e46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572968585f_1_5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572968585f_1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72968585f_1_3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572968585f_1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72968585f_1_40: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572968585f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72968585f_1_4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572968585f_1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72968585f_1_5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572968585f_1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89437e46_0_9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2b89437e46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a:t>Note: the hint fades in on click, so the presenter can give students time to first try out the question, then provide a hint a couple of minutes later if needed, and finally reveal the full solution on the next slide.</a:t>
            </a:r>
            <a:endParaRPr sz="1100" b="0" i="0" u="none" strike="noStrike" cap="non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b89437e46_0_10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2b89437e46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b89437e46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b89437e46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b89437e46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2b89437e46_0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https://61a-su15-website.github.io/assets/pdfs/61a-su15-final.pdf</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b89437e46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2b89437e46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https://61a-su15-website.github.io/assets/pdfs/61a-su15-final-sol.pdf</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b89437e46_0_12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2b89437e46_0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b89437e46_0_13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2b89437e46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b89437e46_0_13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2b89437e46_0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b89437e46_0_14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2b89437e46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b89437e46_0_14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2b89437e46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9: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4A86E8"/>
              </a:buClr>
              <a:buSzPts val="1800"/>
              <a:buChar char="●"/>
            </a:pPr>
            <a:r>
              <a:rPr lang="en" sz="1800">
                <a:solidFill>
                  <a:srgbClr val="4A86E8"/>
                </a:solidFill>
              </a:rPr>
              <a:t>SQL - Rehan</a:t>
            </a:r>
            <a:endParaRPr sz="1800">
              <a:solidFill>
                <a:srgbClr val="4A86E8"/>
              </a:solidFill>
            </a:endParaRPr>
          </a:p>
          <a:p>
            <a:pPr marL="457200" lvl="0" indent="-342900" algn="l" rtl="0">
              <a:spcBef>
                <a:spcPts val="0"/>
              </a:spcBef>
              <a:spcAft>
                <a:spcPts val="0"/>
              </a:spcAft>
              <a:buClr>
                <a:srgbClr val="4A86E8"/>
              </a:buClr>
              <a:buSzPts val="1800"/>
              <a:buChar char="●"/>
            </a:pPr>
            <a:r>
              <a:rPr lang="en" sz="1800">
                <a:solidFill>
                  <a:srgbClr val="4A86E8"/>
                </a:solidFill>
              </a:rPr>
              <a:t>Scheme - Sean</a:t>
            </a:r>
            <a:endParaRPr sz="1800">
              <a:solidFill>
                <a:srgbClr val="4A86E8"/>
              </a:solidFill>
            </a:endParaRPr>
          </a:p>
          <a:p>
            <a:pPr marL="457200" lvl="0" indent="-342900" algn="l" rtl="0">
              <a:spcBef>
                <a:spcPts val="0"/>
              </a:spcBef>
              <a:spcAft>
                <a:spcPts val="0"/>
              </a:spcAft>
              <a:buClr>
                <a:srgbClr val="4A86E8"/>
              </a:buClr>
              <a:buSzPts val="1800"/>
              <a:buChar char="●"/>
            </a:pPr>
            <a:r>
              <a:rPr lang="en" sz="1800">
                <a:solidFill>
                  <a:srgbClr val="4A86E8"/>
                </a:solidFill>
              </a:rPr>
              <a:t>Iterators/Generators - Sean</a:t>
            </a:r>
            <a:endParaRPr sz="1800">
              <a:solidFill>
                <a:srgbClr val="4A86E8"/>
              </a:solidFill>
            </a:endParaRPr>
          </a:p>
          <a:p>
            <a:pPr marL="457200" lvl="0" indent="-342900" algn="l" rtl="0">
              <a:spcBef>
                <a:spcPts val="0"/>
              </a:spcBef>
              <a:spcAft>
                <a:spcPts val="0"/>
              </a:spcAft>
              <a:buClr>
                <a:srgbClr val="4A86E8"/>
              </a:buClr>
              <a:buSzPts val="1800"/>
              <a:buChar char="●"/>
            </a:pPr>
            <a:r>
              <a:rPr lang="en" sz="1800">
                <a:solidFill>
                  <a:srgbClr val="4A86E8"/>
                </a:solidFill>
              </a:rPr>
              <a:t>Streams - Rehan</a:t>
            </a:r>
            <a:endParaRPr sz="1800">
              <a:solidFill>
                <a:srgbClr val="4A86E8"/>
              </a:solidFill>
            </a:endParaRPr>
          </a:p>
          <a:p>
            <a:pPr marL="457200" lvl="0" indent="-342900" algn="l" rtl="0">
              <a:spcBef>
                <a:spcPts val="0"/>
              </a:spcBef>
              <a:spcAft>
                <a:spcPts val="0"/>
              </a:spcAft>
              <a:buClr>
                <a:srgbClr val="4A86E8"/>
              </a:buClr>
              <a:buSzPts val="1800"/>
              <a:buChar char="●"/>
            </a:pPr>
            <a:r>
              <a:rPr lang="en" sz="1800">
                <a:solidFill>
                  <a:srgbClr val="4A86E8"/>
                </a:solidFill>
              </a:rPr>
              <a:t>Macros - Sean</a:t>
            </a:r>
            <a:endParaRPr sz="1800">
              <a:solidFill>
                <a:srgbClr val="4A86E8"/>
              </a:solidFill>
            </a:endParaRPr>
          </a:p>
          <a:p>
            <a:pPr marL="457200" lvl="0" indent="-342900" algn="l" rtl="0">
              <a:spcBef>
                <a:spcPts val="0"/>
              </a:spcBef>
              <a:spcAft>
                <a:spcPts val="0"/>
              </a:spcAft>
              <a:buClr>
                <a:srgbClr val="4A86E8"/>
              </a:buClr>
              <a:buSzPts val="1800"/>
              <a:buChar char="●"/>
            </a:pPr>
            <a:r>
              <a:rPr lang="en" sz="1800">
                <a:solidFill>
                  <a:srgbClr val="4A86E8"/>
                </a:solidFill>
              </a:rPr>
              <a:t>Trees - Rehan</a:t>
            </a:r>
            <a:endParaRPr sz="1800">
              <a:solidFill>
                <a:srgbClr val="4A86E8"/>
              </a:solidFill>
            </a:endParaRPr>
          </a:p>
          <a:p>
            <a:pPr marL="457200" lvl="0" indent="-342900" algn="l" rtl="0">
              <a:spcBef>
                <a:spcPts val="0"/>
              </a:spcBef>
              <a:spcAft>
                <a:spcPts val="0"/>
              </a:spcAft>
              <a:buClr>
                <a:srgbClr val="4A86E8"/>
              </a:buClr>
              <a:buSzPts val="1800"/>
              <a:buChar char="●"/>
            </a:pPr>
            <a:r>
              <a:rPr lang="en" sz="1800">
                <a:solidFill>
                  <a:srgbClr val="4A86E8"/>
                </a:solidFill>
              </a:rPr>
              <a:t>Linked-Lists - Rehan</a:t>
            </a:r>
            <a:endParaRPr sz="1800">
              <a:solidFill>
                <a:srgbClr val="4A86E8"/>
              </a:solidFill>
            </a:endParaRPr>
          </a:p>
          <a:p>
            <a:pPr marL="457200" lvl="0" indent="-342900" algn="l" rtl="0">
              <a:spcBef>
                <a:spcPts val="0"/>
              </a:spcBef>
              <a:spcAft>
                <a:spcPts val="0"/>
              </a:spcAft>
              <a:buClr>
                <a:srgbClr val="4A86E8"/>
              </a:buClr>
              <a:buSzPts val="1800"/>
              <a:buChar char="●"/>
            </a:pPr>
            <a:r>
              <a:rPr lang="en" sz="1800">
                <a:solidFill>
                  <a:srgbClr val="4A86E8"/>
                </a:solidFill>
              </a:rPr>
              <a:t>Orders of growth - Anthony</a:t>
            </a:r>
            <a:endParaRPr sz="1800">
              <a:solidFill>
                <a:srgbClr val="4A86E8"/>
              </a:solidFill>
            </a:endParaRPr>
          </a:p>
          <a:p>
            <a:pPr marL="457200" lvl="0" indent="-342900" algn="l" rtl="0">
              <a:spcBef>
                <a:spcPts val="0"/>
              </a:spcBef>
              <a:spcAft>
                <a:spcPts val="0"/>
              </a:spcAft>
              <a:buClr>
                <a:srgbClr val="4A86E8"/>
              </a:buClr>
              <a:buSzPts val="1800"/>
              <a:buChar char="●"/>
            </a:pPr>
            <a:r>
              <a:rPr lang="en" sz="1800">
                <a:solidFill>
                  <a:srgbClr val="4A86E8"/>
                </a:solidFill>
              </a:rPr>
              <a:t>Object-oriented programming - Anthony</a:t>
            </a:r>
            <a:endParaRPr sz="1800">
              <a:solidFill>
                <a:srgbClr val="4A86E8"/>
              </a:solidFill>
            </a:endParaRPr>
          </a:p>
          <a:p>
            <a:pPr marL="457200" lvl="0" indent="-342900" algn="l" rtl="0">
              <a:spcBef>
                <a:spcPts val="0"/>
              </a:spcBef>
              <a:spcAft>
                <a:spcPts val="0"/>
              </a:spcAft>
              <a:buClr>
                <a:srgbClr val="4A86E8"/>
              </a:buClr>
              <a:buSzPts val="1800"/>
              <a:buChar char="●"/>
            </a:pPr>
            <a:r>
              <a:rPr lang="en" sz="1800">
                <a:solidFill>
                  <a:srgbClr val="4A86E8"/>
                </a:solidFill>
              </a:rPr>
              <a:t>Environment diagrams - Anthony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b89437e46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2b89437e46_0_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b89437e46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2b89437e46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pythontutor.com/composingprograms.html#code=class+Adele%3A%0A++++times+%3D+'1000'%0A++++def++__init__(self+,+you%29%3A%0A++++++++self.call+%3D+you%0A++++def++__str__(self%29%3A%0A++++++++return++self.times%0Aclass++Hello(Adele%29%3A%0A++++def++__next__(self%29%3A%0A++++++++return++next(self.call%29%0A%0Anever+%3D+iter('scheme2Bhome'%29%0A%0Adef+any(more%29%3A%0A++++next(never%29%0A++++print(outside%29%0A++++yield+next(never%29%0A++++print(next(never%29%29%0A++++yield++more(more%29%0A++++%0Aoutside+%3D+Hello(any(any%29%29&amp;mode=display&amp;origin=composingprograms.js&amp;cumulative=true&amp;py=3&amp;rawInputLstJSON=%5B%5D&amp;curInstr=0</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b89437e46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2b89437e46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http://inst.eecs.berkeley.edu/~cs61a/fa15/assets/pdfs/61a-fa15-final-solution.pdf</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09: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10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49a70de4e8_1_2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49a70de4e8_1_2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49a70de4e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49a70de4e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49a70de4e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49a70de4e8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49a70de4e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49a70de4e8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9a70de4e8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49a70de4e8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9a70de4e8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9a70de4e8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b89437e46_0_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2b89437e4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b89767345_7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2b89767345_7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b89767345_8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g2b89767345_8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21: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12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b89767345_8_1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g2b89767345_8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25: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12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27: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http://inst.eecs.berkeley.edu/~cs61a/fa15/assets/pdfs/61a-fa15-final.pdf</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hlink"/>
              </a:buClr>
              <a:buFont typeface="Arial"/>
              <a:buNone/>
            </a:pPr>
            <a:r>
              <a:rPr lang="en" sz="1100" b="0" i="0" u="sng" strike="noStrike" cap="none">
                <a:solidFill>
                  <a:schemeClr val="hlink"/>
                </a:solidFill>
                <a:hlinkClick r:id="rId3"/>
              </a:rPr>
              <a:t>http://inst.eecs.berkeley.edu/~cs61a/fa15/assets/pdfs/61a-fa15-final-solution.pdf</a:t>
            </a:r>
            <a:endParaRPr/>
          </a:p>
          <a:p>
            <a:pPr marL="0" marR="0" lvl="0" indent="0" algn="l" rtl="0">
              <a:spcBef>
                <a:spcPts val="0"/>
              </a:spcBef>
              <a:spcAft>
                <a:spcPts val="0"/>
              </a:spcAft>
              <a:buClr>
                <a:schemeClr val="dk1"/>
              </a:buClr>
              <a:buFont typeface="Arial"/>
              <a:buNone/>
            </a:pPr>
            <a:r>
              <a:rPr lang="en" sz="1100" b="0" i="0" u="none" strike="noStrike" cap="none"/>
              <a:t>(download '75f2dfe0789ee86418bedde8f552a147)</a:t>
            </a:r>
            <a:endParaRPr/>
          </a:p>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49a70de4e8_1_5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49a70de4e8_1_5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b89437e4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b89437e4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49a70de4e8_1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49a70de4e8_1_5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49a70de4e8_1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49a70de4e8_1_5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49a70de4e8_1_6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49a70de4e8_1_6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49a70de4e8_1_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49a70de4e8_1_6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63: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6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49a70de4e8_1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49a70de4e8_1_1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49a70de4e8_1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49a70de4e8_1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67: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p6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69: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6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71: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b89437e46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b89437e46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73: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p7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75: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b800223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b800223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49a70de4e8_1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49a70de4e8_1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49a70de4e8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49a70de4e8_1_2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49a70de4e8_1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49a70de4e8_1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49a70de4e8_1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49a70de4e8_1_2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49a70de4e8_1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49a70de4e8_1_2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49a70de4e8_1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49a70de4e8_1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49: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2" name="Google Shape;562;p4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89437e46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b89437e46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49a70de4e8_1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49a70de4e8_1_4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49a70de4e8_1_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49a70de4e8_1_4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49a70de4e8_1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49a70de4e8_1_4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49a70de4e8_1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49a70de4e8_1_4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49a70de4e8_1_48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6" name="Google Shape;596;g49a70de4e8_1_4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49a70de4e8_1_50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g49a70de4e8_1_5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49a70de4e8_1_50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6" name="Google Shape;606;g49a70de4e8_1_5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49a70de4e8_1_492: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1" name="Google Shape;611;g49a70de4e8_1_4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49a70de4e8_1_51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6" name="Google Shape;616;g49a70de4e8_1_5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49a70de4e8_1_498: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1" name="Google Shape;621;g49a70de4e8_1_4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b89437e46_0_1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b89437e46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r>
              <a:rPr lang="en" sz="1100" b="0" i="0" u="none" strike="noStrike" cap="none"/>
              <a:t>https://kripken.github.io/sql.js/GUI/</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51: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6" name="Google Shape;626;p5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53: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2" name="Google Shape;632;p5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8" name="Google Shape;638;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57: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4" name="Google Shape;644;p5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59: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5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61: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6" name="Google Shape;656;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49a70de4e8_1_33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g49a70de4e8_1_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49a70de4e8_1_339: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7" name="Google Shape;667;g49a70de4e8_1_3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b8d7e68c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b8d7e68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6985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77: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7" name="Google Shape;677;p77: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89437e4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2b89437e46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79: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2" name="Google Shape;682;p7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8" name="Google Shape;688;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49a70de4e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5" name="Google Shape;695;g49a70de4e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49a70de4e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1" name="Google Shape;701;g49a70de4e8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83: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7" name="Google Shape;707;p8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85: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4" name="Google Shape;714;p8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87: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2" name="Google Shape;732;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89: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0" name="Google Shape;740;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28: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0" name="Google Shape;760;p2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Font typeface="Arial"/>
              <a:buNone/>
            </a:pPr>
            <a:endParaRPr sz="1100" b="0" i="0" u="none" strike="noStrike" cap="none"/>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30:notes"/>
          <p:cNvSpPr>
            <a:spLocks noGrp="1" noRot="1" noChangeAspect="1"/>
          </p:cNvSpPr>
          <p:nvPr>
            <p:ph type="sldImg" idx="2"/>
          </p:nvPr>
        </p:nvSpPr>
        <p:spPr>
          <a:xfrm>
            <a:off x="381187" y="685800"/>
            <a:ext cx="6096299"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6" name="Google Shape;766;p30: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hlink"/>
              </a:buClr>
              <a:buFont typeface="Arial"/>
              <a:buNone/>
            </a:pPr>
            <a:r>
              <a:rPr lang="en" sz="1100" b="0" i="0" u="sng" strike="noStrike" cap="none">
                <a:solidFill>
                  <a:schemeClr val="hlink"/>
                </a:solidFill>
                <a:hlinkClick r:id="rId3"/>
              </a:rPr>
              <a:t>http://cs61a.org/assets/slides/14_6pp.pdf</a:t>
            </a:r>
            <a:endParaRPr/>
          </a:p>
          <a:p>
            <a:pPr marL="0" marR="0" lvl="0" indent="0" algn="l" rtl="0">
              <a:spcBef>
                <a:spcPts val="0"/>
              </a:spcBef>
              <a:spcAft>
                <a:spcPts val="0"/>
              </a:spcAft>
              <a:buFont typeface="Arial"/>
              <a:buNone/>
            </a:pPr>
            <a:r>
              <a:rPr lang="en" sz="1100" b="0" i="0" u="none" strike="noStrike" cap="none"/>
              <a:t>http://cs61a.org/assets/slides/15_6pp.pdf</a:t>
            </a:r>
            <a:endParaRPr/>
          </a:p>
          <a:p>
            <a:pPr marL="0" marR="0" lvl="0" indent="0" algn="l" rtl="0">
              <a:spcBef>
                <a:spcPts val="0"/>
              </a:spcBef>
              <a:spcAft>
                <a:spcPts val="0"/>
              </a:spcAft>
              <a:buFont typeface="Arial"/>
              <a:buNone/>
            </a:pPr>
            <a:r>
              <a:rPr lang="en" sz="1100" b="0" i="0" u="none" strike="noStrike" cap="none"/>
              <a:t>http://composingprograms.com/pages/25-object-oriented-programming.html</a:t>
            </a:r>
            <a:endParaRPr/>
          </a:p>
          <a:p>
            <a:pPr marL="0" marR="0" lvl="0" indent="0" algn="l" rtl="0">
              <a:spcBef>
                <a:spcPts val="0"/>
              </a:spcBef>
              <a:spcAft>
                <a:spcPts val="0"/>
              </a:spcAft>
              <a:buFont typeface="Arial"/>
              <a:buNone/>
            </a:pPr>
            <a:r>
              <a:rPr lang="en" sz="1100" b="0" i="0" u="none" strike="noStrike" cap="none"/>
              <a:t>http://cs61a.org/lab/lab06/</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457200" y="563759"/>
            <a:ext cx="8229600" cy="30096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4A86E8"/>
              </a:buClr>
              <a:buSzPts val="1400"/>
              <a:buFont typeface="Arial"/>
              <a:buNone/>
              <a:defRPr sz="7200" b="1" i="0" u="none" strike="noStrike" cap="none">
                <a:solidFill>
                  <a:srgbClr val="4A86E8"/>
                </a:solidFill>
                <a:latin typeface="Arial"/>
                <a:ea typeface="Arial"/>
                <a:cs typeface="Arial"/>
                <a:sym typeface="Arial"/>
              </a:defRPr>
            </a:lvl1pPr>
            <a:lvl2pPr lvl="1" indent="0" rtl="0">
              <a:spcBef>
                <a:spcPts val="0"/>
              </a:spcBef>
              <a:spcAft>
                <a:spcPts val="0"/>
              </a:spcAft>
              <a:buClr>
                <a:schemeClr val="accent1"/>
              </a:buClr>
              <a:buSzPts val="1400"/>
              <a:buFont typeface="Arial"/>
              <a:buNone/>
              <a:defRPr sz="7200" b="1">
                <a:solidFill>
                  <a:schemeClr val="accent1"/>
                </a:solidFill>
              </a:defRPr>
            </a:lvl2pPr>
            <a:lvl3pPr lvl="2" indent="0" rtl="0">
              <a:spcBef>
                <a:spcPts val="0"/>
              </a:spcBef>
              <a:spcAft>
                <a:spcPts val="0"/>
              </a:spcAft>
              <a:buClr>
                <a:schemeClr val="accent1"/>
              </a:buClr>
              <a:buSzPts val="1400"/>
              <a:buFont typeface="Arial"/>
              <a:buNone/>
              <a:defRPr sz="7200" b="1">
                <a:solidFill>
                  <a:schemeClr val="accent1"/>
                </a:solidFill>
              </a:defRPr>
            </a:lvl3pPr>
            <a:lvl4pPr lvl="3" indent="0" rtl="0">
              <a:spcBef>
                <a:spcPts val="0"/>
              </a:spcBef>
              <a:spcAft>
                <a:spcPts val="0"/>
              </a:spcAft>
              <a:buClr>
                <a:schemeClr val="accent1"/>
              </a:buClr>
              <a:buSzPts val="1400"/>
              <a:buFont typeface="Arial"/>
              <a:buNone/>
              <a:defRPr sz="7200" b="1">
                <a:solidFill>
                  <a:schemeClr val="accent1"/>
                </a:solidFill>
              </a:defRPr>
            </a:lvl4pPr>
            <a:lvl5pPr lvl="4" indent="0" rtl="0">
              <a:spcBef>
                <a:spcPts val="0"/>
              </a:spcBef>
              <a:spcAft>
                <a:spcPts val="0"/>
              </a:spcAft>
              <a:buClr>
                <a:schemeClr val="accent1"/>
              </a:buClr>
              <a:buSzPts val="1400"/>
              <a:buFont typeface="Arial"/>
              <a:buNone/>
              <a:defRPr sz="7200" b="1">
                <a:solidFill>
                  <a:schemeClr val="accent1"/>
                </a:solidFill>
              </a:defRPr>
            </a:lvl5pPr>
            <a:lvl6pPr lvl="5" indent="0" rtl="0">
              <a:spcBef>
                <a:spcPts val="0"/>
              </a:spcBef>
              <a:spcAft>
                <a:spcPts val="0"/>
              </a:spcAft>
              <a:buClr>
                <a:schemeClr val="accent1"/>
              </a:buClr>
              <a:buSzPts val="1400"/>
              <a:buFont typeface="Arial"/>
              <a:buNone/>
              <a:defRPr sz="7200" b="1">
                <a:solidFill>
                  <a:schemeClr val="accent1"/>
                </a:solidFill>
              </a:defRPr>
            </a:lvl6pPr>
            <a:lvl7pPr lvl="6" indent="0" rtl="0">
              <a:spcBef>
                <a:spcPts val="0"/>
              </a:spcBef>
              <a:spcAft>
                <a:spcPts val="0"/>
              </a:spcAft>
              <a:buClr>
                <a:schemeClr val="accent1"/>
              </a:buClr>
              <a:buSzPts val="1400"/>
              <a:buFont typeface="Arial"/>
              <a:buNone/>
              <a:defRPr sz="7200" b="1">
                <a:solidFill>
                  <a:schemeClr val="accent1"/>
                </a:solidFill>
              </a:defRPr>
            </a:lvl7pPr>
            <a:lvl8pPr lvl="7" indent="0" rtl="0">
              <a:spcBef>
                <a:spcPts val="0"/>
              </a:spcBef>
              <a:spcAft>
                <a:spcPts val="0"/>
              </a:spcAft>
              <a:buClr>
                <a:schemeClr val="accent1"/>
              </a:buClr>
              <a:buSzPts val="1400"/>
              <a:buFont typeface="Arial"/>
              <a:buNone/>
              <a:defRPr sz="7200" b="1">
                <a:solidFill>
                  <a:schemeClr val="accent1"/>
                </a:solidFill>
              </a:defRPr>
            </a:lvl8pPr>
            <a:lvl9pPr lvl="8" indent="0" rtl="0">
              <a:spcBef>
                <a:spcPts val="0"/>
              </a:spcBef>
              <a:spcAft>
                <a:spcPts val="0"/>
              </a:spcAft>
              <a:buClr>
                <a:schemeClr val="accent1"/>
              </a:buClr>
              <a:buSzPts val="1400"/>
              <a:buFont typeface="Arial"/>
              <a:buNone/>
              <a:defRPr sz="7200" b="1">
                <a:solidFill>
                  <a:schemeClr val="accent1"/>
                </a:solidFill>
              </a:defRPr>
            </a:lvl9pPr>
          </a:lstStyle>
          <a:p>
            <a:endParaRPr/>
          </a:p>
        </p:txBody>
      </p:sp>
      <p:sp>
        <p:nvSpPr>
          <p:cNvPr id="12" name="Google Shape;12;p2"/>
          <p:cNvSpPr txBox="1">
            <a:spLocks noGrp="1"/>
          </p:cNvSpPr>
          <p:nvPr>
            <p:ph type="subTitle" idx="1"/>
          </p:nvPr>
        </p:nvSpPr>
        <p:spPr>
          <a:xfrm>
            <a:off x="457200" y="3716392"/>
            <a:ext cx="8229600" cy="12327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2"/>
              </a:buClr>
              <a:buSzPts val="3000"/>
              <a:buFont typeface="Arial"/>
              <a:buNone/>
              <a:defRPr sz="48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chemeClr val="dk2"/>
              </a:buClr>
              <a:buSzPts val="2400"/>
              <a:buFont typeface="Arial"/>
              <a:buNone/>
              <a:defRPr sz="4800" b="0" i="0" u="none" strike="noStrike" cap="none">
                <a:solidFill>
                  <a:schemeClr val="dk2"/>
                </a:solidFill>
                <a:latin typeface="Arial"/>
                <a:ea typeface="Arial"/>
                <a:cs typeface="Arial"/>
                <a:sym typeface="Arial"/>
              </a:defRPr>
            </a:lvl2pPr>
            <a:lvl3pPr marL="0" marR="0" lvl="2" indent="0" algn="l" rtl="0">
              <a:lnSpc>
                <a:spcPct val="100000"/>
              </a:lnSpc>
              <a:spcBef>
                <a:spcPts val="0"/>
              </a:spcBef>
              <a:spcAft>
                <a:spcPts val="0"/>
              </a:spcAft>
              <a:buClr>
                <a:schemeClr val="dk2"/>
              </a:buClr>
              <a:buSzPts val="2400"/>
              <a:buFont typeface="Arial"/>
              <a:buNone/>
              <a:defRPr sz="4800" b="0" i="0" u="none" strike="noStrike" cap="none">
                <a:solidFill>
                  <a:schemeClr val="dk2"/>
                </a:solidFill>
                <a:latin typeface="Arial"/>
                <a:ea typeface="Arial"/>
                <a:cs typeface="Arial"/>
                <a:sym typeface="Arial"/>
              </a:defRPr>
            </a:lvl3pPr>
            <a:lvl4pPr marL="0" marR="0" lvl="3"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4pPr>
            <a:lvl5pPr marL="0" marR="0" lvl="4"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5pPr>
            <a:lvl6pPr marL="0" marR="0" lvl="5"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6pPr>
            <a:lvl7pPr marL="0" marR="0" lvl="6"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7pPr>
            <a:lvl8pPr marL="0" marR="0" lvl="7"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8pPr>
            <a:lvl9pPr marL="0" marR="0" lvl="8" indent="0" algn="l" rtl="0">
              <a:lnSpc>
                <a:spcPct val="100000"/>
              </a:lnSpc>
              <a:spcBef>
                <a:spcPts val="0"/>
              </a:spcBef>
              <a:spcAft>
                <a:spcPts val="0"/>
              </a:spcAft>
              <a:buClr>
                <a:schemeClr val="dk2"/>
              </a:buClr>
              <a:buSzPts val="1800"/>
              <a:buFont typeface="Arial"/>
              <a:buNone/>
              <a:defRPr sz="4800" b="0" i="0" u="none" strike="noStrike" cap="none">
                <a:solidFill>
                  <a:schemeClr val="dk2"/>
                </a:solidFill>
                <a:latin typeface="Arial"/>
                <a:ea typeface="Arial"/>
                <a:cs typeface="Arial"/>
                <a:sym typeface="Arial"/>
              </a:defRPr>
            </a:lvl9pPr>
          </a:lstStyle>
          <a:p>
            <a:endParaRPr/>
          </a:p>
        </p:txBody>
      </p:sp>
      <p:cxnSp>
        <p:nvCxnSpPr>
          <p:cNvPr id="13" name="Google Shape;13;p2"/>
          <p:cNvCxnSpPr/>
          <p:nvPr/>
        </p:nvCxnSpPr>
        <p:spPr>
          <a:xfrm>
            <a:off x="457200" y="411479"/>
            <a:ext cx="8229600" cy="0"/>
          </a:xfrm>
          <a:prstGeom prst="straightConnector1">
            <a:avLst/>
          </a:prstGeom>
          <a:noFill/>
          <a:ln w="57150" cap="flat" cmpd="sng">
            <a:solidFill>
              <a:srgbClr val="4A86E8"/>
            </a:solidFill>
            <a:prstDash val="solid"/>
            <a:round/>
            <a:headEnd type="none" w="sm" len="sm"/>
            <a:tailEnd type="none" w="sm" len="sm"/>
          </a:ln>
        </p:spPr>
      </p:cxnSp>
      <p:cxnSp>
        <p:nvCxnSpPr>
          <p:cNvPr id="14" name="Google Shape;14;p2"/>
          <p:cNvCxnSpPr/>
          <p:nvPr/>
        </p:nvCxnSpPr>
        <p:spPr>
          <a:xfrm>
            <a:off x="457200" y="3633382"/>
            <a:ext cx="8229600" cy="0"/>
          </a:xfrm>
          <a:prstGeom prst="straightConnector1">
            <a:avLst/>
          </a:prstGeom>
          <a:noFill/>
          <a:ln w="57150" cap="flat" cmpd="sng">
            <a:solidFill>
              <a:srgbClr val="4A86E8"/>
            </a:solidFill>
            <a:prstDash val="solid"/>
            <a:round/>
            <a:headEnd type="none" w="sm" len="sm"/>
            <a:tailEnd type="none" w="sm" len="sm"/>
          </a:ln>
        </p:spPr>
      </p:cxnSp>
      <p:sp>
        <p:nvSpPr>
          <p:cNvPr id="15" name="Google Shape;15;p2"/>
          <p:cNvSpPr txBox="1">
            <a:spLocks noGrp="1"/>
          </p:cNvSpPr>
          <p:nvPr>
            <p:ph type="sldNum" idx="12"/>
          </p:nvPr>
        </p:nvSpPr>
        <p:spPr>
          <a:xfrm>
            <a:off x="8556791" y="4749850"/>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3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6" name="Google Shape;56;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3" name="Google Shape;63;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7" name="Google Shape;6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16"/>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1" name="Google Shape;71;p1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 name="Google Shape;72;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dk1"/>
              </a:buClr>
              <a:buSzPts val="18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76" name="Google Shape;7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7"/>
        <p:cNvGrpSpPr/>
        <p:nvPr/>
      </p:nvGrpSpPr>
      <p:grpSpPr>
        <a:xfrm>
          <a:off x="0" y="0"/>
          <a:ext cx="0" cy="0"/>
          <a:chOff x="0" y="0"/>
          <a:chExt cx="0" cy="0"/>
        </a:xfrm>
      </p:grpSpPr>
      <p:sp>
        <p:nvSpPr>
          <p:cNvPr id="78" name="Google Shape;78;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0" name="Google Shape;8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Font typeface="Arial"/>
              <a:buNone/>
              <a:defRPr sz="3600" b="1" i="0" u="none" strike="noStrike" cap="none">
                <a:latin typeface="Arial"/>
                <a:ea typeface="Arial"/>
                <a:cs typeface="Arial"/>
                <a:sym typeface="Arial"/>
              </a:defRPr>
            </a:lvl1pPr>
            <a:lvl2pPr lvl="1" indent="0" rtl="0">
              <a:spcBef>
                <a:spcPts val="0"/>
              </a:spcBef>
              <a:spcAft>
                <a:spcPts val="0"/>
              </a:spcAft>
              <a:buClr>
                <a:schemeClr val="accent1"/>
              </a:buClr>
              <a:buSzPts val="1400"/>
              <a:buFont typeface="Arial"/>
              <a:buNone/>
              <a:defRPr sz="3600" b="1">
                <a:solidFill>
                  <a:srgbClr val="DA0002"/>
                </a:solidFill>
              </a:defRPr>
            </a:lvl2pPr>
            <a:lvl3pPr lvl="2" indent="0" rtl="0">
              <a:spcBef>
                <a:spcPts val="0"/>
              </a:spcBef>
              <a:spcAft>
                <a:spcPts val="0"/>
              </a:spcAft>
              <a:buClr>
                <a:schemeClr val="accent1"/>
              </a:buClr>
              <a:buSzPts val="1400"/>
              <a:buFont typeface="Arial"/>
              <a:buNone/>
              <a:defRPr sz="3600" b="1">
                <a:solidFill>
                  <a:srgbClr val="DA0002"/>
                </a:solidFill>
              </a:defRPr>
            </a:lvl3pPr>
            <a:lvl4pPr lvl="3" indent="0" rtl="0">
              <a:spcBef>
                <a:spcPts val="0"/>
              </a:spcBef>
              <a:spcAft>
                <a:spcPts val="0"/>
              </a:spcAft>
              <a:buClr>
                <a:schemeClr val="accent1"/>
              </a:buClr>
              <a:buSzPts val="1400"/>
              <a:buFont typeface="Arial"/>
              <a:buNone/>
              <a:defRPr sz="3600" b="1">
                <a:solidFill>
                  <a:srgbClr val="DA0002"/>
                </a:solidFill>
              </a:defRPr>
            </a:lvl4pPr>
            <a:lvl5pPr lvl="4" indent="0" rtl="0">
              <a:spcBef>
                <a:spcPts val="0"/>
              </a:spcBef>
              <a:spcAft>
                <a:spcPts val="0"/>
              </a:spcAft>
              <a:buClr>
                <a:schemeClr val="accent1"/>
              </a:buClr>
              <a:buSzPts val="1400"/>
              <a:buFont typeface="Arial"/>
              <a:buNone/>
              <a:defRPr sz="3600" b="1">
                <a:solidFill>
                  <a:srgbClr val="DA0002"/>
                </a:solidFill>
              </a:defRPr>
            </a:lvl5pPr>
            <a:lvl6pPr lvl="5" indent="0" rtl="0">
              <a:spcBef>
                <a:spcPts val="0"/>
              </a:spcBef>
              <a:spcAft>
                <a:spcPts val="0"/>
              </a:spcAft>
              <a:buClr>
                <a:schemeClr val="accent1"/>
              </a:buClr>
              <a:buSzPts val="1400"/>
              <a:buFont typeface="Arial"/>
              <a:buNone/>
              <a:defRPr sz="3600" b="1">
                <a:solidFill>
                  <a:srgbClr val="DA0002"/>
                </a:solidFill>
              </a:defRPr>
            </a:lvl6pPr>
            <a:lvl7pPr lvl="6" indent="0" rtl="0">
              <a:spcBef>
                <a:spcPts val="0"/>
              </a:spcBef>
              <a:spcAft>
                <a:spcPts val="0"/>
              </a:spcAft>
              <a:buClr>
                <a:schemeClr val="accent1"/>
              </a:buClr>
              <a:buSzPts val="1400"/>
              <a:buFont typeface="Arial"/>
              <a:buNone/>
              <a:defRPr sz="3600" b="1">
                <a:solidFill>
                  <a:srgbClr val="DA0002"/>
                </a:solidFill>
              </a:defRPr>
            </a:lvl7pPr>
            <a:lvl8pPr lvl="7" indent="0" rtl="0">
              <a:spcBef>
                <a:spcPts val="0"/>
              </a:spcBef>
              <a:spcAft>
                <a:spcPts val="0"/>
              </a:spcAft>
              <a:buClr>
                <a:schemeClr val="accent1"/>
              </a:buClr>
              <a:buSzPts val="1400"/>
              <a:buFont typeface="Arial"/>
              <a:buNone/>
              <a:defRPr sz="3600" b="1">
                <a:solidFill>
                  <a:srgbClr val="DA0002"/>
                </a:solidFill>
              </a:defRPr>
            </a:lvl8pPr>
            <a:lvl9pPr lvl="8" indent="0" rtl="0">
              <a:spcBef>
                <a:spcPts val="0"/>
              </a:spcBef>
              <a:spcAft>
                <a:spcPts val="0"/>
              </a:spcAft>
              <a:buClr>
                <a:schemeClr val="accent1"/>
              </a:buClr>
              <a:buSzPts val="1400"/>
              <a:buFont typeface="Arial"/>
              <a:buNone/>
              <a:defRPr sz="3600" b="1">
                <a:solidFill>
                  <a:srgbClr val="DA0002"/>
                </a:solidFill>
              </a:defRPr>
            </a:lvl9pPr>
          </a:lstStyle>
          <a:p>
            <a:endParaRPr/>
          </a:p>
        </p:txBody>
      </p:sp>
      <p:sp>
        <p:nvSpPr>
          <p:cNvPr id="18" name="Google Shape;18;p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0"/>
              </a:spcBef>
              <a:spcAft>
                <a:spcPts val="0"/>
              </a:spcAft>
              <a:buClr>
                <a:srgbClr val="434343"/>
              </a:buClr>
              <a:buSzPts val="3000"/>
              <a:buFont typeface="Arial"/>
              <a:buChar char="●"/>
              <a:defRPr sz="3000" b="0" i="0" u="none" strike="noStrike" cap="none">
                <a:solidFill>
                  <a:srgbClr val="434343"/>
                </a:solidFill>
                <a:latin typeface="Arial"/>
                <a:ea typeface="Arial"/>
                <a:cs typeface="Arial"/>
                <a:sym typeface="Arial"/>
              </a:defRPr>
            </a:lvl1pPr>
            <a:lvl2pPr marL="914400" marR="0" lvl="1" indent="-381000" algn="l" rtl="0">
              <a:lnSpc>
                <a:spcPct val="100000"/>
              </a:lnSpc>
              <a:spcBef>
                <a:spcPts val="0"/>
              </a:spcBef>
              <a:spcAft>
                <a:spcPts val="0"/>
              </a:spcAft>
              <a:buClr>
                <a:srgbClr val="434343"/>
              </a:buClr>
              <a:buSzPts val="2400"/>
              <a:buFont typeface="Arial"/>
              <a:buChar char="○"/>
              <a:defRPr sz="2400" b="0" i="0" u="none" strike="noStrike" cap="none">
                <a:solidFill>
                  <a:srgbClr val="434343"/>
                </a:solidFill>
                <a:latin typeface="Arial"/>
                <a:ea typeface="Arial"/>
                <a:cs typeface="Arial"/>
                <a:sym typeface="Arial"/>
              </a:defRPr>
            </a:lvl2pPr>
            <a:lvl3pPr marL="1371600" marR="0" lvl="2" indent="-381000" algn="l" rtl="0">
              <a:lnSpc>
                <a:spcPct val="100000"/>
              </a:lnSpc>
              <a:spcBef>
                <a:spcPts val="0"/>
              </a:spcBef>
              <a:spcAft>
                <a:spcPts val="0"/>
              </a:spcAft>
              <a:buClr>
                <a:srgbClr val="434343"/>
              </a:buClr>
              <a:buSzPts val="2400"/>
              <a:buFont typeface="Arial"/>
              <a:buChar char="■"/>
              <a:defRPr sz="2400" b="0" i="0" u="none" strike="noStrike" cap="none">
                <a:solidFill>
                  <a:srgbClr val="434343"/>
                </a:solidFill>
                <a:latin typeface="Arial"/>
                <a:ea typeface="Arial"/>
                <a:cs typeface="Arial"/>
                <a:sym typeface="Arial"/>
              </a:defRPr>
            </a:lvl3pPr>
            <a:lvl4pPr marL="1828800" marR="0" lvl="3" indent="-342900" algn="l" rtl="0">
              <a:lnSpc>
                <a:spcPct val="100000"/>
              </a:lnSpc>
              <a:spcBef>
                <a:spcPts val="0"/>
              </a:spcBef>
              <a:spcAft>
                <a:spcPts val="0"/>
              </a:spcAft>
              <a:buClr>
                <a:srgbClr val="434343"/>
              </a:buClr>
              <a:buSzPts val="1800"/>
              <a:buFont typeface="Arial"/>
              <a:buChar char="●"/>
              <a:defRPr sz="1800" b="0" i="0" u="none" strike="noStrike" cap="none">
                <a:solidFill>
                  <a:srgbClr val="434343"/>
                </a:solidFill>
                <a:latin typeface="Arial"/>
                <a:ea typeface="Arial"/>
                <a:cs typeface="Arial"/>
                <a:sym typeface="Arial"/>
              </a:defRPr>
            </a:lvl4pPr>
            <a:lvl5pPr marL="2286000" marR="0" lvl="4" indent="-342900" algn="l" rtl="0">
              <a:lnSpc>
                <a:spcPct val="100000"/>
              </a:lnSpc>
              <a:spcBef>
                <a:spcPts val="0"/>
              </a:spcBef>
              <a:spcAft>
                <a:spcPts val="0"/>
              </a:spcAft>
              <a:buClr>
                <a:srgbClr val="434343"/>
              </a:buClr>
              <a:buSzPts val="1800"/>
              <a:buFont typeface="Arial"/>
              <a:buChar char="○"/>
              <a:defRPr sz="1800" b="0" i="0" u="none" strike="noStrike" cap="none">
                <a:solidFill>
                  <a:srgbClr val="434343"/>
                </a:solidFill>
                <a:latin typeface="Arial"/>
                <a:ea typeface="Arial"/>
                <a:cs typeface="Arial"/>
                <a:sym typeface="Arial"/>
              </a:defRPr>
            </a:lvl5pPr>
            <a:lvl6pPr marL="2743200" marR="0" lvl="5" indent="-342900" algn="l" rtl="0">
              <a:lnSpc>
                <a:spcPct val="100000"/>
              </a:lnSpc>
              <a:spcBef>
                <a:spcPts val="0"/>
              </a:spcBef>
              <a:spcAft>
                <a:spcPts val="0"/>
              </a:spcAft>
              <a:buClr>
                <a:srgbClr val="434343"/>
              </a:buClr>
              <a:buSzPts val="1800"/>
              <a:buFont typeface="Arial"/>
              <a:buChar char="■"/>
              <a:defRPr sz="1800" b="0" i="0" u="none" strike="noStrike" cap="none">
                <a:solidFill>
                  <a:srgbClr val="434343"/>
                </a:solidFill>
                <a:latin typeface="Arial"/>
                <a:ea typeface="Arial"/>
                <a:cs typeface="Arial"/>
                <a:sym typeface="Arial"/>
              </a:defRPr>
            </a:lvl6pPr>
            <a:lvl7pPr marL="3200400" marR="0" lvl="6" indent="-342900" algn="l" rtl="0">
              <a:lnSpc>
                <a:spcPct val="100000"/>
              </a:lnSpc>
              <a:spcBef>
                <a:spcPts val="0"/>
              </a:spcBef>
              <a:spcAft>
                <a:spcPts val="0"/>
              </a:spcAft>
              <a:buClr>
                <a:srgbClr val="434343"/>
              </a:buClr>
              <a:buSzPts val="1800"/>
              <a:buFont typeface="Arial"/>
              <a:buChar char="●"/>
              <a:defRPr sz="1800" b="0" i="0" u="none" strike="noStrike" cap="none">
                <a:solidFill>
                  <a:srgbClr val="434343"/>
                </a:solidFill>
                <a:latin typeface="Arial"/>
                <a:ea typeface="Arial"/>
                <a:cs typeface="Arial"/>
                <a:sym typeface="Arial"/>
              </a:defRPr>
            </a:lvl7pPr>
            <a:lvl8pPr marL="3657600" marR="0" lvl="7" indent="-342900" algn="l" rtl="0">
              <a:lnSpc>
                <a:spcPct val="100000"/>
              </a:lnSpc>
              <a:spcBef>
                <a:spcPts val="0"/>
              </a:spcBef>
              <a:spcAft>
                <a:spcPts val="0"/>
              </a:spcAft>
              <a:buClr>
                <a:srgbClr val="434343"/>
              </a:buClr>
              <a:buSzPts val="1800"/>
              <a:buFont typeface="Arial"/>
              <a:buChar char="○"/>
              <a:defRPr sz="1800" b="0" i="0" u="none" strike="noStrike" cap="none">
                <a:solidFill>
                  <a:srgbClr val="434343"/>
                </a:solidFill>
                <a:latin typeface="Arial"/>
                <a:ea typeface="Arial"/>
                <a:cs typeface="Arial"/>
                <a:sym typeface="Arial"/>
              </a:defRPr>
            </a:lvl8pPr>
            <a:lvl9pPr marL="4114800" marR="0" lvl="8" indent="-342900" algn="l" rtl="0">
              <a:lnSpc>
                <a:spcPct val="100000"/>
              </a:lnSpc>
              <a:spcBef>
                <a:spcPts val="0"/>
              </a:spcBef>
              <a:spcAft>
                <a:spcPts val="0"/>
              </a:spcAft>
              <a:buClr>
                <a:srgbClr val="434343"/>
              </a:buClr>
              <a:buSzPts val="1800"/>
              <a:buFont typeface="Arial"/>
              <a:buChar char="■"/>
              <a:defRPr sz="1800" b="0" i="0" u="none" strike="noStrike" cap="none">
                <a:solidFill>
                  <a:srgbClr val="434343"/>
                </a:solidFill>
                <a:latin typeface="Arial"/>
                <a:ea typeface="Arial"/>
                <a:cs typeface="Arial"/>
                <a:sym typeface="Arial"/>
              </a:defRPr>
            </a:lvl9pPr>
          </a:lstStyle>
          <a:p>
            <a:endParaRPr/>
          </a:p>
        </p:txBody>
      </p:sp>
      <p:cxnSp>
        <p:nvCxnSpPr>
          <p:cNvPr id="19" name="Google Shape;19;p3"/>
          <p:cNvCxnSpPr/>
          <p:nvPr/>
        </p:nvCxnSpPr>
        <p:spPr>
          <a:xfrm>
            <a:off x="457200" y="1143000"/>
            <a:ext cx="8229600" cy="0"/>
          </a:xfrm>
          <a:prstGeom prst="straightConnector1">
            <a:avLst/>
          </a:prstGeom>
          <a:noFill/>
          <a:ln w="50800" cap="flat" cmpd="sng">
            <a:solidFill>
              <a:srgbClr val="4A86E8"/>
            </a:solidFill>
            <a:prstDash val="solid"/>
            <a:round/>
            <a:headEnd type="none" w="sm" len="sm"/>
            <a:tailEnd type="none" w="sm" len="sm"/>
          </a:ln>
        </p:spPr>
      </p:cxnSp>
      <p:sp>
        <p:nvSpPr>
          <p:cNvPr id="20" name="Google Shape;20;p3"/>
          <p:cNvSpPr txBox="1">
            <a:spLocks noGrp="1"/>
          </p:cNvSpPr>
          <p:nvPr>
            <p:ph type="sldNum" idx="12"/>
          </p:nvPr>
        </p:nvSpPr>
        <p:spPr>
          <a:xfrm>
            <a:off x="8556791" y="4749850"/>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3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Font typeface="Arial"/>
              <a:buNone/>
              <a:defRPr sz="3600" b="1" i="0" u="none" strike="noStrike" cap="none">
                <a:latin typeface="Arial"/>
                <a:ea typeface="Arial"/>
                <a:cs typeface="Arial"/>
                <a:sym typeface="Arial"/>
              </a:defRPr>
            </a:lvl1pPr>
            <a:lvl2pPr lvl="1" indent="0" rtl="0">
              <a:spcBef>
                <a:spcPts val="0"/>
              </a:spcBef>
              <a:spcAft>
                <a:spcPts val="0"/>
              </a:spcAft>
              <a:buClr>
                <a:schemeClr val="accent1"/>
              </a:buClr>
              <a:buSzPts val="1400"/>
              <a:buFont typeface="Arial"/>
              <a:buNone/>
              <a:defRPr sz="3600" b="1">
                <a:solidFill>
                  <a:schemeClr val="accent1"/>
                </a:solidFill>
              </a:defRPr>
            </a:lvl2pPr>
            <a:lvl3pPr lvl="2" indent="0" rtl="0">
              <a:spcBef>
                <a:spcPts val="0"/>
              </a:spcBef>
              <a:spcAft>
                <a:spcPts val="0"/>
              </a:spcAft>
              <a:buClr>
                <a:schemeClr val="accent1"/>
              </a:buClr>
              <a:buSzPts val="1400"/>
              <a:buFont typeface="Arial"/>
              <a:buNone/>
              <a:defRPr sz="3600" b="1">
                <a:solidFill>
                  <a:schemeClr val="accent1"/>
                </a:solidFill>
              </a:defRPr>
            </a:lvl3pPr>
            <a:lvl4pPr lvl="3" indent="0" rtl="0">
              <a:spcBef>
                <a:spcPts val="0"/>
              </a:spcBef>
              <a:spcAft>
                <a:spcPts val="0"/>
              </a:spcAft>
              <a:buClr>
                <a:schemeClr val="accent1"/>
              </a:buClr>
              <a:buSzPts val="1400"/>
              <a:buFont typeface="Arial"/>
              <a:buNone/>
              <a:defRPr sz="3600" b="1">
                <a:solidFill>
                  <a:schemeClr val="accent1"/>
                </a:solidFill>
              </a:defRPr>
            </a:lvl4pPr>
            <a:lvl5pPr lvl="4" indent="0" rtl="0">
              <a:spcBef>
                <a:spcPts val="0"/>
              </a:spcBef>
              <a:spcAft>
                <a:spcPts val="0"/>
              </a:spcAft>
              <a:buClr>
                <a:schemeClr val="accent1"/>
              </a:buClr>
              <a:buSzPts val="1400"/>
              <a:buFont typeface="Arial"/>
              <a:buNone/>
              <a:defRPr sz="3600" b="1">
                <a:solidFill>
                  <a:schemeClr val="accent1"/>
                </a:solidFill>
              </a:defRPr>
            </a:lvl5pPr>
            <a:lvl6pPr lvl="5" indent="0" rtl="0">
              <a:spcBef>
                <a:spcPts val="0"/>
              </a:spcBef>
              <a:spcAft>
                <a:spcPts val="0"/>
              </a:spcAft>
              <a:buClr>
                <a:schemeClr val="accent1"/>
              </a:buClr>
              <a:buSzPts val="1400"/>
              <a:buFont typeface="Arial"/>
              <a:buNone/>
              <a:defRPr sz="3600" b="1">
                <a:solidFill>
                  <a:schemeClr val="accent1"/>
                </a:solidFill>
              </a:defRPr>
            </a:lvl6pPr>
            <a:lvl7pPr lvl="6" indent="0" rtl="0">
              <a:spcBef>
                <a:spcPts val="0"/>
              </a:spcBef>
              <a:spcAft>
                <a:spcPts val="0"/>
              </a:spcAft>
              <a:buClr>
                <a:schemeClr val="accent1"/>
              </a:buClr>
              <a:buSzPts val="1400"/>
              <a:buFont typeface="Arial"/>
              <a:buNone/>
              <a:defRPr sz="3600" b="1">
                <a:solidFill>
                  <a:schemeClr val="accent1"/>
                </a:solidFill>
              </a:defRPr>
            </a:lvl7pPr>
            <a:lvl8pPr lvl="7" indent="0" rtl="0">
              <a:spcBef>
                <a:spcPts val="0"/>
              </a:spcBef>
              <a:spcAft>
                <a:spcPts val="0"/>
              </a:spcAft>
              <a:buClr>
                <a:schemeClr val="accent1"/>
              </a:buClr>
              <a:buSzPts val="1400"/>
              <a:buFont typeface="Arial"/>
              <a:buNone/>
              <a:defRPr sz="3600" b="1">
                <a:solidFill>
                  <a:schemeClr val="accent1"/>
                </a:solidFill>
              </a:defRPr>
            </a:lvl8pPr>
            <a:lvl9pPr lvl="8" indent="0" rtl="0">
              <a:spcBef>
                <a:spcPts val="0"/>
              </a:spcBef>
              <a:spcAft>
                <a:spcPts val="0"/>
              </a:spcAft>
              <a:buClr>
                <a:schemeClr val="accent1"/>
              </a:buClr>
              <a:buSzPts val="1400"/>
              <a:buFont typeface="Arial"/>
              <a:buNone/>
              <a:defRPr sz="3600" b="1">
                <a:solidFill>
                  <a:schemeClr val="accent1"/>
                </a:solidFill>
              </a:defRPr>
            </a:lvl9pPr>
          </a:lstStyle>
          <a:p>
            <a:endParaRPr/>
          </a:p>
        </p:txBody>
      </p:sp>
      <p:cxnSp>
        <p:nvCxnSpPr>
          <p:cNvPr id="23" name="Google Shape;23;p4"/>
          <p:cNvCxnSpPr/>
          <p:nvPr/>
        </p:nvCxnSpPr>
        <p:spPr>
          <a:xfrm>
            <a:off x="457200" y="1143000"/>
            <a:ext cx="8229600" cy="0"/>
          </a:xfrm>
          <a:prstGeom prst="straightConnector1">
            <a:avLst/>
          </a:prstGeom>
          <a:noFill/>
          <a:ln w="50800" cap="flat" cmpd="sng">
            <a:solidFill>
              <a:srgbClr val="4A86E8"/>
            </a:solidFill>
            <a:prstDash val="solid"/>
            <a:round/>
            <a:headEnd type="none" w="sm" len="sm"/>
            <a:tailEnd type="none" w="sm" len="sm"/>
          </a:ln>
        </p:spPr>
      </p:cxnSp>
      <p:sp>
        <p:nvSpPr>
          <p:cNvPr id="24" name="Google Shape;24;p4"/>
          <p:cNvSpPr txBox="1">
            <a:spLocks noGrp="1"/>
          </p:cNvSpPr>
          <p:nvPr>
            <p:ph type="sldNum" idx="12"/>
          </p:nvPr>
        </p:nvSpPr>
        <p:spPr>
          <a:xfrm>
            <a:off x="8556791" y="4749850"/>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3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SzPts val="1400"/>
              <a:buFont typeface="Arial"/>
              <a:buNone/>
              <a:defRPr sz="3600" b="1" i="0" u="none" strike="noStrike" cap="none">
                <a:latin typeface="Arial"/>
                <a:ea typeface="Arial"/>
                <a:cs typeface="Arial"/>
                <a:sym typeface="Arial"/>
              </a:defRPr>
            </a:lvl1pPr>
            <a:lvl2pPr lvl="1" indent="0" rtl="0">
              <a:spcBef>
                <a:spcPts val="0"/>
              </a:spcBef>
              <a:spcAft>
                <a:spcPts val="0"/>
              </a:spcAft>
              <a:buClr>
                <a:schemeClr val="accent1"/>
              </a:buClr>
              <a:buSzPts val="1400"/>
              <a:buFont typeface="Arial"/>
              <a:buNone/>
              <a:defRPr sz="3600" b="1">
                <a:solidFill>
                  <a:srgbClr val="DA0002"/>
                </a:solidFill>
              </a:defRPr>
            </a:lvl2pPr>
            <a:lvl3pPr lvl="2" indent="0" rtl="0">
              <a:spcBef>
                <a:spcPts val="0"/>
              </a:spcBef>
              <a:spcAft>
                <a:spcPts val="0"/>
              </a:spcAft>
              <a:buClr>
                <a:schemeClr val="accent1"/>
              </a:buClr>
              <a:buSzPts val="1400"/>
              <a:buFont typeface="Arial"/>
              <a:buNone/>
              <a:defRPr sz="3600" b="1">
                <a:solidFill>
                  <a:srgbClr val="DA0002"/>
                </a:solidFill>
              </a:defRPr>
            </a:lvl3pPr>
            <a:lvl4pPr lvl="3" indent="0" rtl="0">
              <a:spcBef>
                <a:spcPts val="0"/>
              </a:spcBef>
              <a:spcAft>
                <a:spcPts val="0"/>
              </a:spcAft>
              <a:buClr>
                <a:schemeClr val="accent1"/>
              </a:buClr>
              <a:buSzPts val="1400"/>
              <a:buFont typeface="Arial"/>
              <a:buNone/>
              <a:defRPr sz="3600" b="1">
                <a:solidFill>
                  <a:srgbClr val="DA0002"/>
                </a:solidFill>
              </a:defRPr>
            </a:lvl4pPr>
            <a:lvl5pPr lvl="4" indent="0" rtl="0">
              <a:spcBef>
                <a:spcPts val="0"/>
              </a:spcBef>
              <a:spcAft>
                <a:spcPts val="0"/>
              </a:spcAft>
              <a:buClr>
                <a:schemeClr val="accent1"/>
              </a:buClr>
              <a:buSzPts val="1400"/>
              <a:buFont typeface="Arial"/>
              <a:buNone/>
              <a:defRPr sz="3600" b="1">
                <a:solidFill>
                  <a:srgbClr val="DA0002"/>
                </a:solidFill>
              </a:defRPr>
            </a:lvl5pPr>
            <a:lvl6pPr lvl="5" indent="0" rtl="0">
              <a:spcBef>
                <a:spcPts val="0"/>
              </a:spcBef>
              <a:spcAft>
                <a:spcPts val="0"/>
              </a:spcAft>
              <a:buClr>
                <a:schemeClr val="accent1"/>
              </a:buClr>
              <a:buSzPts val="1400"/>
              <a:buFont typeface="Arial"/>
              <a:buNone/>
              <a:defRPr sz="3600" b="1">
                <a:solidFill>
                  <a:srgbClr val="DA0002"/>
                </a:solidFill>
              </a:defRPr>
            </a:lvl6pPr>
            <a:lvl7pPr lvl="6" indent="0" rtl="0">
              <a:spcBef>
                <a:spcPts val="0"/>
              </a:spcBef>
              <a:spcAft>
                <a:spcPts val="0"/>
              </a:spcAft>
              <a:buClr>
                <a:schemeClr val="accent1"/>
              </a:buClr>
              <a:buSzPts val="1400"/>
              <a:buFont typeface="Arial"/>
              <a:buNone/>
              <a:defRPr sz="3600" b="1">
                <a:solidFill>
                  <a:srgbClr val="DA0002"/>
                </a:solidFill>
              </a:defRPr>
            </a:lvl7pPr>
            <a:lvl8pPr lvl="7" indent="0" rtl="0">
              <a:spcBef>
                <a:spcPts val="0"/>
              </a:spcBef>
              <a:spcAft>
                <a:spcPts val="0"/>
              </a:spcAft>
              <a:buClr>
                <a:schemeClr val="accent1"/>
              </a:buClr>
              <a:buSzPts val="1400"/>
              <a:buFont typeface="Arial"/>
              <a:buNone/>
              <a:defRPr sz="3600" b="1">
                <a:solidFill>
                  <a:srgbClr val="DA0002"/>
                </a:solidFill>
              </a:defRPr>
            </a:lvl8pPr>
            <a:lvl9pPr lvl="8" indent="0" rtl="0">
              <a:spcBef>
                <a:spcPts val="0"/>
              </a:spcBef>
              <a:spcAft>
                <a:spcPts val="0"/>
              </a:spcAft>
              <a:buClr>
                <a:schemeClr val="accent1"/>
              </a:buClr>
              <a:buSzPts val="1400"/>
              <a:buFont typeface="Arial"/>
              <a:buNone/>
              <a:defRPr sz="3600" b="1">
                <a:solidFill>
                  <a:srgbClr val="DA0002"/>
                </a:solidFill>
              </a:defRPr>
            </a:lvl9pPr>
          </a:lstStyle>
          <a:p>
            <a:endParaRPr/>
          </a:p>
        </p:txBody>
      </p:sp>
      <p:sp>
        <p:nvSpPr>
          <p:cNvPr id="27" name="Google Shape;27;p5"/>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Google Shape;28;p5"/>
          <p:cNvSpPr txBox="1">
            <a:spLocks noGrp="1"/>
          </p:cNvSpPr>
          <p:nvPr>
            <p:ph type="body" idx="2"/>
          </p:nvPr>
        </p:nvSpPr>
        <p:spPr>
          <a:xfrm>
            <a:off x="4692273" y="1200150"/>
            <a:ext cx="39945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29" name="Google Shape;29;p5"/>
          <p:cNvCxnSpPr/>
          <p:nvPr/>
        </p:nvCxnSpPr>
        <p:spPr>
          <a:xfrm>
            <a:off x="457200" y="1143000"/>
            <a:ext cx="8229600" cy="0"/>
          </a:xfrm>
          <a:prstGeom prst="straightConnector1">
            <a:avLst/>
          </a:prstGeom>
          <a:noFill/>
          <a:ln w="50800" cap="flat" cmpd="sng">
            <a:solidFill>
              <a:srgbClr val="4A86E8"/>
            </a:solidFill>
            <a:prstDash val="solid"/>
            <a:round/>
            <a:headEnd type="none" w="sm" len="sm"/>
            <a:tailEnd type="none" w="sm" len="sm"/>
          </a:ln>
        </p:spPr>
      </p:cxnSp>
      <p:sp>
        <p:nvSpPr>
          <p:cNvPr id="30" name="Google Shape;30;p5"/>
          <p:cNvSpPr txBox="1">
            <a:spLocks noGrp="1"/>
          </p:cNvSpPr>
          <p:nvPr>
            <p:ph type="sldNum" idx="12"/>
          </p:nvPr>
        </p:nvSpPr>
        <p:spPr>
          <a:xfrm>
            <a:off x="8556791" y="4749850"/>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3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1"/>
        <p:cNvGrpSpPr/>
        <p:nvPr/>
      </p:nvGrpSpPr>
      <p:grpSpPr>
        <a:xfrm>
          <a:off x="0" y="0"/>
          <a:ext cx="0" cy="0"/>
          <a:chOff x="0" y="0"/>
          <a:chExt cx="0" cy="0"/>
        </a:xfrm>
      </p:grpSpPr>
      <p:sp>
        <p:nvSpPr>
          <p:cNvPr id="32" name="Google Shape;32;p6"/>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0"/>
              </a:spcBef>
              <a:spcAft>
                <a:spcPts val="0"/>
              </a:spcAft>
              <a:buClr>
                <a:schemeClr val="dk1"/>
              </a:buClr>
              <a:buSzPts val="3000"/>
              <a:buFont typeface="Arial"/>
              <a:buNone/>
              <a:defRPr sz="1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3" name="Google Shape;33;p6"/>
          <p:cNvCxnSpPr/>
          <p:nvPr/>
        </p:nvCxnSpPr>
        <p:spPr>
          <a:xfrm>
            <a:off x="457200" y="4317760"/>
            <a:ext cx="8229600" cy="0"/>
          </a:xfrm>
          <a:prstGeom prst="straightConnector1">
            <a:avLst/>
          </a:prstGeom>
          <a:noFill/>
          <a:ln w="50800" cap="flat" cmpd="sng">
            <a:solidFill>
              <a:schemeClr val="lt2"/>
            </a:solidFill>
            <a:prstDash val="solid"/>
            <a:round/>
            <a:headEnd type="none" w="sm" len="sm"/>
            <a:tailEnd type="none" w="sm" len="sm"/>
          </a:ln>
        </p:spPr>
      </p:cxnSp>
      <p:sp>
        <p:nvSpPr>
          <p:cNvPr id="34" name="Google Shape;34;p6"/>
          <p:cNvSpPr txBox="1">
            <a:spLocks noGrp="1"/>
          </p:cNvSpPr>
          <p:nvPr>
            <p:ph type="sldNum" idx="12"/>
          </p:nvPr>
        </p:nvSpPr>
        <p:spPr>
          <a:xfrm>
            <a:off x="8556791" y="4749850"/>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300">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cxnSp>
        <p:nvCxnSpPr>
          <p:cNvPr id="36" name="Google Shape;36;p7"/>
          <p:cNvCxnSpPr/>
          <p:nvPr/>
        </p:nvCxnSpPr>
        <p:spPr>
          <a:xfrm>
            <a:off x="457200" y="113139"/>
            <a:ext cx="8229600" cy="0"/>
          </a:xfrm>
          <a:prstGeom prst="straightConnector1">
            <a:avLst/>
          </a:prstGeom>
          <a:noFill/>
          <a:ln w="50800" cap="flat" cmpd="sng">
            <a:solidFill>
              <a:schemeClr val="lt2"/>
            </a:solidFill>
            <a:prstDash val="solid"/>
            <a:round/>
            <a:headEnd type="none" w="sm" len="sm"/>
            <a:tailEnd type="none" w="sm" len="sm"/>
          </a:ln>
        </p:spPr>
      </p:cxnSp>
      <p:sp>
        <p:nvSpPr>
          <p:cNvPr id="37" name="Google Shape;37;p7"/>
          <p:cNvSpPr txBox="1">
            <a:spLocks noGrp="1"/>
          </p:cNvSpPr>
          <p:nvPr>
            <p:ph type="sldNum" idx="12"/>
          </p:nvPr>
        </p:nvSpPr>
        <p:spPr>
          <a:xfrm>
            <a:off x="8556791" y="4749850"/>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‹Nº›</a:t>
            </a:fld>
            <a:endParaRPr sz="13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4" name="Google Shape;44;p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4A86E8"/>
              </a:buClr>
              <a:buSzPts val="1400"/>
              <a:buFont typeface="Arial"/>
              <a:buNone/>
              <a:defRPr sz="3600" b="1" i="0" u="none" strike="noStrike" cap="none">
                <a:solidFill>
                  <a:srgbClr val="4A86E8"/>
                </a:solidFill>
                <a:latin typeface="Arial"/>
                <a:ea typeface="Arial"/>
                <a:cs typeface="Arial"/>
                <a:sym typeface="Arial"/>
              </a:defRPr>
            </a:lvl1pPr>
            <a:lvl2pPr lvl="1" indent="0" rtl="0">
              <a:spcBef>
                <a:spcPts val="0"/>
              </a:spcBef>
              <a:spcAft>
                <a:spcPts val="0"/>
              </a:spcAft>
              <a:buClr>
                <a:schemeClr val="accent1"/>
              </a:buClr>
              <a:buSzPts val="1400"/>
              <a:buFont typeface="Arial"/>
              <a:buNone/>
              <a:defRPr sz="3600" b="1">
                <a:solidFill>
                  <a:schemeClr val="accent1"/>
                </a:solidFill>
              </a:defRPr>
            </a:lvl2pPr>
            <a:lvl3pPr lvl="2" indent="0" rtl="0">
              <a:spcBef>
                <a:spcPts val="0"/>
              </a:spcBef>
              <a:spcAft>
                <a:spcPts val="0"/>
              </a:spcAft>
              <a:buClr>
                <a:schemeClr val="accent1"/>
              </a:buClr>
              <a:buSzPts val="1400"/>
              <a:buFont typeface="Arial"/>
              <a:buNone/>
              <a:defRPr sz="3600" b="1">
                <a:solidFill>
                  <a:schemeClr val="accent1"/>
                </a:solidFill>
              </a:defRPr>
            </a:lvl3pPr>
            <a:lvl4pPr lvl="3" indent="0" rtl="0">
              <a:spcBef>
                <a:spcPts val="0"/>
              </a:spcBef>
              <a:spcAft>
                <a:spcPts val="0"/>
              </a:spcAft>
              <a:buClr>
                <a:schemeClr val="accent1"/>
              </a:buClr>
              <a:buSzPts val="1400"/>
              <a:buFont typeface="Arial"/>
              <a:buNone/>
              <a:defRPr sz="3600" b="1">
                <a:solidFill>
                  <a:schemeClr val="accent1"/>
                </a:solidFill>
              </a:defRPr>
            </a:lvl4pPr>
            <a:lvl5pPr lvl="4" indent="0" rtl="0">
              <a:spcBef>
                <a:spcPts val="0"/>
              </a:spcBef>
              <a:spcAft>
                <a:spcPts val="0"/>
              </a:spcAft>
              <a:buClr>
                <a:schemeClr val="accent1"/>
              </a:buClr>
              <a:buSzPts val="1400"/>
              <a:buFont typeface="Arial"/>
              <a:buNone/>
              <a:defRPr sz="3600" b="1">
                <a:solidFill>
                  <a:schemeClr val="accent1"/>
                </a:solidFill>
              </a:defRPr>
            </a:lvl5pPr>
            <a:lvl6pPr lvl="5" indent="0" rtl="0">
              <a:spcBef>
                <a:spcPts val="0"/>
              </a:spcBef>
              <a:spcAft>
                <a:spcPts val="0"/>
              </a:spcAft>
              <a:buClr>
                <a:schemeClr val="accent1"/>
              </a:buClr>
              <a:buSzPts val="1400"/>
              <a:buFont typeface="Arial"/>
              <a:buNone/>
              <a:defRPr sz="3600" b="1">
                <a:solidFill>
                  <a:schemeClr val="accent1"/>
                </a:solidFill>
              </a:defRPr>
            </a:lvl6pPr>
            <a:lvl7pPr lvl="6" indent="0" rtl="0">
              <a:spcBef>
                <a:spcPts val="0"/>
              </a:spcBef>
              <a:spcAft>
                <a:spcPts val="0"/>
              </a:spcAft>
              <a:buClr>
                <a:schemeClr val="accent1"/>
              </a:buClr>
              <a:buSzPts val="1400"/>
              <a:buFont typeface="Arial"/>
              <a:buNone/>
              <a:defRPr sz="3600" b="1">
                <a:solidFill>
                  <a:schemeClr val="accent1"/>
                </a:solidFill>
              </a:defRPr>
            </a:lvl7pPr>
            <a:lvl8pPr lvl="7" indent="0" rtl="0">
              <a:spcBef>
                <a:spcPts val="0"/>
              </a:spcBef>
              <a:spcAft>
                <a:spcPts val="0"/>
              </a:spcAft>
              <a:buClr>
                <a:schemeClr val="accent1"/>
              </a:buClr>
              <a:buSzPts val="1400"/>
              <a:buFont typeface="Arial"/>
              <a:buNone/>
              <a:defRPr sz="3600" b="1">
                <a:solidFill>
                  <a:schemeClr val="accent1"/>
                </a:solidFill>
              </a:defRPr>
            </a:lvl8pPr>
            <a:lvl9pPr lvl="8" indent="0" rtl="0">
              <a:spcBef>
                <a:spcPts val="0"/>
              </a:spcBef>
              <a:spcAft>
                <a:spcPts val="0"/>
              </a:spcAft>
              <a:buClr>
                <a:schemeClr val="accent1"/>
              </a:buClr>
              <a:buSzPts val="1400"/>
              <a:buFont typeface="Arial"/>
              <a:buNone/>
              <a:defRPr sz="3600" b="1">
                <a:solidFill>
                  <a:schemeClr val="accent1"/>
                </a:solidFil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lstStyle>
            <a:lvl1pPr marL="457200" marR="0" lvl="0" indent="-419100" algn="l" rtl="0">
              <a:lnSpc>
                <a:spcPct val="100000"/>
              </a:lnSpc>
              <a:spcBef>
                <a:spcPts val="600"/>
              </a:spcBef>
              <a:spcAft>
                <a:spcPts val="0"/>
              </a:spcAft>
              <a:buSzPts val="3000"/>
              <a:buFont typeface="Arial"/>
              <a:buChar char="●"/>
              <a:defRPr sz="3000" b="0" i="0" u="none" strike="noStrike" cap="none">
                <a:latin typeface="Arial"/>
                <a:ea typeface="Arial"/>
                <a:cs typeface="Arial"/>
                <a:sym typeface="Arial"/>
              </a:defRPr>
            </a:lvl1pPr>
            <a:lvl2pPr marL="914400" marR="0" lvl="1" indent="-381000" algn="l" rtl="0">
              <a:lnSpc>
                <a:spcPct val="100000"/>
              </a:lnSpc>
              <a:spcBef>
                <a:spcPts val="480"/>
              </a:spcBef>
              <a:spcAft>
                <a:spcPts val="0"/>
              </a:spcAft>
              <a:buSzPts val="2400"/>
              <a:buFont typeface="Arial"/>
              <a:buChar char="○"/>
              <a:defRPr sz="2400" b="0" i="0" u="none" strike="noStrike" cap="none">
                <a:latin typeface="Arial"/>
                <a:ea typeface="Arial"/>
                <a:cs typeface="Arial"/>
                <a:sym typeface="Arial"/>
              </a:defRPr>
            </a:lvl2pPr>
            <a:lvl3pPr marL="1371600" marR="0" lvl="2" indent="-381000" algn="l" rtl="0">
              <a:lnSpc>
                <a:spcPct val="100000"/>
              </a:lnSpc>
              <a:spcBef>
                <a:spcPts val="480"/>
              </a:spcBef>
              <a:spcAft>
                <a:spcPts val="0"/>
              </a:spcAft>
              <a:buSzPts val="2400"/>
              <a:buFont typeface="Arial"/>
              <a:buChar char="■"/>
              <a:defRPr sz="2400" b="0" i="0" u="none" strike="noStrike" cap="none">
                <a:latin typeface="Arial"/>
                <a:ea typeface="Arial"/>
                <a:cs typeface="Arial"/>
                <a:sym typeface="Arial"/>
              </a:defRPr>
            </a:lvl3pPr>
            <a:lvl4pPr marL="1828800" marR="0" lvl="3" indent="-342900" algn="l" rtl="0">
              <a:lnSpc>
                <a:spcPct val="100000"/>
              </a:lnSpc>
              <a:spcBef>
                <a:spcPts val="360"/>
              </a:spcBef>
              <a:spcAft>
                <a:spcPts val="0"/>
              </a:spcAft>
              <a:buSzPts val="1800"/>
              <a:buFont typeface="Arial"/>
              <a:buChar char="●"/>
              <a:defRPr sz="1800" b="0" i="0" u="none" strike="noStrike" cap="none">
                <a:latin typeface="Arial"/>
                <a:ea typeface="Arial"/>
                <a:cs typeface="Arial"/>
                <a:sym typeface="Arial"/>
              </a:defRPr>
            </a:lvl4pPr>
            <a:lvl5pPr marL="2286000" marR="0" lvl="4" indent="-342900" algn="l" rtl="0">
              <a:lnSpc>
                <a:spcPct val="100000"/>
              </a:lnSpc>
              <a:spcBef>
                <a:spcPts val="360"/>
              </a:spcBef>
              <a:spcAft>
                <a:spcPts val="0"/>
              </a:spcAft>
              <a:buSzPts val="1800"/>
              <a:buFont typeface="Arial"/>
              <a:buChar char="○"/>
              <a:defRPr sz="1800" b="0" i="0" u="none" strike="noStrike" cap="none">
                <a:latin typeface="Arial"/>
                <a:ea typeface="Arial"/>
                <a:cs typeface="Arial"/>
                <a:sym typeface="Arial"/>
              </a:defRPr>
            </a:lvl5pPr>
            <a:lvl6pPr marL="2743200" marR="0" lvl="5" indent="-342900" algn="l" rtl="0">
              <a:lnSpc>
                <a:spcPct val="100000"/>
              </a:lnSpc>
              <a:spcBef>
                <a:spcPts val="360"/>
              </a:spcBef>
              <a:spcAft>
                <a:spcPts val="0"/>
              </a:spcAft>
              <a:buSzPts val="1800"/>
              <a:buFont typeface="Arial"/>
              <a:buChar char="■"/>
              <a:defRPr sz="1800" b="0" i="0" u="none" strike="noStrike" cap="none">
                <a:latin typeface="Arial"/>
                <a:ea typeface="Arial"/>
                <a:cs typeface="Arial"/>
                <a:sym typeface="Arial"/>
              </a:defRPr>
            </a:lvl6pPr>
            <a:lvl7pPr marL="3200400" marR="0" lvl="6" indent="-342900" algn="l" rtl="0">
              <a:lnSpc>
                <a:spcPct val="100000"/>
              </a:lnSpc>
              <a:spcBef>
                <a:spcPts val="360"/>
              </a:spcBef>
              <a:spcAft>
                <a:spcPts val="0"/>
              </a:spcAft>
              <a:buSzPts val="1800"/>
              <a:buFont typeface="Arial"/>
              <a:buChar char="●"/>
              <a:defRPr sz="1800" b="0" i="0" u="none" strike="noStrike" cap="none">
                <a:latin typeface="Arial"/>
                <a:ea typeface="Arial"/>
                <a:cs typeface="Arial"/>
                <a:sym typeface="Arial"/>
              </a:defRPr>
            </a:lvl7pPr>
            <a:lvl8pPr marL="3657600" marR="0" lvl="7" indent="-342900" algn="l" rtl="0">
              <a:lnSpc>
                <a:spcPct val="100000"/>
              </a:lnSpc>
              <a:spcBef>
                <a:spcPts val="360"/>
              </a:spcBef>
              <a:spcAft>
                <a:spcPts val="0"/>
              </a:spcAft>
              <a:buSzPts val="1800"/>
              <a:buFont typeface="Arial"/>
              <a:buChar char="○"/>
              <a:defRPr sz="1800" b="0" i="0" u="none" strike="noStrike" cap="none">
                <a:latin typeface="Arial"/>
                <a:ea typeface="Arial"/>
                <a:cs typeface="Arial"/>
                <a:sym typeface="Arial"/>
              </a:defRPr>
            </a:lvl8pPr>
            <a:lvl9pPr marL="4114800" marR="0" lvl="8" indent="-342900" algn="l" rtl="0">
              <a:lnSpc>
                <a:spcPct val="100000"/>
              </a:lnSpc>
              <a:spcBef>
                <a:spcPts val="360"/>
              </a:spcBef>
              <a:spcAft>
                <a:spcPts val="0"/>
              </a:spcAft>
              <a:buSzPts val="1800"/>
              <a:buFont typeface="Arial"/>
              <a:buChar char="■"/>
              <a:defRPr sz="1800" b="0" i="0" u="none" strike="noStrike" cap="none">
                <a:latin typeface="Arial"/>
                <a:ea typeface="Arial"/>
                <a:cs typeface="Arial"/>
                <a:sym typeface="Arial"/>
              </a:defRPr>
            </a:lvl9pPr>
          </a:lstStyle>
          <a:p>
            <a:endParaRPr/>
          </a:p>
        </p:txBody>
      </p:sp>
      <p:cxnSp>
        <p:nvCxnSpPr>
          <p:cNvPr id="8" name="Google Shape;8;p1"/>
          <p:cNvCxnSpPr/>
          <p:nvPr/>
        </p:nvCxnSpPr>
        <p:spPr>
          <a:xfrm>
            <a:off x="457200" y="5023259"/>
            <a:ext cx="8229600" cy="0"/>
          </a:xfrm>
          <a:prstGeom prst="straightConnector1">
            <a:avLst/>
          </a:prstGeom>
          <a:noFill/>
          <a:ln w="50800" cap="flat" cmpd="sng">
            <a:solidFill>
              <a:schemeClr val="lt2"/>
            </a:solidFill>
            <a:prstDash val="solid"/>
            <a:round/>
            <a:headEnd type="none" w="sm" len="sm"/>
            <a:tailEnd type="none" w="sm" len="sm"/>
          </a:ln>
        </p:spPr>
      </p:cxnSp>
      <p:sp>
        <p:nvSpPr>
          <p:cNvPr id="9" name="Google Shape;9;p1"/>
          <p:cNvSpPr txBox="1">
            <a:spLocks noGrp="1"/>
          </p:cNvSpPr>
          <p:nvPr>
            <p:ph type="sldNum" idx="12"/>
          </p:nvPr>
        </p:nvSpPr>
        <p:spPr>
          <a:xfrm>
            <a:off x="8556791" y="4749850"/>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1"/>
              </a:buClr>
              <a:buFont typeface="Arial"/>
              <a:buNone/>
              <a:defRPr sz="13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13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13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13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13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13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13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13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13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‹Nº›</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0" name="Google Shape;40;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Char char="●"/>
              <a:defRPr sz="1800">
                <a:solidFill>
                  <a:schemeClr val="lt2"/>
                </a:solidFill>
              </a:defRPr>
            </a:lvl1pPr>
            <a:lvl2pPr marL="914400" lvl="1" indent="-317500" rtl="0">
              <a:lnSpc>
                <a:spcPct val="115000"/>
              </a:lnSpc>
              <a:spcBef>
                <a:spcPts val="1600"/>
              </a:spcBef>
              <a:spcAft>
                <a:spcPts val="0"/>
              </a:spcAft>
              <a:buClr>
                <a:schemeClr val="lt2"/>
              </a:buClr>
              <a:buSzPts val="1400"/>
              <a:buChar char="○"/>
              <a:defRPr>
                <a:solidFill>
                  <a:schemeClr val="lt2"/>
                </a:solidFill>
              </a:defRPr>
            </a:lvl2pPr>
            <a:lvl3pPr marL="1371600" lvl="2" indent="-317500" rtl="0">
              <a:lnSpc>
                <a:spcPct val="115000"/>
              </a:lnSpc>
              <a:spcBef>
                <a:spcPts val="1600"/>
              </a:spcBef>
              <a:spcAft>
                <a:spcPts val="0"/>
              </a:spcAft>
              <a:buClr>
                <a:schemeClr val="lt2"/>
              </a:buClr>
              <a:buSzPts val="1400"/>
              <a:buChar char="■"/>
              <a:defRPr>
                <a:solidFill>
                  <a:schemeClr val="lt2"/>
                </a:solidFill>
              </a:defRPr>
            </a:lvl3pPr>
            <a:lvl4pPr marL="1828800" lvl="3" indent="-317500" rtl="0">
              <a:lnSpc>
                <a:spcPct val="115000"/>
              </a:lnSpc>
              <a:spcBef>
                <a:spcPts val="1600"/>
              </a:spcBef>
              <a:spcAft>
                <a:spcPts val="0"/>
              </a:spcAft>
              <a:buClr>
                <a:schemeClr val="lt2"/>
              </a:buClr>
              <a:buSzPts val="1400"/>
              <a:buChar char="●"/>
              <a:defRPr>
                <a:solidFill>
                  <a:schemeClr val="lt2"/>
                </a:solidFill>
              </a:defRPr>
            </a:lvl4pPr>
            <a:lvl5pPr marL="2286000" lvl="4" indent="-317500" rtl="0">
              <a:lnSpc>
                <a:spcPct val="115000"/>
              </a:lnSpc>
              <a:spcBef>
                <a:spcPts val="1600"/>
              </a:spcBef>
              <a:spcAft>
                <a:spcPts val="0"/>
              </a:spcAft>
              <a:buClr>
                <a:schemeClr val="lt2"/>
              </a:buClr>
              <a:buSzPts val="1400"/>
              <a:buChar char="○"/>
              <a:defRPr>
                <a:solidFill>
                  <a:schemeClr val="lt2"/>
                </a:solidFill>
              </a:defRPr>
            </a:lvl5pPr>
            <a:lvl6pPr marL="2743200" lvl="5" indent="-317500" rtl="0">
              <a:lnSpc>
                <a:spcPct val="115000"/>
              </a:lnSpc>
              <a:spcBef>
                <a:spcPts val="1600"/>
              </a:spcBef>
              <a:spcAft>
                <a:spcPts val="0"/>
              </a:spcAft>
              <a:buClr>
                <a:schemeClr val="lt2"/>
              </a:buClr>
              <a:buSzPts val="1400"/>
              <a:buChar char="■"/>
              <a:defRPr>
                <a:solidFill>
                  <a:schemeClr val="lt2"/>
                </a:solidFill>
              </a:defRPr>
            </a:lvl6pPr>
            <a:lvl7pPr marL="3200400" lvl="6" indent="-317500" rtl="0">
              <a:lnSpc>
                <a:spcPct val="115000"/>
              </a:lnSpc>
              <a:spcBef>
                <a:spcPts val="1600"/>
              </a:spcBef>
              <a:spcAft>
                <a:spcPts val="0"/>
              </a:spcAft>
              <a:buClr>
                <a:schemeClr val="lt2"/>
              </a:buClr>
              <a:buSzPts val="1400"/>
              <a:buChar char="●"/>
              <a:defRPr>
                <a:solidFill>
                  <a:schemeClr val="lt2"/>
                </a:solidFill>
              </a:defRPr>
            </a:lvl7pPr>
            <a:lvl8pPr marL="3657600" lvl="7" indent="-317500" rtl="0">
              <a:lnSpc>
                <a:spcPct val="115000"/>
              </a:lnSpc>
              <a:spcBef>
                <a:spcPts val="1600"/>
              </a:spcBef>
              <a:spcAft>
                <a:spcPts val="0"/>
              </a:spcAft>
              <a:buClr>
                <a:schemeClr val="lt2"/>
              </a:buClr>
              <a:buSzPts val="1400"/>
              <a:buChar char="○"/>
              <a:defRPr>
                <a:solidFill>
                  <a:schemeClr val="lt2"/>
                </a:solidFill>
              </a:defRPr>
            </a:lvl8pPr>
            <a:lvl9pPr marL="4114800" lvl="8" indent="-317500" rtl="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41" name="Google Shape;4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0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0"/>
          <p:cNvSpPr txBox="1">
            <a:spLocks noGrp="1"/>
          </p:cNvSpPr>
          <p:nvPr>
            <p:ph type="ctrTitle"/>
          </p:nvPr>
        </p:nvSpPr>
        <p:spPr>
          <a:xfrm>
            <a:off x="457200" y="563759"/>
            <a:ext cx="8229600" cy="3009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1"/>
              </a:buClr>
              <a:buFont typeface="Arial"/>
              <a:buNone/>
            </a:pPr>
            <a:r>
              <a:rPr lang="en" sz="6000" b="1" i="0" u="none" strike="noStrike" cap="none">
                <a:latin typeface="Arial"/>
                <a:ea typeface="Arial"/>
                <a:cs typeface="Arial"/>
                <a:sym typeface="Arial"/>
              </a:rPr>
              <a:t>HKN CS61A Final Review</a:t>
            </a:r>
            <a:endParaRPr/>
          </a:p>
          <a:p>
            <a:pPr marL="0" marR="0" lvl="0" indent="0" algn="ctr" rtl="0">
              <a:lnSpc>
                <a:spcPct val="100000"/>
              </a:lnSpc>
              <a:spcBef>
                <a:spcPts val="0"/>
              </a:spcBef>
              <a:spcAft>
                <a:spcPts val="0"/>
              </a:spcAft>
              <a:buClr>
                <a:schemeClr val="accent1"/>
              </a:buClr>
              <a:buFont typeface="Arial"/>
              <a:buNone/>
            </a:pPr>
            <a:endParaRPr sz="3000" b="1" i="0" u="none" strike="noStrike" cap="none">
              <a:latin typeface="Arial"/>
              <a:ea typeface="Arial"/>
              <a:cs typeface="Arial"/>
              <a:sym typeface="Arial"/>
            </a:endParaRPr>
          </a:p>
          <a:p>
            <a:pPr marL="0" marR="0" lvl="0" indent="0" algn="ctr" rtl="0">
              <a:lnSpc>
                <a:spcPct val="100000"/>
              </a:lnSpc>
              <a:spcBef>
                <a:spcPts val="0"/>
              </a:spcBef>
              <a:spcAft>
                <a:spcPts val="0"/>
              </a:spcAft>
              <a:buClr>
                <a:schemeClr val="accent1"/>
              </a:buClr>
              <a:buFont typeface="Arial"/>
              <a:buNone/>
            </a:pPr>
            <a:r>
              <a:rPr lang="en" sz="3000"/>
              <a:t>Spring</a:t>
            </a:r>
            <a:r>
              <a:rPr lang="en" sz="3000" b="1" i="0" u="none" strike="noStrike" cap="none">
                <a:latin typeface="Arial"/>
                <a:ea typeface="Arial"/>
                <a:cs typeface="Arial"/>
                <a:sym typeface="Arial"/>
              </a:rPr>
              <a:t> 201</a:t>
            </a:r>
            <a:r>
              <a:rPr lang="en" sz="3000"/>
              <a:t>9</a:t>
            </a:r>
            <a:endParaRPr/>
          </a:p>
        </p:txBody>
      </p:sp>
      <p:sp>
        <p:nvSpPr>
          <p:cNvPr id="88" name="Google Shape;88;p20"/>
          <p:cNvSpPr txBox="1">
            <a:spLocks noGrp="1"/>
          </p:cNvSpPr>
          <p:nvPr>
            <p:ph type="subTitle" idx="1"/>
          </p:nvPr>
        </p:nvSpPr>
        <p:spPr>
          <a:xfrm>
            <a:off x="457200" y="3716392"/>
            <a:ext cx="8229600" cy="123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Font typeface="Arial"/>
              <a:buNone/>
            </a:pPr>
            <a:r>
              <a:rPr lang="en" sz="1800">
                <a:solidFill>
                  <a:srgbClr val="4A86E8"/>
                </a:solidFill>
              </a:rPr>
              <a:t>Rehan Durrani</a:t>
            </a:r>
            <a:endParaRPr sz="1800">
              <a:solidFill>
                <a:srgbClr val="4A86E8"/>
              </a:solidFill>
            </a:endParaRPr>
          </a:p>
          <a:p>
            <a:pPr marL="0" marR="0" lvl="0" indent="0" algn="ctr" rtl="0">
              <a:lnSpc>
                <a:spcPct val="100000"/>
              </a:lnSpc>
              <a:spcBef>
                <a:spcPts val="0"/>
              </a:spcBef>
              <a:spcAft>
                <a:spcPts val="0"/>
              </a:spcAft>
              <a:buClr>
                <a:schemeClr val="dk2"/>
              </a:buClr>
              <a:buFont typeface="Arial"/>
              <a:buNone/>
            </a:pPr>
            <a:r>
              <a:rPr lang="en" sz="1800">
                <a:solidFill>
                  <a:srgbClr val="4A86E8"/>
                </a:solidFill>
              </a:rPr>
              <a:t>Danny Chu</a:t>
            </a:r>
            <a:endParaRPr sz="1800">
              <a:solidFill>
                <a:srgbClr val="4A86E8"/>
              </a:solidFill>
            </a:endParaRPr>
          </a:p>
          <a:p>
            <a:pPr marL="0" marR="0" lvl="0" indent="0" algn="ctr" rtl="0">
              <a:lnSpc>
                <a:spcPct val="100000"/>
              </a:lnSpc>
              <a:spcBef>
                <a:spcPts val="0"/>
              </a:spcBef>
              <a:spcAft>
                <a:spcPts val="0"/>
              </a:spcAft>
              <a:buClr>
                <a:schemeClr val="dk2"/>
              </a:buClr>
              <a:buFont typeface="Arial"/>
              <a:buNone/>
            </a:pPr>
            <a:r>
              <a:rPr lang="en" sz="1800">
                <a:solidFill>
                  <a:srgbClr val="4A86E8"/>
                </a:solidFill>
              </a:rPr>
              <a:t>Sean O’Brien</a:t>
            </a:r>
            <a:endParaRPr sz="1800">
              <a:solidFill>
                <a:srgbClr val="4A86E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SQL</a:t>
            </a:r>
            <a:endParaRPr/>
          </a:p>
        </p:txBody>
      </p:sp>
      <p:sp>
        <p:nvSpPr>
          <p:cNvPr id="146" name="Google Shape;146;p29"/>
          <p:cNvSpPr txBox="1"/>
          <p:nvPr/>
        </p:nvSpPr>
        <p:spPr>
          <a:xfrm>
            <a:off x="253750" y="1157125"/>
            <a:ext cx="8469000" cy="857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Arial"/>
                <a:ea typeface="Arial"/>
                <a:cs typeface="Arial"/>
                <a:sym typeface="Arial"/>
              </a:rPr>
              <a:t>#2: Write a SQL query to output the name and cost of all cards whose attack is less than 4 and whose armor is greater than 2, in ascending order of cost.</a:t>
            </a:r>
            <a:endParaRPr/>
          </a:p>
          <a:p>
            <a:pPr marL="0" marR="0" lvl="0" indent="0" algn="l" rtl="0">
              <a:lnSpc>
                <a:spcPct val="100000"/>
              </a:lnSpc>
              <a:spcBef>
                <a:spcPts val="0"/>
              </a:spcBef>
              <a:spcAft>
                <a:spcPts val="0"/>
              </a:spcAft>
              <a:buClr>
                <a:srgbClr val="0000FF"/>
              </a:buClr>
              <a:buFont typeface="Arial"/>
              <a:buNone/>
            </a:pPr>
            <a:r>
              <a:rPr lang="en" sz="1400" b="0" i="0" u="none" strike="noStrike" cap="none">
                <a:solidFill>
                  <a:srgbClr val="0000FF"/>
                </a:solidFill>
                <a:latin typeface="Arial"/>
                <a:ea typeface="Arial"/>
                <a:cs typeface="Arial"/>
                <a:sym typeface="Arial"/>
              </a:rPr>
              <a:t>Hint: Use the table you wrote in problem #1.</a:t>
            </a:r>
            <a:endParaRPr sz="1200" b="0" i="0" u="none" strike="noStrike" cap="none">
              <a:solidFill>
                <a:srgbClr val="FF0000"/>
              </a:solidFill>
              <a:latin typeface="Consolas"/>
              <a:ea typeface="Consolas"/>
              <a:cs typeface="Consolas"/>
              <a:sym typeface="Consolas"/>
            </a:endParaRPr>
          </a:p>
        </p:txBody>
      </p:sp>
      <p:sp>
        <p:nvSpPr>
          <p:cNvPr id="147" name="Google Shape;147;p29"/>
          <p:cNvSpPr txBox="1"/>
          <p:nvPr/>
        </p:nvSpPr>
        <p:spPr>
          <a:xfrm>
            <a:off x="335775" y="1846775"/>
            <a:ext cx="8104500" cy="29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sqlite&gt; select name, cost from cards</a:t>
            </a:r>
            <a:endParaRPr>
              <a:solidFill>
                <a:schemeClr val="dk1"/>
              </a:solidFill>
            </a:endParaRPr>
          </a:p>
          <a:p>
            <a:pPr marL="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		 where attack &lt; 4 and armor &gt; 2</a:t>
            </a:r>
            <a:endParaRPr>
              <a:solidFill>
                <a:schemeClr val="dk1"/>
              </a:solidFill>
            </a:endParaRPr>
          </a:p>
          <a:p>
            <a:pPr marL="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		 order by cost;</a:t>
            </a:r>
            <a:endParaRPr>
              <a:solidFill>
                <a:schemeClr val="dk1"/>
              </a:solidFill>
            </a:endParaRPr>
          </a:p>
          <a:p>
            <a:pPr marL="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Warbot|1</a:t>
            </a:r>
            <a:endParaRPr>
              <a:solidFill>
                <a:schemeClr val="dk1"/>
              </a:solidFill>
            </a:endParaRPr>
          </a:p>
          <a:p>
            <a:pPr marL="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Jeeves|3</a:t>
            </a:r>
            <a:endParaRPr>
              <a:solidFill>
                <a:schemeClr val="dk1"/>
              </a:solidFill>
            </a:endParaRPr>
          </a:p>
          <a:p>
            <a:pPr marL="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Blingtron-3000|5</a:t>
            </a:r>
            <a:endParaRPr>
              <a:solidFill>
                <a:schemeClr val="dk1"/>
              </a:solidFill>
            </a:endParaRPr>
          </a:p>
          <a:p>
            <a:pPr marL="0" lvl="0" indent="0" algn="l" rtl="0">
              <a:spcBef>
                <a:spcPts val="0"/>
              </a:spcBef>
              <a:spcAft>
                <a:spcPts val="0"/>
              </a:spcAft>
              <a:buClr>
                <a:schemeClr val="dk1"/>
              </a:buClr>
              <a:buFont typeface="Arial"/>
              <a:buNone/>
            </a:pPr>
            <a:endParaRPr sz="1200">
              <a:solidFill>
                <a:srgbClr val="FF0000"/>
              </a:solidFill>
              <a:latin typeface="Consolas"/>
              <a:ea typeface="Consolas"/>
              <a:cs typeface="Consolas"/>
              <a:sym typeface="Consolas"/>
            </a:endParaRPr>
          </a:p>
          <a:p>
            <a:pPr marL="0" lvl="0" indent="0" algn="l" rtl="0">
              <a:spcBef>
                <a:spcPts val="0"/>
              </a:spcBef>
              <a:spcAft>
                <a:spcPts val="0"/>
              </a:spcAft>
              <a:buClr>
                <a:srgbClr val="0000FF"/>
              </a:buClr>
              <a:buFont typeface="Arial"/>
              <a:buNone/>
            </a:pPr>
            <a:r>
              <a:rPr lang="en">
                <a:solidFill>
                  <a:srgbClr val="0000FF"/>
                </a:solidFill>
              </a:rPr>
              <a:t>Alternate solution without the table from problem #1 written already:</a:t>
            </a:r>
            <a:endParaRPr>
              <a:solidFill>
                <a:schemeClr val="dk1"/>
              </a:solidFill>
            </a:endParaRPr>
          </a:p>
          <a:p>
            <a:pPr marL="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sqlite&gt; with</a:t>
            </a:r>
            <a:endParaRPr>
              <a:solidFill>
                <a:schemeClr val="dk1"/>
              </a:solidFill>
            </a:endParaRPr>
          </a:p>
          <a:p>
            <a:pPr marL="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         cards(name, cost, attack, armor) as (</a:t>
            </a:r>
            <a:endParaRPr>
              <a:solidFill>
                <a:schemeClr val="dk1"/>
              </a:solidFill>
            </a:endParaRPr>
          </a:p>
          <a:p>
            <a:pPr marL="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	       select costs.name, cost, attack, armor from costs, attacks, armors</a:t>
            </a:r>
            <a:endParaRPr>
              <a:solidFill>
                <a:schemeClr val="dk1"/>
              </a:solidFill>
            </a:endParaRPr>
          </a:p>
          <a:p>
            <a:pPr marL="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	       where costs.name = attacks.name and attacks.name = armors.name</a:t>
            </a:r>
            <a:endParaRPr>
              <a:solidFill>
                <a:schemeClr val="dk1"/>
              </a:solidFill>
            </a:endParaRPr>
          </a:p>
          <a:p>
            <a:pPr marL="45720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  )</a:t>
            </a:r>
            <a:endParaRPr>
              <a:solidFill>
                <a:schemeClr val="dk1"/>
              </a:solidFill>
            </a:endParaRPr>
          </a:p>
          <a:p>
            <a:pPr marL="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	   select name, cost from cards</a:t>
            </a:r>
            <a:endParaRPr>
              <a:solidFill>
                <a:schemeClr val="dk1"/>
              </a:solidFill>
            </a:endParaRPr>
          </a:p>
          <a:p>
            <a:pPr marL="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          where attack &lt; 4 and armor &gt; 2</a:t>
            </a:r>
            <a:endParaRPr>
              <a:solidFill>
                <a:schemeClr val="dk1"/>
              </a:solidFill>
            </a:endParaRPr>
          </a:p>
          <a:p>
            <a:pPr marL="0" lvl="0" indent="0" algn="l" rtl="0">
              <a:spcBef>
                <a:spcPts val="0"/>
              </a:spcBef>
              <a:spcAft>
                <a:spcPts val="0"/>
              </a:spcAft>
              <a:buClr>
                <a:srgbClr val="FF0000"/>
              </a:buClr>
              <a:buFont typeface="Consolas"/>
              <a:buNone/>
            </a:pPr>
            <a:r>
              <a:rPr lang="en" sz="1200">
                <a:solidFill>
                  <a:srgbClr val="FF0000"/>
                </a:solidFill>
                <a:latin typeface="Consolas"/>
                <a:ea typeface="Consolas"/>
                <a:cs typeface="Consolas"/>
                <a:sym typeface="Consolas"/>
              </a:rPr>
              <a:t>          order by cost;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1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OOP</a:t>
            </a:r>
            <a:endParaRPr>
              <a:solidFill>
                <a:srgbClr val="4A86E8"/>
              </a:solidFill>
            </a:endParaRPr>
          </a:p>
        </p:txBody>
      </p:sp>
      <p:sp>
        <p:nvSpPr>
          <p:cNvPr id="775" name="Google Shape;775;p119"/>
          <p:cNvSpPr txBox="1">
            <a:spLocks noGrp="1"/>
          </p:cNvSpPr>
          <p:nvPr>
            <p:ph type="body" idx="1"/>
          </p:nvPr>
        </p:nvSpPr>
        <p:spPr>
          <a:xfrm>
            <a:off x="457200" y="1200150"/>
            <a:ext cx="3994500" cy="37257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000" b="1" i="0" u="none" strike="noStrike" cap="none">
                <a:solidFill>
                  <a:srgbClr val="4A86E8"/>
                </a:solidFill>
                <a:latin typeface="Arial"/>
                <a:ea typeface="Arial"/>
                <a:cs typeface="Arial"/>
                <a:sym typeface="Arial"/>
              </a:rPr>
              <a:t>Class Variable</a:t>
            </a:r>
            <a:endParaRPr>
              <a:solidFill>
                <a:srgbClr val="4A86E8"/>
              </a:solidFill>
            </a:endParaRPr>
          </a:p>
          <a:p>
            <a:pPr marL="457200" marR="0" lvl="0" indent="-342900" algn="l" rtl="0">
              <a:lnSpc>
                <a:spcPct val="100000"/>
              </a:lnSpc>
              <a:spcBef>
                <a:spcPts val="0"/>
              </a:spcBef>
              <a:spcAft>
                <a:spcPts val="0"/>
              </a:spcAft>
              <a:buClr>
                <a:srgbClr val="000000"/>
              </a:buClr>
              <a:buSzPts val="1800"/>
              <a:buFont typeface="Arial"/>
              <a:buChar char="●"/>
            </a:pPr>
            <a:r>
              <a:rPr lang="en" sz="1800">
                <a:solidFill>
                  <a:srgbClr val="000000"/>
                </a:solidFill>
              </a:rPr>
              <a:t>Shared across all instances of a class, and the class “blueprint” itself.</a:t>
            </a:r>
            <a:endParaRPr sz="1800">
              <a:solidFill>
                <a:srgbClr val="000000"/>
              </a:solidFill>
            </a:endParaRPr>
          </a:p>
          <a:p>
            <a:pPr marL="457200" marR="0" lvl="0" indent="0" algn="l" rtl="0">
              <a:lnSpc>
                <a:spcPct val="100000"/>
              </a:lnSpc>
              <a:spcBef>
                <a:spcPts val="0"/>
              </a:spcBef>
              <a:spcAft>
                <a:spcPts val="0"/>
              </a:spcAft>
              <a:buNone/>
            </a:pPr>
            <a:endParaRPr sz="1800">
              <a:solidFill>
                <a:srgbClr val="000000"/>
              </a:solidFill>
            </a:endParaRPr>
          </a:p>
          <a:p>
            <a:pPr marL="457200" marR="0" lvl="0" indent="-342900" algn="l" rtl="0">
              <a:lnSpc>
                <a:spcPct val="100000"/>
              </a:lnSpc>
              <a:spcBef>
                <a:spcPts val="0"/>
              </a:spcBef>
              <a:spcAft>
                <a:spcPts val="0"/>
              </a:spcAft>
              <a:buClr>
                <a:srgbClr val="000000"/>
              </a:buClr>
              <a:buSzPts val="1800"/>
              <a:buFont typeface="Arial"/>
              <a:buChar char="●"/>
            </a:pPr>
            <a:r>
              <a:rPr lang="en" sz="1800">
                <a:solidFill>
                  <a:srgbClr val="000000"/>
                </a:solidFill>
              </a:rPr>
              <a:t>Must be referenced from a class or instance, like using self.x</a:t>
            </a:r>
            <a:endParaRPr sz="1800">
              <a:solidFill>
                <a:srgbClr val="000000"/>
              </a:solidFill>
            </a:endParaRPr>
          </a:p>
        </p:txBody>
      </p:sp>
      <p:sp>
        <p:nvSpPr>
          <p:cNvPr id="776" name="Google Shape;776;p119"/>
          <p:cNvSpPr txBox="1">
            <a:spLocks noGrp="1"/>
          </p:cNvSpPr>
          <p:nvPr>
            <p:ph type="body" idx="2"/>
          </p:nvPr>
        </p:nvSpPr>
        <p:spPr>
          <a:xfrm>
            <a:off x="4692300" y="1200150"/>
            <a:ext cx="3994500" cy="37257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3000" b="1" i="0" u="none" strike="noStrike" cap="none">
                <a:solidFill>
                  <a:srgbClr val="4A86E8"/>
                </a:solidFill>
                <a:latin typeface="Arial"/>
                <a:ea typeface="Arial"/>
                <a:cs typeface="Arial"/>
                <a:sym typeface="Arial"/>
              </a:rPr>
              <a:t>Instance Variable</a:t>
            </a:r>
            <a:endParaRPr>
              <a:solidFill>
                <a:srgbClr val="4A86E8"/>
              </a:solidFill>
            </a:endParaRPr>
          </a:p>
          <a:p>
            <a:pPr marL="457200" marR="0" lvl="0"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Specific information per instance</a:t>
            </a:r>
            <a:endParaRPr sz="18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sz="1800">
              <a:solidFill>
                <a:srgbClr val="000000"/>
              </a:solidFill>
            </a:endParaRPr>
          </a:p>
          <a:p>
            <a:pPr marL="457200" lvl="0" indent="-342900" algn="l" rtl="0">
              <a:spcBef>
                <a:spcPts val="0"/>
              </a:spcBef>
              <a:spcAft>
                <a:spcPts val="0"/>
              </a:spcAft>
              <a:buClr>
                <a:srgbClr val="000000"/>
              </a:buClr>
              <a:buSzPts val="1800"/>
              <a:buFont typeface="Arial"/>
              <a:buChar char="●"/>
            </a:pPr>
            <a:r>
              <a:rPr lang="en" sz="1800"/>
              <a:t>Must be referenced from an instance, like using self.x</a:t>
            </a:r>
            <a:endParaRPr sz="1800">
              <a:solidFill>
                <a:srgbClr val="000000"/>
              </a:solidFill>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 sz="1800">
                <a:solidFill>
                  <a:srgbClr val="000000"/>
                </a:solidFill>
              </a:rPr>
              <a:t>When looking up a variable of an instance, check </a:t>
            </a:r>
            <a:endParaRPr sz="1800">
              <a:solidFill>
                <a:srgbClr val="000000"/>
              </a:solidFill>
            </a:endParaRPr>
          </a:p>
          <a:p>
            <a:pPr marL="0" marR="0" lvl="1" indent="38100" algn="l" rtl="0">
              <a:lnSpc>
                <a:spcPct val="100000"/>
              </a:lnSpc>
              <a:spcBef>
                <a:spcPts val="0"/>
              </a:spcBef>
              <a:spcAft>
                <a:spcPts val="0"/>
              </a:spcAft>
              <a:buClr>
                <a:srgbClr val="000000"/>
              </a:buClr>
              <a:buSzPts val="1800"/>
              <a:buFont typeface="Arial"/>
              <a:buChar char="○"/>
            </a:pPr>
            <a:r>
              <a:rPr lang="en" sz="1800">
                <a:solidFill>
                  <a:srgbClr val="000000"/>
                </a:solidFill>
              </a:rPr>
              <a:t>instance variables first, </a:t>
            </a:r>
            <a:endParaRPr sz="1800">
              <a:solidFill>
                <a:srgbClr val="000000"/>
              </a:solidFill>
            </a:endParaRPr>
          </a:p>
          <a:p>
            <a:pPr marL="0" marR="0" lvl="1" indent="38100" algn="l" rtl="0">
              <a:lnSpc>
                <a:spcPct val="100000"/>
              </a:lnSpc>
              <a:spcBef>
                <a:spcPts val="0"/>
              </a:spcBef>
              <a:spcAft>
                <a:spcPts val="0"/>
              </a:spcAft>
              <a:buClr>
                <a:srgbClr val="000000"/>
              </a:buClr>
              <a:buSzPts val="1800"/>
              <a:buFont typeface="Arial"/>
              <a:buChar char="○"/>
            </a:pPr>
            <a:r>
              <a:rPr lang="en" sz="1800">
                <a:solidFill>
                  <a:srgbClr val="000000"/>
                </a:solidFill>
              </a:rPr>
              <a:t>then class variables, </a:t>
            </a:r>
            <a:endParaRPr sz="1800">
              <a:solidFill>
                <a:srgbClr val="000000"/>
              </a:solidFill>
            </a:endParaRPr>
          </a:p>
          <a:p>
            <a:pPr marL="0" marR="0" lvl="1" indent="38100" algn="l" rtl="0">
              <a:lnSpc>
                <a:spcPct val="100000"/>
              </a:lnSpc>
              <a:spcBef>
                <a:spcPts val="0"/>
              </a:spcBef>
              <a:spcAft>
                <a:spcPts val="0"/>
              </a:spcAft>
              <a:buClr>
                <a:srgbClr val="000000"/>
              </a:buClr>
              <a:buSzPts val="1800"/>
              <a:buFont typeface="Arial"/>
              <a:buChar char="○"/>
            </a:pPr>
            <a:r>
              <a:rPr lang="en" sz="1800">
                <a:solidFill>
                  <a:srgbClr val="000000"/>
                </a:solidFill>
              </a:rPr>
              <a:t>then parent class variables.</a:t>
            </a:r>
            <a:endParaRPr sz="1800">
              <a:solidFill>
                <a:srgbClr val="000000"/>
              </a:solidFill>
            </a:endParaRPr>
          </a:p>
          <a:p>
            <a:pPr marL="0" lvl="0" indent="0" algn="l" rtl="0">
              <a:spcBef>
                <a:spcPts val="0"/>
              </a:spcBef>
              <a:spcAft>
                <a:spcPts val="0"/>
              </a:spcAft>
              <a:buNone/>
            </a:pPr>
            <a:endParaRPr sz="1800">
              <a:solidFill>
                <a:srgbClr val="000000"/>
              </a:solidFill>
            </a:endParaRPr>
          </a:p>
          <a:p>
            <a:pPr marL="0" lvl="0" indent="0" algn="l" rtl="0">
              <a:spcBef>
                <a:spcPts val="0"/>
              </a:spcBef>
              <a:spcAft>
                <a:spcPts val="0"/>
              </a:spcAft>
              <a:buNone/>
            </a:pPr>
            <a:endParaRPr sz="1800">
              <a:solidFill>
                <a:srgbClr val="00000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20"/>
          <p:cNvSpPr txBox="1">
            <a:spLocks noGrp="1"/>
          </p:cNvSpPr>
          <p:nvPr>
            <p:ph type="body" idx="1"/>
          </p:nvPr>
        </p:nvSpPr>
        <p:spPr>
          <a:xfrm>
            <a:off x="457200" y="1200150"/>
            <a:ext cx="7539300" cy="37257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4A86E8"/>
              </a:buClr>
              <a:buSzPts val="1800"/>
              <a:buFont typeface="Consolas"/>
              <a:buChar char="●"/>
            </a:pPr>
            <a:r>
              <a:rPr lang="en" sz="1800" b="0" i="0" u="none" strike="noStrike" cap="none">
                <a:solidFill>
                  <a:srgbClr val="4A86E8"/>
                </a:solidFill>
                <a:latin typeface="Consolas"/>
                <a:ea typeface="Consolas"/>
                <a:cs typeface="Consolas"/>
                <a:sym typeface="Consolas"/>
              </a:rPr>
              <a:t>__init__(self, *args)</a:t>
            </a:r>
            <a:endParaRPr>
              <a:solidFill>
                <a:srgbClr val="4A86E8"/>
              </a:solidFill>
            </a:endParaRPr>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“Constructor” of the class</a:t>
            </a:r>
            <a:endParaRPr>
              <a:solidFill>
                <a:srgbClr val="000000"/>
              </a:solidFill>
            </a:endParaRPr>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Called implicitly when object is made (e.g. </a:t>
            </a:r>
            <a:r>
              <a:rPr lang="en" sz="1800" b="0" i="0" u="none" strike="noStrike" cap="none">
                <a:solidFill>
                  <a:srgbClr val="000000"/>
                </a:solidFill>
                <a:latin typeface="Consolas"/>
                <a:ea typeface="Consolas"/>
                <a:cs typeface="Consolas"/>
                <a:sym typeface="Consolas"/>
              </a:rPr>
              <a:t>dog = Dog(“fido”)</a:t>
            </a:r>
            <a:r>
              <a:rPr lang="en" sz="1800" b="0" i="0" u="none" strike="noStrike" cap="none">
                <a:solidFill>
                  <a:srgbClr val="000000"/>
                </a:solidFill>
                <a:latin typeface="Arial"/>
                <a:ea typeface="Arial"/>
                <a:cs typeface="Arial"/>
                <a:sym typeface="Arial"/>
              </a:rPr>
              <a:t>)</a:t>
            </a:r>
            <a:endParaRPr>
              <a:solidFill>
                <a:srgbClr val="000000"/>
              </a:solidFill>
            </a:endParaRPr>
          </a:p>
          <a:p>
            <a:pPr marL="457200" marR="0" lvl="0" indent="-342900" algn="l" rtl="0">
              <a:lnSpc>
                <a:spcPct val="100000"/>
              </a:lnSpc>
              <a:spcBef>
                <a:spcPts val="0"/>
              </a:spcBef>
              <a:spcAft>
                <a:spcPts val="0"/>
              </a:spcAft>
              <a:buClr>
                <a:srgbClr val="4A86E8"/>
              </a:buClr>
              <a:buSzPts val="1800"/>
              <a:buFont typeface="Consolas"/>
              <a:buChar char="●"/>
            </a:pPr>
            <a:r>
              <a:rPr lang="en" sz="1800" b="0" i="0" u="none" strike="noStrike" cap="none">
                <a:solidFill>
                  <a:srgbClr val="4A86E8"/>
                </a:solidFill>
                <a:latin typeface="Consolas"/>
                <a:ea typeface="Consolas"/>
                <a:cs typeface="Consolas"/>
                <a:sym typeface="Consolas"/>
              </a:rPr>
              <a:t>__repr__(self)</a:t>
            </a:r>
            <a:endParaRPr>
              <a:solidFill>
                <a:srgbClr val="4A86E8"/>
              </a:solidFill>
            </a:endParaRPr>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Returns a Python-readable representation of an object</a:t>
            </a:r>
            <a:endParaRPr>
              <a:solidFill>
                <a:srgbClr val="000000"/>
              </a:solidFill>
            </a:endParaRPr>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Called implicitly when </a:t>
            </a:r>
            <a:r>
              <a:rPr lang="en" sz="1800" b="0" i="0" u="none" strike="noStrike" cap="none">
                <a:solidFill>
                  <a:srgbClr val="000000"/>
                </a:solidFill>
                <a:latin typeface="Consolas"/>
                <a:ea typeface="Consolas"/>
                <a:cs typeface="Consolas"/>
                <a:sym typeface="Consolas"/>
              </a:rPr>
              <a:t>repr</a:t>
            </a:r>
            <a:r>
              <a:rPr lang="en" sz="1800" b="0" i="0" u="none" strike="noStrike" cap="none">
                <a:solidFill>
                  <a:srgbClr val="000000"/>
                </a:solidFill>
                <a:latin typeface="Arial"/>
                <a:ea typeface="Arial"/>
                <a:cs typeface="Arial"/>
                <a:sym typeface="Arial"/>
              </a:rPr>
              <a:t> function used (e.g. </a:t>
            </a:r>
            <a:r>
              <a:rPr lang="en" sz="1800" b="0" i="0" u="none" strike="noStrike" cap="none">
                <a:solidFill>
                  <a:srgbClr val="000000"/>
                </a:solidFill>
                <a:latin typeface="Consolas"/>
                <a:ea typeface="Consolas"/>
                <a:cs typeface="Consolas"/>
                <a:sym typeface="Consolas"/>
              </a:rPr>
              <a:t>repr(dog)</a:t>
            </a:r>
            <a:r>
              <a:rPr lang="en" sz="1800" b="0" i="0" u="none" strike="noStrike" cap="none">
                <a:solidFill>
                  <a:srgbClr val="000000"/>
                </a:solidFill>
                <a:latin typeface="Arial"/>
                <a:ea typeface="Arial"/>
                <a:cs typeface="Arial"/>
                <a:sym typeface="Arial"/>
              </a:rPr>
              <a:t>)</a:t>
            </a:r>
            <a:endParaRPr>
              <a:solidFill>
                <a:srgbClr val="000000"/>
              </a:solidFill>
            </a:endParaRPr>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How you would reproduce the object in Python</a:t>
            </a:r>
            <a:endParaRPr>
              <a:solidFill>
                <a:srgbClr val="000000"/>
              </a:solidFill>
            </a:endParaRPr>
          </a:p>
          <a:p>
            <a:pPr marL="457200" marR="0" lvl="0" indent="-342900" algn="l" rtl="0">
              <a:lnSpc>
                <a:spcPct val="100000"/>
              </a:lnSpc>
              <a:spcBef>
                <a:spcPts val="0"/>
              </a:spcBef>
              <a:spcAft>
                <a:spcPts val="0"/>
              </a:spcAft>
              <a:buClr>
                <a:srgbClr val="4A86E8"/>
              </a:buClr>
              <a:buSzPts val="1800"/>
              <a:buFont typeface="Consolas"/>
              <a:buChar char="●"/>
            </a:pPr>
            <a:r>
              <a:rPr lang="en" sz="1800" b="0" i="0" u="none" strike="noStrike" cap="none">
                <a:solidFill>
                  <a:srgbClr val="4A86E8"/>
                </a:solidFill>
                <a:latin typeface="Consolas"/>
                <a:ea typeface="Consolas"/>
                <a:cs typeface="Consolas"/>
                <a:sym typeface="Consolas"/>
              </a:rPr>
              <a:t>__str__(self)</a:t>
            </a:r>
            <a:endParaRPr>
              <a:solidFill>
                <a:srgbClr val="4A86E8"/>
              </a:solidFill>
            </a:endParaRPr>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Returns a human-readable representation of an object</a:t>
            </a:r>
            <a:endParaRPr>
              <a:solidFill>
                <a:srgbClr val="000000"/>
              </a:solidFill>
            </a:endParaRPr>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Called implicitly when object is printed</a:t>
            </a:r>
            <a:endParaRPr>
              <a:solidFill>
                <a:srgbClr val="000000"/>
              </a:solidFill>
            </a:endParaRPr>
          </a:p>
          <a:p>
            <a:pPr marL="914400" marR="0" lvl="1" indent="-342900" algn="l" rtl="0">
              <a:lnSpc>
                <a:spcPct val="100000"/>
              </a:lnSpc>
              <a:spcBef>
                <a:spcPts val="0"/>
              </a:spcBef>
              <a:spcAft>
                <a:spcPts val="0"/>
              </a:spcAft>
              <a:buClr>
                <a:srgbClr val="000000"/>
              </a:buClr>
              <a:buSzPts val="1800"/>
              <a:buFont typeface="Arial"/>
              <a:buChar char="○"/>
            </a:pPr>
            <a:r>
              <a:rPr lang="en" sz="1800" b="0" i="0" u="none" strike="noStrike" cap="none">
                <a:solidFill>
                  <a:srgbClr val="000000"/>
                </a:solidFill>
                <a:latin typeface="Arial"/>
                <a:ea typeface="Arial"/>
                <a:cs typeface="Arial"/>
                <a:sym typeface="Arial"/>
              </a:rPr>
              <a:t>Can be called using </a:t>
            </a:r>
            <a:r>
              <a:rPr lang="en" sz="1800" b="0" i="0" u="none" strike="noStrike" cap="none">
                <a:solidFill>
                  <a:srgbClr val="000000"/>
                </a:solidFill>
                <a:latin typeface="Consolas"/>
                <a:ea typeface="Consolas"/>
                <a:cs typeface="Consolas"/>
                <a:sym typeface="Consolas"/>
              </a:rPr>
              <a:t>str</a:t>
            </a:r>
            <a:r>
              <a:rPr lang="en" sz="1800" b="0" i="0" u="none" strike="noStrike" cap="none">
                <a:solidFill>
                  <a:srgbClr val="000000"/>
                </a:solidFill>
                <a:latin typeface="Arial"/>
                <a:ea typeface="Arial"/>
                <a:cs typeface="Arial"/>
                <a:sym typeface="Arial"/>
              </a:rPr>
              <a:t> function</a:t>
            </a:r>
            <a:endParaRPr>
              <a:solidFill>
                <a:srgbClr val="000000"/>
              </a:solidFill>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rgbClr val="4A86E8"/>
              </a:solidFill>
              <a:latin typeface="Arial"/>
              <a:ea typeface="Arial"/>
              <a:cs typeface="Arial"/>
              <a:sym typeface="Arial"/>
            </a:endParaRPr>
          </a:p>
        </p:txBody>
      </p:sp>
      <p:sp>
        <p:nvSpPr>
          <p:cNvPr id="782" name="Google Shape;782;p12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Representation</a:t>
            </a:r>
            <a:endParaRPr>
              <a:solidFill>
                <a:srgbClr val="4A86E8"/>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2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Representation Examples</a:t>
            </a:r>
            <a:endParaRPr>
              <a:solidFill>
                <a:srgbClr val="4A86E8"/>
              </a:solidFill>
            </a:endParaRPr>
          </a:p>
        </p:txBody>
      </p:sp>
      <p:sp>
        <p:nvSpPr>
          <p:cNvPr id="788" name="Google Shape;788;p121"/>
          <p:cNvSpPr txBox="1">
            <a:spLocks noGrp="1"/>
          </p:cNvSpPr>
          <p:nvPr>
            <p:ph type="body" idx="1"/>
          </p:nvPr>
        </p:nvSpPr>
        <p:spPr>
          <a:xfrm>
            <a:off x="457200" y="1200150"/>
            <a:ext cx="42351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class Dog(object):</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def __init__(self, name):</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def __str__(self):</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return self.name + ‘ the doggo’</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def __repr__(self):</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const = ‘Dog(\’’</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End =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return const + self.name + end</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p:txBody>
      </p:sp>
      <p:sp>
        <p:nvSpPr>
          <p:cNvPr id="789" name="Google Shape;789;p121"/>
          <p:cNvSpPr txBox="1">
            <a:spLocks noGrp="1"/>
          </p:cNvSpPr>
          <p:nvPr>
            <p:ph type="body" idx="2"/>
          </p:nvPr>
        </p:nvSpPr>
        <p:spPr>
          <a:xfrm>
            <a:off x="4692273" y="1200150"/>
            <a:ext cx="39945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dog = Dog(‘Gabe’)</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print(dog)</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dog</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repr(dog)</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eval(repr(dog)).name == dog.name</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print(Dog.str(dog))</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print(Dog.__repr__(dog))</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Dog.__str__(dog)</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Dog.__str__</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12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Representation Examples</a:t>
            </a:r>
            <a:endParaRPr>
              <a:solidFill>
                <a:srgbClr val="4A86E8"/>
              </a:solidFill>
            </a:endParaRPr>
          </a:p>
        </p:txBody>
      </p:sp>
      <p:sp>
        <p:nvSpPr>
          <p:cNvPr id="795" name="Google Shape;795;p122"/>
          <p:cNvSpPr txBox="1">
            <a:spLocks noGrp="1"/>
          </p:cNvSpPr>
          <p:nvPr>
            <p:ph type="body" idx="1"/>
          </p:nvPr>
        </p:nvSpPr>
        <p:spPr>
          <a:xfrm>
            <a:off x="457200" y="1200150"/>
            <a:ext cx="41322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Dog(object):</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name):</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self.name = name</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__str__(self):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self.name + ‘ the doggo’</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__repr__(self):</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const = ‘Dog(\’’</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End =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return const + self.name + end</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p:txBody>
      </p:sp>
      <p:sp>
        <p:nvSpPr>
          <p:cNvPr id="796" name="Google Shape;796;p122"/>
          <p:cNvSpPr txBox="1">
            <a:spLocks noGrp="1"/>
          </p:cNvSpPr>
          <p:nvPr>
            <p:ph type="body" idx="2"/>
          </p:nvPr>
        </p:nvSpPr>
        <p:spPr>
          <a:xfrm>
            <a:off x="4692273" y="1200150"/>
            <a:ext cx="39945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dog = Dog(‘Gabe’)</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print(dog)</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Gabe the doggo</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dog</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Dog(‘Gabe’)</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repr(dog)</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‘Dog(‘Gabe’)’</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eval(repr(dog)).name == dog.name</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True</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print(Dog.str(dog))</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Error</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print(Dog.__repr__(dog))</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Dog(‘Gabe’)</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Dog.__str__(dog)</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‘Gabe the doggo’</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Dog.__str__</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Function ...</a:t>
            </a:r>
            <a:endParaRPr>
              <a:solidFill>
                <a:srgbClr val="4A86E8"/>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2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OOP: What would Python print?</a:t>
            </a:r>
            <a:endParaRPr>
              <a:solidFill>
                <a:srgbClr val="4A86E8"/>
              </a:solidFill>
            </a:endParaRPr>
          </a:p>
        </p:txBody>
      </p:sp>
      <p:sp>
        <p:nvSpPr>
          <p:cNvPr id="802" name="Google Shape;802;p12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Plant(object):</a:t>
            </a:r>
            <a:endParaRPr/>
          </a:p>
          <a:p>
            <a:pPr marL="0" marR="0" lvl="0" indent="0" algn="l" rtl="0">
              <a:lnSpc>
                <a:spcPct val="115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color = 'green'</a:t>
            </a:r>
            <a:endParaRPr/>
          </a:p>
          <a:p>
            <a:pPr marL="0" marR="0" lvl="0" indent="0" algn="l" rtl="0">
              <a:lnSpc>
                <a:spcPct val="115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 color):</a:t>
            </a:r>
            <a:endParaRPr/>
          </a:p>
          <a:p>
            <a:pPr marL="0" marR="0" lvl="0" indent="0" algn="l" rtl="0">
              <a:lnSpc>
                <a:spcPct val="115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self.color = color</a:t>
            </a:r>
            <a:endParaRPr/>
          </a:p>
          <a:p>
            <a:pPr marL="0" marR="0" lvl="0" indent="0" algn="l" rtl="0">
              <a:lnSpc>
                <a:spcPct val="115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self.seeds = 0</a:t>
            </a:r>
            <a:endParaRPr/>
          </a:p>
          <a:p>
            <a:pPr marL="0" marR="0" lvl="0" indent="0" algn="l" rtl="0">
              <a:lnSpc>
                <a:spcPct val="115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fruit(self):</a:t>
            </a:r>
            <a:endParaRPr/>
          </a:p>
          <a:p>
            <a:pPr marL="0" marR="0" lvl="0" indent="0" algn="l" rtl="0">
              <a:lnSpc>
                <a:spcPct val="115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self.seeds += 1</a:t>
            </a:r>
            <a:endParaRPr/>
          </a:p>
          <a:p>
            <a:pPr marL="0" marR="0" lvl="0" indent="0" algn="l" rtl="0">
              <a:lnSpc>
                <a:spcPct val="115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class BlueBerry(Plant):</a:t>
            </a:r>
            <a:endParaRPr/>
          </a:p>
          <a:p>
            <a:pPr marL="0" marR="0" lvl="0" indent="0" algn="l" rtl="0">
              <a:lnSpc>
                <a:spcPct val="115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__init__(self):</a:t>
            </a:r>
            <a:endParaRPr/>
          </a:p>
          <a:p>
            <a:pPr marL="0" marR="0" lvl="0" indent="0" algn="l" rtl="0">
              <a:lnSpc>
                <a:spcPct val="115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Plant.__init__(self, 'blue')</a:t>
            </a:r>
            <a:endParaRPr/>
          </a:p>
          <a:p>
            <a:pPr marL="0" marR="0" lvl="0" indent="0" algn="l" rtl="0">
              <a:lnSpc>
                <a:spcPct val="115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def fruit(self):</a:t>
            </a:r>
            <a:endParaRPr/>
          </a:p>
          <a:p>
            <a:pPr marL="0" marR="0" lvl="0" indent="0" algn="l" rtl="0">
              <a:lnSpc>
                <a:spcPct val="115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self.seeds += 5</a:t>
            </a:r>
            <a:endParaRPr/>
          </a:p>
          <a:p>
            <a:pPr marL="0" marR="0" lvl="0" indent="0" algn="l" rtl="0">
              <a:lnSpc>
                <a:spcPct val="115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p:txBody>
      </p:sp>
      <p:sp>
        <p:nvSpPr>
          <p:cNvPr id="803" name="Google Shape;803;p123"/>
          <p:cNvSpPr txBox="1">
            <a:spLocks noGrp="1"/>
          </p:cNvSpPr>
          <p:nvPr>
            <p:ph type="body" idx="1"/>
          </p:nvPr>
        </p:nvSpPr>
        <p:spPr>
          <a:xfrm>
            <a:off x="4578600" y="1200150"/>
            <a:ext cx="41214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Plant.color</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Plant.seeds</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BlueBerry.seeds</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b = BlueBerry()</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b.color</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BlueBerry.color</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b.seeds</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b.fruit()</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b.seeds</a:t>
            </a:r>
            <a:endParaRPr/>
          </a:p>
          <a:p>
            <a:pPr marL="0" marR="0" lvl="0" indent="0" algn="l" rtl="0">
              <a:lnSpc>
                <a:spcPct val="115000"/>
              </a:lnSpc>
              <a:spcBef>
                <a:spcPts val="0"/>
              </a:spcBef>
              <a:spcAft>
                <a:spcPts val="0"/>
              </a:spcAft>
              <a:buClr>
                <a:schemeClr val="dk1"/>
              </a:buClr>
              <a:buFont typeface="Consolas"/>
              <a:buNone/>
            </a:pPr>
            <a:r>
              <a:rPr lang="en" sz="1200" b="0" i="0" u="none" strike="noStrike" cap="none">
                <a:solidFill>
                  <a:srgbClr val="4A86E8"/>
                </a:solidFill>
                <a:latin typeface="Consolas"/>
                <a:ea typeface="Consolas"/>
                <a:cs typeface="Consolas"/>
                <a:sym typeface="Consolas"/>
              </a:rPr>
              <a:t>???</a:t>
            </a:r>
            <a:endParaRPr>
              <a:solidFill>
                <a:srgbClr val="4A86E8"/>
              </a:solidFill>
            </a:endParaRPr>
          </a:p>
          <a:p>
            <a:pPr marL="0" marR="0" lvl="0" indent="0" algn="l" rtl="0">
              <a:lnSpc>
                <a:spcPct val="115000"/>
              </a:lnSpc>
              <a:spcBef>
                <a:spcPts val="0"/>
              </a:spcBef>
              <a:spcAft>
                <a:spcPts val="0"/>
              </a:spcAft>
              <a:buClr>
                <a:schemeClr val="dk1"/>
              </a:buClr>
              <a:buFont typeface="Arial"/>
              <a:buNone/>
            </a:pPr>
            <a:endParaRPr sz="1200" b="0" i="0" u="none" strike="noStrike" cap="none">
              <a:solidFill>
                <a:srgbClr val="DA0002"/>
              </a:solidFill>
              <a:latin typeface="Consolas"/>
              <a:ea typeface="Consolas"/>
              <a:cs typeface="Consolas"/>
              <a:sym typeface="Consola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12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OOP: What would Python print?</a:t>
            </a:r>
            <a:endParaRPr>
              <a:solidFill>
                <a:srgbClr val="4A86E8"/>
              </a:solidFill>
            </a:endParaRPr>
          </a:p>
        </p:txBody>
      </p:sp>
      <p:sp>
        <p:nvSpPr>
          <p:cNvPr id="809" name="Google Shape;809;p12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class Plant(object):</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color = 'green'</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def __init__(self, color):</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self.color = color</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self.seeds = 0</a:t>
            </a:r>
            <a:endParaRPr/>
          </a:p>
          <a:p>
            <a:pPr marL="0" marR="0" lvl="0" indent="0" algn="l" rtl="0">
              <a:lnSpc>
                <a:spcPct val="115000"/>
              </a:lnSpc>
              <a:spcBef>
                <a:spcPts val="0"/>
              </a:spcBef>
              <a:spcAft>
                <a:spcPts val="0"/>
              </a:spcAft>
              <a:buClr>
                <a:schemeClr val="dk1"/>
              </a:buClr>
              <a:buFont typeface="Arial"/>
              <a:buNone/>
            </a:pPr>
            <a:endParaRPr sz="1100" b="0" i="0" u="none" strike="noStrike" cap="none">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def fruit(self):</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self.seeds += 1</a:t>
            </a:r>
            <a:endParaRPr/>
          </a:p>
          <a:p>
            <a:pPr marL="0" marR="0" lvl="0" indent="0" algn="l" rtl="0">
              <a:lnSpc>
                <a:spcPct val="115000"/>
              </a:lnSpc>
              <a:spcBef>
                <a:spcPts val="0"/>
              </a:spcBef>
              <a:spcAft>
                <a:spcPts val="0"/>
              </a:spcAft>
              <a:buClr>
                <a:schemeClr val="dk1"/>
              </a:buClr>
              <a:buFont typeface="Arial"/>
              <a:buNone/>
            </a:pPr>
            <a:endParaRPr sz="1100" b="0" i="0" u="none" strike="noStrike" cap="none">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class BlueBerry(Plant):</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def __init__(self):</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Plant.__init__(self, 'blue')</a:t>
            </a:r>
            <a:endParaRPr/>
          </a:p>
          <a:p>
            <a:pPr marL="0" marR="0" lvl="0" indent="0" algn="l" rtl="0">
              <a:lnSpc>
                <a:spcPct val="115000"/>
              </a:lnSpc>
              <a:spcBef>
                <a:spcPts val="0"/>
              </a:spcBef>
              <a:spcAft>
                <a:spcPts val="0"/>
              </a:spcAft>
              <a:buClr>
                <a:schemeClr val="dk1"/>
              </a:buClr>
              <a:buFont typeface="Arial"/>
              <a:buNone/>
            </a:pPr>
            <a:endParaRPr sz="1100" b="0" i="0" u="none" strike="noStrike" cap="none">
              <a:solidFill>
                <a:schemeClr val="dk1"/>
              </a:solidFill>
              <a:latin typeface="Consolas"/>
              <a:ea typeface="Consolas"/>
              <a:cs typeface="Consolas"/>
              <a:sym typeface="Consolas"/>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def fruit(self):</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self.seeds += 5</a:t>
            </a:r>
            <a:endParaRPr/>
          </a:p>
          <a:p>
            <a:pPr marL="0" marR="0" lvl="0" indent="0" algn="l" rtl="0">
              <a:lnSpc>
                <a:spcPct val="115000"/>
              </a:lnSpc>
              <a:spcBef>
                <a:spcPts val="0"/>
              </a:spcBef>
              <a:spcAft>
                <a:spcPts val="0"/>
              </a:spcAft>
              <a:buClr>
                <a:schemeClr val="dk1"/>
              </a:buClr>
              <a:buFont typeface="Arial"/>
              <a:buNone/>
            </a:pPr>
            <a:endParaRPr sz="1100" b="0" i="0" u="none" strike="noStrike" cap="none">
              <a:solidFill>
                <a:schemeClr val="dk1"/>
              </a:solidFill>
              <a:latin typeface="Consolas"/>
              <a:ea typeface="Consolas"/>
              <a:cs typeface="Consolas"/>
              <a:sym typeface="Consolas"/>
            </a:endParaRPr>
          </a:p>
        </p:txBody>
      </p:sp>
      <p:sp>
        <p:nvSpPr>
          <p:cNvPr id="810" name="Google Shape;810;p124"/>
          <p:cNvSpPr txBox="1">
            <a:spLocks noGrp="1"/>
          </p:cNvSpPr>
          <p:nvPr>
            <p:ph type="body" idx="1"/>
          </p:nvPr>
        </p:nvSpPr>
        <p:spPr>
          <a:xfrm>
            <a:off x="4578600" y="1200150"/>
            <a:ext cx="41214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000000"/>
                </a:solidFill>
                <a:latin typeface="Consolas"/>
                <a:ea typeface="Consolas"/>
                <a:cs typeface="Consolas"/>
                <a:sym typeface="Consolas"/>
              </a:rPr>
              <a:t>&gt;&gt;&gt; Plant.color</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4A86E8"/>
                </a:solidFill>
                <a:latin typeface="Consolas"/>
                <a:ea typeface="Consolas"/>
                <a:cs typeface="Consolas"/>
                <a:sym typeface="Consolas"/>
              </a:rPr>
              <a:t>‘green’</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000000"/>
                </a:solidFill>
                <a:latin typeface="Consolas"/>
                <a:ea typeface="Consolas"/>
                <a:cs typeface="Consolas"/>
                <a:sym typeface="Consolas"/>
              </a:rPr>
              <a:t>&gt;&gt;&gt; Plant.seeds</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4A86E8"/>
                </a:solidFill>
                <a:latin typeface="Consolas"/>
                <a:ea typeface="Consolas"/>
                <a:cs typeface="Consolas"/>
                <a:sym typeface="Consolas"/>
              </a:rPr>
              <a:t>AttributeError</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000000"/>
                </a:solidFill>
                <a:latin typeface="Consolas"/>
                <a:ea typeface="Consolas"/>
                <a:cs typeface="Consolas"/>
                <a:sym typeface="Consolas"/>
              </a:rPr>
              <a:t>&gt;&gt;&gt; BlueBerry.seeds</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4A86E8"/>
                </a:solidFill>
                <a:latin typeface="Consolas"/>
                <a:ea typeface="Consolas"/>
                <a:cs typeface="Consolas"/>
                <a:sym typeface="Consolas"/>
              </a:rPr>
              <a:t>AttributeError</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000000"/>
                </a:solidFill>
                <a:latin typeface="Consolas"/>
                <a:ea typeface="Consolas"/>
                <a:cs typeface="Consolas"/>
                <a:sym typeface="Consolas"/>
              </a:rPr>
              <a:t>&gt;&gt;&gt; b = BlueBerry()</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000000"/>
                </a:solidFill>
                <a:latin typeface="Consolas"/>
                <a:ea typeface="Consolas"/>
                <a:cs typeface="Consolas"/>
                <a:sym typeface="Consolas"/>
              </a:rPr>
              <a:t>&gt;&gt;&gt; b.color</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4A86E8"/>
                </a:solidFill>
                <a:latin typeface="Consolas"/>
                <a:ea typeface="Consolas"/>
                <a:cs typeface="Consolas"/>
                <a:sym typeface="Consolas"/>
              </a:rPr>
              <a:t>‘blue’</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000000"/>
                </a:solidFill>
                <a:latin typeface="Consolas"/>
                <a:ea typeface="Consolas"/>
                <a:cs typeface="Consolas"/>
                <a:sym typeface="Consolas"/>
              </a:rPr>
              <a:t>&gt;&gt;&gt; BlueBerry.color</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4A86E8"/>
                </a:solidFill>
                <a:latin typeface="Consolas"/>
                <a:ea typeface="Consolas"/>
                <a:cs typeface="Consolas"/>
                <a:sym typeface="Consolas"/>
              </a:rPr>
              <a:t>‘green’</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000000"/>
                </a:solidFill>
                <a:latin typeface="Consolas"/>
                <a:ea typeface="Consolas"/>
                <a:cs typeface="Consolas"/>
                <a:sym typeface="Consolas"/>
              </a:rPr>
              <a:t>&gt;&gt;&gt; b.seeds</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4A86E8"/>
                </a:solidFill>
                <a:latin typeface="Consolas"/>
                <a:ea typeface="Consolas"/>
                <a:cs typeface="Consolas"/>
                <a:sym typeface="Consolas"/>
              </a:rPr>
              <a:t>0</a:t>
            </a:r>
            <a:endParaRPr>
              <a:solidFill>
                <a:srgbClr val="4A86E8"/>
              </a:solidFill>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000000"/>
                </a:solidFill>
                <a:latin typeface="Consolas"/>
                <a:ea typeface="Consolas"/>
                <a:cs typeface="Consolas"/>
                <a:sym typeface="Consolas"/>
              </a:rPr>
              <a:t>&gt;&gt;&gt; b.fruit()</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000000"/>
                </a:solidFill>
                <a:latin typeface="Consolas"/>
                <a:ea typeface="Consolas"/>
                <a:cs typeface="Consolas"/>
                <a:sym typeface="Consolas"/>
              </a:rPr>
              <a:t>&gt;&gt;&gt; b.seeds</a:t>
            </a:r>
            <a:endParaRPr/>
          </a:p>
          <a:p>
            <a:pPr marL="0" marR="0" lvl="0" indent="0" algn="l" rtl="0">
              <a:lnSpc>
                <a:spcPct val="115000"/>
              </a:lnSpc>
              <a:spcBef>
                <a:spcPts val="0"/>
              </a:spcBef>
              <a:spcAft>
                <a:spcPts val="0"/>
              </a:spcAft>
              <a:buClr>
                <a:schemeClr val="dk1"/>
              </a:buClr>
              <a:buFont typeface="Consolas"/>
              <a:buNone/>
            </a:pPr>
            <a:r>
              <a:rPr lang="en" sz="1100" b="0" i="0" u="none" strike="noStrike" cap="none">
                <a:solidFill>
                  <a:srgbClr val="4A86E8"/>
                </a:solidFill>
                <a:latin typeface="Consolas"/>
                <a:ea typeface="Consolas"/>
                <a:cs typeface="Consolas"/>
                <a:sym typeface="Consolas"/>
              </a:rPr>
              <a:t>5</a:t>
            </a:r>
            <a:endParaRPr>
              <a:solidFill>
                <a:srgbClr val="4A86E8"/>
              </a:solidFill>
            </a:endParaRPr>
          </a:p>
          <a:p>
            <a:pPr marL="0" marR="0" lvl="0" indent="0" algn="l" rtl="0">
              <a:lnSpc>
                <a:spcPct val="115000"/>
              </a:lnSpc>
              <a:spcBef>
                <a:spcPts val="0"/>
              </a:spcBef>
              <a:spcAft>
                <a:spcPts val="0"/>
              </a:spcAft>
              <a:buClr>
                <a:schemeClr val="dk1"/>
              </a:buClr>
              <a:buFont typeface="Arial"/>
              <a:buNone/>
            </a:pPr>
            <a:endParaRPr sz="1100" b="0" i="0" u="none" strike="noStrike" cap="none">
              <a:solidFill>
                <a:srgbClr val="DA0002"/>
              </a:solidFill>
              <a:latin typeface="Consolas"/>
              <a:ea typeface="Consolas"/>
              <a:cs typeface="Consolas"/>
              <a:sym typeface="Consola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2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OOP (Summer 2015 Final Q: 5a)</a:t>
            </a:r>
            <a:endParaRPr>
              <a:solidFill>
                <a:srgbClr val="4A86E8"/>
              </a:solidFill>
            </a:endParaRPr>
          </a:p>
        </p:txBody>
      </p:sp>
      <p:pic>
        <p:nvPicPr>
          <p:cNvPr id="816" name="Google Shape;816;p125" descr="Screen Shot 2016-05-07 at 12.05.15.png"/>
          <p:cNvPicPr preferRelativeResize="0"/>
          <p:nvPr/>
        </p:nvPicPr>
        <p:blipFill rotWithShape="1">
          <a:blip r:embed="rId3">
            <a:alphaModFix/>
          </a:blip>
          <a:srcRect/>
          <a:stretch/>
        </p:blipFill>
        <p:spPr>
          <a:xfrm>
            <a:off x="4695224" y="1635374"/>
            <a:ext cx="4180350" cy="2647900"/>
          </a:xfrm>
          <a:prstGeom prst="rect">
            <a:avLst/>
          </a:prstGeom>
          <a:noFill/>
          <a:ln>
            <a:noFill/>
          </a:ln>
        </p:spPr>
      </p:pic>
      <p:pic>
        <p:nvPicPr>
          <p:cNvPr id="817" name="Google Shape;817;p125" descr="Screen Shot 2016-05-07 at 12.06.41.png"/>
          <p:cNvPicPr preferRelativeResize="0"/>
          <p:nvPr/>
        </p:nvPicPr>
        <p:blipFill rotWithShape="1">
          <a:blip r:embed="rId4">
            <a:alphaModFix/>
          </a:blip>
          <a:srcRect/>
          <a:stretch/>
        </p:blipFill>
        <p:spPr>
          <a:xfrm>
            <a:off x="90174" y="1635375"/>
            <a:ext cx="4180349" cy="2314112"/>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2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OOP (Summer 2015 Final Q: 5a)</a:t>
            </a:r>
            <a:endParaRPr>
              <a:solidFill>
                <a:srgbClr val="4A86E8"/>
              </a:solidFill>
            </a:endParaRPr>
          </a:p>
        </p:txBody>
      </p:sp>
      <p:pic>
        <p:nvPicPr>
          <p:cNvPr id="823" name="Google Shape;823;p126" descr="Screen Shot 2016-05-07 at 12.08.11.png"/>
          <p:cNvPicPr preferRelativeResize="0"/>
          <p:nvPr/>
        </p:nvPicPr>
        <p:blipFill rotWithShape="1">
          <a:blip r:embed="rId3">
            <a:alphaModFix/>
          </a:blip>
          <a:srcRect/>
          <a:stretch/>
        </p:blipFill>
        <p:spPr>
          <a:xfrm>
            <a:off x="790575" y="1550475"/>
            <a:ext cx="7562850" cy="300990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127"/>
          <p:cNvSpPr txBox="1">
            <a:spLocks noGrp="1"/>
          </p:cNvSpPr>
          <p:nvPr>
            <p:ph type="ctrTitle"/>
          </p:nvPr>
        </p:nvSpPr>
        <p:spPr>
          <a:xfrm>
            <a:off x="457200" y="563759"/>
            <a:ext cx="8229600" cy="30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Font typeface="Arial"/>
              <a:buNone/>
            </a:pPr>
            <a:r>
              <a:rPr lang="en" sz="7200" b="1" i="0" u="none" strike="noStrike" cap="none">
                <a:solidFill>
                  <a:srgbClr val="4A86E8"/>
                </a:solidFill>
                <a:latin typeface="Arial"/>
                <a:ea typeface="Arial"/>
                <a:cs typeface="Arial"/>
                <a:sym typeface="Arial"/>
              </a:rPr>
              <a:t>Environment Diagrams</a:t>
            </a:r>
            <a:endParaRPr>
              <a:solidFill>
                <a:srgbClr val="4A86E8"/>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12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Environment diagrams</a:t>
            </a:r>
            <a:endParaRPr>
              <a:solidFill>
                <a:srgbClr val="4A86E8"/>
              </a:solidFill>
            </a:endParaRPr>
          </a:p>
        </p:txBody>
      </p:sp>
      <p:sp>
        <p:nvSpPr>
          <p:cNvPr id="834" name="Google Shape;834;p12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4A86E8"/>
              </a:buClr>
              <a:buSzPts val="2400"/>
              <a:buFont typeface="Arial"/>
              <a:buChar char="●"/>
            </a:pPr>
            <a:r>
              <a:rPr lang="en" sz="2400" b="0" i="0" u="none" strike="noStrike" cap="none">
                <a:solidFill>
                  <a:srgbClr val="4A86E8"/>
                </a:solidFill>
                <a:latin typeface="Arial"/>
                <a:ea typeface="Arial"/>
                <a:cs typeface="Arial"/>
                <a:sym typeface="Arial"/>
              </a:rPr>
              <a:t>Parent of a function is where function was defined</a:t>
            </a:r>
            <a:endParaRPr>
              <a:solidFill>
                <a:srgbClr val="4A86E8"/>
              </a:solidFill>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rgbClr val="4A86E8"/>
              </a:solidFill>
              <a:latin typeface="Arial"/>
              <a:ea typeface="Arial"/>
              <a:cs typeface="Arial"/>
              <a:sym typeface="Arial"/>
            </a:endParaRPr>
          </a:p>
          <a:p>
            <a:pPr marL="457200" marR="0" lvl="0" indent="-381000" algn="l" rtl="0">
              <a:lnSpc>
                <a:spcPct val="100000"/>
              </a:lnSpc>
              <a:spcBef>
                <a:spcPts val="0"/>
              </a:spcBef>
              <a:spcAft>
                <a:spcPts val="0"/>
              </a:spcAft>
              <a:buClr>
                <a:srgbClr val="4A86E8"/>
              </a:buClr>
              <a:buSzPts val="2400"/>
              <a:buFont typeface="Arial"/>
              <a:buChar char="●"/>
            </a:pPr>
            <a:r>
              <a:rPr lang="en" sz="2400" b="0" i="0" u="none" strike="noStrike" cap="none">
                <a:solidFill>
                  <a:srgbClr val="4A86E8"/>
                </a:solidFill>
                <a:latin typeface="Arial"/>
                <a:ea typeface="Arial"/>
                <a:cs typeface="Arial"/>
                <a:sym typeface="Arial"/>
              </a:rPr>
              <a:t>Calling a function? New frame under operator’s parent</a:t>
            </a:r>
            <a:endParaRPr>
              <a:solidFill>
                <a:srgbClr val="4A86E8"/>
              </a:solidFill>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rgbClr val="4A86E8"/>
              </a:solidFill>
              <a:latin typeface="Arial"/>
              <a:ea typeface="Arial"/>
              <a:cs typeface="Arial"/>
              <a:sym typeface="Arial"/>
            </a:endParaRPr>
          </a:p>
          <a:p>
            <a:pPr marL="457200" marR="0" lvl="0" indent="-381000" algn="l" rtl="0">
              <a:lnSpc>
                <a:spcPct val="100000"/>
              </a:lnSpc>
              <a:spcBef>
                <a:spcPts val="0"/>
              </a:spcBef>
              <a:spcAft>
                <a:spcPts val="0"/>
              </a:spcAft>
              <a:buClr>
                <a:srgbClr val="4A86E8"/>
              </a:buClr>
              <a:buSzPts val="2400"/>
              <a:buFont typeface="Arial"/>
              <a:buChar char="●"/>
            </a:pPr>
            <a:r>
              <a:rPr lang="en" sz="2400" b="0" i="0" u="none" strike="noStrike" cap="none">
                <a:solidFill>
                  <a:srgbClr val="4A86E8"/>
                </a:solidFill>
                <a:latin typeface="Arial"/>
                <a:ea typeface="Arial"/>
                <a:cs typeface="Arial"/>
                <a:sym typeface="Arial"/>
              </a:rPr>
              <a:t>Evaluate right, then bind to closest variable </a:t>
            </a:r>
            <a:r>
              <a:rPr lang="en" sz="1800" b="0" i="0" u="none" strike="noStrike" cap="none">
                <a:solidFill>
                  <a:srgbClr val="4A86E8"/>
                </a:solidFill>
                <a:latin typeface="Arial"/>
                <a:ea typeface="Arial"/>
                <a:cs typeface="Arial"/>
                <a:sym typeface="Arial"/>
              </a:rPr>
              <a:t>(unless nonlocal)</a:t>
            </a:r>
            <a:endParaRPr>
              <a:solidFill>
                <a:srgbClr val="4A86E8"/>
              </a:solidFill>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rgbClr val="4A86E8"/>
              </a:solidFill>
              <a:latin typeface="Arial"/>
              <a:ea typeface="Arial"/>
              <a:cs typeface="Arial"/>
              <a:sym typeface="Arial"/>
            </a:endParaRPr>
          </a:p>
          <a:p>
            <a:pPr marL="457200" marR="0" lvl="0" indent="-381000" algn="l" rtl="0">
              <a:lnSpc>
                <a:spcPct val="100000"/>
              </a:lnSpc>
              <a:spcBef>
                <a:spcPts val="0"/>
              </a:spcBef>
              <a:spcAft>
                <a:spcPts val="0"/>
              </a:spcAft>
              <a:buClr>
                <a:srgbClr val="4A86E8"/>
              </a:buClr>
              <a:buSzPts val="2400"/>
              <a:buFont typeface="Arial"/>
              <a:buChar char="●"/>
            </a:pPr>
            <a:r>
              <a:rPr lang="en" sz="2400" b="0" i="0" u="none" strike="noStrike" cap="none">
                <a:solidFill>
                  <a:srgbClr val="4A86E8"/>
                </a:solidFill>
                <a:latin typeface="Arial"/>
                <a:ea typeface="Arial"/>
                <a:cs typeface="Arial"/>
                <a:sym typeface="Arial"/>
              </a:rPr>
              <a:t>Lambda function? Keep track of line numbers</a:t>
            </a:r>
            <a:endParaRPr>
              <a:solidFill>
                <a:srgbClr val="4A86E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0"/>
          <p:cNvSpPr txBox="1">
            <a:spLocks noGrp="1"/>
          </p:cNvSpPr>
          <p:nvPr>
            <p:ph type="ctrTitle"/>
          </p:nvPr>
        </p:nvSpPr>
        <p:spPr>
          <a:xfrm>
            <a:off x="457200" y="563759"/>
            <a:ext cx="8229600" cy="30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Font typeface="Arial"/>
              <a:buNone/>
            </a:pPr>
            <a:r>
              <a:rPr lang="en" sz="7200" b="1" i="0" u="none" strike="noStrike" cap="none">
                <a:latin typeface="Arial"/>
                <a:ea typeface="Arial"/>
                <a:cs typeface="Arial"/>
                <a:sym typeface="Arial"/>
              </a:rPr>
              <a:t>Scheme</a:t>
            </a:r>
            <a:endParaRPr/>
          </a:p>
        </p:txBody>
      </p:sp>
      <p:sp>
        <p:nvSpPr>
          <p:cNvPr id="153" name="Google Shape;153;p30"/>
          <p:cNvSpPr txBox="1">
            <a:spLocks noGrp="1"/>
          </p:cNvSpPr>
          <p:nvPr>
            <p:ph type="subTitle" idx="1"/>
          </p:nvPr>
        </p:nvSpPr>
        <p:spPr>
          <a:xfrm>
            <a:off x="457200" y="3716392"/>
            <a:ext cx="8229600" cy="123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Font typeface="Arial"/>
              <a:buNone/>
            </a:pPr>
            <a:endParaRPr sz="4800" b="0" i="0" u="none" strike="noStrike" cap="none">
              <a:solidFill>
                <a:schemeClr val="dk2"/>
              </a:solidFill>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12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Environment Diagrams</a:t>
            </a:r>
            <a:endParaRPr>
              <a:solidFill>
                <a:srgbClr val="4A86E8"/>
              </a:solidFill>
            </a:endParaRPr>
          </a:p>
        </p:txBody>
      </p:sp>
      <p:pic>
        <p:nvPicPr>
          <p:cNvPr id="840" name="Google Shape;840;p129" descr="Screen Shot 2016-05-06 at 21.42.07.png"/>
          <p:cNvPicPr preferRelativeResize="0"/>
          <p:nvPr/>
        </p:nvPicPr>
        <p:blipFill rotWithShape="1">
          <a:blip r:embed="rId3">
            <a:alphaModFix/>
          </a:blip>
          <a:srcRect/>
          <a:stretch/>
        </p:blipFill>
        <p:spPr>
          <a:xfrm>
            <a:off x="457199" y="1169599"/>
            <a:ext cx="4582624" cy="3806449"/>
          </a:xfrm>
          <a:prstGeom prst="rect">
            <a:avLst/>
          </a:prstGeom>
          <a:noFill/>
          <a:ln>
            <a:noFill/>
          </a:ln>
        </p:spPr>
      </p:pic>
      <p:sp>
        <p:nvSpPr>
          <p:cNvPr id="841" name="Google Shape;841;p129"/>
          <p:cNvSpPr txBox="1"/>
          <p:nvPr/>
        </p:nvSpPr>
        <p:spPr>
          <a:xfrm>
            <a:off x="5332250" y="1262275"/>
            <a:ext cx="3354600" cy="36216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4A86E8"/>
              </a:buClr>
              <a:buSzPts val="2400"/>
              <a:buFont typeface="Arial"/>
              <a:buChar char="●"/>
            </a:pPr>
            <a:r>
              <a:rPr lang="en" sz="2400" b="0" i="0" u="none" strike="noStrike" cap="none">
                <a:solidFill>
                  <a:srgbClr val="4A86E8"/>
                </a:solidFill>
                <a:latin typeface="Arial"/>
                <a:ea typeface="Arial"/>
                <a:cs typeface="Arial"/>
                <a:sym typeface="Arial"/>
              </a:rPr>
              <a:t>What is </a:t>
            </a:r>
            <a:r>
              <a:rPr lang="en" sz="2400" b="0" i="0" u="none" strike="noStrike" cap="none">
                <a:solidFill>
                  <a:srgbClr val="4A86E8"/>
                </a:solidFill>
                <a:latin typeface="Courier New"/>
                <a:ea typeface="Courier New"/>
                <a:cs typeface="Courier New"/>
                <a:sym typeface="Courier New"/>
              </a:rPr>
              <a:t>result</a:t>
            </a:r>
            <a:r>
              <a:rPr lang="en" sz="2400" b="0" i="0" u="none" strike="noStrike" cap="none">
                <a:solidFill>
                  <a:srgbClr val="4A86E8"/>
                </a:solidFill>
                <a:latin typeface="Arial"/>
                <a:ea typeface="Arial"/>
                <a:cs typeface="Arial"/>
                <a:sym typeface="Arial"/>
              </a:rPr>
              <a:t>?</a:t>
            </a:r>
            <a:endParaRPr>
              <a:solidFill>
                <a:srgbClr val="4A86E8"/>
              </a:solidFill>
            </a:endParaRPr>
          </a:p>
          <a:p>
            <a:pPr marL="0" marR="0" lvl="0" indent="0" algn="l" rtl="0">
              <a:lnSpc>
                <a:spcPct val="100000"/>
              </a:lnSpc>
              <a:spcBef>
                <a:spcPts val="0"/>
              </a:spcBef>
              <a:spcAft>
                <a:spcPts val="0"/>
              </a:spcAft>
              <a:buClr>
                <a:srgbClr val="000000"/>
              </a:buClr>
              <a:buFont typeface="Arial"/>
              <a:buNone/>
            </a:pPr>
            <a:endParaRPr sz="2400" b="0" i="0" u="none" strike="noStrike" cap="none">
              <a:solidFill>
                <a:srgbClr val="4A86E8"/>
              </a:solidFill>
              <a:latin typeface="Arial"/>
              <a:ea typeface="Arial"/>
              <a:cs typeface="Arial"/>
              <a:sym typeface="Arial"/>
            </a:endParaRPr>
          </a:p>
          <a:p>
            <a:pPr marL="457200" marR="0" lvl="0" indent="-381000" algn="l" rtl="0">
              <a:lnSpc>
                <a:spcPct val="100000"/>
              </a:lnSpc>
              <a:spcBef>
                <a:spcPts val="0"/>
              </a:spcBef>
              <a:spcAft>
                <a:spcPts val="0"/>
              </a:spcAft>
              <a:buClr>
                <a:srgbClr val="4A86E8"/>
              </a:buClr>
              <a:buSzPts val="2400"/>
              <a:buFont typeface="Arial"/>
              <a:buChar char="●"/>
            </a:pPr>
            <a:r>
              <a:rPr lang="en" sz="2400" b="0" i="0" u="none" strike="noStrike" cap="none">
                <a:solidFill>
                  <a:srgbClr val="4A86E8"/>
                </a:solidFill>
                <a:latin typeface="Arial"/>
                <a:ea typeface="Arial"/>
                <a:cs typeface="Arial"/>
                <a:sym typeface="Arial"/>
              </a:rPr>
              <a:t>How do name conflicts work?</a:t>
            </a:r>
            <a:endParaRPr>
              <a:solidFill>
                <a:srgbClr val="4A86E8"/>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13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Environment Diagrams</a:t>
            </a:r>
            <a:endParaRPr>
              <a:solidFill>
                <a:srgbClr val="4A86E8"/>
              </a:solidFill>
            </a:endParaRPr>
          </a:p>
        </p:txBody>
      </p:sp>
      <p:pic>
        <p:nvPicPr>
          <p:cNvPr id="847" name="Google Shape;847;p130" descr="Screen Shot 2016-05-06 at 21.43.08.png"/>
          <p:cNvPicPr preferRelativeResize="0"/>
          <p:nvPr/>
        </p:nvPicPr>
        <p:blipFill rotWithShape="1">
          <a:blip r:embed="rId3">
            <a:alphaModFix/>
          </a:blip>
          <a:srcRect/>
          <a:stretch/>
        </p:blipFill>
        <p:spPr>
          <a:xfrm>
            <a:off x="1256200" y="1250425"/>
            <a:ext cx="7355602" cy="3705599"/>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13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Environment Diagrams</a:t>
            </a:r>
            <a:endParaRPr>
              <a:solidFill>
                <a:srgbClr val="4A86E8"/>
              </a:solidFill>
            </a:endParaRPr>
          </a:p>
        </p:txBody>
      </p:sp>
      <p:pic>
        <p:nvPicPr>
          <p:cNvPr id="853" name="Google Shape;853;p131" descr="1093eb2687.png"/>
          <p:cNvPicPr preferRelativeResize="0"/>
          <p:nvPr/>
        </p:nvPicPr>
        <p:blipFill rotWithShape="1">
          <a:blip r:embed="rId3">
            <a:alphaModFix/>
          </a:blip>
          <a:srcRect/>
          <a:stretch/>
        </p:blipFill>
        <p:spPr>
          <a:xfrm>
            <a:off x="440875" y="1197100"/>
            <a:ext cx="8188324" cy="3803124"/>
          </a:xfrm>
          <a:prstGeom prst="rect">
            <a:avLst/>
          </a:prstGeom>
          <a:noFill/>
          <a:ln>
            <a:noFill/>
          </a:ln>
        </p:spPr>
      </p:pic>
      <p:sp>
        <p:nvSpPr>
          <p:cNvPr id="854" name="Google Shape;854;p131"/>
          <p:cNvSpPr txBox="1"/>
          <p:nvPr/>
        </p:nvSpPr>
        <p:spPr>
          <a:xfrm>
            <a:off x="5181600" y="2712725"/>
            <a:ext cx="3535800" cy="2194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Does </a:t>
            </a:r>
            <a:r>
              <a:rPr lang="en" sz="1800" b="0" i="0" u="none" strike="noStrike" cap="none">
                <a:solidFill>
                  <a:srgbClr val="4A86E8"/>
                </a:solidFill>
                <a:latin typeface="Courier New"/>
                <a:ea typeface="Courier New"/>
                <a:cs typeface="Courier New"/>
                <a:sym typeface="Courier New"/>
              </a:rPr>
              <a:t>len(to)</a:t>
            </a:r>
            <a:r>
              <a:rPr lang="en" sz="1800" b="0" i="0" u="none" strike="noStrike" cap="none">
                <a:solidFill>
                  <a:srgbClr val="4A86E8"/>
                </a:solidFill>
                <a:latin typeface="Arial"/>
                <a:ea typeface="Arial"/>
                <a:cs typeface="Arial"/>
                <a:sym typeface="Arial"/>
              </a:rPr>
              <a:t> change?</a:t>
            </a:r>
            <a:endParaRPr>
              <a:solidFill>
                <a:srgbClr val="4A86E8"/>
              </a:solidFill>
            </a:endParaRPr>
          </a:p>
          <a:p>
            <a:pPr marL="0" marR="0" lvl="0" indent="0" algn="l" rtl="0">
              <a:lnSpc>
                <a:spcPct val="100000"/>
              </a:lnSpc>
              <a:spcBef>
                <a:spcPts val="0"/>
              </a:spcBef>
              <a:spcAft>
                <a:spcPts val="0"/>
              </a:spcAft>
              <a:buClr>
                <a:srgbClr val="000000"/>
              </a:buClr>
              <a:buFont typeface="Arial"/>
              <a:buNone/>
            </a:pPr>
            <a:endParaRPr sz="1800" b="0" i="0" u="none" strike="noStrike" cap="none">
              <a:solidFill>
                <a:srgbClr val="4A86E8"/>
              </a:solidFill>
              <a:latin typeface="Arial"/>
              <a:ea typeface="Arial"/>
              <a:cs typeface="Arial"/>
              <a:sym typeface="Arial"/>
            </a:endParaRPr>
          </a:p>
          <a:p>
            <a:pPr marL="457200" marR="0" lvl="0"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What does += do to lists?</a:t>
            </a:r>
            <a:endParaRPr>
              <a:solidFill>
                <a:srgbClr val="4A86E8"/>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13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Environment Diagrams</a:t>
            </a:r>
            <a:endParaRPr>
              <a:solidFill>
                <a:srgbClr val="4A86E8"/>
              </a:solidFill>
            </a:endParaRPr>
          </a:p>
        </p:txBody>
      </p:sp>
      <p:pic>
        <p:nvPicPr>
          <p:cNvPr id="860" name="Google Shape;860;p132" descr="Screen Shot 2016-05-06 at 21.54.25.png"/>
          <p:cNvPicPr preferRelativeResize="0"/>
          <p:nvPr/>
        </p:nvPicPr>
        <p:blipFill rotWithShape="1">
          <a:blip r:embed="rId3">
            <a:alphaModFix/>
          </a:blip>
          <a:srcRect/>
          <a:stretch/>
        </p:blipFill>
        <p:spPr>
          <a:xfrm>
            <a:off x="300824" y="1385874"/>
            <a:ext cx="8542351" cy="31606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13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Environment Diagrams (Fa ‘15 Final)</a:t>
            </a:r>
            <a:endParaRPr>
              <a:solidFill>
                <a:srgbClr val="4A86E8"/>
              </a:solidFill>
            </a:endParaRPr>
          </a:p>
        </p:txBody>
      </p:sp>
      <p:pic>
        <p:nvPicPr>
          <p:cNvPr id="866" name="Google Shape;866;p133" descr="Screen Shot 2016-05-06 at 21.47.33.png"/>
          <p:cNvPicPr preferRelativeResize="0"/>
          <p:nvPr/>
        </p:nvPicPr>
        <p:blipFill rotWithShape="1">
          <a:blip r:embed="rId3">
            <a:alphaModFix/>
          </a:blip>
          <a:srcRect/>
          <a:stretch/>
        </p:blipFill>
        <p:spPr>
          <a:xfrm>
            <a:off x="2072625" y="1233775"/>
            <a:ext cx="4760274" cy="3716048"/>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13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Environment Diagrams (Fa ‘15 Final)</a:t>
            </a:r>
            <a:endParaRPr>
              <a:solidFill>
                <a:srgbClr val="4A86E8"/>
              </a:solidFill>
            </a:endParaRPr>
          </a:p>
        </p:txBody>
      </p:sp>
      <p:pic>
        <p:nvPicPr>
          <p:cNvPr id="872" name="Google Shape;872;p134" descr="Screen Shot 2016-05-06 at 21.33.53.png"/>
          <p:cNvPicPr preferRelativeResize="0"/>
          <p:nvPr/>
        </p:nvPicPr>
        <p:blipFill rotWithShape="1">
          <a:blip r:embed="rId3">
            <a:alphaModFix/>
          </a:blip>
          <a:srcRect/>
          <a:stretch/>
        </p:blipFill>
        <p:spPr>
          <a:xfrm>
            <a:off x="718650" y="1164424"/>
            <a:ext cx="7235872" cy="3780825"/>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3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Conclusion</a:t>
            </a:r>
            <a:endParaRPr>
              <a:solidFill>
                <a:srgbClr val="4A86E8"/>
              </a:solidFill>
            </a:endParaRPr>
          </a:p>
        </p:txBody>
      </p:sp>
      <p:sp>
        <p:nvSpPr>
          <p:cNvPr id="878" name="Google Shape;878;p135"/>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2400" b="0" i="1" u="none" strike="noStrike" cap="none">
              <a:solidFill>
                <a:schemeClr val="accent1"/>
              </a:solidFill>
              <a:latin typeface="Arial"/>
              <a:ea typeface="Arial"/>
              <a:cs typeface="Arial"/>
              <a:sym typeface="Arial"/>
            </a:endParaRPr>
          </a:p>
          <a:p>
            <a:pPr marL="457200" marR="0" lvl="0" indent="-381000" algn="l" rtl="0">
              <a:lnSpc>
                <a:spcPct val="100000"/>
              </a:lnSpc>
              <a:spcBef>
                <a:spcPts val="0"/>
              </a:spcBef>
              <a:spcAft>
                <a:spcPts val="0"/>
              </a:spcAft>
              <a:buClr>
                <a:schemeClr val="accent1"/>
              </a:buClr>
              <a:buSzPts val="2400"/>
              <a:buFont typeface="Arial"/>
              <a:buChar char="●"/>
            </a:pPr>
            <a:r>
              <a:rPr lang="en" sz="2400" b="0" i="1" u="none" strike="noStrike" cap="none">
                <a:solidFill>
                  <a:schemeClr val="accent1"/>
                </a:solidFill>
                <a:latin typeface="Arial"/>
                <a:ea typeface="Arial"/>
                <a:cs typeface="Arial"/>
                <a:sym typeface="Arial"/>
              </a:rPr>
              <a:t>Please fill out the feedback forms to help us improve.</a:t>
            </a:r>
            <a:endParaRPr/>
          </a:p>
          <a:p>
            <a:pPr marL="0" marR="0" lvl="0" indent="0" algn="l" rtl="0">
              <a:lnSpc>
                <a:spcPct val="100000"/>
              </a:lnSpc>
              <a:spcBef>
                <a:spcPts val="0"/>
              </a:spcBef>
              <a:spcAft>
                <a:spcPts val="0"/>
              </a:spcAft>
              <a:buClr>
                <a:schemeClr val="dk1"/>
              </a:buClr>
              <a:buFont typeface="Arial"/>
              <a:buNone/>
            </a:pPr>
            <a:endParaRPr sz="2400" i="1">
              <a:solidFill>
                <a:schemeClr val="accent1"/>
              </a:solidFill>
            </a:endParaRPr>
          </a:p>
          <a:p>
            <a:pPr marL="0" marR="0" lvl="0" indent="0" algn="ctr" rtl="0">
              <a:lnSpc>
                <a:spcPct val="100000"/>
              </a:lnSpc>
              <a:spcBef>
                <a:spcPts val="0"/>
              </a:spcBef>
              <a:spcAft>
                <a:spcPts val="0"/>
              </a:spcAft>
              <a:buClr>
                <a:schemeClr val="dk1"/>
              </a:buClr>
              <a:buFont typeface="Arial"/>
              <a:buNone/>
            </a:pPr>
            <a:r>
              <a:rPr lang="en" sz="2400">
                <a:solidFill>
                  <a:schemeClr val="accent1"/>
                </a:solidFill>
              </a:rPr>
              <a:t>hkn.mu/feedback</a:t>
            </a:r>
            <a:endParaRPr sz="2400">
              <a:solidFill>
                <a:schemeClr val="accent1"/>
              </a:solidFill>
            </a:endParaRPr>
          </a:p>
          <a:p>
            <a:pPr marL="0" marR="0" lvl="0" indent="0" algn="l" rtl="0">
              <a:lnSpc>
                <a:spcPct val="100000"/>
              </a:lnSpc>
              <a:spcBef>
                <a:spcPts val="0"/>
              </a:spcBef>
              <a:spcAft>
                <a:spcPts val="0"/>
              </a:spcAft>
              <a:buClr>
                <a:schemeClr val="dk1"/>
              </a:buClr>
              <a:buFont typeface="Arial"/>
              <a:buNone/>
            </a:pPr>
            <a:endParaRPr sz="2400" b="0" i="1" u="none" strike="noStrike" cap="none">
              <a:solidFill>
                <a:schemeClr val="accent1"/>
              </a:solidFill>
              <a:latin typeface="Arial"/>
              <a:ea typeface="Arial"/>
              <a:cs typeface="Arial"/>
              <a:sym typeface="Arial"/>
            </a:endParaRPr>
          </a:p>
          <a:p>
            <a:pPr marL="0" marR="0" lvl="0" indent="0" algn="ctr" rtl="0">
              <a:lnSpc>
                <a:spcPct val="100000"/>
              </a:lnSpc>
              <a:spcBef>
                <a:spcPts val="0"/>
              </a:spcBef>
              <a:spcAft>
                <a:spcPts val="0"/>
              </a:spcAft>
              <a:buClr>
                <a:schemeClr val="dk1"/>
              </a:buClr>
              <a:buFont typeface="Arial"/>
              <a:buNone/>
            </a:pPr>
            <a:r>
              <a:rPr lang="en" sz="3000" b="1" i="1" u="none" strike="noStrike" cap="none">
                <a:solidFill>
                  <a:schemeClr val="accent6"/>
                </a:solidFill>
                <a:latin typeface="Arial"/>
                <a:ea typeface="Arial"/>
                <a:cs typeface="Arial"/>
                <a:sym typeface="Arial"/>
              </a:rPr>
              <a:t>Thanks for coming, and best of luck on the final!</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Shape 882"/>
        <p:cNvGrpSpPr/>
        <p:nvPr/>
      </p:nvGrpSpPr>
      <p:grpSpPr>
        <a:xfrm>
          <a:off x="0" y="0"/>
          <a:ext cx="0" cy="0"/>
          <a:chOff x="0" y="0"/>
          <a:chExt cx="0" cy="0"/>
        </a:xfrm>
      </p:grpSpPr>
      <p:sp>
        <p:nvSpPr>
          <p:cNvPr id="883" name="Google Shape;883;p13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SQL (Aggregation)</a:t>
            </a:r>
            <a:endParaRPr/>
          </a:p>
        </p:txBody>
      </p:sp>
      <p:sp>
        <p:nvSpPr>
          <p:cNvPr id="884" name="Google Shape;884;p13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bears</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Create a table above_average that includes the weight and name of every bear that shares the 100's digit of its weight with at least one other bear and has a weight that is at least the average of all bears that have the same 100's digit.</a:t>
            </a:r>
            <a:endParaRPr sz="1800"/>
          </a:p>
          <a:p>
            <a:pPr marL="0" lvl="0" indent="0" algn="l" rtl="0">
              <a:spcBef>
                <a:spcPts val="0"/>
              </a:spcBef>
              <a:spcAft>
                <a:spcPts val="0"/>
              </a:spcAft>
              <a:buNone/>
            </a:pPr>
            <a:endParaRPr sz="1200"/>
          </a:p>
          <a:p>
            <a:pPr marL="0" lvl="0" indent="0" algn="r" rtl="0">
              <a:spcBef>
                <a:spcPts val="0"/>
              </a:spcBef>
              <a:spcAft>
                <a:spcPts val="0"/>
              </a:spcAft>
              <a:buNone/>
            </a:pPr>
            <a:r>
              <a:rPr lang="en" sz="1200"/>
              <a:t>Based off Su17 HW10</a:t>
            </a:r>
            <a:endParaRPr sz="1200"/>
          </a:p>
        </p:txBody>
      </p:sp>
      <p:graphicFrame>
        <p:nvGraphicFramePr>
          <p:cNvPr id="885" name="Google Shape;885;p136"/>
          <p:cNvGraphicFramePr/>
          <p:nvPr/>
        </p:nvGraphicFramePr>
        <p:xfrm>
          <a:off x="1264950" y="1326775"/>
          <a:ext cx="3000000" cy="3000000"/>
        </p:xfrm>
        <a:graphic>
          <a:graphicData uri="http://schemas.openxmlformats.org/drawingml/2006/table">
            <a:tbl>
              <a:tblPr>
                <a:noFill/>
                <a:tableStyleId>{4CCBF002-A1FC-4FF0-AE66-0017A5EA92EE}</a:tableStyleId>
              </a:tblPr>
              <a:tblGrid>
                <a:gridCol w="1521900">
                  <a:extLst>
                    <a:ext uri="{9D8B030D-6E8A-4147-A177-3AD203B41FA5}">
                      <a16:colId xmlns:a16="http://schemas.microsoft.com/office/drawing/2014/main" val="20000"/>
                    </a:ext>
                  </a:extLst>
                </a:gridCol>
                <a:gridCol w="15219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weight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Oski</a:t>
                      </a:r>
                      <a:endParaRPr/>
                    </a:p>
                  </a:txBody>
                  <a:tcPr marL="91425" marR="91425" marT="91425" marB="91425"/>
                </a:tc>
                <a:tc>
                  <a:txBody>
                    <a:bodyPr/>
                    <a:lstStyle/>
                    <a:p>
                      <a:pPr marL="0" lvl="0" indent="0" algn="l" rtl="0">
                        <a:spcBef>
                          <a:spcPts val="0"/>
                        </a:spcBef>
                        <a:spcAft>
                          <a:spcPts val="0"/>
                        </a:spcAft>
                        <a:buNone/>
                      </a:pPr>
                      <a:r>
                        <a:rPr lang="en"/>
                        <a:t>300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Pooh</a:t>
                      </a:r>
                      <a:endParaRPr/>
                    </a:p>
                  </a:txBody>
                  <a:tcPr marL="91425" marR="91425" marT="91425" marB="91425"/>
                </a:tc>
                <a:tc>
                  <a:txBody>
                    <a:bodyPr/>
                    <a:lstStyle/>
                    <a:p>
                      <a:pPr marL="0" lvl="0" indent="0" algn="l" rtl="0">
                        <a:spcBef>
                          <a:spcPts val="0"/>
                        </a:spcBef>
                        <a:spcAft>
                          <a:spcPts val="0"/>
                        </a:spcAft>
                        <a:buNone/>
                      </a:pPr>
                      <a:r>
                        <a:rPr lang="en"/>
                        <a:t>350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Yogi</a:t>
                      </a:r>
                      <a:endParaRPr/>
                    </a:p>
                  </a:txBody>
                  <a:tcPr marL="91425" marR="91425" marT="91425" marB="91425"/>
                </a:tc>
                <a:tc>
                  <a:txBody>
                    <a:bodyPr/>
                    <a:lstStyle/>
                    <a:p>
                      <a:pPr marL="0" lvl="0" indent="0" algn="l" rtl="0">
                        <a:spcBef>
                          <a:spcPts val="0"/>
                        </a:spcBef>
                        <a:spcAft>
                          <a:spcPts val="0"/>
                        </a:spcAft>
                        <a:buNone/>
                      </a:pPr>
                      <a:r>
                        <a:rPr lang="en"/>
                        <a:t>425</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Po</a:t>
                      </a:r>
                      <a:endParaRPr/>
                    </a:p>
                  </a:txBody>
                  <a:tcPr marL="91425" marR="91425" marT="91425" marB="91425"/>
                </a:tc>
                <a:tc>
                  <a:txBody>
                    <a:bodyPr/>
                    <a:lstStyle/>
                    <a:p>
                      <a:pPr marL="0" lvl="0" indent="0" algn="l" rtl="0">
                        <a:spcBef>
                          <a:spcPts val="0"/>
                        </a:spcBef>
                        <a:spcAft>
                          <a:spcPts val="0"/>
                        </a:spcAft>
                        <a:buNone/>
                      </a:pPr>
                      <a:r>
                        <a:rPr lang="en"/>
                        <a:t>375</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Gummy</a:t>
                      </a:r>
                      <a:endParaRPr/>
                    </a:p>
                  </a:txBody>
                  <a:tcPr marL="91425" marR="91425" marT="91425" marB="91425"/>
                </a:tc>
                <a:tc>
                  <a:txBody>
                    <a:bodyPr/>
                    <a:lstStyle/>
                    <a:p>
                      <a:pPr marL="0" lvl="0" indent="0" algn="l" rtl="0">
                        <a:spcBef>
                          <a:spcPts val="0"/>
                        </a:spcBef>
                        <a:spcAft>
                          <a:spcPts val="0"/>
                        </a:spcAft>
                        <a:buNone/>
                      </a:pPr>
                      <a:r>
                        <a:rPr lang="en"/>
                        <a:t>425</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Shape 889"/>
        <p:cNvGrpSpPr/>
        <p:nvPr/>
      </p:nvGrpSpPr>
      <p:grpSpPr>
        <a:xfrm>
          <a:off x="0" y="0"/>
          <a:ext cx="0" cy="0"/>
          <a:chOff x="0" y="0"/>
          <a:chExt cx="0" cy="0"/>
        </a:xfrm>
      </p:grpSpPr>
      <p:sp>
        <p:nvSpPr>
          <p:cNvPr id="890" name="Google Shape;890;p1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SQL (Aggregation)</a:t>
            </a:r>
            <a:endParaRPr/>
          </a:p>
        </p:txBody>
      </p:sp>
      <p:sp>
        <p:nvSpPr>
          <p:cNvPr id="891" name="Google Shape;891;p137"/>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Create a table above_average that includes the weight and name of every bear that shares the 100's digit of its weight with at least one other bear and has a weight that is at least the average of all bears that have the same 100's digit.</a:t>
            </a: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en" sz="1800"/>
              <a:t>with averages(digit, mean) AS (</a:t>
            </a:r>
            <a:endParaRPr sz="1800"/>
          </a:p>
          <a:p>
            <a:pPr marL="0" lvl="0" indent="0" algn="l" rtl="0">
              <a:spcBef>
                <a:spcPts val="0"/>
              </a:spcBef>
              <a:spcAft>
                <a:spcPts val="0"/>
              </a:spcAft>
              <a:buClr>
                <a:schemeClr val="dk1"/>
              </a:buClr>
              <a:buSzPts val="1100"/>
              <a:buFont typeface="Arial"/>
              <a:buNone/>
            </a:pPr>
            <a:r>
              <a:rPr lang="en" sz="1800"/>
              <a:t>      SELECT weight/100, avg(weight) FROM bears GROUP BY weight/100 HAVING count(*)&gt;1</a:t>
            </a:r>
            <a:endParaRPr sz="1800"/>
          </a:p>
          <a:p>
            <a:pPr marL="0" lvl="0" indent="0" algn="l" rtl="0">
              <a:spcBef>
                <a:spcPts val="0"/>
              </a:spcBef>
              <a:spcAft>
                <a:spcPts val="0"/>
              </a:spcAft>
              <a:buClr>
                <a:schemeClr val="dk1"/>
              </a:buClr>
              <a:buSzPts val="1100"/>
              <a:buFont typeface="Arial"/>
              <a:buNone/>
            </a:pPr>
            <a:r>
              <a:rPr lang="en" sz="1800"/>
              <a:t>  )</a:t>
            </a:r>
            <a:endParaRPr sz="1800"/>
          </a:p>
          <a:p>
            <a:pPr marL="0" lvl="0" indent="0" algn="l" rtl="0">
              <a:spcBef>
                <a:spcPts val="0"/>
              </a:spcBef>
              <a:spcAft>
                <a:spcPts val="0"/>
              </a:spcAft>
              <a:buClr>
                <a:schemeClr val="dk1"/>
              </a:buClr>
              <a:buSzPts val="1100"/>
              <a:buFont typeface="Arial"/>
              <a:buNone/>
            </a:pPr>
            <a:r>
              <a:rPr lang="en" sz="1800"/>
              <a:t>SELECT weight, name FROM dogs, averages</a:t>
            </a:r>
            <a:endParaRPr sz="1800"/>
          </a:p>
          <a:p>
            <a:pPr marL="0" lvl="0" indent="0" algn="l" rtl="0">
              <a:spcBef>
                <a:spcPts val="0"/>
              </a:spcBef>
              <a:spcAft>
                <a:spcPts val="0"/>
              </a:spcAft>
              <a:buClr>
                <a:schemeClr val="dk1"/>
              </a:buClr>
              <a:buSzPts val="1100"/>
              <a:buFont typeface="Arial"/>
              <a:buNone/>
            </a:pPr>
            <a:r>
              <a:rPr lang="en" sz="1800"/>
              <a:t>         WHERE weight &gt;= mean AND digit = weight/100;</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200"/>
          </a:p>
          <a:p>
            <a:pPr marL="0" lvl="0" indent="0" algn="r" rtl="0">
              <a:spcBef>
                <a:spcPts val="0"/>
              </a:spcBef>
              <a:spcAft>
                <a:spcPts val="0"/>
              </a:spcAft>
              <a:buNone/>
            </a:pPr>
            <a:r>
              <a:rPr lang="en" sz="1200"/>
              <a:t>Based off Su17 HW10</a:t>
            </a:r>
            <a:endParaRPr sz="12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Shape 895"/>
        <p:cNvGrpSpPr/>
        <p:nvPr/>
      </p:nvGrpSpPr>
      <p:grpSpPr>
        <a:xfrm>
          <a:off x="0" y="0"/>
          <a:ext cx="0" cy="0"/>
          <a:chOff x="0" y="0"/>
          <a:chExt cx="0" cy="0"/>
        </a:xfrm>
      </p:grpSpPr>
      <p:sp>
        <p:nvSpPr>
          <p:cNvPr id="896" name="Google Shape;896;p13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a:t>Recursive </a:t>
            </a:r>
            <a:r>
              <a:rPr lang="en" sz="3600" b="1" i="0" u="none" strike="noStrike" cap="none">
                <a:latin typeface="Arial"/>
                <a:ea typeface="Arial"/>
                <a:cs typeface="Arial"/>
                <a:sym typeface="Arial"/>
              </a:rPr>
              <a:t>SQL (Fall 2015 Final 7b)</a:t>
            </a:r>
            <a:endParaRPr/>
          </a:p>
        </p:txBody>
      </p:sp>
      <p:pic>
        <p:nvPicPr>
          <p:cNvPr id="897" name="Google Shape;897;p138" descr="Screen Shot 2016-05-06 at 22.11.03.png"/>
          <p:cNvPicPr preferRelativeResize="0"/>
          <p:nvPr/>
        </p:nvPicPr>
        <p:blipFill rotWithShape="1">
          <a:blip r:embed="rId3">
            <a:alphaModFix/>
          </a:blip>
          <a:srcRect/>
          <a:stretch/>
        </p:blipFill>
        <p:spPr>
          <a:xfrm>
            <a:off x="457200" y="1461574"/>
            <a:ext cx="8229600" cy="317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Scheme</a:t>
            </a:r>
            <a:endParaRPr/>
          </a:p>
        </p:txBody>
      </p:sp>
      <p:sp>
        <p:nvSpPr>
          <p:cNvPr id="159" name="Google Shape;159;p3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4A86E8"/>
              </a:buClr>
              <a:buSzPts val="2400"/>
              <a:buFont typeface="Arial"/>
              <a:buChar char="●"/>
            </a:pPr>
            <a:r>
              <a:rPr lang="en" sz="2400" b="0" i="0" u="none" strike="noStrike" cap="none">
                <a:solidFill>
                  <a:srgbClr val="4A86E8"/>
                </a:solidFill>
                <a:latin typeface="Arial"/>
                <a:ea typeface="Arial"/>
                <a:cs typeface="Arial"/>
                <a:sym typeface="Arial"/>
              </a:rPr>
              <a:t>Atoms</a:t>
            </a:r>
            <a:endParaRPr sz="2400">
              <a:solidFill>
                <a:srgbClr val="4A86E8"/>
              </a:solidFill>
            </a:endParaRPr>
          </a:p>
          <a:p>
            <a:pPr marL="685800" marR="0" lvl="1" indent="38100" algn="l" rtl="0">
              <a:lnSpc>
                <a:spcPct val="100000"/>
              </a:lnSpc>
              <a:spcBef>
                <a:spcPts val="0"/>
              </a:spcBef>
              <a:spcAft>
                <a:spcPts val="0"/>
              </a:spcAft>
              <a:buClr>
                <a:srgbClr val="4A86E8"/>
              </a:buClr>
              <a:buSzPts val="1800"/>
              <a:buChar char="○"/>
            </a:pPr>
            <a:r>
              <a:rPr lang="en" sz="1800">
                <a:solidFill>
                  <a:srgbClr val="4A86E8"/>
                </a:solidFill>
              </a:rPr>
              <a:t>Numbers → </a:t>
            </a:r>
            <a:r>
              <a:rPr lang="en" sz="1800">
                <a:solidFill>
                  <a:srgbClr val="4A86E8"/>
                </a:solidFill>
                <a:latin typeface="Courier New"/>
                <a:ea typeface="Courier New"/>
                <a:cs typeface="Courier New"/>
                <a:sym typeface="Courier New"/>
              </a:rPr>
              <a:t>3</a:t>
            </a:r>
            <a:endParaRPr sz="1800">
              <a:solidFill>
                <a:srgbClr val="4A86E8"/>
              </a:solidFill>
              <a:latin typeface="Courier New"/>
              <a:ea typeface="Courier New"/>
              <a:cs typeface="Courier New"/>
              <a:sym typeface="Courier New"/>
            </a:endParaRPr>
          </a:p>
          <a:p>
            <a:pPr marL="685800" marR="0" lvl="1" indent="38100" algn="l" rtl="0">
              <a:lnSpc>
                <a:spcPct val="100000"/>
              </a:lnSpc>
              <a:spcBef>
                <a:spcPts val="0"/>
              </a:spcBef>
              <a:spcAft>
                <a:spcPts val="0"/>
              </a:spcAft>
              <a:buClr>
                <a:srgbClr val="4A86E8"/>
              </a:buClr>
              <a:buSzPts val="1800"/>
              <a:buChar char="○"/>
            </a:pPr>
            <a:r>
              <a:rPr lang="en" sz="1800">
                <a:solidFill>
                  <a:srgbClr val="4A86E8"/>
                </a:solidFill>
              </a:rPr>
              <a:t>Booleans → </a:t>
            </a:r>
            <a:r>
              <a:rPr lang="en" sz="1800">
                <a:solidFill>
                  <a:srgbClr val="4A86E8"/>
                </a:solidFill>
                <a:latin typeface="Courier New"/>
                <a:ea typeface="Courier New"/>
                <a:cs typeface="Courier New"/>
                <a:sym typeface="Courier New"/>
              </a:rPr>
              <a:t>#t</a:t>
            </a:r>
            <a:r>
              <a:rPr lang="en" sz="1800">
                <a:solidFill>
                  <a:srgbClr val="4A86E8"/>
                </a:solidFill>
              </a:rPr>
              <a:t>, </a:t>
            </a:r>
            <a:r>
              <a:rPr lang="en" sz="1800">
                <a:solidFill>
                  <a:srgbClr val="4A86E8"/>
                </a:solidFill>
                <a:latin typeface="Courier New"/>
                <a:ea typeface="Courier New"/>
                <a:cs typeface="Courier New"/>
                <a:sym typeface="Courier New"/>
              </a:rPr>
              <a:t>#f</a:t>
            </a:r>
            <a:endParaRPr sz="1800">
              <a:solidFill>
                <a:srgbClr val="4A86E8"/>
              </a:solidFill>
              <a:latin typeface="Courier New"/>
              <a:ea typeface="Courier New"/>
              <a:cs typeface="Courier New"/>
              <a:sym typeface="Courier New"/>
            </a:endParaRPr>
          </a:p>
          <a:p>
            <a:pPr marL="685800" marR="0" lvl="1" indent="38100" algn="l" rtl="0">
              <a:lnSpc>
                <a:spcPct val="100000"/>
              </a:lnSpc>
              <a:spcBef>
                <a:spcPts val="0"/>
              </a:spcBef>
              <a:spcAft>
                <a:spcPts val="0"/>
              </a:spcAft>
              <a:buClr>
                <a:srgbClr val="4A86E8"/>
              </a:buClr>
              <a:buSzPts val="1800"/>
              <a:buChar char="○"/>
            </a:pPr>
            <a:r>
              <a:rPr lang="en" sz="1800">
                <a:solidFill>
                  <a:srgbClr val="4A86E8"/>
                </a:solidFill>
              </a:rPr>
              <a:t>Symbols → </a:t>
            </a:r>
            <a:r>
              <a:rPr lang="en" sz="1800">
                <a:solidFill>
                  <a:srgbClr val="4A86E8"/>
                </a:solidFill>
                <a:latin typeface="Courier New"/>
                <a:ea typeface="Courier New"/>
                <a:cs typeface="Courier New"/>
                <a:sym typeface="Courier New"/>
              </a:rPr>
              <a:t>‘hello</a:t>
            </a:r>
            <a:r>
              <a:rPr lang="en" sz="1800">
                <a:solidFill>
                  <a:srgbClr val="4A86E8"/>
                </a:solidFill>
              </a:rPr>
              <a:t>, </a:t>
            </a:r>
            <a:r>
              <a:rPr lang="en" sz="1800">
                <a:solidFill>
                  <a:srgbClr val="4A86E8"/>
                </a:solidFill>
                <a:latin typeface="Courier New"/>
                <a:ea typeface="Courier New"/>
                <a:cs typeface="Courier New"/>
                <a:sym typeface="Courier New"/>
              </a:rPr>
              <a:t>‘x</a:t>
            </a:r>
            <a:endParaRPr sz="1800">
              <a:solidFill>
                <a:srgbClr val="4A86E8"/>
              </a:solidFill>
              <a:latin typeface="Courier New"/>
              <a:ea typeface="Courier New"/>
              <a:cs typeface="Courier New"/>
              <a:sym typeface="Courier New"/>
            </a:endParaRPr>
          </a:p>
          <a:p>
            <a:pPr marL="685800" marR="0" lvl="1" indent="38100" algn="l" rtl="0">
              <a:lnSpc>
                <a:spcPct val="100000"/>
              </a:lnSpc>
              <a:spcBef>
                <a:spcPts val="0"/>
              </a:spcBef>
              <a:spcAft>
                <a:spcPts val="0"/>
              </a:spcAft>
              <a:buClr>
                <a:srgbClr val="4A86E8"/>
              </a:buClr>
              <a:buSzPts val="1800"/>
              <a:buChar char="○"/>
            </a:pPr>
            <a:r>
              <a:rPr lang="en" sz="1800">
                <a:solidFill>
                  <a:srgbClr val="4A86E8"/>
                </a:solidFill>
              </a:rPr>
              <a:t>Procedures → </a:t>
            </a:r>
            <a:r>
              <a:rPr lang="en" sz="1800">
                <a:solidFill>
                  <a:srgbClr val="4A86E8"/>
                </a:solidFill>
                <a:latin typeface="Courier New"/>
                <a:ea typeface="Courier New"/>
                <a:cs typeface="Courier New"/>
                <a:sym typeface="Courier New"/>
              </a:rPr>
              <a:t>(lambda …)</a:t>
            </a:r>
            <a:r>
              <a:rPr lang="en" sz="1800">
                <a:solidFill>
                  <a:srgbClr val="4A86E8"/>
                </a:solidFill>
              </a:rPr>
              <a:t>, </a:t>
            </a:r>
            <a:r>
              <a:rPr lang="en" sz="1800">
                <a:solidFill>
                  <a:srgbClr val="4A86E8"/>
                </a:solidFill>
                <a:latin typeface="Courier New"/>
                <a:ea typeface="Courier New"/>
                <a:cs typeface="Courier New"/>
                <a:sym typeface="Courier New"/>
              </a:rPr>
              <a:t>(define (…) …)</a:t>
            </a:r>
            <a:endParaRPr sz="1800">
              <a:solidFill>
                <a:srgbClr val="4A86E8"/>
              </a:solidFill>
              <a:latin typeface="Courier New"/>
              <a:ea typeface="Courier New"/>
              <a:cs typeface="Courier New"/>
              <a:sym typeface="Courier New"/>
            </a:endParaRPr>
          </a:p>
          <a:p>
            <a:pPr marL="457200" marR="0" lvl="0" indent="-381000" algn="l" rtl="0">
              <a:lnSpc>
                <a:spcPct val="100000"/>
              </a:lnSpc>
              <a:spcBef>
                <a:spcPts val="0"/>
              </a:spcBef>
              <a:spcAft>
                <a:spcPts val="0"/>
              </a:spcAft>
              <a:buClr>
                <a:srgbClr val="4A86E8"/>
              </a:buClr>
              <a:buSzPts val="2400"/>
              <a:buFont typeface="Arial"/>
              <a:buChar char="●"/>
            </a:pPr>
            <a:r>
              <a:rPr lang="en" sz="2400" b="0" i="0" u="none" strike="noStrike" cap="none">
                <a:solidFill>
                  <a:srgbClr val="4A86E8"/>
                </a:solidFill>
                <a:latin typeface="Arial"/>
                <a:ea typeface="Arial"/>
                <a:cs typeface="Arial"/>
                <a:sym typeface="Arial"/>
              </a:rPr>
              <a:t>Pairs, as seen through lists</a:t>
            </a:r>
            <a:endParaRPr>
              <a:solidFill>
                <a:srgbClr val="4A86E8"/>
              </a:solidFill>
            </a:endParaRPr>
          </a:p>
          <a:p>
            <a:pPr marL="457200" marR="0" lvl="0" indent="-381000" algn="l" rtl="0">
              <a:lnSpc>
                <a:spcPct val="100000"/>
              </a:lnSpc>
              <a:spcBef>
                <a:spcPts val="0"/>
              </a:spcBef>
              <a:spcAft>
                <a:spcPts val="0"/>
              </a:spcAft>
              <a:buClr>
                <a:srgbClr val="4A86E8"/>
              </a:buClr>
              <a:buSzPts val="2400"/>
              <a:buFont typeface="Arial"/>
              <a:buChar char="●"/>
            </a:pPr>
            <a:r>
              <a:rPr lang="en" sz="2400" b="0" i="0" u="none" strike="noStrike" cap="none">
                <a:solidFill>
                  <a:srgbClr val="4A86E8"/>
                </a:solidFill>
                <a:latin typeface="Arial"/>
                <a:ea typeface="Arial"/>
                <a:cs typeface="Arial"/>
                <a:sym typeface="Arial"/>
              </a:rPr>
              <a:t>Special forms (</a:t>
            </a:r>
            <a:r>
              <a:rPr lang="en" sz="2400">
                <a:solidFill>
                  <a:srgbClr val="4A86E8"/>
                </a:solidFill>
              </a:rPr>
              <a:t>e.g.</a:t>
            </a:r>
            <a:r>
              <a:rPr lang="en" sz="2400" b="0" i="0" u="none" strike="noStrike" cap="none">
                <a:solidFill>
                  <a:srgbClr val="4A86E8"/>
                </a:solidFill>
                <a:latin typeface="Arial"/>
                <a:ea typeface="Arial"/>
                <a:cs typeface="Arial"/>
                <a:sym typeface="Arial"/>
              </a:rPr>
              <a:t> </a:t>
            </a:r>
            <a:r>
              <a:rPr lang="en" sz="2400" i="0" u="none" strike="noStrike" cap="none">
                <a:solidFill>
                  <a:srgbClr val="4A86E8"/>
                </a:solidFill>
                <a:latin typeface="Courier New"/>
                <a:ea typeface="Courier New"/>
                <a:cs typeface="Courier New"/>
                <a:sym typeface="Courier New"/>
              </a:rPr>
              <a:t>quote</a:t>
            </a:r>
            <a:r>
              <a:rPr lang="en" sz="2400" b="0" i="0" u="none" strike="noStrike" cap="none">
                <a:solidFill>
                  <a:srgbClr val="4A86E8"/>
                </a:solidFill>
                <a:latin typeface="Arial"/>
                <a:ea typeface="Arial"/>
                <a:cs typeface="Arial"/>
                <a:sym typeface="Arial"/>
              </a:rPr>
              <a:t> </a:t>
            </a:r>
            <a:r>
              <a:rPr lang="en" sz="2400">
                <a:solidFill>
                  <a:srgbClr val="4A86E8"/>
                </a:solidFill>
              </a:rPr>
              <a:t>or </a:t>
            </a:r>
            <a:r>
              <a:rPr lang="en" sz="2400">
                <a:solidFill>
                  <a:srgbClr val="4A86E8"/>
                </a:solidFill>
                <a:latin typeface="Courier New"/>
                <a:ea typeface="Courier New"/>
                <a:cs typeface="Courier New"/>
                <a:sym typeface="Courier New"/>
              </a:rPr>
              <a:t>if</a:t>
            </a:r>
            <a:r>
              <a:rPr lang="en" sz="2400" b="0" i="0" u="none" strike="noStrike" cap="none">
                <a:solidFill>
                  <a:srgbClr val="4A86E8"/>
                </a:solidFill>
                <a:latin typeface="Arial"/>
                <a:ea typeface="Arial"/>
                <a:cs typeface="Arial"/>
                <a:sym typeface="Arial"/>
              </a:rPr>
              <a:t>) don’t </a:t>
            </a:r>
            <a:r>
              <a:rPr lang="en" sz="2400">
                <a:solidFill>
                  <a:srgbClr val="4A86E8"/>
                </a:solidFill>
              </a:rPr>
              <a:t>evaluate to anything but change the control flow of the program</a:t>
            </a:r>
            <a:endParaRPr>
              <a:solidFill>
                <a:srgbClr val="4A86E8"/>
              </a:solidFill>
            </a:endParaRPr>
          </a:p>
          <a:p>
            <a:pPr marL="457200" marR="0" lvl="0" indent="-381000" algn="l" rtl="0">
              <a:lnSpc>
                <a:spcPct val="100000"/>
              </a:lnSpc>
              <a:spcBef>
                <a:spcPts val="0"/>
              </a:spcBef>
              <a:spcAft>
                <a:spcPts val="0"/>
              </a:spcAft>
              <a:buClr>
                <a:srgbClr val="4A86E8"/>
              </a:buClr>
              <a:buSzPts val="2400"/>
              <a:buFont typeface="Arial"/>
              <a:buChar char="●"/>
            </a:pPr>
            <a:r>
              <a:rPr lang="en" sz="2400">
                <a:solidFill>
                  <a:srgbClr val="4A86E8"/>
                </a:solidFill>
              </a:rPr>
              <a:t>No iteration, but can be replaced by tail recursion</a:t>
            </a:r>
            <a:endParaRPr>
              <a:solidFill>
                <a:srgbClr val="4A86E8"/>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Shape 901"/>
        <p:cNvGrpSpPr/>
        <p:nvPr/>
      </p:nvGrpSpPr>
      <p:grpSpPr>
        <a:xfrm>
          <a:off x="0" y="0"/>
          <a:ext cx="0" cy="0"/>
          <a:chOff x="0" y="0"/>
          <a:chExt cx="0" cy="0"/>
        </a:xfrm>
      </p:grpSpPr>
      <p:sp>
        <p:nvSpPr>
          <p:cNvPr id="902" name="Google Shape;902;p13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Clr>
                <a:schemeClr val="accent1"/>
              </a:buClr>
              <a:buFont typeface="Arial"/>
              <a:buNone/>
            </a:pPr>
            <a:r>
              <a:rPr lang="en"/>
              <a:t>Recursive SQL (Fall 2015 Final 7b)</a:t>
            </a:r>
            <a:endParaRPr/>
          </a:p>
        </p:txBody>
      </p:sp>
      <p:pic>
        <p:nvPicPr>
          <p:cNvPr id="903" name="Google Shape;903;p139" descr="Screen Shot 2016-05-06 at 22.12.30.png"/>
          <p:cNvPicPr preferRelativeResize="0"/>
          <p:nvPr/>
        </p:nvPicPr>
        <p:blipFill rotWithShape="1">
          <a:blip r:embed="rId3">
            <a:alphaModFix/>
          </a:blip>
          <a:srcRect/>
          <a:stretch/>
        </p:blipFill>
        <p:spPr>
          <a:xfrm>
            <a:off x="457199" y="1435500"/>
            <a:ext cx="8351400" cy="288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Scheme Review</a:t>
            </a:r>
            <a:endParaRPr/>
          </a:p>
        </p:txBody>
      </p:sp>
      <p:sp>
        <p:nvSpPr>
          <p:cNvPr id="165" name="Google Shape;165;p32"/>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scm&gt; (if (= 4 (+ 1 3)) </a:t>
            </a:r>
            <a:r>
              <a:rPr lang="en" sz="1400">
                <a:solidFill>
                  <a:schemeClr val="dk1"/>
                </a:solidFill>
                <a:latin typeface="Consolas"/>
                <a:ea typeface="Consolas"/>
                <a:cs typeface="Consolas"/>
                <a:sym typeface="Consolas"/>
              </a:rPr>
              <a:t>‘world</a:t>
            </a:r>
            <a:r>
              <a:rPr lang="en" sz="1400" b="0" i="0" u="none" strike="noStrike" cap="none">
                <a:solidFill>
                  <a:schemeClr val="dk1"/>
                </a:solidFill>
                <a:latin typeface="Consolas"/>
                <a:ea typeface="Consolas"/>
                <a:cs typeface="Consolas"/>
                <a:sym typeface="Consolas"/>
              </a:rPr>
              <a:t> ‘hello)</a:t>
            </a:r>
            <a:endParaRPr sz="140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world</a:t>
            </a:r>
            <a:endParaRPr sz="140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scm&gt; (define pi 3.14)</a:t>
            </a:r>
            <a:endParaRPr sz="1400" b="0" i="0" u="none" strike="noStrike" cap="none">
              <a:solidFill>
                <a:schemeClr val="dk1"/>
              </a:solidFill>
              <a:latin typeface="Consolas"/>
              <a:ea typeface="Consolas"/>
              <a:cs typeface="Consolas"/>
              <a:sym typeface="Consolas"/>
            </a:endParaRPr>
          </a:p>
          <a:p>
            <a:pPr marL="0" lvl="0" indent="0" algn="l" rtl="0">
              <a:spcBef>
                <a:spcPts val="0"/>
              </a:spcBef>
              <a:spcAft>
                <a:spcPts val="0"/>
              </a:spcAft>
              <a:buClr>
                <a:schemeClr val="dk1"/>
              </a:buClr>
              <a:buFont typeface="Consolas"/>
              <a:buNone/>
            </a:pPr>
            <a:r>
              <a:rPr lang="en" sz="1400">
                <a:solidFill>
                  <a:srgbClr val="FF0000"/>
                </a:solidFill>
                <a:latin typeface="Consolas"/>
                <a:ea typeface="Consolas"/>
                <a:cs typeface="Consolas"/>
                <a:sym typeface="Consolas"/>
              </a:rPr>
              <a:t>pi</a:t>
            </a:r>
            <a:endParaRPr sz="140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scm&gt; (= pi 3.14)</a:t>
            </a:r>
            <a:endParaRPr/>
          </a:p>
          <a:p>
            <a:pPr marL="0" marR="0" lvl="0" indent="0" algn="l" rtl="0">
              <a:lnSpc>
                <a:spcPct val="100000"/>
              </a:lnSpc>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#t</a:t>
            </a:r>
            <a:endParaRPr sz="1400">
              <a:solidFill>
                <a:srgbClr val="0000FF"/>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scm&gt; (define (square x) (* x x))</a:t>
            </a:r>
            <a:endParaRPr sz="1400" b="0" i="0" u="none" strike="noStrike" cap="none">
              <a:solidFill>
                <a:schemeClr val="dk1"/>
              </a:solidFill>
              <a:latin typeface="Consolas"/>
              <a:ea typeface="Consolas"/>
              <a:cs typeface="Consolas"/>
              <a:sym typeface="Consolas"/>
            </a:endParaRPr>
          </a:p>
          <a:p>
            <a:pPr marL="0" lvl="0" indent="0" algn="l" rtl="0">
              <a:spcBef>
                <a:spcPts val="0"/>
              </a:spcBef>
              <a:spcAft>
                <a:spcPts val="0"/>
              </a:spcAft>
              <a:buClr>
                <a:schemeClr val="dk1"/>
              </a:buClr>
              <a:buFont typeface="Consolas"/>
              <a:buNone/>
            </a:pPr>
            <a:r>
              <a:rPr lang="en" sz="1400">
                <a:solidFill>
                  <a:srgbClr val="FF0000"/>
                </a:solidFill>
                <a:latin typeface="Consolas"/>
                <a:ea typeface="Consolas"/>
                <a:cs typeface="Consolas"/>
                <a:sym typeface="Consolas"/>
              </a:rPr>
              <a:t>square</a:t>
            </a:r>
            <a:endParaRPr sz="140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scm&gt; (define square (lambda (x) (* x x)))</a:t>
            </a: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400">
                <a:solidFill>
                  <a:srgbClr val="FF0000"/>
                </a:solidFill>
                <a:latin typeface="Consolas"/>
                <a:ea typeface="Consolas"/>
                <a:cs typeface="Consolas"/>
                <a:sym typeface="Consolas"/>
              </a:rPr>
              <a:t>square</a:t>
            </a:r>
            <a:endParaRPr sz="1400" b="0" i="0" u="none" strike="noStrike" cap="none">
              <a:solidFill>
                <a:schemeClr val="dk1"/>
              </a:solidFill>
              <a:latin typeface="Consolas"/>
              <a:ea typeface="Consolas"/>
              <a:cs typeface="Consolas"/>
              <a:sym typeface="Consolas"/>
            </a:endParaRPr>
          </a:p>
          <a:p>
            <a:pPr marL="0" lvl="0" indent="0" algn="l" rtl="0">
              <a:spcBef>
                <a:spcPts val="0"/>
              </a:spcBef>
              <a:spcAft>
                <a:spcPts val="0"/>
              </a:spcAft>
              <a:buClr>
                <a:schemeClr val="dk1"/>
              </a:buClr>
              <a:buFont typeface="Consolas"/>
              <a:buNone/>
            </a:pPr>
            <a:r>
              <a:rPr lang="en" sz="1400">
                <a:solidFill>
                  <a:schemeClr val="dk1"/>
                </a:solidFill>
                <a:latin typeface="Consolas"/>
                <a:ea typeface="Consolas"/>
                <a:cs typeface="Consolas"/>
                <a:sym typeface="Consolas"/>
              </a:rPr>
              <a:t>scm&gt; (cons ‘cat (cons ‘dog nil))</a:t>
            </a: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400">
                <a:solidFill>
                  <a:srgbClr val="FF0000"/>
                </a:solidFill>
                <a:latin typeface="Consolas"/>
                <a:ea typeface="Consolas"/>
                <a:cs typeface="Consolas"/>
                <a:sym typeface="Consolas"/>
              </a:rPr>
              <a:t>(cat dog)</a:t>
            </a:r>
            <a:endParaRPr sz="1400">
              <a:solidFill>
                <a:srgbClr val="FF0000"/>
              </a:solidFill>
              <a:latin typeface="Consolas"/>
              <a:ea typeface="Consolas"/>
              <a:cs typeface="Consolas"/>
              <a:sym typeface="Consolas"/>
            </a:endParaRPr>
          </a:p>
          <a:p>
            <a:pPr marL="0" lvl="0" indent="0" algn="l" rtl="0">
              <a:spcBef>
                <a:spcPts val="0"/>
              </a:spcBef>
              <a:spcAft>
                <a:spcPts val="0"/>
              </a:spcAft>
              <a:buClr>
                <a:schemeClr val="dk1"/>
              </a:buClr>
              <a:buFont typeface="Consolas"/>
              <a:buNone/>
            </a:pPr>
            <a:r>
              <a:rPr lang="en" sz="1400">
                <a:solidFill>
                  <a:schemeClr val="dk1"/>
                </a:solidFill>
                <a:latin typeface="Consolas"/>
                <a:ea typeface="Consolas"/>
                <a:cs typeface="Consolas"/>
                <a:sym typeface="Consolas"/>
              </a:rPr>
              <a:t>scm&gt; (car (list 1 2 3))</a:t>
            </a:r>
            <a:endParaRPr sz="1400">
              <a:solidFill>
                <a:schemeClr val="dk1"/>
              </a:solidFill>
              <a:latin typeface="Consolas"/>
              <a:ea typeface="Consolas"/>
              <a:cs typeface="Consolas"/>
              <a:sym typeface="Consolas"/>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1</a:t>
            </a:r>
            <a:endParaRPr sz="1400">
              <a:solidFill>
                <a:srgbClr val="FF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000000"/>
                </a:solidFill>
                <a:latin typeface="Consolas"/>
                <a:ea typeface="Consolas"/>
                <a:cs typeface="Consolas"/>
                <a:sym typeface="Consolas"/>
              </a:rPr>
              <a:t>scm&gt; (cdr (list 1 2 3))</a:t>
            </a:r>
            <a:endParaRPr/>
          </a:p>
          <a:p>
            <a:pPr marL="0" marR="0" lvl="0" indent="0" algn="l" rtl="0">
              <a:lnSpc>
                <a:spcPct val="100000"/>
              </a:lnSpc>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(2 3)</a:t>
            </a:r>
            <a:endParaRPr sz="1400" b="0" i="0" u="none" strike="noStrike" cap="none">
              <a:solidFill>
                <a:srgbClr val="FF0000"/>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6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What Would Scheme Print?</a:t>
            </a:r>
            <a:endParaRPr/>
          </a:p>
        </p:txBody>
      </p:sp>
      <p:sp>
        <p:nvSpPr>
          <p:cNvPr id="171" name="Google Shape;171;p3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(cons ‘(list 1 2 3) (cons 4 (cons 5 nil)))</a:t>
            </a:r>
            <a:endParaRPr/>
          </a:p>
          <a:p>
            <a:pPr marL="0" lvl="0" indent="0" algn="l" rtl="0">
              <a:spcBef>
                <a:spcPts val="0"/>
              </a:spcBef>
              <a:spcAft>
                <a:spcPts val="0"/>
              </a:spcAft>
              <a:buClr>
                <a:schemeClr val="dk1"/>
              </a:buClr>
              <a:buFont typeface="Arial"/>
              <a:buNone/>
            </a:pPr>
            <a:r>
              <a:rPr lang="en" sz="1400">
                <a:solidFill>
                  <a:srgbClr val="000000"/>
                </a:solidFill>
                <a:latin typeface="Consolas"/>
                <a:ea typeface="Consolas"/>
                <a:cs typeface="Consolas"/>
                <a:sym typeface="Consolas"/>
              </a:rPr>
              <a:t>________________________________</a:t>
            </a:r>
            <a:endParaRPr>
              <a:solidFill>
                <a:srgbClr val="000000"/>
              </a:solidFill>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a:t>
            </a:r>
            <a:r>
              <a:rPr lang="en" sz="1400">
                <a:solidFill>
                  <a:schemeClr val="dk1"/>
                </a:solidFill>
                <a:latin typeface="Consolas"/>
                <a:ea typeface="Consolas"/>
                <a:cs typeface="Consolas"/>
                <a:sym typeface="Consolas"/>
              </a:rPr>
              <a:t>(or #f 0 ‘hello)</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________________________________</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(if 0 (list 9) ‘woof)</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________________________________</a:t>
            </a:r>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scm&gt; (define magic ((lambda (x) (lambda (y) (* x y))) 3))</a:t>
            </a:r>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___________________</a:t>
            </a:r>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scm&gt; (magic 4)</a:t>
            </a:r>
            <a:endParaRPr/>
          </a:p>
          <a:p>
            <a:pPr marL="0" lvl="0" indent="0" algn="l" rtl="0">
              <a:spcBef>
                <a:spcPts val="0"/>
              </a:spcBef>
              <a:spcAft>
                <a:spcPts val="0"/>
              </a:spcAft>
              <a:buClr>
                <a:schemeClr val="dk1"/>
              </a:buClr>
              <a:buFont typeface="Arial"/>
              <a:buNone/>
            </a:pPr>
            <a:r>
              <a:rPr lang="en" sz="1400">
                <a:latin typeface="Consolas"/>
                <a:ea typeface="Consolas"/>
                <a:cs typeface="Consolas"/>
                <a:sym typeface="Consolas"/>
              </a:rPr>
              <a:t>___________________</a:t>
            </a:r>
            <a:endParaRPr/>
          </a:p>
          <a:p>
            <a:pPr marL="0" marR="0" lvl="0" indent="0" algn="l" rtl="0">
              <a:lnSpc>
                <a:spcPct val="100000"/>
              </a:lnSpc>
              <a:spcBef>
                <a:spcPts val="0"/>
              </a:spcBef>
              <a:spcAft>
                <a:spcPts val="0"/>
              </a:spcAft>
              <a:buClr>
                <a:schemeClr val="dk1"/>
              </a:buClr>
              <a:buFont typeface="Arial"/>
              <a:buNone/>
            </a:pPr>
            <a:endParaRPr sz="14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What Would Scheme Print?</a:t>
            </a:r>
            <a:endParaRPr/>
          </a:p>
        </p:txBody>
      </p:sp>
      <p:sp>
        <p:nvSpPr>
          <p:cNvPr id="177" name="Google Shape;177;p3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(cons ‘(list 1 2 3) (cons 4 (cons 5 nil)))</a:t>
            </a:r>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((list 1 2 3) 4 5)</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a:t>
            </a:r>
            <a:r>
              <a:rPr lang="en" sz="1400">
                <a:solidFill>
                  <a:schemeClr val="dk1"/>
                </a:solidFill>
                <a:latin typeface="Consolas"/>
                <a:ea typeface="Consolas"/>
                <a:cs typeface="Consolas"/>
                <a:sym typeface="Consolas"/>
              </a:rPr>
              <a:t>(or #f 0 ‘hello)</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________________________________</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(if 0 (list 9) ‘woof)</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________________________________</a:t>
            </a:r>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scm&gt; (define magic ((lambda (x) (lambda (y) (* x y))) 3))</a:t>
            </a:r>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___________________</a:t>
            </a:r>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scm&gt; (magic 4)</a:t>
            </a:r>
            <a:endParaRPr/>
          </a:p>
          <a:p>
            <a:pPr marL="0" lvl="0" indent="0" algn="l" rtl="0">
              <a:spcBef>
                <a:spcPts val="0"/>
              </a:spcBef>
              <a:spcAft>
                <a:spcPts val="0"/>
              </a:spcAft>
              <a:buClr>
                <a:schemeClr val="dk1"/>
              </a:buClr>
              <a:buFont typeface="Arial"/>
              <a:buNone/>
            </a:pPr>
            <a:r>
              <a:rPr lang="en" sz="1400">
                <a:latin typeface="Consolas"/>
                <a:ea typeface="Consolas"/>
                <a:cs typeface="Consolas"/>
                <a:sym typeface="Consolas"/>
              </a:rPr>
              <a:t>___________________</a:t>
            </a:r>
            <a:endParaRPr/>
          </a:p>
          <a:p>
            <a:pPr marL="0" marR="0" lvl="0" indent="0" algn="l" rtl="0">
              <a:lnSpc>
                <a:spcPct val="100000"/>
              </a:lnSpc>
              <a:spcBef>
                <a:spcPts val="0"/>
              </a:spcBef>
              <a:spcAft>
                <a:spcPts val="0"/>
              </a:spcAft>
              <a:buClr>
                <a:schemeClr val="dk1"/>
              </a:buClr>
              <a:buFont typeface="Arial"/>
              <a:buNone/>
            </a:pPr>
            <a:endParaRPr sz="14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What Would Scheme Print?</a:t>
            </a:r>
            <a:endParaRPr/>
          </a:p>
        </p:txBody>
      </p:sp>
      <p:sp>
        <p:nvSpPr>
          <p:cNvPr id="183" name="Google Shape;183;p35"/>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(cons ‘(list 1 2 3) (cons 4 (cons 5 nil)))</a:t>
            </a:r>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((list 1 2 3) 4 5)</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a:t>
            </a:r>
            <a:r>
              <a:rPr lang="en" sz="1400">
                <a:solidFill>
                  <a:schemeClr val="dk1"/>
                </a:solidFill>
                <a:latin typeface="Consolas"/>
                <a:ea typeface="Consolas"/>
                <a:cs typeface="Consolas"/>
                <a:sym typeface="Consolas"/>
              </a:rPr>
              <a:t>(or #f 0 ‘hello)</a:t>
            </a:r>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0</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(if 0 (list 9) ‘woof)</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________________________________</a:t>
            </a:r>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scm&gt; (define magic ((lambda (x) (lambda (y) (* x y))) 3))</a:t>
            </a:r>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___________________</a:t>
            </a:r>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scm&gt; (magic 4)</a:t>
            </a:r>
            <a:endParaRPr/>
          </a:p>
          <a:p>
            <a:pPr marL="0" lvl="0" indent="0" algn="l" rtl="0">
              <a:spcBef>
                <a:spcPts val="0"/>
              </a:spcBef>
              <a:spcAft>
                <a:spcPts val="0"/>
              </a:spcAft>
              <a:buClr>
                <a:schemeClr val="dk1"/>
              </a:buClr>
              <a:buFont typeface="Arial"/>
              <a:buNone/>
            </a:pPr>
            <a:r>
              <a:rPr lang="en" sz="1400">
                <a:latin typeface="Consolas"/>
                <a:ea typeface="Consolas"/>
                <a:cs typeface="Consolas"/>
                <a:sym typeface="Consolas"/>
              </a:rPr>
              <a:t>___________________</a:t>
            </a:r>
            <a:endParaRPr/>
          </a:p>
          <a:p>
            <a:pPr marL="0" marR="0" lvl="0" indent="0" algn="l" rtl="0">
              <a:lnSpc>
                <a:spcPct val="100000"/>
              </a:lnSpc>
              <a:spcBef>
                <a:spcPts val="0"/>
              </a:spcBef>
              <a:spcAft>
                <a:spcPts val="0"/>
              </a:spcAft>
              <a:buClr>
                <a:schemeClr val="dk1"/>
              </a:buClr>
              <a:buFont typeface="Arial"/>
              <a:buNone/>
            </a:pPr>
            <a:endParaRPr sz="14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What Would Scheme Print?</a:t>
            </a:r>
            <a:endParaRPr/>
          </a:p>
        </p:txBody>
      </p:sp>
      <p:sp>
        <p:nvSpPr>
          <p:cNvPr id="189" name="Google Shape;189;p36"/>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(cons ‘(list 1 2 3) (cons 4 (cons 5 nil)))</a:t>
            </a:r>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((list 1 2 3) 4 5)</a:t>
            </a:r>
            <a:endParaRPr sz="1400">
              <a:solidFill>
                <a:srgbClr val="FF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a:t>
            </a:r>
            <a:r>
              <a:rPr lang="en" sz="1400">
                <a:solidFill>
                  <a:schemeClr val="dk1"/>
                </a:solidFill>
                <a:latin typeface="Consolas"/>
                <a:ea typeface="Consolas"/>
                <a:cs typeface="Consolas"/>
                <a:sym typeface="Consolas"/>
              </a:rPr>
              <a:t>(or #f 0 ‘hello)</a:t>
            </a:r>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0</a:t>
            </a:r>
            <a:endParaRPr sz="1400">
              <a:solidFill>
                <a:srgbClr val="FF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(if 0 (list 9) ‘woof)</a:t>
            </a:r>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(9)</a:t>
            </a:r>
            <a:endParaRPr sz="1400">
              <a:solidFill>
                <a:srgbClr val="FF0000"/>
              </a:solidFill>
              <a:latin typeface="Consolas"/>
              <a:ea typeface="Consolas"/>
              <a:cs typeface="Consolas"/>
              <a:sym typeface="Consolas"/>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scm&gt; (define magic ((lambda (x) (lambda (y) (* x y))) 3))</a:t>
            </a:r>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___________________</a:t>
            </a:r>
            <a:endParaRPr sz="1400">
              <a:latin typeface="Consolas"/>
              <a:ea typeface="Consolas"/>
              <a:cs typeface="Consolas"/>
              <a:sym typeface="Consolas"/>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scm&gt; (magic 4)</a:t>
            </a:r>
            <a:endParaRPr sz="1400">
              <a:latin typeface="Consolas"/>
              <a:ea typeface="Consolas"/>
              <a:cs typeface="Consolas"/>
              <a:sym typeface="Consolas"/>
            </a:endParaRPr>
          </a:p>
          <a:p>
            <a:pPr marL="0" lvl="0" indent="0" algn="l" rtl="0">
              <a:spcBef>
                <a:spcPts val="0"/>
              </a:spcBef>
              <a:spcAft>
                <a:spcPts val="0"/>
              </a:spcAft>
              <a:buClr>
                <a:schemeClr val="dk1"/>
              </a:buClr>
              <a:buFont typeface="Arial"/>
              <a:buNone/>
            </a:pPr>
            <a:r>
              <a:rPr lang="en" sz="1400">
                <a:latin typeface="Consolas"/>
                <a:ea typeface="Consolas"/>
                <a:cs typeface="Consolas"/>
                <a:sym typeface="Consolas"/>
              </a:rPr>
              <a:t>___________________</a:t>
            </a:r>
            <a:endParaRPr sz="14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What Would Scheme Print?</a:t>
            </a:r>
            <a:endParaRPr/>
          </a:p>
        </p:txBody>
      </p:sp>
      <p:sp>
        <p:nvSpPr>
          <p:cNvPr id="195" name="Google Shape;195;p3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(cons ‘(list 1 2 3) (cons 4 (cons 5 nil)))</a:t>
            </a:r>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((list 1 2 3) 4 5)</a:t>
            </a:r>
            <a:endParaRPr sz="1400">
              <a:solidFill>
                <a:srgbClr val="FF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a:t>
            </a:r>
            <a:r>
              <a:rPr lang="en" sz="1400">
                <a:solidFill>
                  <a:schemeClr val="dk1"/>
                </a:solidFill>
                <a:latin typeface="Consolas"/>
                <a:ea typeface="Consolas"/>
                <a:cs typeface="Consolas"/>
                <a:sym typeface="Consolas"/>
              </a:rPr>
              <a:t>(or #f 0 ‘hello)</a:t>
            </a:r>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0</a:t>
            </a:r>
            <a:endParaRPr sz="1400">
              <a:solidFill>
                <a:srgbClr val="FF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(if 0 (list 9) ‘woof)</a:t>
            </a:r>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(9)</a:t>
            </a:r>
            <a:endParaRPr sz="1400">
              <a:solidFill>
                <a:srgbClr val="FF0000"/>
              </a:solidFill>
              <a:latin typeface="Consolas"/>
              <a:ea typeface="Consolas"/>
              <a:cs typeface="Consolas"/>
              <a:sym typeface="Consolas"/>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scm&gt; (define magic ((lambda (x) (lambda (y) (* x y))) 3))</a:t>
            </a:r>
            <a:endParaRPr/>
          </a:p>
          <a:p>
            <a:pPr marL="0" lvl="0" indent="0" algn="l" rtl="0">
              <a:spcBef>
                <a:spcPts val="0"/>
              </a:spcBef>
              <a:spcAft>
                <a:spcPts val="0"/>
              </a:spcAft>
              <a:buClr>
                <a:schemeClr val="dk1"/>
              </a:buClr>
              <a:buFont typeface="Consolas"/>
              <a:buNone/>
            </a:pPr>
            <a:r>
              <a:rPr lang="en" sz="1400">
                <a:solidFill>
                  <a:srgbClr val="FF0000"/>
                </a:solidFill>
                <a:latin typeface="Consolas"/>
                <a:ea typeface="Consolas"/>
                <a:cs typeface="Consolas"/>
                <a:sym typeface="Consolas"/>
              </a:rPr>
              <a:t>magic</a:t>
            </a:r>
            <a:endParaRPr sz="1400">
              <a:solidFill>
                <a:srgbClr val="FF0000"/>
              </a:solidFill>
              <a:latin typeface="Consolas"/>
              <a:ea typeface="Consolas"/>
              <a:cs typeface="Consolas"/>
              <a:sym typeface="Consolas"/>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scm&gt; (magic 4)</a:t>
            </a:r>
            <a:endParaRPr/>
          </a:p>
          <a:p>
            <a:pPr marL="0" lvl="0" indent="0" algn="l" rtl="0">
              <a:spcBef>
                <a:spcPts val="0"/>
              </a:spcBef>
              <a:spcAft>
                <a:spcPts val="0"/>
              </a:spcAft>
              <a:buClr>
                <a:schemeClr val="dk1"/>
              </a:buClr>
              <a:buFont typeface="Arial"/>
              <a:buNone/>
            </a:pPr>
            <a:r>
              <a:rPr lang="en" sz="1400">
                <a:latin typeface="Consolas"/>
                <a:ea typeface="Consolas"/>
                <a:cs typeface="Consolas"/>
                <a:sym typeface="Consolas"/>
              </a:rPr>
              <a:t>___________________</a:t>
            </a:r>
            <a:endParaRPr sz="1400">
              <a:solidFill>
                <a:srgbClr val="FF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4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What Would Scheme Print?</a:t>
            </a:r>
            <a:endParaRPr/>
          </a:p>
        </p:txBody>
      </p:sp>
      <p:sp>
        <p:nvSpPr>
          <p:cNvPr id="201" name="Google Shape;201;p3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(cons ‘(list 1 2 3) (cons 4 (cons 5 nil)))</a:t>
            </a:r>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((list 1 2 3) 4 5)</a:t>
            </a:r>
            <a:endParaRPr sz="1400">
              <a:solidFill>
                <a:srgbClr val="FF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a:t>
            </a:r>
            <a:r>
              <a:rPr lang="en" sz="1400">
                <a:solidFill>
                  <a:schemeClr val="dk1"/>
                </a:solidFill>
                <a:latin typeface="Consolas"/>
                <a:ea typeface="Consolas"/>
                <a:cs typeface="Consolas"/>
                <a:sym typeface="Consolas"/>
              </a:rPr>
              <a:t>(or #f 0 ‘hello)</a:t>
            </a:r>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0</a:t>
            </a:r>
            <a:endParaRPr sz="1400">
              <a:solidFill>
                <a:srgbClr val="FF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scm&gt; (if 0 (list 9) ‘woof)</a:t>
            </a:r>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(9)</a:t>
            </a:r>
            <a:endParaRPr sz="1400">
              <a:solidFill>
                <a:srgbClr val="FF0000"/>
              </a:solidFill>
              <a:latin typeface="Consolas"/>
              <a:ea typeface="Consolas"/>
              <a:cs typeface="Consolas"/>
              <a:sym typeface="Consolas"/>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scm&gt; (define magic ((lambda (x) (lambda (y) (* x y))) 3))</a:t>
            </a:r>
            <a:endParaRPr/>
          </a:p>
          <a:p>
            <a:pPr marL="0" lvl="0" indent="0" algn="l" rtl="0">
              <a:spcBef>
                <a:spcPts val="0"/>
              </a:spcBef>
              <a:spcAft>
                <a:spcPts val="0"/>
              </a:spcAft>
              <a:buClr>
                <a:schemeClr val="dk1"/>
              </a:buClr>
              <a:buFont typeface="Consolas"/>
              <a:buNone/>
            </a:pPr>
            <a:r>
              <a:rPr lang="en" sz="1400">
                <a:solidFill>
                  <a:srgbClr val="FF0000"/>
                </a:solidFill>
                <a:latin typeface="Consolas"/>
                <a:ea typeface="Consolas"/>
                <a:cs typeface="Consolas"/>
                <a:sym typeface="Consolas"/>
              </a:rPr>
              <a:t>magic</a:t>
            </a:r>
            <a:endParaRPr sz="1400">
              <a:solidFill>
                <a:srgbClr val="FF0000"/>
              </a:solidFill>
              <a:latin typeface="Consolas"/>
              <a:ea typeface="Consolas"/>
              <a:cs typeface="Consolas"/>
              <a:sym typeface="Consolas"/>
            </a:endParaRPr>
          </a:p>
          <a:p>
            <a:pPr marL="0" lvl="0" indent="0" algn="l" rtl="0">
              <a:spcBef>
                <a:spcPts val="0"/>
              </a:spcBef>
              <a:spcAft>
                <a:spcPts val="0"/>
              </a:spcAft>
              <a:buClr>
                <a:schemeClr val="dk1"/>
              </a:buClr>
              <a:buFont typeface="Consolas"/>
              <a:buNone/>
            </a:pPr>
            <a:r>
              <a:rPr lang="en" sz="1400">
                <a:latin typeface="Consolas"/>
                <a:ea typeface="Consolas"/>
                <a:cs typeface="Consolas"/>
                <a:sym typeface="Consolas"/>
              </a:rPr>
              <a:t>scm&gt; (magic 4)</a:t>
            </a:r>
            <a:endParaRPr/>
          </a:p>
          <a:p>
            <a:pPr marL="0" lvl="0" indent="0" algn="l" rtl="0">
              <a:spcBef>
                <a:spcPts val="0"/>
              </a:spcBef>
              <a:spcAft>
                <a:spcPts val="0"/>
              </a:spcAft>
              <a:buClr>
                <a:schemeClr val="dk1"/>
              </a:buClr>
              <a:buFont typeface="Arial"/>
              <a:buNone/>
            </a:pPr>
            <a:r>
              <a:rPr lang="en" sz="1400">
                <a:solidFill>
                  <a:srgbClr val="FF0000"/>
                </a:solidFill>
                <a:latin typeface="Consolas"/>
                <a:ea typeface="Consolas"/>
                <a:cs typeface="Consolas"/>
                <a:sym typeface="Consolas"/>
              </a:rPr>
              <a:t>12</a:t>
            </a:r>
            <a:endParaRPr sz="1400">
              <a:solidFill>
                <a:srgbClr val="FF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4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Hello!</a:t>
            </a:r>
            <a:endParaRPr/>
          </a:p>
        </p:txBody>
      </p:sp>
      <p:sp>
        <p:nvSpPr>
          <p:cNvPr id="94" name="Google Shape;94;p21"/>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Eta Kappa Nu (</a:t>
            </a:r>
            <a:r>
              <a:rPr lang="en" sz="1800" b="0" i="0" u="none" strike="noStrike" cap="none">
                <a:solidFill>
                  <a:srgbClr val="4A86E8"/>
                </a:solidFill>
                <a:latin typeface="Courier New"/>
                <a:ea typeface="Courier New"/>
                <a:cs typeface="Courier New"/>
                <a:sym typeface="Courier New"/>
              </a:rPr>
              <a:t>hkn.eecs.berkeley.edu</a:t>
            </a:r>
            <a:r>
              <a:rPr lang="en" sz="1800" b="0" i="0" u="none" strike="noStrike" cap="none">
                <a:solidFill>
                  <a:srgbClr val="4A86E8"/>
                </a:solidFill>
                <a:latin typeface="Arial"/>
                <a:ea typeface="Arial"/>
                <a:cs typeface="Arial"/>
                <a:sym typeface="Arial"/>
              </a:rPr>
              <a:t>)</a:t>
            </a:r>
            <a:endParaRPr sz="1800">
              <a:solidFill>
                <a:srgbClr val="4A86E8"/>
              </a:solidFill>
            </a:endParaRPr>
          </a:p>
          <a:p>
            <a:pPr marL="914400" marR="0" lvl="1" indent="-1905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Offices at 290 Cory &amp; 345 Soda</a:t>
            </a:r>
            <a:endParaRPr sz="1800">
              <a:solidFill>
                <a:srgbClr val="4A86E8"/>
              </a:solidFill>
            </a:endParaRPr>
          </a:p>
          <a:p>
            <a:pPr marL="914400" marR="0" lvl="1" indent="-1905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Exam Archives, Course Guides &amp; Surveys</a:t>
            </a:r>
            <a:endParaRPr sz="1800">
              <a:solidFill>
                <a:srgbClr val="4A86E8"/>
              </a:solidFill>
            </a:endParaRPr>
          </a:p>
          <a:p>
            <a:pPr marL="914400" marR="0" lvl="1" indent="-1905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Tutoring During Office Hours (12-4 M-F during dead week!)</a:t>
            </a:r>
            <a:endParaRPr sz="1800">
              <a:solidFill>
                <a:srgbClr val="4A86E8"/>
              </a:solidFill>
            </a:endParaRPr>
          </a:p>
          <a:p>
            <a:pPr marL="0" marR="0" lvl="0" indent="0" algn="l" rtl="0">
              <a:lnSpc>
                <a:spcPct val="100000"/>
              </a:lnSpc>
              <a:spcBef>
                <a:spcPts val="0"/>
              </a:spcBef>
              <a:spcAft>
                <a:spcPts val="0"/>
              </a:spcAft>
              <a:buClr>
                <a:schemeClr val="dk1"/>
              </a:buClr>
              <a:buFont typeface="Arial"/>
              <a:buNone/>
            </a:pPr>
            <a:endParaRPr sz="2400" b="0" i="0" u="none" strike="noStrike" cap="none">
              <a:solidFill>
                <a:srgbClr val="4A86E8"/>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400">
              <a:solidFill>
                <a:srgbClr val="4A86E8"/>
              </a:solidFill>
            </a:endParaRPr>
          </a:p>
          <a:p>
            <a:pPr marL="0" marR="0" lvl="0" indent="0" algn="l" rtl="0">
              <a:lnSpc>
                <a:spcPct val="100000"/>
              </a:lnSpc>
              <a:spcBef>
                <a:spcPts val="0"/>
              </a:spcBef>
              <a:spcAft>
                <a:spcPts val="0"/>
              </a:spcAft>
              <a:buClr>
                <a:schemeClr val="dk1"/>
              </a:buClr>
              <a:buFont typeface="Arial"/>
              <a:buNone/>
            </a:pPr>
            <a:endParaRPr sz="1400">
              <a:solidFill>
                <a:srgbClr val="4A86E8"/>
              </a:solidFill>
            </a:endParaRPr>
          </a:p>
          <a:p>
            <a:pPr marL="0" marR="0" lvl="0" indent="0" algn="l" rtl="0">
              <a:lnSpc>
                <a:spcPct val="100000"/>
              </a:lnSpc>
              <a:spcBef>
                <a:spcPts val="0"/>
              </a:spcBef>
              <a:spcAft>
                <a:spcPts val="0"/>
              </a:spcAft>
              <a:buClr>
                <a:schemeClr val="dk1"/>
              </a:buClr>
              <a:buFont typeface="Arial"/>
              <a:buNone/>
            </a:pPr>
            <a:endParaRPr sz="1400">
              <a:solidFill>
                <a:srgbClr val="4A86E8"/>
              </a:solidFill>
            </a:endParaRPr>
          </a:p>
          <a:p>
            <a:pPr marL="0" marR="0" lvl="0" indent="0" algn="l" rtl="0">
              <a:lnSpc>
                <a:spcPct val="100000"/>
              </a:lnSpc>
              <a:spcBef>
                <a:spcPts val="0"/>
              </a:spcBef>
              <a:spcAft>
                <a:spcPts val="0"/>
              </a:spcAft>
              <a:buClr>
                <a:schemeClr val="dk1"/>
              </a:buClr>
              <a:buFont typeface="Arial"/>
              <a:buNone/>
            </a:pPr>
            <a:r>
              <a:rPr lang="en" sz="1400" b="1" i="1" u="none" strike="noStrike" cap="none">
                <a:solidFill>
                  <a:srgbClr val="4A86E8"/>
                </a:solidFill>
                <a:latin typeface="Arial"/>
                <a:ea typeface="Arial"/>
                <a:cs typeface="Arial"/>
                <a:sym typeface="Arial"/>
              </a:rPr>
              <a:t>DISCLAIMER:</a:t>
            </a:r>
            <a:r>
              <a:rPr lang="en" sz="1400" b="0" i="1" u="none" strike="noStrike" cap="none">
                <a:solidFill>
                  <a:srgbClr val="4A86E8"/>
                </a:solidFill>
                <a:latin typeface="Arial"/>
                <a:ea typeface="Arial"/>
                <a:cs typeface="Arial"/>
                <a:sym typeface="Arial"/>
              </a:rPr>
              <a:t> This is an unofficial review session and HKN is not affiliated with this course. All of the topics we are reviewing will reflect the material you have covered, our experiences in CS 61A, and past exams. We make no promise that what we cover will necessarily reflect the content of the final.</a:t>
            </a:r>
            <a:endParaRPr sz="1400" b="0" i="1" u="none" strike="noStrike" cap="none">
              <a:solidFill>
                <a:srgbClr val="4A86E8"/>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400" i="1">
              <a:solidFill>
                <a:srgbClr val="4A86E8"/>
              </a:solidFill>
            </a:endParaRPr>
          </a:p>
          <a:p>
            <a:pPr marL="0" lvl="0" indent="0" algn="l" rtl="0">
              <a:lnSpc>
                <a:spcPct val="130000"/>
              </a:lnSpc>
              <a:spcBef>
                <a:spcPts val="0"/>
              </a:spcBef>
              <a:spcAft>
                <a:spcPts val="0"/>
              </a:spcAft>
              <a:buClr>
                <a:schemeClr val="dk1"/>
              </a:buClr>
              <a:buSzPts val="1100"/>
              <a:buFont typeface="Arial"/>
              <a:buNone/>
            </a:pPr>
            <a:r>
              <a:rPr lang="en" sz="1400">
                <a:solidFill>
                  <a:srgbClr val="333333"/>
                </a:solidFill>
                <a:highlight>
                  <a:schemeClr val="lt1"/>
                </a:highlight>
              </a:rPr>
              <a:t>This is licensed under the Creative Commons CC BY-SA: feel free to share and edit, as long as you credit us and keep the license. For more information, visit https://creativecommons.org/licenses/by-sa/4.0/deed.en_US</a:t>
            </a:r>
            <a:endParaRPr sz="1400">
              <a:solidFill>
                <a:schemeClr val="dk1"/>
              </a:solidFill>
            </a:endParaRPr>
          </a:p>
          <a:p>
            <a:pPr marL="0" marR="0" lvl="0" indent="0" algn="l" rtl="0">
              <a:lnSpc>
                <a:spcPct val="100000"/>
              </a:lnSpc>
              <a:spcBef>
                <a:spcPts val="0"/>
              </a:spcBef>
              <a:spcAft>
                <a:spcPts val="0"/>
              </a:spcAft>
              <a:buClr>
                <a:schemeClr val="dk1"/>
              </a:buClr>
              <a:buFont typeface="Arial"/>
              <a:buNone/>
            </a:pPr>
            <a:endParaRPr sz="1400" i="1">
              <a:solidFill>
                <a:srgbClr val="4A86E8"/>
              </a:solidFill>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rgbClr val="4A86E8"/>
              </a:solidFill>
              <a:latin typeface="Arial"/>
              <a:ea typeface="Arial"/>
              <a:cs typeface="Arial"/>
              <a:sym typeface="Arial"/>
            </a:endParaRPr>
          </a:p>
        </p:txBody>
      </p:sp>
      <p:pic>
        <p:nvPicPr>
          <p:cNvPr id="95" name="Google Shape;95;p21" descr="HKNcrest.png"/>
          <p:cNvPicPr preferRelativeResize="0"/>
          <p:nvPr/>
        </p:nvPicPr>
        <p:blipFill rotWithShape="1">
          <a:blip r:embed="rId3">
            <a:alphaModFix/>
          </a:blip>
          <a:srcRect/>
          <a:stretch/>
        </p:blipFill>
        <p:spPr>
          <a:xfrm>
            <a:off x="7505425" y="1914225"/>
            <a:ext cx="1431600" cy="1431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a:t>Scheme (Fall 2016 Final Q: 6b)</a:t>
            </a:r>
            <a:endParaRPr/>
          </a:p>
        </p:txBody>
      </p:sp>
      <p:pic>
        <p:nvPicPr>
          <p:cNvPr id="207" name="Google Shape;207;p39"/>
          <p:cNvPicPr preferRelativeResize="0"/>
          <p:nvPr/>
        </p:nvPicPr>
        <p:blipFill>
          <a:blip r:embed="rId3">
            <a:alphaModFix/>
          </a:blip>
          <a:stretch>
            <a:fillRect/>
          </a:stretch>
        </p:blipFill>
        <p:spPr>
          <a:xfrm>
            <a:off x="332625" y="1833925"/>
            <a:ext cx="8354175" cy="2195801"/>
          </a:xfrm>
          <a:prstGeom prst="rect">
            <a:avLst/>
          </a:prstGeom>
          <a:noFill/>
          <a:ln>
            <a:noFill/>
          </a:ln>
        </p:spPr>
      </p:pic>
      <p:sp>
        <p:nvSpPr>
          <p:cNvPr id="208" name="Google Shape;208;p39"/>
          <p:cNvSpPr txBox="1"/>
          <p:nvPr/>
        </p:nvSpPr>
        <p:spPr>
          <a:xfrm>
            <a:off x="5508025" y="2311700"/>
            <a:ext cx="2865000" cy="225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Roboto Mono"/>
                <a:ea typeface="Roboto Mono"/>
                <a:cs typeface="Roboto Mono"/>
                <a:sym typeface="Roboto Mono"/>
              </a:rPr>
              <a:t>Hint:</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(define (atoms exp)</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(cond ((null? exp) ...)</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((atom? exp) ...)         </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(else ...)</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    )</a:t>
            </a: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a:t>
            </a:r>
            <a:endParaRPr sz="1300">
              <a:latin typeface="Roboto Mono"/>
              <a:ea typeface="Roboto Mono"/>
              <a:cs typeface="Roboto Mono"/>
              <a:sym typeface="Roboto Mono"/>
            </a:endParaRPr>
          </a:p>
          <a:p>
            <a:pPr marL="0" lvl="0" indent="0" algn="l" rtl="0">
              <a:spcBef>
                <a:spcPts val="0"/>
              </a:spcBef>
              <a:spcAft>
                <a:spcPts val="0"/>
              </a:spcAft>
              <a:buNone/>
            </a:pPr>
            <a:endParaRPr sz="1300">
              <a:latin typeface="Roboto Mono"/>
              <a:ea typeface="Roboto Mono"/>
              <a:cs typeface="Roboto Mono"/>
              <a:sym typeface="Roboto Mono"/>
            </a:endParaRPr>
          </a:p>
          <a:p>
            <a:pPr marL="0" lvl="0" indent="0" algn="l" rtl="0">
              <a:spcBef>
                <a:spcPts val="0"/>
              </a:spcBef>
              <a:spcAft>
                <a:spcPts val="0"/>
              </a:spcAft>
              <a:buNone/>
            </a:pPr>
            <a:r>
              <a:rPr lang="en" sz="1300">
                <a:latin typeface="Roboto Mono"/>
                <a:ea typeface="Roboto Mono"/>
                <a:cs typeface="Roboto Mono"/>
                <a:sym typeface="Roboto Mono"/>
              </a:rPr>
              <a:t>P.S. the function </a:t>
            </a:r>
            <a:r>
              <a:rPr lang="en" sz="1300" b="1">
                <a:latin typeface="Roboto Mono"/>
                <a:ea typeface="Roboto Mono"/>
                <a:cs typeface="Roboto Mono"/>
                <a:sym typeface="Roboto Mono"/>
              </a:rPr>
              <a:t>append </a:t>
            </a:r>
            <a:r>
              <a:rPr lang="en" sz="1300">
                <a:latin typeface="Roboto Mono"/>
                <a:ea typeface="Roboto Mono"/>
                <a:cs typeface="Roboto Mono"/>
                <a:sym typeface="Roboto Mono"/>
              </a:rPr>
              <a:t>might be useful (it’s given for a reason!)</a:t>
            </a:r>
            <a:endParaRPr sz="1300">
              <a:latin typeface="Roboto Mono"/>
              <a:ea typeface="Roboto Mono"/>
              <a:cs typeface="Roboto Mono"/>
              <a:sym typeface="Roboto Mono"/>
            </a:endParaRPr>
          </a:p>
        </p:txBody>
      </p:sp>
      <p:pic>
        <p:nvPicPr>
          <p:cNvPr id="209" name="Google Shape;209;p39"/>
          <p:cNvPicPr preferRelativeResize="0"/>
          <p:nvPr/>
        </p:nvPicPr>
        <p:blipFill>
          <a:blip r:embed="rId4">
            <a:alphaModFix/>
          </a:blip>
          <a:stretch>
            <a:fillRect/>
          </a:stretch>
        </p:blipFill>
        <p:spPr>
          <a:xfrm>
            <a:off x="332625" y="1210850"/>
            <a:ext cx="8354176" cy="60729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10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a:t>Scheme (Fall 2016 Final Q: 6b)</a:t>
            </a:r>
            <a:endParaRPr/>
          </a:p>
        </p:txBody>
      </p:sp>
      <p:pic>
        <p:nvPicPr>
          <p:cNvPr id="215" name="Google Shape;215;p40"/>
          <p:cNvPicPr preferRelativeResize="0"/>
          <p:nvPr/>
        </p:nvPicPr>
        <p:blipFill>
          <a:blip r:embed="rId3">
            <a:alphaModFix/>
          </a:blip>
          <a:stretch>
            <a:fillRect/>
          </a:stretch>
        </p:blipFill>
        <p:spPr>
          <a:xfrm>
            <a:off x="332625" y="1833925"/>
            <a:ext cx="8354175" cy="2195801"/>
          </a:xfrm>
          <a:prstGeom prst="rect">
            <a:avLst/>
          </a:prstGeom>
          <a:noFill/>
          <a:ln>
            <a:noFill/>
          </a:ln>
        </p:spPr>
      </p:pic>
      <p:pic>
        <p:nvPicPr>
          <p:cNvPr id="216" name="Google Shape;216;p40"/>
          <p:cNvPicPr preferRelativeResize="0"/>
          <p:nvPr/>
        </p:nvPicPr>
        <p:blipFill>
          <a:blip r:embed="rId4">
            <a:alphaModFix/>
          </a:blip>
          <a:stretch>
            <a:fillRect/>
          </a:stretch>
        </p:blipFill>
        <p:spPr>
          <a:xfrm>
            <a:off x="332625" y="1210850"/>
            <a:ext cx="8354176" cy="607297"/>
          </a:xfrm>
          <a:prstGeom prst="rect">
            <a:avLst/>
          </a:prstGeom>
          <a:noFill/>
          <a:ln>
            <a:noFill/>
          </a:ln>
        </p:spPr>
      </p:pic>
      <p:sp>
        <p:nvSpPr>
          <p:cNvPr id="217" name="Google Shape;217;p40"/>
          <p:cNvSpPr txBox="1"/>
          <p:nvPr/>
        </p:nvSpPr>
        <p:spPr>
          <a:xfrm>
            <a:off x="4317600" y="2404125"/>
            <a:ext cx="4826400" cy="131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Roboto Mono"/>
                <a:ea typeface="Roboto Mono"/>
                <a:cs typeface="Roboto Mono"/>
                <a:sym typeface="Roboto Mono"/>
              </a:rPr>
              <a:t>Solution:</a:t>
            </a:r>
            <a:endParaRPr sz="13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300">
                <a:solidFill>
                  <a:srgbClr val="DA0002"/>
                </a:solidFill>
                <a:latin typeface="Roboto Mono"/>
                <a:ea typeface="Roboto Mono"/>
                <a:cs typeface="Roboto Mono"/>
                <a:sym typeface="Roboto Mono"/>
              </a:rPr>
              <a:t>(define (atoms exp)</a:t>
            </a:r>
            <a:endParaRPr sz="1300">
              <a:solidFill>
                <a:srgbClr val="DA0002"/>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300">
                <a:solidFill>
                  <a:srgbClr val="DA0002"/>
                </a:solidFill>
                <a:latin typeface="Roboto Mono"/>
                <a:ea typeface="Roboto Mono"/>
                <a:cs typeface="Roboto Mono"/>
                <a:sym typeface="Roboto Mono"/>
              </a:rPr>
              <a:t>    (cond ((null? exp) nil)</a:t>
            </a:r>
            <a:endParaRPr sz="1300">
              <a:solidFill>
                <a:srgbClr val="DA0002"/>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300">
                <a:solidFill>
                  <a:srgbClr val="DA0002"/>
                </a:solidFill>
                <a:latin typeface="Roboto Mono"/>
                <a:ea typeface="Roboto Mono"/>
                <a:cs typeface="Roboto Mono"/>
                <a:sym typeface="Roboto Mono"/>
              </a:rPr>
              <a:t>          ((atom? exp) (list exp))                </a:t>
            </a:r>
            <a:endParaRPr sz="1300">
              <a:solidFill>
                <a:srgbClr val="DA0002"/>
              </a:solidFill>
              <a:latin typeface="Roboto Mono"/>
              <a:ea typeface="Roboto Mono"/>
              <a:cs typeface="Roboto Mono"/>
              <a:sym typeface="Roboto Mono"/>
            </a:endParaRPr>
          </a:p>
          <a:p>
            <a:pPr marL="0" lvl="0" indent="0" algn="l" rtl="0">
              <a:spcBef>
                <a:spcPts val="0"/>
              </a:spcBef>
              <a:spcAft>
                <a:spcPts val="0"/>
              </a:spcAft>
              <a:buNone/>
            </a:pPr>
            <a:r>
              <a:rPr lang="en" sz="1300">
                <a:solidFill>
                  <a:srgbClr val="DA0002"/>
                </a:solidFill>
                <a:latin typeface="Roboto Mono"/>
                <a:ea typeface="Roboto Mono"/>
                <a:cs typeface="Roboto Mono"/>
                <a:sym typeface="Roboto Mono"/>
              </a:rPr>
              <a:t>          (else (append (atoms (car exp)) </a:t>
            </a:r>
            <a:endParaRPr sz="1300">
              <a:solidFill>
                <a:srgbClr val="DA0002"/>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300">
                <a:solidFill>
                  <a:srgbClr val="DA0002"/>
                </a:solidFill>
                <a:latin typeface="Roboto Mono"/>
                <a:ea typeface="Roboto Mono"/>
                <a:cs typeface="Roboto Mono"/>
                <a:sym typeface="Roboto Mono"/>
              </a:rPr>
              <a:t>                        (atoms (cdr exp))))))</a:t>
            </a:r>
            <a:endParaRPr sz="1300">
              <a:solidFill>
                <a:srgbClr val="DA0002"/>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a:solidFill>
                <a:srgbClr val="DA0002"/>
              </a:solidFill>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Tail Recursion</a:t>
            </a:r>
            <a:endParaRPr/>
          </a:p>
        </p:txBody>
      </p:sp>
      <p:sp>
        <p:nvSpPr>
          <p:cNvPr id="223" name="Google Shape;223;p4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387350" algn="l" rtl="0">
              <a:spcBef>
                <a:spcPts val="0"/>
              </a:spcBef>
              <a:spcAft>
                <a:spcPts val="0"/>
              </a:spcAft>
              <a:buSzPts val="2500"/>
              <a:buChar char="●"/>
            </a:pPr>
            <a:r>
              <a:rPr lang="en" sz="2500"/>
              <a:t>Recursion in a </a:t>
            </a:r>
            <a:r>
              <a:rPr lang="en" sz="2500" b="1"/>
              <a:t>tail context</a:t>
            </a:r>
            <a:r>
              <a:rPr lang="en" sz="2500"/>
              <a:t>; the result of the recursive call is directly returned without being modified</a:t>
            </a:r>
            <a:endParaRPr sz="2500"/>
          </a:p>
          <a:p>
            <a:pPr marL="457200" lvl="0" indent="-387350" algn="l" rtl="0">
              <a:spcBef>
                <a:spcPts val="0"/>
              </a:spcBef>
              <a:spcAft>
                <a:spcPts val="0"/>
              </a:spcAft>
              <a:buSzPts val="2500"/>
              <a:buChar char="●"/>
            </a:pPr>
            <a:r>
              <a:rPr lang="en" sz="2500"/>
              <a:t>Can use a helper function with additional arguments to “save state”</a:t>
            </a:r>
            <a:endParaRPr sz="2500"/>
          </a:p>
          <a:p>
            <a:pPr marL="457200" lvl="0" indent="-387350" algn="l" rtl="0">
              <a:spcBef>
                <a:spcPts val="0"/>
              </a:spcBef>
              <a:spcAft>
                <a:spcPts val="0"/>
              </a:spcAft>
              <a:buSzPts val="2500"/>
              <a:buChar char="●"/>
            </a:pPr>
            <a:r>
              <a:rPr lang="en" sz="2500"/>
              <a:t>Scheme can throw away a frame after it makes the recursive call</a:t>
            </a:r>
            <a:endParaRPr sz="2500"/>
          </a:p>
          <a:p>
            <a:pPr marL="914400" lvl="1" indent="-387350" algn="l" rtl="0">
              <a:spcBef>
                <a:spcPts val="0"/>
              </a:spcBef>
              <a:spcAft>
                <a:spcPts val="0"/>
              </a:spcAft>
              <a:buSzPts val="2500"/>
              <a:buChar char="○"/>
            </a:pPr>
            <a:r>
              <a:rPr lang="en" sz="2500"/>
              <a:t>This prevents “iterative” recursion from taking up too much memory</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Scheme (Summer 2015 Final Q: 7a)</a:t>
            </a:r>
            <a:endParaRPr/>
          </a:p>
        </p:txBody>
      </p:sp>
      <p:pic>
        <p:nvPicPr>
          <p:cNvPr id="229" name="Google Shape;229;p42" descr="Screen Shot 2016-05-07 at 12.23.37.png"/>
          <p:cNvPicPr preferRelativeResize="0"/>
          <p:nvPr/>
        </p:nvPicPr>
        <p:blipFill rotWithShape="1">
          <a:blip r:embed="rId3">
            <a:alphaModFix/>
          </a:blip>
          <a:srcRect/>
          <a:stretch/>
        </p:blipFill>
        <p:spPr>
          <a:xfrm>
            <a:off x="6232325" y="2754875"/>
            <a:ext cx="2871900" cy="2445600"/>
          </a:xfrm>
          <a:prstGeom prst="rect">
            <a:avLst/>
          </a:prstGeom>
          <a:noFill/>
          <a:ln>
            <a:noFill/>
          </a:ln>
        </p:spPr>
      </p:pic>
      <p:pic>
        <p:nvPicPr>
          <p:cNvPr id="230" name="Google Shape;230;p42" descr="Screen Shot 2016-05-07 at 12.23.29.png"/>
          <p:cNvPicPr preferRelativeResize="0"/>
          <p:nvPr/>
        </p:nvPicPr>
        <p:blipFill rotWithShape="1">
          <a:blip r:embed="rId4">
            <a:alphaModFix/>
          </a:blip>
          <a:srcRect/>
          <a:stretch/>
        </p:blipFill>
        <p:spPr>
          <a:xfrm>
            <a:off x="140650" y="1201825"/>
            <a:ext cx="8780100" cy="2140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strike="noStrike" cap="none">
                <a:latin typeface="Arial"/>
                <a:ea typeface="Arial"/>
                <a:cs typeface="Arial"/>
                <a:sym typeface="Arial"/>
              </a:rPr>
              <a:t>Scheme (Summer 2015 Final Q: 7a)</a:t>
            </a:r>
            <a:endParaRPr/>
          </a:p>
        </p:txBody>
      </p:sp>
      <p:pic>
        <p:nvPicPr>
          <p:cNvPr id="236" name="Google Shape;236;p43" descr="Screen Shot 2016-05-07 at 12.24.53.png"/>
          <p:cNvPicPr preferRelativeResize="0"/>
          <p:nvPr/>
        </p:nvPicPr>
        <p:blipFill rotWithShape="1">
          <a:blip r:embed="rId3">
            <a:alphaModFix/>
          </a:blip>
          <a:srcRect/>
          <a:stretch/>
        </p:blipFill>
        <p:spPr>
          <a:xfrm>
            <a:off x="532987" y="1294174"/>
            <a:ext cx="8078100" cy="3634200"/>
          </a:xfrm>
          <a:prstGeom prst="rect">
            <a:avLst/>
          </a:prstGeom>
          <a:noFill/>
          <a:ln>
            <a:noFill/>
          </a:ln>
        </p:spPr>
      </p:pic>
      <p:sp>
        <p:nvSpPr>
          <p:cNvPr id="237" name="Google Shape;237;p43"/>
          <p:cNvSpPr txBox="1"/>
          <p:nvPr/>
        </p:nvSpPr>
        <p:spPr>
          <a:xfrm>
            <a:off x="5113400" y="3138025"/>
            <a:ext cx="3708000" cy="4233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1" i="0" u="none" strike="noStrike" cap="none">
                <a:solidFill>
                  <a:srgbClr val="000000"/>
                </a:solidFill>
                <a:latin typeface="Consolas"/>
                <a:ea typeface="Consolas"/>
                <a:cs typeface="Consolas"/>
                <a:sym typeface="Consolas"/>
              </a:rPr>
              <a:t>total)))</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a:spLocks noGrp="1"/>
          </p:cNvSpPr>
          <p:nvPr>
            <p:ph type="ctrTitle"/>
          </p:nvPr>
        </p:nvSpPr>
        <p:spPr>
          <a:xfrm>
            <a:off x="457200" y="563759"/>
            <a:ext cx="8229600" cy="30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Font typeface="Arial"/>
              <a:buNone/>
            </a:pPr>
            <a:r>
              <a:rPr lang="en" sz="7200" b="1" i="0" u="none" strike="noStrike" cap="none">
                <a:latin typeface="Arial"/>
                <a:ea typeface="Arial"/>
                <a:cs typeface="Arial"/>
                <a:sym typeface="Arial"/>
              </a:rPr>
              <a:t>Iterators &amp; Generators</a:t>
            </a:r>
            <a:endParaRPr/>
          </a:p>
        </p:txBody>
      </p:sp>
      <p:sp>
        <p:nvSpPr>
          <p:cNvPr id="243" name="Google Shape;243;p44"/>
          <p:cNvSpPr txBox="1">
            <a:spLocks noGrp="1"/>
          </p:cNvSpPr>
          <p:nvPr>
            <p:ph type="subTitle" idx="1"/>
          </p:nvPr>
        </p:nvSpPr>
        <p:spPr>
          <a:xfrm>
            <a:off x="457200" y="3716392"/>
            <a:ext cx="8229600" cy="123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Font typeface="Arial"/>
              <a:buNone/>
            </a:pPr>
            <a:endParaRPr sz="4800" b="0" i="0" u="none" strike="noStrike" cap="none">
              <a:solidFill>
                <a:schemeClr val="dk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Iterators/Generators</a:t>
            </a:r>
            <a:endParaRPr/>
          </a:p>
        </p:txBody>
      </p:sp>
      <p:sp>
        <p:nvSpPr>
          <p:cNvPr id="249" name="Google Shape;249;p45"/>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An </a:t>
            </a:r>
            <a:r>
              <a:rPr lang="en" sz="1800" b="1" i="0" u="none" strike="noStrike" cap="none">
                <a:solidFill>
                  <a:srgbClr val="4A86E8"/>
                </a:solidFill>
                <a:latin typeface="Arial"/>
                <a:ea typeface="Arial"/>
                <a:cs typeface="Arial"/>
                <a:sym typeface="Arial"/>
              </a:rPr>
              <a:t>iterable</a:t>
            </a:r>
            <a:endParaRPr>
              <a:solidFill>
                <a:srgbClr val="4A86E8"/>
              </a:solidFill>
            </a:endParaRPr>
          </a:p>
          <a:p>
            <a:pPr marL="914400" marR="0" lvl="1"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is an object that has an </a:t>
            </a:r>
            <a:r>
              <a:rPr lang="en" sz="1800" b="0" i="0" u="none" strike="noStrike" cap="none">
                <a:solidFill>
                  <a:srgbClr val="4A86E8"/>
                </a:solidFill>
                <a:latin typeface="Courier New"/>
                <a:ea typeface="Courier New"/>
                <a:cs typeface="Courier New"/>
                <a:sym typeface="Courier New"/>
              </a:rPr>
              <a:t>__iter__</a:t>
            </a:r>
            <a:r>
              <a:rPr lang="en" sz="1800" b="0" i="0" u="none" strike="noStrike" cap="none">
                <a:solidFill>
                  <a:srgbClr val="4A86E8"/>
                </a:solidFill>
                <a:latin typeface="Arial"/>
                <a:ea typeface="Arial"/>
                <a:cs typeface="Arial"/>
                <a:sym typeface="Arial"/>
              </a:rPr>
              <a:t> method which returns an </a:t>
            </a:r>
            <a:r>
              <a:rPr lang="en" sz="1800" b="1" i="0" u="none" strike="noStrike" cap="none">
                <a:solidFill>
                  <a:srgbClr val="4A86E8"/>
                </a:solidFill>
                <a:latin typeface="Arial"/>
                <a:ea typeface="Arial"/>
                <a:cs typeface="Arial"/>
                <a:sym typeface="Arial"/>
              </a:rPr>
              <a:t>iterator</a:t>
            </a:r>
            <a:r>
              <a:rPr lang="en" sz="1800" b="0" i="0" u="none" strike="noStrike" cap="none">
                <a:solidFill>
                  <a:srgbClr val="4A86E8"/>
                </a:solidFill>
                <a:latin typeface="Arial"/>
                <a:ea typeface="Arial"/>
                <a:cs typeface="Arial"/>
                <a:sym typeface="Arial"/>
              </a:rPr>
              <a:t>.</a:t>
            </a:r>
            <a:endParaRPr>
              <a:solidFill>
                <a:srgbClr val="4A86E8"/>
              </a:solidFill>
            </a:endParaRPr>
          </a:p>
          <a:p>
            <a:pPr marL="457200" marR="0" lvl="0"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An </a:t>
            </a:r>
            <a:r>
              <a:rPr lang="en" sz="1800" b="1" i="0" u="none" strike="noStrike" cap="none">
                <a:solidFill>
                  <a:srgbClr val="4A86E8"/>
                </a:solidFill>
                <a:latin typeface="Arial"/>
                <a:ea typeface="Arial"/>
                <a:cs typeface="Arial"/>
                <a:sym typeface="Arial"/>
              </a:rPr>
              <a:t>iterator</a:t>
            </a:r>
            <a:endParaRPr>
              <a:solidFill>
                <a:srgbClr val="4A86E8"/>
              </a:solidFill>
            </a:endParaRPr>
          </a:p>
          <a:p>
            <a:pPr marL="914400" marR="0" lvl="1"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is an object that can be iterated over using its </a:t>
            </a:r>
            <a:r>
              <a:rPr lang="en" sz="1800" b="0" i="0" u="none" strike="noStrike" cap="none">
                <a:solidFill>
                  <a:srgbClr val="4A86E8"/>
                </a:solidFill>
                <a:latin typeface="Courier New"/>
                <a:ea typeface="Courier New"/>
                <a:cs typeface="Courier New"/>
                <a:sym typeface="Courier New"/>
              </a:rPr>
              <a:t>__next__</a:t>
            </a:r>
            <a:r>
              <a:rPr lang="en" sz="1800" b="0" i="0" u="none" strike="noStrike" cap="none">
                <a:solidFill>
                  <a:srgbClr val="4A86E8"/>
                </a:solidFill>
                <a:latin typeface="Arial"/>
                <a:ea typeface="Arial"/>
                <a:cs typeface="Arial"/>
                <a:sym typeface="Arial"/>
              </a:rPr>
              <a:t> method.</a:t>
            </a:r>
            <a:endParaRPr>
              <a:solidFill>
                <a:srgbClr val="4A86E8"/>
              </a:solidFill>
            </a:endParaRPr>
          </a:p>
          <a:p>
            <a:pPr marL="914400" marR="0" lvl="1"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must implement both </a:t>
            </a:r>
            <a:r>
              <a:rPr lang="en" sz="1800" b="0" i="0" u="none" strike="noStrike" cap="none">
                <a:solidFill>
                  <a:srgbClr val="4A86E8"/>
                </a:solidFill>
                <a:latin typeface="Courier New"/>
                <a:ea typeface="Courier New"/>
                <a:cs typeface="Courier New"/>
                <a:sym typeface="Courier New"/>
              </a:rPr>
              <a:t>__next__ </a:t>
            </a:r>
            <a:r>
              <a:rPr lang="en" sz="1800" b="0" i="0" u="none" strike="noStrike" cap="none">
                <a:solidFill>
                  <a:srgbClr val="4A86E8"/>
                </a:solidFill>
                <a:latin typeface="Arial"/>
                <a:ea typeface="Arial"/>
                <a:cs typeface="Arial"/>
                <a:sym typeface="Arial"/>
              </a:rPr>
              <a:t>and  </a:t>
            </a:r>
            <a:r>
              <a:rPr lang="en" sz="1800" b="0" i="0" u="none" strike="noStrike" cap="none">
                <a:solidFill>
                  <a:srgbClr val="4A86E8"/>
                </a:solidFill>
                <a:latin typeface="Courier New"/>
                <a:ea typeface="Courier New"/>
                <a:cs typeface="Courier New"/>
                <a:sym typeface="Courier New"/>
              </a:rPr>
              <a:t>__iter__</a:t>
            </a:r>
            <a:endParaRPr>
              <a:solidFill>
                <a:srgbClr val="4A86E8"/>
              </a:solidFill>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rgbClr val="4A86E8"/>
                </a:solidFill>
                <a:latin typeface="Arial"/>
                <a:ea typeface="Arial"/>
                <a:cs typeface="Arial"/>
                <a:sym typeface="Arial"/>
              </a:rPr>
              <a:t>Useful analogy: a book is an </a:t>
            </a:r>
            <a:r>
              <a:rPr lang="en" sz="1800" b="1" i="0" u="none" strike="noStrike" cap="none">
                <a:solidFill>
                  <a:srgbClr val="4A86E8"/>
                </a:solidFill>
                <a:latin typeface="Arial"/>
                <a:ea typeface="Arial"/>
                <a:cs typeface="Arial"/>
                <a:sym typeface="Arial"/>
              </a:rPr>
              <a:t>iterable</a:t>
            </a:r>
            <a:r>
              <a:rPr lang="en" sz="1800" b="0" i="0" u="none" strike="noStrike" cap="none">
                <a:solidFill>
                  <a:srgbClr val="4A86E8"/>
                </a:solidFill>
                <a:latin typeface="Arial"/>
                <a:ea typeface="Arial"/>
                <a:cs typeface="Arial"/>
                <a:sym typeface="Arial"/>
              </a:rPr>
              <a:t>; a bookmark is an </a:t>
            </a:r>
            <a:r>
              <a:rPr lang="en" sz="1800" b="1" i="0" u="none" strike="noStrike" cap="none">
                <a:solidFill>
                  <a:srgbClr val="4A86E8"/>
                </a:solidFill>
                <a:latin typeface="Arial"/>
                <a:ea typeface="Arial"/>
                <a:cs typeface="Arial"/>
                <a:sym typeface="Arial"/>
              </a:rPr>
              <a:t>iterator</a:t>
            </a:r>
            <a:r>
              <a:rPr lang="en" sz="1800" b="0" i="0" u="none" strike="noStrike" cap="none">
                <a:solidFill>
                  <a:srgbClr val="4A86E8"/>
                </a:solidFill>
                <a:latin typeface="Arial"/>
                <a:ea typeface="Arial"/>
                <a:cs typeface="Arial"/>
                <a:sym typeface="Arial"/>
              </a:rPr>
              <a:t>.</a:t>
            </a:r>
            <a:endParaRPr>
              <a:solidFill>
                <a:srgbClr val="4A86E8"/>
              </a:solidFill>
            </a:endParaRPr>
          </a:p>
          <a:p>
            <a:pPr marL="457200" marR="0" lvl="0"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A </a:t>
            </a:r>
            <a:r>
              <a:rPr lang="en" sz="1800" b="1" i="0" u="none" strike="noStrike" cap="none">
                <a:solidFill>
                  <a:srgbClr val="4A86E8"/>
                </a:solidFill>
                <a:latin typeface="Arial"/>
                <a:ea typeface="Arial"/>
                <a:cs typeface="Arial"/>
                <a:sym typeface="Arial"/>
              </a:rPr>
              <a:t>generator</a:t>
            </a:r>
            <a:r>
              <a:rPr lang="en" sz="1800" b="0" i="0" u="none" strike="noStrike" cap="none">
                <a:solidFill>
                  <a:srgbClr val="4A86E8"/>
                </a:solidFill>
                <a:latin typeface="Arial"/>
                <a:ea typeface="Arial"/>
                <a:cs typeface="Arial"/>
                <a:sym typeface="Arial"/>
              </a:rPr>
              <a:t> is</a:t>
            </a:r>
            <a:endParaRPr>
              <a:solidFill>
                <a:srgbClr val="4A86E8"/>
              </a:solidFill>
            </a:endParaRPr>
          </a:p>
          <a:p>
            <a:pPr marL="914400" marR="0" lvl="1"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an </a:t>
            </a:r>
            <a:r>
              <a:rPr lang="en" sz="1800" b="1" i="0" u="none" strike="noStrike" cap="none">
                <a:solidFill>
                  <a:srgbClr val="4A86E8"/>
                </a:solidFill>
                <a:latin typeface="Arial"/>
                <a:ea typeface="Arial"/>
                <a:cs typeface="Arial"/>
                <a:sym typeface="Arial"/>
              </a:rPr>
              <a:t>iterator</a:t>
            </a:r>
            <a:r>
              <a:rPr lang="en" sz="1800" b="1" i="1" u="none" strike="noStrike" cap="none">
                <a:solidFill>
                  <a:srgbClr val="4A86E8"/>
                </a:solidFill>
                <a:latin typeface="Arial"/>
                <a:ea typeface="Arial"/>
                <a:cs typeface="Arial"/>
                <a:sym typeface="Arial"/>
              </a:rPr>
              <a:t> </a:t>
            </a:r>
            <a:r>
              <a:rPr lang="en" sz="1800" b="0" i="0" u="none" strike="noStrike" cap="none">
                <a:solidFill>
                  <a:srgbClr val="4A86E8"/>
                </a:solidFill>
                <a:latin typeface="Arial"/>
                <a:ea typeface="Arial"/>
                <a:cs typeface="Arial"/>
                <a:sym typeface="Arial"/>
              </a:rPr>
              <a:t>returned by a </a:t>
            </a:r>
            <a:r>
              <a:rPr lang="en" sz="1800" b="1" i="0" u="none" strike="noStrike" cap="none">
                <a:solidFill>
                  <a:srgbClr val="4A86E8"/>
                </a:solidFill>
                <a:latin typeface="Arial"/>
                <a:ea typeface="Arial"/>
                <a:cs typeface="Arial"/>
                <a:sym typeface="Arial"/>
              </a:rPr>
              <a:t>generator function</a:t>
            </a:r>
            <a:endParaRPr>
              <a:solidFill>
                <a:srgbClr val="4A86E8"/>
              </a:solidFill>
            </a:endParaRPr>
          </a:p>
          <a:p>
            <a:pPr marL="914400" marR="0" lvl="1"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a call to </a:t>
            </a:r>
            <a:r>
              <a:rPr lang="en" sz="1800" b="0" i="0" u="none" strike="noStrike" cap="none">
                <a:solidFill>
                  <a:srgbClr val="4A86E8"/>
                </a:solidFill>
                <a:latin typeface="Courier New"/>
                <a:ea typeface="Courier New"/>
                <a:cs typeface="Courier New"/>
                <a:sym typeface="Courier New"/>
              </a:rPr>
              <a:t>__next__ </a:t>
            </a:r>
            <a:r>
              <a:rPr lang="en" sz="1800" b="0" i="0" u="none" strike="noStrike" cap="none">
                <a:solidFill>
                  <a:srgbClr val="4A86E8"/>
                </a:solidFill>
                <a:latin typeface="Arial"/>
                <a:ea typeface="Arial"/>
                <a:cs typeface="Arial"/>
                <a:sym typeface="Arial"/>
              </a:rPr>
              <a:t>on a generator executes the function’s body until it reaches the </a:t>
            </a:r>
            <a:r>
              <a:rPr lang="en" sz="1800" b="1" i="0" u="none" strike="noStrike" cap="none">
                <a:solidFill>
                  <a:srgbClr val="4A86E8"/>
                </a:solidFill>
                <a:latin typeface="Arial"/>
                <a:ea typeface="Arial"/>
                <a:cs typeface="Arial"/>
                <a:sym typeface="Arial"/>
              </a:rPr>
              <a:t>yield</a:t>
            </a:r>
            <a:r>
              <a:rPr lang="en" sz="1800" b="0" i="0" u="none" strike="noStrike" cap="none">
                <a:solidFill>
                  <a:srgbClr val="4A86E8"/>
                </a:solidFill>
                <a:latin typeface="Arial"/>
                <a:ea typeface="Arial"/>
                <a:cs typeface="Arial"/>
                <a:sym typeface="Arial"/>
              </a:rPr>
              <a:t> and then pauses there until the next call.</a:t>
            </a:r>
            <a:endParaRPr>
              <a:solidFill>
                <a:srgbClr val="4A86E8"/>
              </a:solidFill>
            </a:endParaRPr>
          </a:p>
          <a:p>
            <a:pPr marL="457200" marR="0" lvl="0"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A </a:t>
            </a:r>
            <a:r>
              <a:rPr lang="en" sz="1800" b="1" i="0" u="none" strike="noStrike" cap="none">
                <a:solidFill>
                  <a:srgbClr val="4A86E8"/>
                </a:solidFill>
                <a:latin typeface="Arial"/>
                <a:ea typeface="Arial"/>
                <a:cs typeface="Arial"/>
                <a:sym typeface="Arial"/>
              </a:rPr>
              <a:t>generator function</a:t>
            </a:r>
            <a:r>
              <a:rPr lang="en" sz="1800" b="0" i="0" u="none" strike="noStrike" cap="none">
                <a:solidFill>
                  <a:srgbClr val="4A86E8"/>
                </a:solidFill>
                <a:latin typeface="Arial"/>
                <a:ea typeface="Arial"/>
                <a:cs typeface="Arial"/>
                <a:sym typeface="Arial"/>
              </a:rPr>
              <a:t> is</a:t>
            </a:r>
            <a:endParaRPr>
              <a:solidFill>
                <a:srgbClr val="4A86E8"/>
              </a:solidFill>
            </a:endParaRPr>
          </a:p>
          <a:p>
            <a:pPr marL="914400" marR="0" lvl="1"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a function that contains a </a:t>
            </a:r>
            <a:r>
              <a:rPr lang="en" sz="1800" b="1" i="0" u="none" strike="noStrike" cap="none">
                <a:solidFill>
                  <a:srgbClr val="4A86E8"/>
                </a:solidFill>
                <a:latin typeface="Arial"/>
                <a:ea typeface="Arial"/>
                <a:cs typeface="Arial"/>
                <a:sym typeface="Arial"/>
              </a:rPr>
              <a:t>yield</a:t>
            </a:r>
            <a:r>
              <a:rPr lang="en" sz="1800" b="0" i="0" u="none" strike="noStrike" cap="none">
                <a:solidFill>
                  <a:srgbClr val="4A86E8"/>
                </a:solidFill>
                <a:latin typeface="Arial"/>
                <a:ea typeface="Arial"/>
                <a:cs typeface="Arial"/>
                <a:sym typeface="Arial"/>
              </a:rPr>
              <a:t> statement to return a value</a:t>
            </a:r>
            <a:endParaRPr>
              <a:solidFill>
                <a:srgbClr val="4A86E8"/>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53"/>
        <p:cNvGrpSpPr/>
        <p:nvPr/>
      </p:nvGrpSpPr>
      <p:grpSpPr>
        <a:xfrm>
          <a:off x="0" y="0"/>
          <a:ext cx="0" cy="0"/>
          <a:chOff x="0" y="0"/>
          <a:chExt cx="0" cy="0"/>
        </a:xfrm>
      </p:grpSpPr>
      <p:sp>
        <p:nvSpPr>
          <p:cNvPr id="254" name="Google Shape;254;p4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Iterators/Generators</a:t>
            </a:r>
            <a:endParaRPr/>
          </a:p>
        </p:txBody>
      </p:sp>
      <p:sp>
        <p:nvSpPr>
          <p:cNvPr id="255" name="Google Shape;255;p46"/>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class StrangeIterator:</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def __init__(self):</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a:t>
            </a:r>
            <a:r>
              <a:rPr lang="en" sz="1200" b="0" i="0" u="none" strike="noStrike" cap="none">
                <a:solidFill>
                  <a:srgbClr val="FF0000"/>
                </a:solidFill>
                <a:latin typeface="Consolas"/>
                <a:ea typeface="Consolas"/>
                <a:cs typeface="Consolas"/>
                <a:sym typeface="Consolas"/>
              </a:rPr>
              <a:t>""" YOUR CODE HERE """</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def __next__(self):</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a:t>
            </a:r>
            <a:r>
              <a:rPr lang="en" sz="1200" b="0" i="0" u="none" strike="noStrike" cap="none">
                <a:solidFill>
                  <a:srgbClr val="FF0000"/>
                </a:solidFill>
                <a:latin typeface="Consolas"/>
                <a:ea typeface="Consolas"/>
                <a:cs typeface="Consolas"/>
                <a:sym typeface="Consolas"/>
              </a:rPr>
              <a:t>""" YOUR CODE HERE """</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rgbClr val="FF0000"/>
                </a:solidFill>
                <a:latin typeface="Consolas"/>
                <a:ea typeface="Consolas"/>
                <a:cs typeface="Consolas"/>
                <a:sym typeface="Consolas"/>
              </a:rPr>
              <a:t>	</a:t>
            </a:r>
            <a:r>
              <a:rPr lang="en" sz="1200" b="0" i="0" u="none" strike="noStrike" cap="none">
                <a:solidFill>
                  <a:schemeClr val="dk1"/>
                </a:solidFill>
                <a:latin typeface="Consolas"/>
                <a:ea typeface="Consolas"/>
                <a:cs typeface="Consolas"/>
                <a:sym typeface="Consolas"/>
              </a:rPr>
              <a:t>def __iter__(self):</a:t>
            </a:r>
            <a:endParaRPr/>
          </a:p>
          <a:p>
            <a:pPr marL="914400" marR="0" lvl="0" indent="0" algn="l" rtl="0">
              <a:lnSpc>
                <a:spcPct val="100000"/>
              </a:lnSpc>
              <a:spcBef>
                <a:spcPts val="0"/>
              </a:spcBef>
              <a:spcAft>
                <a:spcPts val="0"/>
              </a:spcAft>
              <a:buClr>
                <a:schemeClr val="dk1"/>
              </a:buClr>
              <a:buFont typeface="Consolas"/>
              <a:buNone/>
            </a:pPr>
            <a:r>
              <a:rPr lang="en" sz="1200" b="0" i="0" u="none" strike="noStrike" cap="none">
                <a:solidFill>
                  <a:srgbClr val="FF0000"/>
                </a:solidFill>
                <a:latin typeface="Consolas"/>
                <a:ea typeface="Consolas"/>
                <a:cs typeface="Consolas"/>
                <a:sym typeface="Consolas"/>
              </a:rPr>
              <a:t>""" YOUR CODE HERE """</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strange_obj = StrangeIterable()</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elems = []</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for i in strange_obj:</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     elems.append(i)</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&gt;&gt;&gt; elems</a:t>
            </a:r>
            <a:endParaRPr/>
          </a:p>
          <a:p>
            <a:pPr marL="0" marR="0" lvl="0" indent="0" algn="l" rtl="0">
              <a:lnSpc>
                <a:spcPct val="100000"/>
              </a:lnSpc>
              <a:spcBef>
                <a:spcPts val="0"/>
              </a:spcBef>
              <a:spcAft>
                <a:spcPts val="0"/>
              </a:spcAft>
              <a:buClr>
                <a:schemeClr val="dk1"/>
              </a:buClr>
              <a:buFont typeface="Consolas"/>
              <a:buNone/>
            </a:pPr>
            <a:r>
              <a:rPr lang="en" sz="1200" b="0" i="0" u="none" strike="noStrike" cap="none">
                <a:solidFill>
                  <a:schemeClr val="dk1"/>
                </a:solidFill>
                <a:latin typeface="Consolas"/>
                <a:ea typeface="Consolas"/>
                <a:cs typeface="Consolas"/>
                <a:sym typeface="Consolas"/>
              </a:rPr>
              <a:t>[1, 3, 6, 10, 15, 21, 28, 36, 45]</a:t>
            </a:r>
            <a:endParaRPr/>
          </a:p>
        </p:txBody>
      </p:sp>
      <p:sp>
        <p:nvSpPr>
          <p:cNvPr id="256" name="Google Shape;256;p46"/>
          <p:cNvSpPr txBox="1"/>
          <p:nvPr/>
        </p:nvSpPr>
        <p:spPr>
          <a:xfrm>
            <a:off x="4226100" y="1213200"/>
            <a:ext cx="4460700" cy="369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class StrangeIterable:</a:t>
            </a:r>
            <a:endParaRPr/>
          </a:p>
          <a:p>
            <a:pPr marL="0" marR="0" lvl="0" indent="0" algn="l" rtl="0">
              <a:lnSpc>
                <a:spcPct val="100000"/>
              </a:lnSpc>
              <a:spcBef>
                <a:spcPts val="60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def __init__(self):</a:t>
            </a:r>
            <a:endParaRPr/>
          </a:p>
          <a:p>
            <a:pPr marL="0" marR="0" lvl="0" indent="0" algn="l" rtl="0">
              <a:lnSpc>
                <a:spcPct val="100000"/>
              </a:lnSpc>
              <a:spcBef>
                <a:spcPts val="60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pass</a:t>
            </a:r>
            <a:endParaRPr/>
          </a:p>
          <a:p>
            <a:pPr marL="0" marR="0" lvl="0" indent="0" algn="l" rtl="0">
              <a:lnSpc>
                <a:spcPct val="100000"/>
              </a:lnSpc>
              <a:spcBef>
                <a:spcPts val="60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def __iter__(self):</a:t>
            </a:r>
            <a:endParaRPr/>
          </a:p>
          <a:p>
            <a:pPr marL="0" marR="0" lvl="0" indent="0" algn="l" rtl="0">
              <a:lnSpc>
                <a:spcPct val="100000"/>
              </a:lnSpc>
              <a:spcBef>
                <a:spcPts val="60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a:t>
            </a:r>
            <a:r>
              <a:rPr lang="en" sz="1200" b="0" i="0" u="none" strike="noStrike" cap="none">
                <a:solidFill>
                  <a:srgbClr val="FF0000"/>
                </a:solidFill>
                <a:latin typeface="Consolas"/>
                <a:ea typeface="Consolas"/>
                <a:cs typeface="Consolas"/>
                <a:sym typeface="Consolas"/>
              </a:rPr>
              <a:t>""" YOUR CODE HERE """</a:t>
            </a:r>
            <a:endParaRPr/>
          </a:p>
          <a:p>
            <a:pPr marL="0" marR="0" lvl="0" indent="0" algn="l" rtl="0">
              <a:lnSpc>
                <a:spcPct val="100000"/>
              </a:lnSpc>
              <a:spcBef>
                <a:spcPts val="600"/>
              </a:spcBef>
              <a:spcAft>
                <a:spcPts val="0"/>
              </a:spcAft>
              <a:buClr>
                <a:srgbClr val="000000"/>
              </a:buClr>
              <a:buFont typeface="Arial"/>
              <a:buNone/>
            </a:pPr>
            <a:endParaRPr sz="1200" b="0" i="0" u="none" strike="noStrike" cap="none">
              <a:solidFill>
                <a:schemeClr val="dk1"/>
              </a:solidFill>
              <a:latin typeface="Consolas"/>
              <a:ea typeface="Consolas"/>
              <a:cs typeface="Consolas"/>
              <a:sym typeface="Consolas"/>
            </a:endParaRPr>
          </a:p>
          <a:p>
            <a:pPr marL="0" marR="0" lvl="0" indent="0" algn="l" rtl="0">
              <a:lnSpc>
                <a:spcPct val="100000"/>
              </a:lnSpc>
              <a:spcBef>
                <a:spcPts val="600"/>
              </a:spcBef>
              <a:spcAft>
                <a:spcPts val="0"/>
              </a:spcAft>
              <a:buClr>
                <a:srgbClr val="000000"/>
              </a:buClr>
              <a:buFont typeface="Arial"/>
              <a:buNone/>
            </a:pPr>
            <a:endParaRPr sz="1400" b="0" i="0" u="none" strike="noStrike" cap="none">
              <a:solidFill>
                <a:srgbClr val="FF0000"/>
              </a:solidFill>
              <a:latin typeface="Arial"/>
              <a:ea typeface="Arial"/>
              <a:cs typeface="Arial"/>
              <a:sym typeface="Arial"/>
            </a:endParaRPr>
          </a:p>
          <a:p>
            <a:pPr marL="0" marR="0" lvl="0" indent="0" algn="l" rtl="0">
              <a:lnSpc>
                <a:spcPct val="100000"/>
              </a:lnSpc>
              <a:spcBef>
                <a:spcPts val="600"/>
              </a:spcBef>
              <a:spcAft>
                <a:spcPts val="0"/>
              </a:spcAft>
              <a:buClr>
                <a:srgbClr val="000000"/>
              </a:buClr>
              <a:buFont typeface="Arial"/>
              <a:buNone/>
            </a:pPr>
            <a:endParaRPr sz="1400" b="0" i="0" u="none" strike="noStrike" cap="none">
              <a:solidFill>
                <a:srgbClr val="FF0000"/>
              </a:solidFill>
              <a:latin typeface="Arial"/>
              <a:ea typeface="Arial"/>
              <a:cs typeface="Arial"/>
              <a:sym typeface="Arial"/>
            </a:endParaRPr>
          </a:p>
          <a:p>
            <a:pPr marL="0" marR="0" lvl="0" indent="0" algn="l" rtl="0">
              <a:lnSpc>
                <a:spcPct val="100000"/>
              </a:lnSpc>
              <a:spcBef>
                <a:spcPts val="600"/>
              </a:spcBef>
              <a:spcAft>
                <a:spcPts val="0"/>
              </a:spcAft>
              <a:buClr>
                <a:schemeClr val="dk1"/>
              </a:buClr>
              <a:buFont typeface="Arial"/>
              <a:buNone/>
            </a:pPr>
            <a:r>
              <a:rPr lang="en" sz="1400" b="0" i="0" u="none" strike="noStrike" cap="none">
                <a:solidFill>
                  <a:srgbClr val="0000FF"/>
                </a:solidFill>
                <a:latin typeface="Arial"/>
                <a:ea typeface="Arial"/>
                <a:cs typeface="Arial"/>
                <a:sym typeface="Arial"/>
              </a:rPr>
              <a:t>Any </a:t>
            </a:r>
            <a:r>
              <a:rPr lang="en" sz="1400" b="1" i="0" u="none" strike="noStrike" cap="none">
                <a:solidFill>
                  <a:srgbClr val="0000FF"/>
                </a:solidFill>
                <a:latin typeface="Arial"/>
                <a:ea typeface="Arial"/>
                <a:cs typeface="Arial"/>
                <a:sym typeface="Arial"/>
              </a:rPr>
              <a:t>iterable</a:t>
            </a:r>
            <a:r>
              <a:rPr lang="en" sz="1400" b="0" i="0" u="none" strike="noStrike" cap="none">
                <a:solidFill>
                  <a:srgbClr val="0000FF"/>
                </a:solidFill>
                <a:latin typeface="Arial"/>
                <a:ea typeface="Arial"/>
                <a:cs typeface="Arial"/>
                <a:sym typeface="Arial"/>
              </a:rPr>
              <a:t> object must have a __iter__ that returns an </a:t>
            </a:r>
            <a:r>
              <a:rPr lang="en" sz="1400" b="1" i="0" u="none" strike="noStrike" cap="none">
                <a:solidFill>
                  <a:srgbClr val="0000FF"/>
                </a:solidFill>
                <a:latin typeface="Arial"/>
                <a:ea typeface="Arial"/>
                <a:cs typeface="Arial"/>
                <a:sym typeface="Arial"/>
              </a:rPr>
              <a:t>iterator</a:t>
            </a:r>
            <a:r>
              <a:rPr lang="en" sz="1400" b="0" i="0" u="none" strike="noStrike" cap="none">
                <a:solidFill>
                  <a:srgbClr val="0000FF"/>
                </a:solidFill>
                <a:latin typeface="Arial"/>
                <a:ea typeface="Arial"/>
                <a:cs typeface="Arial"/>
                <a:sym typeface="Arial"/>
              </a:rPr>
              <a:t> which must have a __next__.</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60"/>
        <p:cNvGrpSpPr/>
        <p:nvPr/>
      </p:nvGrpSpPr>
      <p:grpSpPr>
        <a:xfrm>
          <a:off x="0" y="0"/>
          <a:ext cx="0" cy="0"/>
          <a:chOff x="0" y="0"/>
          <a:chExt cx="0" cy="0"/>
        </a:xfrm>
      </p:grpSpPr>
      <p:sp>
        <p:nvSpPr>
          <p:cNvPr id="261" name="Google Shape;261;p4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DA0002"/>
                </a:solidFill>
                <a:latin typeface="Arial"/>
                <a:ea typeface="Arial"/>
                <a:cs typeface="Arial"/>
                <a:sym typeface="Arial"/>
              </a:rPr>
              <a:t>Iterators/Generators</a:t>
            </a:r>
            <a:endParaRPr/>
          </a:p>
        </p:txBody>
      </p:sp>
      <p:sp>
        <p:nvSpPr>
          <p:cNvPr id="262" name="Google Shape;262;p4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class StrangeIterator:</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def __init__(self):</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a:t>
            </a:r>
            <a:r>
              <a:rPr lang="en" sz="1200" b="0" i="0" u="none" strike="noStrike" cap="none">
                <a:solidFill>
                  <a:srgbClr val="FF0000"/>
                </a:solidFill>
                <a:latin typeface="Consolas"/>
                <a:ea typeface="Consolas"/>
                <a:cs typeface="Consolas"/>
                <a:sym typeface="Consolas"/>
              </a:rPr>
              <a:t>self.start = 0</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rgbClr val="FF0000"/>
                </a:solidFill>
                <a:latin typeface="Consolas"/>
                <a:ea typeface="Consolas"/>
                <a:cs typeface="Consolas"/>
                <a:sym typeface="Consolas"/>
              </a:rPr>
              <a:t>		self.step = 1</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def __next__(self):</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a:t>
            </a:r>
            <a:r>
              <a:rPr lang="en" sz="1200" b="0" i="0" u="none" strike="noStrike" cap="none">
                <a:solidFill>
                  <a:srgbClr val="FF0000"/>
                </a:solidFill>
                <a:latin typeface="Consolas"/>
                <a:ea typeface="Consolas"/>
                <a:cs typeface="Consolas"/>
                <a:sym typeface="Consolas"/>
              </a:rPr>
              <a:t>if self.step &gt;= 10:</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rgbClr val="FF0000"/>
                </a:solidFill>
                <a:latin typeface="Consolas"/>
                <a:ea typeface="Consolas"/>
                <a:cs typeface="Consolas"/>
                <a:sym typeface="Consolas"/>
              </a:rPr>
              <a:t>			raise StopIteration</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rgbClr val="FF0000"/>
                </a:solidFill>
                <a:latin typeface="Consolas"/>
                <a:ea typeface="Consolas"/>
                <a:cs typeface="Consolas"/>
                <a:sym typeface="Consolas"/>
              </a:rPr>
              <a:t>		self.start += self.step</a:t>
            </a:r>
            <a:endParaRPr/>
          </a:p>
          <a:p>
            <a:pPr marL="457200" marR="0" lvl="0" indent="381000" algn="l" rtl="0">
              <a:lnSpc>
                <a:spcPct val="100000"/>
              </a:lnSpc>
              <a:spcBef>
                <a:spcPts val="0"/>
              </a:spcBef>
              <a:spcAft>
                <a:spcPts val="0"/>
              </a:spcAft>
              <a:buClr>
                <a:schemeClr val="dk1"/>
              </a:buClr>
              <a:buFont typeface="Arial"/>
              <a:buNone/>
            </a:pPr>
            <a:r>
              <a:rPr lang="en" sz="1200" b="0" i="0" u="none" strike="noStrike" cap="none">
                <a:solidFill>
                  <a:srgbClr val="FF0000"/>
                </a:solidFill>
                <a:latin typeface="Consolas"/>
                <a:ea typeface="Consolas"/>
                <a:cs typeface="Consolas"/>
                <a:sym typeface="Consolas"/>
              </a:rPr>
              <a:t>self.step += 1</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rgbClr val="FF0000"/>
                </a:solidFill>
                <a:latin typeface="Consolas"/>
                <a:ea typeface="Consolas"/>
                <a:cs typeface="Consolas"/>
                <a:sym typeface="Consolas"/>
              </a:rPr>
              <a:t>		return self.start</a:t>
            </a:r>
            <a:endParaRPr/>
          </a:p>
          <a:p>
            <a:pPr marL="0" marR="0" lvl="0" indent="0" algn="l" rtl="0">
              <a:lnSpc>
                <a:spcPct val="100000"/>
              </a:lnSpc>
              <a:spcBef>
                <a:spcPts val="0"/>
              </a:spcBef>
              <a:spcAft>
                <a:spcPts val="0"/>
              </a:spcAft>
              <a:buClr>
                <a:schemeClr val="dk1"/>
              </a:buClr>
              <a:buFont typeface="Arial"/>
              <a:buNone/>
            </a:pPr>
            <a:r>
              <a:rPr lang="en" sz="1200" b="0" i="0" u="none" strike="noStrike" cap="none">
                <a:solidFill>
                  <a:srgbClr val="FF0000"/>
                </a:solidFill>
                <a:latin typeface="Consolas"/>
                <a:ea typeface="Consolas"/>
                <a:cs typeface="Consolas"/>
                <a:sym typeface="Consolas"/>
              </a:rPr>
              <a:t>	</a:t>
            </a:r>
            <a:r>
              <a:rPr lang="en" sz="1200" b="0" i="0" u="none" strike="noStrike" cap="none">
                <a:solidFill>
                  <a:schemeClr val="dk1"/>
                </a:solidFill>
                <a:latin typeface="Consolas"/>
                <a:ea typeface="Consolas"/>
                <a:cs typeface="Consolas"/>
                <a:sym typeface="Consolas"/>
              </a:rPr>
              <a:t>def __iter__(self):</a:t>
            </a:r>
            <a:endParaRPr/>
          </a:p>
          <a:p>
            <a:pPr marL="914400" marR="0" lvl="0" indent="0" algn="l" rtl="0">
              <a:lnSpc>
                <a:spcPct val="100000"/>
              </a:lnSpc>
              <a:spcBef>
                <a:spcPts val="0"/>
              </a:spcBef>
              <a:spcAft>
                <a:spcPts val="0"/>
              </a:spcAft>
              <a:buClr>
                <a:schemeClr val="dk1"/>
              </a:buClr>
              <a:buFont typeface="Consolas"/>
              <a:buNone/>
            </a:pPr>
            <a:r>
              <a:rPr lang="en" sz="1200" b="0" i="0" u="none" strike="noStrike" cap="none">
                <a:solidFill>
                  <a:srgbClr val="FF0000"/>
                </a:solidFill>
                <a:latin typeface="Consolas"/>
                <a:ea typeface="Consolas"/>
                <a:cs typeface="Consolas"/>
                <a:sym typeface="Consolas"/>
              </a:rPr>
              <a:t>return self</a:t>
            </a:r>
            <a:endParaRPr/>
          </a:p>
        </p:txBody>
      </p:sp>
      <p:sp>
        <p:nvSpPr>
          <p:cNvPr id="263" name="Google Shape;263;p47"/>
          <p:cNvSpPr txBox="1"/>
          <p:nvPr/>
        </p:nvSpPr>
        <p:spPr>
          <a:xfrm>
            <a:off x="4226100" y="1213200"/>
            <a:ext cx="4460700" cy="369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class StrangeIterable:</a:t>
            </a:r>
            <a:endParaRPr/>
          </a:p>
          <a:p>
            <a:pPr marL="0" marR="0" lvl="0" indent="0" algn="l" rtl="0">
              <a:lnSpc>
                <a:spcPct val="100000"/>
              </a:lnSpc>
              <a:spcBef>
                <a:spcPts val="60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def __init__(self):</a:t>
            </a:r>
            <a:endParaRPr/>
          </a:p>
          <a:p>
            <a:pPr marL="0" marR="0" lvl="0" indent="0" algn="l" rtl="0">
              <a:lnSpc>
                <a:spcPct val="100000"/>
              </a:lnSpc>
              <a:spcBef>
                <a:spcPts val="60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pass</a:t>
            </a:r>
            <a:endParaRPr/>
          </a:p>
          <a:p>
            <a:pPr marL="0" marR="0" lvl="0" indent="0" algn="l" rtl="0">
              <a:lnSpc>
                <a:spcPct val="100000"/>
              </a:lnSpc>
              <a:spcBef>
                <a:spcPts val="60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def __iter__(self):</a:t>
            </a:r>
            <a:endParaRPr/>
          </a:p>
          <a:p>
            <a:pPr marL="0" marR="0" lvl="0" indent="0" algn="l" rtl="0">
              <a:lnSpc>
                <a:spcPct val="100000"/>
              </a:lnSpc>
              <a:spcBef>
                <a:spcPts val="600"/>
              </a:spcBef>
              <a:spcAft>
                <a:spcPts val="0"/>
              </a:spcAft>
              <a:buClr>
                <a:schemeClr val="dk1"/>
              </a:buClr>
              <a:buFont typeface="Arial"/>
              <a:buNone/>
            </a:pPr>
            <a:r>
              <a:rPr lang="en" sz="1200" b="0" i="0" u="none" strike="noStrike" cap="none">
                <a:solidFill>
                  <a:schemeClr val="dk1"/>
                </a:solidFill>
                <a:latin typeface="Consolas"/>
                <a:ea typeface="Consolas"/>
                <a:cs typeface="Consolas"/>
                <a:sym typeface="Consolas"/>
              </a:rPr>
              <a:t>		</a:t>
            </a:r>
            <a:r>
              <a:rPr lang="en" sz="1200" b="0" i="0" u="none" strike="noStrike" cap="none">
                <a:solidFill>
                  <a:srgbClr val="FF0000"/>
                </a:solidFill>
                <a:latin typeface="Consolas"/>
                <a:ea typeface="Consolas"/>
                <a:cs typeface="Consolas"/>
                <a:sym typeface="Consolas"/>
              </a:rPr>
              <a:t>return StrangeIterator()</a:t>
            </a:r>
            <a:endParaRPr/>
          </a:p>
          <a:p>
            <a:pPr marL="0" marR="0" lvl="0" indent="0" algn="l" rtl="0">
              <a:lnSpc>
                <a:spcPct val="100000"/>
              </a:lnSpc>
              <a:spcBef>
                <a:spcPts val="600"/>
              </a:spcBef>
              <a:spcAft>
                <a:spcPts val="0"/>
              </a:spcAft>
              <a:buClr>
                <a:schemeClr val="dk1"/>
              </a:buClr>
              <a:buFont typeface="Arial"/>
              <a:buNone/>
            </a:pPr>
            <a:endParaRPr sz="12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Iterators/Generators</a:t>
            </a:r>
            <a:endParaRPr/>
          </a:p>
        </p:txBody>
      </p:sp>
      <p:sp>
        <p:nvSpPr>
          <p:cNvPr id="269" name="Google Shape;269;p4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def mystery_gen():</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&gt;&gt;&gt; mg = mystery_gen()</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&gt;&gt;&gt; next(mg)</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[1]</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&gt;&gt;&gt; next(mg)</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[2, 2]</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&gt;&gt;&gt; next(mg)</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[4, 4, 4, 4]</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&gt;&gt;&gt; next(mg)</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[8, 8, 8, 8, 8, 8, 8, 8]</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&gt;&gt;&gt; next(mg)</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Traceback (most recent call last):</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StopIteration</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Agenda</a:t>
            </a:r>
            <a:endParaRPr/>
          </a:p>
        </p:txBody>
      </p:sp>
      <p:sp>
        <p:nvSpPr>
          <p:cNvPr id="101" name="Google Shape;101;p22"/>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4A86E8"/>
              </a:buClr>
              <a:buSzPts val="1800"/>
              <a:buFont typeface="Arial"/>
              <a:buChar char="●"/>
            </a:pPr>
            <a:r>
              <a:rPr lang="en" sz="1800">
                <a:solidFill>
                  <a:srgbClr val="4A86E8"/>
                </a:solidFill>
              </a:rPr>
              <a:t>SQL</a:t>
            </a:r>
            <a:endParaRPr sz="1800">
              <a:solidFill>
                <a:srgbClr val="4A86E8"/>
              </a:solidFill>
            </a:endParaRPr>
          </a:p>
          <a:p>
            <a:pPr marL="457200" lvl="0" indent="-342900" algn="l" rtl="0">
              <a:spcBef>
                <a:spcPts val="0"/>
              </a:spcBef>
              <a:spcAft>
                <a:spcPts val="0"/>
              </a:spcAft>
              <a:buClr>
                <a:srgbClr val="4A86E8"/>
              </a:buClr>
              <a:buSzPts val="1800"/>
              <a:buFont typeface="Arial"/>
              <a:buChar char="●"/>
            </a:pPr>
            <a:r>
              <a:rPr lang="en" sz="1800">
                <a:solidFill>
                  <a:srgbClr val="4A86E8"/>
                </a:solidFill>
              </a:rPr>
              <a:t>Scheme</a:t>
            </a:r>
            <a:endParaRPr sz="1800">
              <a:solidFill>
                <a:srgbClr val="4A86E8"/>
              </a:solidFill>
            </a:endParaRPr>
          </a:p>
          <a:p>
            <a:pPr marL="457200" lvl="0" indent="-342900" algn="l" rtl="0">
              <a:spcBef>
                <a:spcPts val="0"/>
              </a:spcBef>
              <a:spcAft>
                <a:spcPts val="0"/>
              </a:spcAft>
              <a:buClr>
                <a:srgbClr val="4A86E8"/>
              </a:buClr>
              <a:buSzPts val="1800"/>
              <a:buFont typeface="Arial"/>
              <a:buChar char="●"/>
            </a:pPr>
            <a:r>
              <a:rPr lang="en" sz="1800">
                <a:solidFill>
                  <a:srgbClr val="4A86E8"/>
                </a:solidFill>
              </a:rPr>
              <a:t>Iterators/Generators</a:t>
            </a:r>
            <a:endParaRPr sz="1800">
              <a:solidFill>
                <a:srgbClr val="4A86E8"/>
              </a:solidFill>
            </a:endParaRPr>
          </a:p>
          <a:p>
            <a:pPr marL="457200" lvl="0" indent="-342900" algn="l" rtl="0">
              <a:spcBef>
                <a:spcPts val="0"/>
              </a:spcBef>
              <a:spcAft>
                <a:spcPts val="0"/>
              </a:spcAft>
              <a:buClr>
                <a:srgbClr val="4A86E8"/>
              </a:buClr>
              <a:buSzPts val="1800"/>
              <a:buFont typeface="Arial"/>
              <a:buChar char="●"/>
            </a:pPr>
            <a:r>
              <a:rPr lang="en" sz="1800">
                <a:solidFill>
                  <a:srgbClr val="4A86E8"/>
                </a:solidFill>
              </a:rPr>
              <a:t>Streams</a:t>
            </a:r>
            <a:endParaRPr sz="1800">
              <a:solidFill>
                <a:srgbClr val="4A86E8"/>
              </a:solidFill>
            </a:endParaRPr>
          </a:p>
          <a:p>
            <a:pPr marL="457200" lvl="0" indent="-342900" algn="l" rtl="0">
              <a:spcBef>
                <a:spcPts val="0"/>
              </a:spcBef>
              <a:spcAft>
                <a:spcPts val="0"/>
              </a:spcAft>
              <a:buClr>
                <a:srgbClr val="4A86E8"/>
              </a:buClr>
              <a:buSzPts val="1800"/>
              <a:buFont typeface="Arial"/>
              <a:buChar char="●"/>
            </a:pPr>
            <a:r>
              <a:rPr lang="en" sz="1800">
                <a:solidFill>
                  <a:srgbClr val="4A86E8"/>
                </a:solidFill>
              </a:rPr>
              <a:t>Macros</a:t>
            </a:r>
            <a:endParaRPr sz="1800">
              <a:solidFill>
                <a:srgbClr val="4A86E8"/>
              </a:solidFill>
            </a:endParaRPr>
          </a:p>
          <a:p>
            <a:pPr marL="457200" lvl="0" indent="-342900" algn="l" rtl="0">
              <a:spcBef>
                <a:spcPts val="0"/>
              </a:spcBef>
              <a:spcAft>
                <a:spcPts val="0"/>
              </a:spcAft>
              <a:buClr>
                <a:srgbClr val="4A86E8"/>
              </a:buClr>
              <a:buSzPts val="1800"/>
              <a:buFont typeface="Arial"/>
              <a:buChar char="●"/>
            </a:pPr>
            <a:r>
              <a:rPr lang="en" sz="1800">
                <a:solidFill>
                  <a:srgbClr val="4A86E8"/>
                </a:solidFill>
              </a:rPr>
              <a:t>Trees</a:t>
            </a:r>
            <a:endParaRPr sz="1800">
              <a:solidFill>
                <a:srgbClr val="4A86E8"/>
              </a:solidFill>
            </a:endParaRPr>
          </a:p>
          <a:p>
            <a:pPr marL="457200" lvl="0" indent="-342900" algn="l" rtl="0">
              <a:spcBef>
                <a:spcPts val="0"/>
              </a:spcBef>
              <a:spcAft>
                <a:spcPts val="0"/>
              </a:spcAft>
              <a:buClr>
                <a:srgbClr val="4A86E8"/>
              </a:buClr>
              <a:buSzPts val="1800"/>
              <a:buFont typeface="Arial"/>
              <a:buChar char="●"/>
            </a:pPr>
            <a:r>
              <a:rPr lang="en" sz="1800">
                <a:solidFill>
                  <a:srgbClr val="4A86E8"/>
                </a:solidFill>
              </a:rPr>
              <a:t>Linked-Lists</a:t>
            </a:r>
            <a:endParaRPr sz="1800">
              <a:solidFill>
                <a:srgbClr val="4A86E8"/>
              </a:solidFill>
            </a:endParaRPr>
          </a:p>
          <a:p>
            <a:pPr marL="457200" lvl="0" indent="-342900" algn="l" rtl="0">
              <a:spcBef>
                <a:spcPts val="0"/>
              </a:spcBef>
              <a:spcAft>
                <a:spcPts val="0"/>
              </a:spcAft>
              <a:buClr>
                <a:srgbClr val="4A86E8"/>
              </a:buClr>
              <a:buSzPts val="1800"/>
              <a:buFont typeface="Arial"/>
              <a:buChar char="●"/>
            </a:pPr>
            <a:r>
              <a:rPr lang="en" sz="1800">
                <a:solidFill>
                  <a:srgbClr val="4A86E8"/>
                </a:solidFill>
              </a:rPr>
              <a:t>Orders of growth</a:t>
            </a:r>
            <a:endParaRPr sz="1800">
              <a:solidFill>
                <a:srgbClr val="4A86E8"/>
              </a:solidFill>
            </a:endParaRPr>
          </a:p>
          <a:p>
            <a:pPr marL="457200" lvl="0" indent="-342900" algn="l" rtl="0">
              <a:spcBef>
                <a:spcPts val="0"/>
              </a:spcBef>
              <a:spcAft>
                <a:spcPts val="0"/>
              </a:spcAft>
              <a:buClr>
                <a:srgbClr val="4A86E8"/>
              </a:buClr>
              <a:buSzPts val="1800"/>
              <a:buFont typeface="Arial"/>
              <a:buChar char="●"/>
            </a:pPr>
            <a:r>
              <a:rPr lang="en" sz="1800">
                <a:solidFill>
                  <a:srgbClr val="4A86E8"/>
                </a:solidFill>
              </a:rPr>
              <a:t>Object-oriented programming</a:t>
            </a:r>
            <a:endParaRPr sz="1800">
              <a:solidFill>
                <a:srgbClr val="4A86E8"/>
              </a:solidFill>
            </a:endParaRPr>
          </a:p>
          <a:p>
            <a:pPr marL="457200" marR="0" lvl="0" indent="-342900" algn="l" rtl="0">
              <a:lnSpc>
                <a:spcPct val="100000"/>
              </a:lnSpc>
              <a:spcBef>
                <a:spcPts val="0"/>
              </a:spcBef>
              <a:spcAft>
                <a:spcPts val="0"/>
              </a:spcAft>
              <a:buClr>
                <a:srgbClr val="4A86E8"/>
              </a:buClr>
              <a:buSzPts val="1800"/>
              <a:buFont typeface="Arial"/>
              <a:buChar char="●"/>
            </a:pPr>
            <a:r>
              <a:rPr lang="en" sz="1800" b="0" i="0" u="none" strike="noStrike" cap="none">
                <a:solidFill>
                  <a:srgbClr val="4A86E8"/>
                </a:solidFill>
                <a:latin typeface="Arial"/>
                <a:ea typeface="Arial"/>
                <a:cs typeface="Arial"/>
                <a:sym typeface="Arial"/>
              </a:rPr>
              <a:t>Environment diagrams</a:t>
            </a:r>
            <a:endParaRPr>
              <a:solidFill>
                <a:srgbClr val="4A86E8"/>
              </a:solidFill>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rgbClr val="4A86E8"/>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800" b="1" i="1" u="none" strike="noStrike" cap="none">
                <a:solidFill>
                  <a:srgbClr val="4A86E8"/>
                </a:solidFill>
                <a:latin typeface="Arial"/>
                <a:ea typeface="Arial"/>
                <a:cs typeface="Arial"/>
                <a:sym typeface="Arial"/>
              </a:rPr>
              <a:t>This is not necessarily an exhaustive list of things to study! Check out the official details on Piazza and on </a:t>
            </a:r>
            <a:r>
              <a:rPr lang="en" sz="1800" b="1" i="1" u="none" strike="noStrike" cap="none">
                <a:solidFill>
                  <a:srgbClr val="4A86E8"/>
                </a:solidFill>
                <a:latin typeface="Courier New"/>
                <a:ea typeface="Courier New"/>
                <a:cs typeface="Courier New"/>
                <a:sym typeface="Courier New"/>
              </a:rPr>
              <a:t>cs61a.org</a:t>
            </a:r>
            <a:endParaRPr>
              <a:solidFill>
                <a:srgbClr val="4A86E8"/>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Iterators/Generators</a:t>
            </a:r>
            <a:endParaRPr/>
          </a:p>
        </p:txBody>
      </p:sp>
      <p:sp>
        <p:nvSpPr>
          <p:cNvPr id="275" name="Google Shape;275;p4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def mystery_gen():</a:t>
            </a:r>
            <a:endParaRPr/>
          </a:p>
          <a:p>
            <a:pPr marL="0" marR="0" lvl="0" indent="0" algn="l" rtl="0">
              <a:lnSpc>
                <a:spcPct val="120000"/>
              </a:lnSpc>
              <a:spcBef>
                <a:spcPts val="0"/>
              </a:spcBef>
              <a:spcAft>
                <a:spcPts val="0"/>
              </a:spcAft>
              <a:buClr>
                <a:schemeClr val="dk1"/>
              </a:buClr>
              <a:buFont typeface="Arial"/>
              <a:buNone/>
            </a:pPr>
            <a:r>
              <a:rPr lang="en" sz="1400" b="0" i="0" u="none" strike="noStrike" cap="none">
                <a:solidFill>
                  <a:schemeClr val="dk1"/>
                </a:solidFill>
                <a:latin typeface="Consolas"/>
                <a:ea typeface="Consolas"/>
                <a:cs typeface="Consolas"/>
                <a:sym typeface="Consolas"/>
              </a:rPr>
              <a:t>	</a:t>
            </a:r>
            <a:r>
              <a:rPr lang="en" sz="1400" b="0" i="0" u="none" strike="noStrike" cap="none">
                <a:solidFill>
                  <a:srgbClr val="FF0000"/>
                </a:solidFill>
                <a:latin typeface="Consolas"/>
                <a:ea typeface="Consolas"/>
                <a:cs typeface="Consolas"/>
                <a:sym typeface="Consolas"/>
              </a:rPr>
              <a:t>n_of_n = [1]</a:t>
            </a:r>
            <a:endParaRPr/>
          </a:p>
          <a:p>
            <a:pPr marL="0" marR="0" lvl="0" indent="0" algn="l" rtl="0">
              <a:lnSpc>
                <a:spcPct val="12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while n_of_n[0] &lt; 9:</a:t>
            </a:r>
            <a:endParaRPr/>
          </a:p>
          <a:p>
            <a:pPr marL="0" marR="0" lvl="0" indent="0" algn="l" rtl="0">
              <a:lnSpc>
                <a:spcPct val="12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yield n_of_n</a:t>
            </a:r>
            <a:endParaRPr/>
          </a:p>
          <a:p>
            <a:pPr marL="0" marR="0" lvl="0" indent="0" algn="l" rtl="0">
              <a:lnSpc>
                <a:spcPct val="12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next_n = n_of_n[0] * 2</a:t>
            </a:r>
            <a:endParaRPr/>
          </a:p>
          <a:p>
            <a:pPr marL="0" marR="0" lvl="0" indent="0" algn="l" rtl="0">
              <a:lnSpc>
                <a:spcPct val="120000"/>
              </a:lnSpc>
              <a:spcBef>
                <a:spcPts val="0"/>
              </a:spcBef>
              <a:spcAft>
                <a:spcPts val="0"/>
              </a:spcAft>
              <a:buClr>
                <a:schemeClr val="dk1"/>
              </a:buClr>
              <a:buFont typeface="Consolas"/>
              <a:buNone/>
            </a:pPr>
            <a:r>
              <a:rPr lang="en" sz="1400" b="0" i="0" u="none" strike="noStrike" cap="none">
                <a:solidFill>
                  <a:srgbClr val="FF0000"/>
                </a:solidFill>
                <a:latin typeface="Consolas"/>
                <a:ea typeface="Consolas"/>
                <a:cs typeface="Consolas"/>
                <a:sym typeface="Consolas"/>
              </a:rPr>
              <a:t>		n_of_n = [next_n] * next_n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Iterators/Generators (Fa ‘15 Q: 1)</a:t>
            </a:r>
            <a:endParaRPr/>
          </a:p>
        </p:txBody>
      </p:sp>
      <p:pic>
        <p:nvPicPr>
          <p:cNvPr id="281" name="Google Shape;281;p50" descr="Screen Shot 2016-05-07 at 12.42.28.png"/>
          <p:cNvPicPr preferRelativeResize="0"/>
          <p:nvPr/>
        </p:nvPicPr>
        <p:blipFill rotWithShape="1">
          <a:blip r:embed="rId3">
            <a:alphaModFix/>
          </a:blip>
          <a:srcRect t="19080"/>
          <a:stretch/>
        </p:blipFill>
        <p:spPr>
          <a:xfrm>
            <a:off x="5002175" y="1920700"/>
            <a:ext cx="2661300" cy="3071400"/>
          </a:xfrm>
          <a:prstGeom prst="rect">
            <a:avLst/>
          </a:prstGeom>
          <a:noFill/>
          <a:ln>
            <a:noFill/>
          </a:ln>
        </p:spPr>
      </p:pic>
      <p:pic>
        <p:nvPicPr>
          <p:cNvPr id="282" name="Google Shape;282;p50" descr="Screen Shot 2016-05-07 at 12.42.18.png"/>
          <p:cNvPicPr preferRelativeResize="0"/>
          <p:nvPr/>
        </p:nvPicPr>
        <p:blipFill rotWithShape="1">
          <a:blip r:embed="rId4">
            <a:alphaModFix/>
          </a:blip>
          <a:srcRect/>
          <a:stretch/>
        </p:blipFill>
        <p:spPr>
          <a:xfrm>
            <a:off x="527790" y="1196300"/>
            <a:ext cx="2844300" cy="3795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286"/>
        <p:cNvGrpSpPr/>
        <p:nvPr/>
      </p:nvGrpSpPr>
      <p:grpSpPr>
        <a:xfrm>
          <a:off x="0" y="0"/>
          <a:ext cx="0" cy="0"/>
          <a:chOff x="0" y="0"/>
          <a:chExt cx="0" cy="0"/>
        </a:xfrm>
      </p:grpSpPr>
      <p:sp>
        <p:nvSpPr>
          <p:cNvPr id="287" name="Google Shape;287;p5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Iterators/Generators (Fa ‘15 Q: 1)</a:t>
            </a:r>
            <a:endParaRPr/>
          </a:p>
        </p:txBody>
      </p:sp>
      <p:pic>
        <p:nvPicPr>
          <p:cNvPr id="288" name="Google Shape;288;p51" descr="Screen Shot 2016-05-07 at 12.45.16.png"/>
          <p:cNvPicPr preferRelativeResize="0"/>
          <p:nvPr/>
        </p:nvPicPr>
        <p:blipFill rotWithShape="1">
          <a:blip r:embed="rId3">
            <a:alphaModFix/>
          </a:blip>
          <a:srcRect t="25233"/>
          <a:stretch/>
        </p:blipFill>
        <p:spPr>
          <a:xfrm>
            <a:off x="1603175" y="2178025"/>
            <a:ext cx="5482200" cy="2768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2"/>
          <p:cNvSpPr txBox="1">
            <a:spLocks noGrp="1"/>
          </p:cNvSpPr>
          <p:nvPr>
            <p:ph type="ctrTitle"/>
          </p:nvPr>
        </p:nvSpPr>
        <p:spPr>
          <a:xfrm>
            <a:off x="457200" y="563759"/>
            <a:ext cx="8229600" cy="30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Font typeface="Arial"/>
              <a:buNone/>
            </a:pPr>
            <a:r>
              <a:rPr lang="en" sz="7200" b="1" i="0" u="none" strike="noStrike" cap="none">
                <a:solidFill>
                  <a:srgbClr val="4A86E8"/>
                </a:solidFill>
                <a:latin typeface="Arial"/>
                <a:ea typeface="Arial"/>
                <a:cs typeface="Arial"/>
                <a:sym typeface="Arial"/>
              </a:rPr>
              <a:t>Streams &amp; Macros</a:t>
            </a:r>
            <a:endParaRPr>
              <a:solidFill>
                <a:srgbClr val="4A86E8"/>
              </a:solidFill>
            </a:endParaRPr>
          </a:p>
        </p:txBody>
      </p:sp>
      <p:sp>
        <p:nvSpPr>
          <p:cNvPr id="294" name="Google Shape;294;p52"/>
          <p:cNvSpPr txBox="1">
            <a:spLocks noGrp="1"/>
          </p:cNvSpPr>
          <p:nvPr>
            <p:ph type="subTitle" idx="1"/>
          </p:nvPr>
        </p:nvSpPr>
        <p:spPr>
          <a:xfrm>
            <a:off x="457200" y="3716392"/>
            <a:ext cx="8229600" cy="1232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Font typeface="Arial"/>
              <a:buNone/>
            </a:pPr>
            <a:endParaRPr sz="4800" b="0" i="0" u="none" strike="noStrike" cap="none">
              <a:solidFill>
                <a:schemeClr val="dk2"/>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8"/>
        <p:cNvGrpSpPr/>
        <p:nvPr/>
      </p:nvGrpSpPr>
      <p:grpSpPr>
        <a:xfrm>
          <a:off x="0" y="0"/>
          <a:ext cx="0" cy="0"/>
          <a:chOff x="0" y="0"/>
          <a:chExt cx="0" cy="0"/>
        </a:xfrm>
      </p:grpSpPr>
      <p:sp>
        <p:nvSpPr>
          <p:cNvPr id="299" name="Google Shape;299;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Final Exam Format (Example)</a:t>
            </a:r>
            <a:endParaRPr>
              <a:solidFill>
                <a:srgbClr val="0000FF"/>
              </a:solidFill>
            </a:endParaRPr>
          </a:p>
        </p:txBody>
      </p:sp>
      <p:sp>
        <p:nvSpPr>
          <p:cNvPr id="300" name="Google Shape;300;p53"/>
          <p:cNvSpPr txBox="1">
            <a:spLocks noGrp="1"/>
          </p:cNvSpPr>
          <p:nvPr>
            <p:ph type="body" idx="1"/>
          </p:nvPr>
        </p:nvSpPr>
        <p:spPr>
          <a:xfrm>
            <a:off x="311700" y="955025"/>
            <a:ext cx="8520600" cy="361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Final: 7 Questions, 3 Hours</a:t>
            </a:r>
            <a:endParaRPr>
              <a:solidFill>
                <a:srgbClr val="073763"/>
              </a:solidFill>
            </a:endParaRPr>
          </a:p>
          <a:p>
            <a:pPr marL="0" lvl="0" indent="0" algn="l" rtl="0">
              <a:spcBef>
                <a:spcPts val="1600"/>
              </a:spcBef>
              <a:spcAft>
                <a:spcPts val="0"/>
              </a:spcAft>
              <a:buNone/>
            </a:pPr>
            <a:r>
              <a:rPr lang="en">
                <a:solidFill>
                  <a:srgbClr val="073763"/>
                </a:solidFill>
              </a:rPr>
              <a:t>Midterms: 5 Questions, 2 Hours</a:t>
            </a:r>
            <a:endParaRPr>
              <a:solidFill>
                <a:srgbClr val="073763"/>
              </a:solidFill>
            </a:endParaRPr>
          </a:p>
          <a:p>
            <a:pPr marL="457200" lvl="0" indent="-342900" algn="l" rtl="0">
              <a:spcBef>
                <a:spcPts val="1600"/>
              </a:spcBef>
              <a:spcAft>
                <a:spcPts val="0"/>
              </a:spcAft>
              <a:buClr>
                <a:srgbClr val="073763"/>
              </a:buClr>
              <a:buSzPts val="1800"/>
              <a:buAutoNum type="arabicPeriod"/>
            </a:pPr>
            <a:r>
              <a:rPr lang="en">
                <a:solidFill>
                  <a:srgbClr val="073763"/>
                </a:solidFill>
              </a:rPr>
              <a:t>WWPD</a:t>
            </a:r>
            <a:endParaRPr>
              <a:solidFill>
                <a:srgbClr val="073763"/>
              </a:solidFill>
            </a:endParaRPr>
          </a:p>
          <a:p>
            <a:pPr marL="457200" lvl="0" indent="-342900" algn="l" rtl="0">
              <a:spcBef>
                <a:spcPts val="0"/>
              </a:spcBef>
              <a:spcAft>
                <a:spcPts val="0"/>
              </a:spcAft>
              <a:buClr>
                <a:srgbClr val="073763"/>
              </a:buClr>
              <a:buSzPts val="1800"/>
              <a:buAutoNum type="arabicPeriod"/>
            </a:pPr>
            <a:r>
              <a:rPr lang="en">
                <a:solidFill>
                  <a:srgbClr val="073763"/>
                </a:solidFill>
              </a:rPr>
              <a:t>Environment Diagram</a:t>
            </a:r>
            <a:endParaRPr>
              <a:solidFill>
                <a:srgbClr val="073763"/>
              </a:solidFill>
            </a:endParaRPr>
          </a:p>
          <a:p>
            <a:pPr marL="457200" lvl="0" indent="-342900" algn="l" rtl="0">
              <a:spcBef>
                <a:spcPts val="0"/>
              </a:spcBef>
              <a:spcAft>
                <a:spcPts val="0"/>
              </a:spcAft>
              <a:buClr>
                <a:srgbClr val="073763"/>
              </a:buClr>
              <a:buSzPts val="1800"/>
              <a:buAutoNum type="arabicPeriod"/>
            </a:pPr>
            <a:r>
              <a:rPr lang="en">
                <a:solidFill>
                  <a:srgbClr val="073763"/>
                </a:solidFill>
              </a:rPr>
              <a:t>SQL</a:t>
            </a:r>
            <a:endParaRPr>
              <a:solidFill>
                <a:srgbClr val="073763"/>
              </a:solidFill>
            </a:endParaRPr>
          </a:p>
          <a:p>
            <a:pPr marL="457200" lvl="0" indent="-342900" algn="l" rtl="0">
              <a:spcBef>
                <a:spcPts val="0"/>
              </a:spcBef>
              <a:spcAft>
                <a:spcPts val="0"/>
              </a:spcAft>
              <a:buClr>
                <a:srgbClr val="073763"/>
              </a:buClr>
              <a:buSzPts val="1800"/>
              <a:buAutoNum type="arabicPeriod"/>
            </a:pPr>
            <a:r>
              <a:rPr lang="en">
                <a:solidFill>
                  <a:srgbClr val="073763"/>
                </a:solidFill>
              </a:rPr>
              <a:t>Scheme</a:t>
            </a:r>
            <a:endParaRPr>
              <a:solidFill>
                <a:srgbClr val="073763"/>
              </a:solidFill>
            </a:endParaRPr>
          </a:p>
          <a:p>
            <a:pPr marL="457200" lvl="0" indent="-342900" algn="l" rtl="0">
              <a:spcBef>
                <a:spcPts val="0"/>
              </a:spcBef>
              <a:spcAft>
                <a:spcPts val="0"/>
              </a:spcAft>
              <a:buClr>
                <a:srgbClr val="073763"/>
              </a:buClr>
              <a:buSzPts val="1800"/>
              <a:buAutoNum type="arabicPeriod"/>
            </a:pPr>
            <a:r>
              <a:rPr lang="en">
                <a:solidFill>
                  <a:srgbClr val="073763"/>
                </a:solidFill>
              </a:rPr>
              <a:t>Tree Recursion</a:t>
            </a:r>
            <a:endParaRPr>
              <a:solidFill>
                <a:srgbClr val="073763"/>
              </a:solidFill>
            </a:endParaRPr>
          </a:p>
          <a:p>
            <a:pPr marL="914400" lvl="1" indent="-317500" algn="l" rtl="0">
              <a:spcBef>
                <a:spcPts val="0"/>
              </a:spcBef>
              <a:spcAft>
                <a:spcPts val="0"/>
              </a:spcAft>
              <a:buClr>
                <a:srgbClr val="073763"/>
              </a:buClr>
              <a:buSzPts val="1400"/>
              <a:buAutoNum type="alphaLcPeriod"/>
            </a:pPr>
            <a:r>
              <a:rPr lang="en">
                <a:solidFill>
                  <a:srgbClr val="073763"/>
                </a:solidFill>
              </a:rPr>
              <a:t>Multiple Choice Runtime Analysis</a:t>
            </a:r>
            <a:endParaRPr>
              <a:solidFill>
                <a:srgbClr val="073763"/>
              </a:solidFill>
            </a:endParaRPr>
          </a:p>
          <a:p>
            <a:pPr marL="457200" lvl="0" indent="-342900" algn="l" rtl="0">
              <a:spcBef>
                <a:spcPts val="0"/>
              </a:spcBef>
              <a:spcAft>
                <a:spcPts val="0"/>
              </a:spcAft>
              <a:buClr>
                <a:srgbClr val="073763"/>
              </a:buClr>
              <a:buSzPts val="1800"/>
              <a:buAutoNum type="arabicPeriod"/>
            </a:pPr>
            <a:r>
              <a:rPr lang="en">
                <a:solidFill>
                  <a:srgbClr val="073763"/>
                </a:solidFill>
              </a:rPr>
              <a:t>Python Mutation</a:t>
            </a:r>
            <a:endParaRPr>
              <a:solidFill>
                <a:srgbClr val="073763"/>
              </a:solidFill>
            </a:endParaRPr>
          </a:p>
          <a:p>
            <a:pPr marL="457200" lvl="0" indent="-342900" algn="l" rtl="0">
              <a:spcBef>
                <a:spcPts val="0"/>
              </a:spcBef>
              <a:spcAft>
                <a:spcPts val="0"/>
              </a:spcAft>
              <a:buClr>
                <a:srgbClr val="073763"/>
              </a:buClr>
              <a:buSzPts val="1800"/>
              <a:buAutoNum type="arabicPeriod"/>
            </a:pPr>
            <a:r>
              <a:rPr lang="en">
                <a:solidFill>
                  <a:srgbClr val="073763"/>
                </a:solidFill>
              </a:rPr>
              <a:t>Generators</a:t>
            </a:r>
            <a:endParaRPr>
              <a:solidFill>
                <a:srgbClr val="073763"/>
              </a:solidFill>
            </a:endParaRPr>
          </a:p>
          <a:p>
            <a:pPr marL="0" lvl="0" indent="0" algn="l" rtl="0">
              <a:spcBef>
                <a:spcPts val="1600"/>
              </a:spcBef>
              <a:spcAft>
                <a:spcPts val="1600"/>
              </a:spcAft>
              <a:buNone/>
            </a:pPr>
            <a:r>
              <a:rPr lang="en">
                <a:solidFill>
                  <a:srgbClr val="073763"/>
                </a:solidFill>
              </a:rPr>
              <a:t>Final will be cumulative, covering everything in the course</a:t>
            </a:r>
            <a:endParaRPr>
              <a:solidFill>
                <a:srgbClr val="07376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0">
                                            <p:txEl>
                                              <p:pRg st="0" end="0"/>
                                            </p:txEl>
                                          </p:spTgt>
                                        </p:tgtEl>
                                        <p:attrNameLst>
                                          <p:attrName>style.visibility</p:attrName>
                                        </p:attrNameLst>
                                      </p:cBhvr>
                                      <p:to>
                                        <p:strVal val="visible"/>
                                      </p:to>
                                    </p:set>
                                    <p:animEffect transition="in" filter="fade">
                                      <p:cBhvr>
                                        <p:cTn id="7" dur="1"/>
                                        <p:tgtEl>
                                          <p:spTgt spid="3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0">
                                            <p:txEl>
                                              <p:pRg st="1" end="1"/>
                                            </p:txEl>
                                          </p:spTgt>
                                        </p:tgtEl>
                                        <p:attrNameLst>
                                          <p:attrName>style.visibility</p:attrName>
                                        </p:attrNameLst>
                                      </p:cBhvr>
                                      <p:to>
                                        <p:strVal val="visible"/>
                                      </p:to>
                                    </p:set>
                                    <p:animEffect transition="in" filter="fade">
                                      <p:cBhvr>
                                        <p:cTn id="12" dur="1"/>
                                        <p:tgtEl>
                                          <p:spTgt spid="3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0">
                                            <p:txEl>
                                              <p:pRg st="2" end="2"/>
                                            </p:txEl>
                                          </p:spTgt>
                                        </p:tgtEl>
                                        <p:attrNameLst>
                                          <p:attrName>style.visibility</p:attrName>
                                        </p:attrNameLst>
                                      </p:cBhvr>
                                      <p:to>
                                        <p:strVal val="visible"/>
                                      </p:to>
                                    </p:set>
                                    <p:animEffect transition="in" filter="fade">
                                      <p:cBhvr>
                                        <p:cTn id="17" dur="1"/>
                                        <p:tgtEl>
                                          <p:spTgt spid="3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0">
                                            <p:txEl>
                                              <p:pRg st="3" end="3"/>
                                            </p:txEl>
                                          </p:spTgt>
                                        </p:tgtEl>
                                        <p:attrNameLst>
                                          <p:attrName>style.visibility</p:attrName>
                                        </p:attrNameLst>
                                      </p:cBhvr>
                                      <p:to>
                                        <p:strVal val="visible"/>
                                      </p:to>
                                    </p:set>
                                    <p:animEffect transition="in" filter="fade">
                                      <p:cBhvr>
                                        <p:cTn id="22" dur="1"/>
                                        <p:tgtEl>
                                          <p:spTgt spid="3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0">
                                            <p:txEl>
                                              <p:pRg st="4" end="4"/>
                                            </p:txEl>
                                          </p:spTgt>
                                        </p:tgtEl>
                                        <p:attrNameLst>
                                          <p:attrName>style.visibility</p:attrName>
                                        </p:attrNameLst>
                                      </p:cBhvr>
                                      <p:to>
                                        <p:strVal val="visible"/>
                                      </p:to>
                                    </p:set>
                                    <p:animEffect transition="in" filter="fade">
                                      <p:cBhvr>
                                        <p:cTn id="27" dur="1"/>
                                        <p:tgtEl>
                                          <p:spTgt spid="3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0">
                                            <p:txEl>
                                              <p:pRg st="5" end="5"/>
                                            </p:txEl>
                                          </p:spTgt>
                                        </p:tgtEl>
                                        <p:attrNameLst>
                                          <p:attrName>style.visibility</p:attrName>
                                        </p:attrNameLst>
                                      </p:cBhvr>
                                      <p:to>
                                        <p:strVal val="visible"/>
                                      </p:to>
                                    </p:set>
                                    <p:animEffect transition="in" filter="fade">
                                      <p:cBhvr>
                                        <p:cTn id="32" dur="1"/>
                                        <p:tgtEl>
                                          <p:spTgt spid="3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0">
                                            <p:txEl>
                                              <p:pRg st="6" end="6"/>
                                            </p:txEl>
                                          </p:spTgt>
                                        </p:tgtEl>
                                        <p:attrNameLst>
                                          <p:attrName>style.visibility</p:attrName>
                                        </p:attrNameLst>
                                      </p:cBhvr>
                                      <p:to>
                                        <p:strVal val="visible"/>
                                      </p:to>
                                    </p:set>
                                    <p:animEffect transition="in" filter="fade">
                                      <p:cBhvr>
                                        <p:cTn id="37" dur="1"/>
                                        <p:tgtEl>
                                          <p:spTgt spid="3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0">
                                            <p:txEl>
                                              <p:pRg st="7" end="7"/>
                                            </p:txEl>
                                          </p:spTgt>
                                        </p:tgtEl>
                                        <p:attrNameLst>
                                          <p:attrName>style.visibility</p:attrName>
                                        </p:attrNameLst>
                                      </p:cBhvr>
                                      <p:to>
                                        <p:strVal val="visible"/>
                                      </p:to>
                                    </p:set>
                                    <p:animEffect transition="in" filter="fade">
                                      <p:cBhvr>
                                        <p:cTn id="42" dur="1"/>
                                        <p:tgtEl>
                                          <p:spTgt spid="30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0">
                                            <p:txEl>
                                              <p:pRg st="8" end="8"/>
                                            </p:txEl>
                                          </p:spTgt>
                                        </p:tgtEl>
                                        <p:attrNameLst>
                                          <p:attrName>style.visibility</p:attrName>
                                        </p:attrNameLst>
                                      </p:cBhvr>
                                      <p:to>
                                        <p:strVal val="visible"/>
                                      </p:to>
                                    </p:set>
                                    <p:animEffect transition="in" filter="fade">
                                      <p:cBhvr>
                                        <p:cTn id="47" dur="1"/>
                                        <p:tgtEl>
                                          <p:spTgt spid="30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00">
                                            <p:txEl>
                                              <p:pRg st="9" end="9"/>
                                            </p:txEl>
                                          </p:spTgt>
                                        </p:tgtEl>
                                        <p:attrNameLst>
                                          <p:attrName>style.visibility</p:attrName>
                                        </p:attrNameLst>
                                      </p:cBhvr>
                                      <p:to>
                                        <p:strVal val="visible"/>
                                      </p:to>
                                    </p:set>
                                    <p:animEffect transition="in" filter="fade">
                                      <p:cBhvr>
                                        <p:cTn id="52" dur="1"/>
                                        <p:tgtEl>
                                          <p:spTgt spid="30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00">
                                            <p:txEl>
                                              <p:pRg st="10" end="10"/>
                                            </p:txEl>
                                          </p:spTgt>
                                        </p:tgtEl>
                                        <p:attrNameLst>
                                          <p:attrName>style.visibility</p:attrName>
                                        </p:attrNameLst>
                                      </p:cBhvr>
                                      <p:to>
                                        <p:strVal val="visible"/>
                                      </p:to>
                                    </p:set>
                                    <p:animEffect transition="in" filter="fade">
                                      <p:cBhvr>
                                        <p:cTn id="57" dur="1"/>
                                        <p:tgtEl>
                                          <p:spTgt spid="30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4"/>
        <p:cNvGrpSpPr/>
        <p:nvPr/>
      </p:nvGrpSpPr>
      <p:grpSpPr>
        <a:xfrm>
          <a:off x="0" y="0"/>
          <a:ext cx="0" cy="0"/>
          <a:chOff x="0" y="0"/>
          <a:chExt cx="0" cy="0"/>
        </a:xfrm>
      </p:grpSpPr>
      <p:sp>
        <p:nvSpPr>
          <p:cNvPr id="305" name="Google Shape;305;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Streams</a:t>
            </a:r>
            <a:endParaRPr>
              <a:solidFill>
                <a:srgbClr val="0000FF"/>
              </a:solidFill>
            </a:endParaRPr>
          </a:p>
        </p:txBody>
      </p:sp>
      <p:sp>
        <p:nvSpPr>
          <p:cNvPr id="306" name="Google Shape;306;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How can we represent an infinitely long sequence?</a:t>
            </a:r>
            <a:endParaRPr>
              <a:solidFill>
                <a:srgbClr val="073763"/>
              </a:solidFill>
            </a:endParaRPr>
          </a:p>
          <a:p>
            <a:pPr marL="0" lvl="0" indent="0" algn="l" rtl="0">
              <a:spcBef>
                <a:spcPts val="1600"/>
              </a:spcBef>
              <a:spcAft>
                <a:spcPts val="0"/>
              </a:spcAft>
              <a:buNone/>
            </a:pPr>
            <a:r>
              <a:rPr lang="en">
                <a:solidFill>
                  <a:srgbClr val="073763"/>
                </a:solidFill>
              </a:rPr>
              <a:t>Using defined rules to calculate every element of a given sequence</a:t>
            </a:r>
            <a:endParaRPr>
              <a:solidFill>
                <a:srgbClr val="073763"/>
              </a:solidFill>
            </a:endParaRPr>
          </a:p>
          <a:p>
            <a:pPr marL="0" lvl="0" indent="457200" algn="l" rtl="0">
              <a:spcBef>
                <a:spcPts val="1600"/>
              </a:spcBef>
              <a:spcAft>
                <a:spcPts val="0"/>
              </a:spcAft>
              <a:buNone/>
            </a:pPr>
            <a:r>
              <a:rPr lang="en">
                <a:solidFill>
                  <a:srgbClr val="073763"/>
                </a:solidFill>
              </a:rPr>
              <a:t>Fib(0) = 0, Fib(1) = 1</a:t>
            </a:r>
            <a:endParaRPr>
              <a:solidFill>
                <a:srgbClr val="073763"/>
              </a:solidFill>
            </a:endParaRPr>
          </a:p>
          <a:p>
            <a:pPr marL="457200" lvl="0" indent="0" algn="l" rtl="0">
              <a:spcBef>
                <a:spcPts val="1600"/>
              </a:spcBef>
              <a:spcAft>
                <a:spcPts val="0"/>
              </a:spcAft>
              <a:buNone/>
            </a:pPr>
            <a:r>
              <a:rPr lang="en">
                <a:solidFill>
                  <a:srgbClr val="073763"/>
                </a:solidFill>
              </a:rPr>
              <a:t>Fib(x) = Fib(x - 1) + Fib(x - 2)</a:t>
            </a:r>
            <a:endParaRPr>
              <a:solidFill>
                <a:srgbClr val="073763"/>
              </a:solidFill>
            </a:endParaRPr>
          </a:p>
          <a:p>
            <a:pPr marL="0" lvl="0" indent="0" algn="l" rtl="0">
              <a:spcBef>
                <a:spcPts val="1600"/>
              </a:spcBef>
              <a:spcAft>
                <a:spcPts val="0"/>
              </a:spcAft>
              <a:buNone/>
            </a:pPr>
            <a:r>
              <a:rPr lang="en">
                <a:solidFill>
                  <a:srgbClr val="073763"/>
                </a:solidFill>
              </a:rPr>
              <a:t>How can we represent infinitely long sequences in Python?</a:t>
            </a:r>
            <a:endParaRPr>
              <a:solidFill>
                <a:srgbClr val="073763"/>
              </a:solidFill>
            </a:endParaRPr>
          </a:p>
          <a:p>
            <a:pPr marL="0" lvl="0" indent="457200" algn="l" rtl="0">
              <a:spcBef>
                <a:spcPts val="1600"/>
              </a:spcBef>
              <a:spcAft>
                <a:spcPts val="0"/>
              </a:spcAft>
              <a:buNone/>
            </a:pPr>
            <a:r>
              <a:rPr lang="en">
                <a:solidFill>
                  <a:srgbClr val="073763"/>
                </a:solidFill>
              </a:rPr>
              <a:t>Iterators	that implement the defined rules of a given sequence</a:t>
            </a:r>
            <a:endParaRPr>
              <a:solidFill>
                <a:srgbClr val="073763"/>
              </a:solidFill>
            </a:endParaRPr>
          </a:p>
          <a:p>
            <a:pPr marL="0" lvl="0" indent="0" algn="l" rtl="0">
              <a:spcBef>
                <a:spcPts val="1600"/>
              </a:spcBef>
              <a:spcAft>
                <a:spcPts val="1600"/>
              </a:spcAft>
              <a:buNone/>
            </a:pPr>
            <a:r>
              <a:rPr lang="en">
                <a:solidFill>
                  <a:srgbClr val="073763"/>
                </a:solidFill>
              </a:rPr>
              <a:t>	Scheme has no iterators support</a:t>
            </a:r>
            <a:endParaRPr>
              <a:solidFill>
                <a:srgbClr val="07376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Streams</a:t>
            </a:r>
            <a:endParaRPr>
              <a:solidFill>
                <a:srgbClr val="0000FF"/>
              </a:solidFill>
            </a:endParaRPr>
          </a:p>
        </p:txBody>
      </p:sp>
      <p:sp>
        <p:nvSpPr>
          <p:cNvPr id="312" name="Google Shape;312;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Example: </a:t>
            </a:r>
            <a:endParaRPr>
              <a:solidFill>
                <a:srgbClr val="073763"/>
              </a:solidFill>
            </a:endParaRPr>
          </a:p>
          <a:p>
            <a:pPr marL="0" lvl="0" indent="0" algn="l" rtl="0">
              <a:spcBef>
                <a:spcPts val="1600"/>
              </a:spcBef>
              <a:spcAft>
                <a:spcPts val="0"/>
              </a:spcAft>
              <a:buNone/>
            </a:pPr>
            <a:r>
              <a:rPr lang="en">
                <a:solidFill>
                  <a:srgbClr val="073763"/>
                </a:solidFill>
              </a:rPr>
              <a:t>	natural(n): an infinitely long list of increasing natural numbers starting at x</a:t>
            </a:r>
            <a:endParaRPr>
              <a:solidFill>
                <a:srgbClr val="073763"/>
              </a:solidFill>
            </a:endParaRPr>
          </a:p>
          <a:p>
            <a:pPr marL="457200" lvl="0" indent="0" algn="l" rtl="0">
              <a:spcBef>
                <a:spcPts val="1600"/>
              </a:spcBef>
              <a:spcAft>
                <a:spcPts val="0"/>
              </a:spcAft>
              <a:buNone/>
            </a:pPr>
            <a:r>
              <a:rPr lang="en">
                <a:solidFill>
                  <a:srgbClr val="073763"/>
                </a:solidFill>
              </a:rPr>
              <a:t>natural(1) : [1, 2, 3, 4, ….]</a:t>
            </a:r>
            <a:endParaRPr>
              <a:solidFill>
                <a:srgbClr val="073763"/>
              </a:solidFill>
            </a:endParaRPr>
          </a:p>
          <a:p>
            <a:pPr marL="0" lvl="0" indent="457200" algn="l" rtl="0">
              <a:spcBef>
                <a:spcPts val="1600"/>
              </a:spcBef>
              <a:spcAft>
                <a:spcPts val="0"/>
              </a:spcAft>
              <a:buNone/>
            </a:pPr>
            <a:r>
              <a:rPr lang="en">
                <a:solidFill>
                  <a:srgbClr val="073763"/>
                </a:solidFill>
              </a:rPr>
              <a:t>natural(1): [1, natural(2)]</a:t>
            </a:r>
            <a:endParaRPr>
              <a:solidFill>
                <a:srgbClr val="073763"/>
              </a:solidFill>
            </a:endParaRPr>
          </a:p>
          <a:p>
            <a:pPr marL="0" lvl="0" indent="0" algn="l" rtl="0">
              <a:spcBef>
                <a:spcPts val="1600"/>
              </a:spcBef>
              <a:spcAft>
                <a:spcPts val="0"/>
              </a:spcAft>
              <a:buNone/>
            </a:pPr>
            <a:endParaRPr>
              <a:solidFill>
                <a:srgbClr val="073763"/>
              </a:solidFill>
            </a:endParaRPr>
          </a:p>
          <a:p>
            <a:pPr marL="0" lvl="0" indent="0" algn="l" rtl="0">
              <a:spcBef>
                <a:spcPts val="1600"/>
              </a:spcBef>
              <a:spcAft>
                <a:spcPts val="0"/>
              </a:spcAft>
              <a:buNone/>
            </a:pPr>
            <a:r>
              <a:rPr lang="en">
                <a:solidFill>
                  <a:srgbClr val="073763"/>
                </a:solidFill>
              </a:rPr>
              <a:t>Stream: a </a:t>
            </a:r>
            <a:r>
              <a:rPr lang="en" i="1">
                <a:solidFill>
                  <a:srgbClr val="073763"/>
                </a:solidFill>
              </a:rPr>
              <a:t>lazy </a:t>
            </a:r>
            <a:r>
              <a:rPr lang="en">
                <a:solidFill>
                  <a:srgbClr val="073763"/>
                </a:solidFill>
              </a:rPr>
              <a:t>Scheme list (recursive data structure with two elements)</a:t>
            </a:r>
            <a:endParaRPr>
              <a:solidFill>
                <a:srgbClr val="073763"/>
              </a:solidFill>
            </a:endParaRPr>
          </a:p>
          <a:p>
            <a:pPr marL="0" lvl="0" indent="0" algn="l" rtl="0">
              <a:spcBef>
                <a:spcPts val="1600"/>
              </a:spcBef>
              <a:spcAft>
                <a:spcPts val="0"/>
              </a:spcAft>
              <a:buNone/>
            </a:pPr>
            <a:r>
              <a:rPr lang="en">
                <a:solidFill>
                  <a:srgbClr val="073763"/>
                </a:solidFill>
              </a:rPr>
              <a:t>	First element: explicitly calculated/represented</a:t>
            </a:r>
            <a:endParaRPr>
              <a:solidFill>
                <a:srgbClr val="073763"/>
              </a:solidFill>
            </a:endParaRPr>
          </a:p>
          <a:p>
            <a:pPr marL="0" lvl="0" indent="457200" algn="l" rtl="0">
              <a:spcBef>
                <a:spcPts val="1600"/>
              </a:spcBef>
              <a:spcAft>
                <a:spcPts val="0"/>
              </a:spcAft>
              <a:buNone/>
            </a:pPr>
            <a:r>
              <a:rPr lang="en">
                <a:solidFill>
                  <a:srgbClr val="073763"/>
                </a:solidFill>
              </a:rPr>
              <a:t>Second element: another stream	</a:t>
            </a:r>
            <a:endParaRPr>
              <a:solidFill>
                <a:srgbClr val="073763"/>
              </a:solidFill>
            </a:endParaRPr>
          </a:p>
          <a:p>
            <a:pPr marL="457200" lvl="0" indent="457200" algn="l" rtl="0">
              <a:spcBef>
                <a:spcPts val="1600"/>
              </a:spcBef>
              <a:spcAft>
                <a:spcPts val="0"/>
              </a:spcAft>
              <a:buNone/>
            </a:pPr>
            <a:r>
              <a:rPr lang="en">
                <a:solidFill>
                  <a:srgbClr val="073763"/>
                </a:solidFill>
              </a:rPr>
              <a:t>Will only be evaluated when asked for</a:t>
            </a:r>
            <a:endParaRPr>
              <a:solidFill>
                <a:srgbClr val="073763"/>
              </a:solidFill>
            </a:endParaRPr>
          </a:p>
          <a:p>
            <a:pPr marL="0" lvl="0" indent="0" algn="l" rtl="0">
              <a:spcBef>
                <a:spcPts val="1600"/>
              </a:spcBef>
              <a:spcAft>
                <a:spcPts val="0"/>
              </a:spcAft>
              <a:buNone/>
            </a:pPr>
            <a:r>
              <a:rPr lang="en">
                <a:solidFill>
                  <a:srgbClr val="073763"/>
                </a:solidFill>
              </a:rPr>
              <a:t>	</a:t>
            </a:r>
            <a:endParaRPr>
              <a:solidFill>
                <a:srgbClr val="073763"/>
              </a:solidFill>
            </a:endParaRPr>
          </a:p>
          <a:p>
            <a:pPr marL="0" lvl="0" indent="0" algn="l" rtl="0">
              <a:spcBef>
                <a:spcPts val="1600"/>
              </a:spcBef>
              <a:spcAft>
                <a:spcPts val="0"/>
              </a:spcAft>
              <a:buNone/>
            </a:pPr>
            <a:endParaRPr>
              <a:solidFill>
                <a:srgbClr val="073763"/>
              </a:solidFill>
            </a:endParaRPr>
          </a:p>
          <a:p>
            <a:pPr marL="0" lvl="0" indent="0" algn="l" rtl="0">
              <a:spcBef>
                <a:spcPts val="1600"/>
              </a:spcBef>
              <a:spcAft>
                <a:spcPts val="1600"/>
              </a:spcAft>
              <a:buNone/>
            </a:pPr>
            <a:endParaRPr>
              <a:solidFill>
                <a:srgbClr val="07376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6"/>
        <p:cNvGrpSpPr/>
        <p:nvPr/>
      </p:nvGrpSpPr>
      <p:grpSpPr>
        <a:xfrm>
          <a:off x="0" y="0"/>
          <a:ext cx="0" cy="0"/>
          <a:chOff x="0" y="0"/>
          <a:chExt cx="0" cy="0"/>
        </a:xfrm>
      </p:grpSpPr>
      <p:sp>
        <p:nvSpPr>
          <p:cNvPr id="317" name="Google Shape;317;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Streams Syntax</a:t>
            </a:r>
            <a:endParaRPr>
              <a:solidFill>
                <a:srgbClr val="0000FF"/>
              </a:solidFill>
            </a:endParaRPr>
          </a:p>
        </p:txBody>
      </p:sp>
      <p:sp>
        <p:nvSpPr>
          <p:cNvPr id="318" name="Google Shape;318;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Generalizing naturals(n):</a:t>
            </a:r>
            <a:endParaRPr>
              <a:solidFill>
                <a:srgbClr val="073763"/>
              </a:solidFill>
            </a:endParaRPr>
          </a:p>
          <a:p>
            <a:pPr marL="457200" lvl="0" indent="0" algn="l" rtl="0">
              <a:spcBef>
                <a:spcPts val="1600"/>
              </a:spcBef>
              <a:spcAft>
                <a:spcPts val="0"/>
              </a:spcAft>
              <a:buNone/>
            </a:pPr>
            <a:r>
              <a:rPr lang="en">
                <a:solidFill>
                  <a:srgbClr val="073763"/>
                </a:solidFill>
              </a:rPr>
              <a:t>naturals(1): [1, 2, 3, 4 …] = [1, naturals(2)]</a:t>
            </a:r>
            <a:endParaRPr>
              <a:solidFill>
                <a:srgbClr val="073763"/>
              </a:solidFill>
            </a:endParaRPr>
          </a:p>
          <a:p>
            <a:pPr marL="457200" lvl="0" indent="0" algn="l" rtl="0">
              <a:spcBef>
                <a:spcPts val="1600"/>
              </a:spcBef>
              <a:spcAft>
                <a:spcPts val="0"/>
              </a:spcAft>
              <a:buNone/>
            </a:pPr>
            <a:r>
              <a:rPr lang="en">
                <a:solidFill>
                  <a:srgbClr val="073763"/>
                </a:solidFill>
              </a:rPr>
              <a:t>naturals(n): [n, n+1, n+2 … ] = [n, naturals(n+1)]</a:t>
            </a:r>
            <a:endParaRPr>
              <a:solidFill>
                <a:srgbClr val="073763"/>
              </a:solidFill>
            </a:endParaRPr>
          </a:p>
          <a:p>
            <a:pPr marL="0" lvl="0" indent="457200" algn="l" rtl="0">
              <a:spcBef>
                <a:spcPts val="1600"/>
              </a:spcBef>
              <a:spcAft>
                <a:spcPts val="0"/>
              </a:spcAft>
              <a:buNone/>
            </a:pPr>
            <a:r>
              <a:rPr lang="en">
                <a:solidFill>
                  <a:srgbClr val="073763"/>
                </a:solidFill>
              </a:rPr>
              <a:t>(define (naturals n) (cons-stream n (naturals (+ n 1))) </a:t>
            </a:r>
            <a:endParaRPr>
              <a:solidFill>
                <a:srgbClr val="073763"/>
              </a:solidFill>
            </a:endParaRPr>
          </a:p>
          <a:p>
            <a:pPr marL="0" lvl="0" indent="0" algn="l" rtl="0">
              <a:spcBef>
                <a:spcPts val="1600"/>
              </a:spcBef>
              <a:spcAft>
                <a:spcPts val="0"/>
              </a:spcAft>
              <a:buNone/>
            </a:pPr>
            <a:endParaRPr>
              <a:solidFill>
                <a:srgbClr val="073763"/>
              </a:solidFill>
            </a:endParaRPr>
          </a:p>
          <a:p>
            <a:pPr marL="0" lvl="0" indent="0" algn="l" rtl="0">
              <a:spcBef>
                <a:spcPts val="1600"/>
              </a:spcBef>
              <a:spcAft>
                <a:spcPts val="0"/>
              </a:spcAft>
              <a:buNone/>
            </a:pPr>
            <a:r>
              <a:rPr lang="en">
                <a:solidFill>
                  <a:srgbClr val="073763"/>
                </a:solidFill>
              </a:rPr>
              <a:t>(cons-stream operand1 operand2)</a:t>
            </a:r>
            <a:endParaRPr>
              <a:solidFill>
                <a:srgbClr val="073763"/>
              </a:solidFill>
            </a:endParaRPr>
          </a:p>
          <a:p>
            <a:pPr marL="0" lvl="0" indent="457200" algn="l" rtl="0">
              <a:spcBef>
                <a:spcPts val="1600"/>
              </a:spcBef>
              <a:spcAft>
                <a:spcPts val="0"/>
              </a:spcAft>
              <a:buNone/>
            </a:pPr>
            <a:r>
              <a:rPr lang="en">
                <a:solidFill>
                  <a:srgbClr val="073763"/>
                </a:solidFill>
              </a:rPr>
              <a:t>Makes a stream [operand1 (element), operand2 (stream)] </a:t>
            </a:r>
            <a:endParaRPr>
              <a:solidFill>
                <a:srgbClr val="073763"/>
              </a:solidFill>
            </a:endParaRPr>
          </a:p>
          <a:p>
            <a:pPr marL="0" lvl="0" indent="0" algn="l" rtl="0">
              <a:spcBef>
                <a:spcPts val="1600"/>
              </a:spcBef>
              <a:spcAft>
                <a:spcPts val="0"/>
              </a:spcAft>
              <a:buNone/>
            </a:pPr>
            <a:r>
              <a:rPr lang="en">
                <a:solidFill>
                  <a:srgbClr val="073763"/>
                </a:solidFill>
              </a:rPr>
              <a:t>		</a:t>
            </a:r>
            <a:endParaRPr>
              <a:solidFill>
                <a:srgbClr val="073763"/>
              </a:solidFill>
            </a:endParaRPr>
          </a:p>
          <a:p>
            <a:pPr marL="0" lvl="0" indent="0" algn="l" rtl="0">
              <a:spcBef>
                <a:spcPts val="1600"/>
              </a:spcBef>
              <a:spcAft>
                <a:spcPts val="0"/>
              </a:spcAft>
              <a:buNone/>
            </a:pPr>
            <a:endParaRPr>
              <a:solidFill>
                <a:srgbClr val="073763"/>
              </a:solidFill>
            </a:endParaRPr>
          </a:p>
          <a:p>
            <a:pPr marL="0" lvl="0" indent="0" algn="l" rtl="0">
              <a:spcBef>
                <a:spcPts val="1600"/>
              </a:spcBef>
              <a:spcAft>
                <a:spcPts val="1600"/>
              </a:spcAft>
              <a:buNone/>
            </a:pPr>
            <a:endParaRPr>
              <a:solidFill>
                <a:srgbClr val="07376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2"/>
        <p:cNvGrpSpPr/>
        <p:nvPr/>
      </p:nvGrpSpPr>
      <p:grpSpPr>
        <a:xfrm>
          <a:off x="0" y="0"/>
          <a:ext cx="0" cy="0"/>
          <a:chOff x="0" y="0"/>
          <a:chExt cx="0" cy="0"/>
        </a:xfrm>
      </p:grpSpPr>
      <p:sp>
        <p:nvSpPr>
          <p:cNvPr id="323" name="Google Shape;323;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Streams Syntax</a:t>
            </a:r>
            <a:endParaRPr>
              <a:solidFill>
                <a:srgbClr val="0000FF"/>
              </a:solidFill>
            </a:endParaRPr>
          </a:p>
        </p:txBody>
      </p:sp>
      <p:sp>
        <p:nvSpPr>
          <p:cNvPr id="324" name="Google Shape;324;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(define (naturals n) (cons-stream n (naturals (+ n 1))) </a:t>
            </a:r>
            <a:endParaRPr>
              <a:solidFill>
                <a:srgbClr val="073763"/>
              </a:solidFill>
            </a:endParaRPr>
          </a:p>
          <a:p>
            <a:pPr marL="0" lvl="0" indent="0" algn="l" rtl="0">
              <a:spcBef>
                <a:spcPts val="1600"/>
              </a:spcBef>
              <a:spcAft>
                <a:spcPts val="0"/>
              </a:spcAft>
              <a:buNone/>
            </a:pPr>
            <a:r>
              <a:rPr lang="en">
                <a:solidFill>
                  <a:srgbClr val="073763"/>
                </a:solidFill>
              </a:rPr>
              <a:t>(car (naturals 1))</a:t>
            </a:r>
            <a:endParaRPr>
              <a:solidFill>
                <a:srgbClr val="073763"/>
              </a:solidFill>
            </a:endParaRPr>
          </a:p>
          <a:p>
            <a:pPr marL="0" lvl="0" indent="0" algn="l" rtl="0">
              <a:spcBef>
                <a:spcPts val="1600"/>
              </a:spcBef>
              <a:spcAft>
                <a:spcPts val="0"/>
              </a:spcAft>
              <a:buNone/>
            </a:pPr>
            <a:r>
              <a:rPr lang="en">
                <a:solidFill>
                  <a:srgbClr val="073763"/>
                </a:solidFill>
              </a:rPr>
              <a:t>	1</a:t>
            </a:r>
            <a:endParaRPr>
              <a:solidFill>
                <a:srgbClr val="073763"/>
              </a:solidFill>
            </a:endParaRPr>
          </a:p>
          <a:p>
            <a:pPr marL="0" lvl="0" indent="0" algn="l" rtl="0">
              <a:spcBef>
                <a:spcPts val="1600"/>
              </a:spcBef>
              <a:spcAft>
                <a:spcPts val="0"/>
              </a:spcAft>
              <a:buNone/>
            </a:pPr>
            <a:r>
              <a:rPr lang="en">
                <a:solidFill>
                  <a:srgbClr val="073763"/>
                </a:solidFill>
              </a:rPr>
              <a:t>(car (cdr-stream (naturals 1)))</a:t>
            </a:r>
            <a:endParaRPr>
              <a:solidFill>
                <a:srgbClr val="073763"/>
              </a:solidFill>
            </a:endParaRPr>
          </a:p>
          <a:p>
            <a:pPr marL="0" lvl="0" indent="0" algn="l" rtl="0">
              <a:spcBef>
                <a:spcPts val="1600"/>
              </a:spcBef>
              <a:spcAft>
                <a:spcPts val="0"/>
              </a:spcAft>
              <a:buNone/>
            </a:pPr>
            <a:r>
              <a:rPr lang="en">
                <a:solidFill>
                  <a:srgbClr val="073763"/>
                </a:solidFill>
              </a:rPr>
              <a:t>	2</a:t>
            </a:r>
            <a:endParaRPr>
              <a:solidFill>
                <a:srgbClr val="073763"/>
              </a:solidFill>
            </a:endParaRPr>
          </a:p>
          <a:p>
            <a:pPr marL="0" lvl="0" indent="0" algn="l" rtl="0">
              <a:spcBef>
                <a:spcPts val="1600"/>
              </a:spcBef>
              <a:spcAft>
                <a:spcPts val="0"/>
              </a:spcAft>
              <a:buNone/>
            </a:pPr>
            <a:r>
              <a:rPr lang="en">
                <a:solidFill>
                  <a:srgbClr val="073763"/>
                </a:solidFill>
              </a:rPr>
              <a:t>(naturals 1)</a:t>
            </a:r>
            <a:endParaRPr>
              <a:solidFill>
                <a:srgbClr val="073763"/>
              </a:solidFill>
            </a:endParaRPr>
          </a:p>
          <a:p>
            <a:pPr marL="0" lvl="0" indent="457200" algn="l" rtl="0">
              <a:spcBef>
                <a:spcPts val="1600"/>
              </a:spcBef>
              <a:spcAft>
                <a:spcPts val="0"/>
              </a:spcAft>
              <a:buNone/>
            </a:pPr>
            <a:r>
              <a:rPr lang="en">
                <a:solidFill>
                  <a:srgbClr val="073763"/>
                </a:solidFill>
              </a:rPr>
              <a:t>(1 . #[promise (not forced)])</a:t>
            </a:r>
            <a:endParaRPr>
              <a:solidFill>
                <a:srgbClr val="073763"/>
              </a:solidFill>
            </a:endParaRPr>
          </a:p>
          <a:p>
            <a:pPr marL="0" lvl="0" indent="0" algn="l" rtl="0">
              <a:spcBef>
                <a:spcPts val="1600"/>
              </a:spcBef>
              <a:spcAft>
                <a:spcPts val="0"/>
              </a:spcAft>
              <a:buNone/>
            </a:pPr>
            <a:r>
              <a:rPr lang="en">
                <a:solidFill>
                  <a:srgbClr val="073763"/>
                </a:solidFill>
              </a:rPr>
              <a:t>		</a:t>
            </a:r>
            <a:endParaRPr>
              <a:solidFill>
                <a:srgbClr val="073763"/>
              </a:solidFill>
            </a:endParaRPr>
          </a:p>
          <a:p>
            <a:pPr marL="0" lvl="0" indent="0" algn="l" rtl="0">
              <a:spcBef>
                <a:spcPts val="1600"/>
              </a:spcBef>
              <a:spcAft>
                <a:spcPts val="0"/>
              </a:spcAft>
              <a:buNone/>
            </a:pPr>
            <a:endParaRPr>
              <a:solidFill>
                <a:srgbClr val="073763"/>
              </a:solidFill>
            </a:endParaRPr>
          </a:p>
          <a:p>
            <a:pPr marL="0" lvl="0" indent="0" algn="l" rtl="0">
              <a:spcBef>
                <a:spcPts val="1600"/>
              </a:spcBef>
              <a:spcAft>
                <a:spcPts val="1600"/>
              </a:spcAft>
              <a:buNone/>
            </a:pPr>
            <a:endParaRPr>
              <a:solidFill>
                <a:srgbClr val="07376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8"/>
        <p:cNvGrpSpPr/>
        <p:nvPr/>
      </p:nvGrpSpPr>
      <p:grpSpPr>
        <a:xfrm>
          <a:off x="0" y="0"/>
          <a:ext cx="0" cy="0"/>
          <a:chOff x="0" y="0"/>
          <a:chExt cx="0" cy="0"/>
        </a:xfrm>
      </p:grpSpPr>
      <p:sp>
        <p:nvSpPr>
          <p:cNvPr id="329" name="Google Shape;329;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Streams Syntax</a:t>
            </a:r>
            <a:endParaRPr>
              <a:solidFill>
                <a:srgbClr val="0000FF"/>
              </a:solidFill>
            </a:endParaRPr>
          </a:p>
        </p:txBody>
      </p:sp>
      <p:sp>
        <p:nvSpPr>
          <p:cNvPr id="330" name="Google Shape;330;p5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Lazy Evaluation</a:t>
            </a:r>
            <a:endParaRPr>
              <a:solidFill>
                <a:srgbClr val="073763"/>
              </a:solidFill>
            </a:endParaRPr>
          </a:p>
          <a:p>
            <a:pPr marL="457200" lvl="0" indent="0" algn="l" rtl="0">
              <a:spcBef>
                <a:spcPts val="1600"/>
              </a:spcBef>
              <a:spcAft>
                <a:spcPts val="0"/>
              </a:spcAft>
              <a:buNone/>
            </a:pPr>
            <a:r>
              <a:rPr lang="en">
                <a:solidFill>
                  <a:srgbClr val="073763"/>
                </a:solidFill>
              </a:rPr>
              <a:t>A promise is not evaluated until it is forced</a:t>
            </a:r>
            <a:endParaRPr>
              <a:solidFill>
                <a:srgbClr val="073763"/>
              </a:solidFill>
            </a:endParaRPr>
          </a:p>
          <a:p>
            <a:pPr marL="0" lvl="0" indent="0" algn="l" rtl="0">
              <a:spcBef>
                <a:spcPts val="1600"/>
              </a:spcBef>
              <a:spcAft>
                <a:spcPts val="0"/>
              </a:spcAft>
              <a:buNone/>
            </a:pPr>
            <a:r>
              <a:rPr lang="en">
                <a:solidFill>
                  <a:srgbClr val="073763"/>
                </a:solidFill>
              </a:rPr>
              <a:t>	The next element of the stream is not calculated until it is asked for</a:t>
            </a:r>
            <a:endParaRPr>
              <a:solidFill>
                <a:srgbClr val="073763"/>
              </a:solidFill>
            </a:endParaRPr>
          </a:p>
          <a:p>
            <a:pPr marL="0" lvl="0" indent="0" algn="l" rtl="0">
              <a:spcBef>
                <a:spcPts val="1600"/>
              </a:spcBef>
              <a:spcAft>
                <a:spcPts val="0"/>
              </a:spcAft>
              <a:buNone/>
            </a:pPr>
            <a:endParaRPr>
              <a:solidFill>
                <a:srgbClr val="073763"/>
              </a:solidFill>
            </a:endParaRPr>
          </a:p>
          <a:p>
            <a:pPr marL="0" lvl="0" indent="0" algn="l" rtl="0">
              <a:spcBef>
                <a:spcPts val="1600"/>
              </a:spcBef>
              <a:spcAft>
                <a:spcPts val="0"/>
              </a:spcAft>
              <a:buNone/>
            </a:pPr>
            <a:r>
              <a:rPr lang="en">
                <a:solidFill>
                  <a:srgbClr val="073763"/>
                </a:solidFill>
              </a:rPr>
              <a:t>Memoization</a:t>
            </a:r>
            <a:endParaRPr>
              <a:solidFill>
                <a:srgbClr val="073763"/>
              </a:solidFill>
            </a:endParaRPr>
          </a:p>
          <a:p>
            <a:pPr marL="0" lvl="0" indent="0" algn="l" rtl="0">
              <a:spcBef>
                <a:spcPts val="1600"/>
              </a:spcBef>
              <a:spcAft>
                <a:spcPts val="0"/>
              </a:spcAft>
              <a:buNone/>
            </a:pPr>
            <a:r>
              <a:rPr lang="en">
                <a:solidFill>
                  <a:srgbClr val="073763"/>
                </a:solidFill>
              </a:rPr>
              <a:t>	A promise that has been forced will not be re-evaluated</a:t>
            </a:r>
            <a:endParaRPr>
              <a:solidFill>
                <a:srgbClr val="073763"/>
              </a:solidFill>
            </a:endParaRPr>
          </a:p>
          <a:p>
            <a:pPr marL="0" lvl="0" indent="0" algn="l" rtl="0">
              <a:spcBef>
                <a:spcPts val="1600"/>
              </a:spcBef>
              <a:spcAft>
                <a:spcPts val="0"/>
              </a:spcAft>
              <a:buNone/>
            </a:pPr>
            <a:r>
              <a:rPr lang="en">
                <a:solidFill>
                  <a:srgbClr val="073763"/>
                </a:solidFill>
              </a:rPr>
              <a:t>	When an element of the stream has been calculated</a:t>
            </a:r>
            <a:endParaRPr>
              <a:solidFill>
                <a:srgbClr val="073763"/>
              </a:solidFill>
            </a:endParaRPr>
          </a:p>
          <a:p>
            <a:pPr marL="457200" lvl="0" indent="457200" algn="l" rtl="0">
              <a:spcBef>
                <a:spcPts val="1600"/>
              </a:spcBef>
              <a:spcAft>
                <a:spcPts val="1600"/>
              </a:spcAft>
              <a:buNone/>
            </a:pPr>
            <a:r>
              <a:rPr lang="en">
                <a:solidFill>
                  <a:srgbClr val="073763"/>
                </a:solidFill>
              </a:rPr>
              <a:t>It is simply stored and returned when asked for again</a:t>
            </a:r>
            <a:endParaRPr>
              <a:solidFill>
                <a:srgbClr val="07376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3"/>
          <p:cNvSpPr txBox="1">
            <a:spLocks noGrp="1"/>
          </p:cNvSpPr>
          <p:nvPr>
            <p:ph type="ctrTitle"/>
          </p:nvPr>
        </p:nvSpPr>
        <p:spPr>
          <a:xfrm>
            <a:off x="457200" y="563759"/>
            <a:ext cx="8229600" cy="30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Font typeface="Arial"/>
              <a:buNone/>
            </a:pPr>
            <a:r>
              <a:rPr lang="en" sz="7200" b="1" i="0" u="none" strike="noStrike" cap="none">
                <a:latin typeface="Arial"/>
                <a:ea typeface="Arial"/>
                <a:cs typeface="Arial"/>
                <a:sym typeface="Arial"/>
              </a:rPr>
              <a:t>Structured Query Language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Arial"/>
              <a:buNone/>
            </a:pPr>
            <a:r>
              <a:rPr lang="en"/>
              <a:t>Example stream problem </a:t>
            </a:r>
            <a:endParaRPr>
              <a:solidFill>
                <a:srgbClr val="4A86E8"/>
              </a:solidFill>
            </a:endParaRPr>
          </a:p>
        </p:txBody>
      </p:sp>
      <p:sp>
        <p:nvSpPr>
          <p:cNvPr id="336" name="Google Shape;336;p59"/>
          <p:cNvSpPr txBox="1">
            <a:spLocks noGrp="1"/>
          </p:cNvSpPr>
          <p:nvPr>
            <p:ph type="body" idx="1"/>
          </p:nvPr>
        </p:nvSpPr>
        <p:spPr>
          <a:xfrm>
            <a:off x="5334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a:t>Write a function that takes x_0, a, c, and m that implements the following sequence as a Scheme stream:</a:t>
            </a:r>
            <a:endParaRPr/>
          </a:p>
          <a:p>
            <a:pPr marL="0" marR="0" lvl="0" indent="0" algn="l" rtl="0">
              <a:lnSpc>
                <a:spcPct val="100000"/>
              </a:lnSpc>
              <a:spcBef>
                <a:spcPts val="0"/>
              </a:spcBef>
              <a:spcAft>
                <a:spcPts val="0"/>
              </a:spcAft>
              <a:buClr>
                <a:schemeClr val="dk1"/>
              </a:buClr>
              <a:buFont typeface="Arial"/>
              <a:buNone/>
            </a:pPr>
            <a:endParaRPr/>
          </a:p>
          <a:p>
            <a:pPr marL="0" marR="0" lvl="0" indent="0" algn="l" rtl="0">
              <a:lnSpc>
                <a:spcPct val="100000"/>
              </a:lnSpc>
              <a:spcBef>
                <a:spcPts val="0"/>
              </a:spcBef>
              <a:spcAft>
                <a:spcPts val="0"/>
              </a:spcAft>
              <a:buClr>
                <a:schemeClr val="dk1"/>
              </a:buClr>
              <a:buFont typeface="Arial"/>
              <a:buNone/>
            </a:pPr>
            <a:endParaRPr/>
          </a:p>
          <a:p>
            <a:pPr marL="0" marR="0" lvl="0" indent="0" algn="l" rtl="0">
              <a:lnSpc>
                <a:spcPct val="100000"/>
              </a:lnSpc>
              <a:spcBef>
                <a:spcPts val="0"/>
              </a:spcBef>
              <a:spcAft>
                <a:spcPts val="0"/>
              </a:spcAft>
              <a:buClr>
                <a:schemeClr val="dk1"/>
              </a:buClr>
              <a:buFont typeface="Arial"/>
              <a:buNone/>
            </a:pPr>
            <a:r>
              <a:rPr lang="en">
                <a:latin typeface="Consolas"/>
                <a:ea typeface="Consolas"/>
                <a:cs typeface="Consolas"/>
                <a:sym typeface="Consolas"/>
              </a:rPr>
              <a:t>(define (rng x_0 a c m)</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a:latin typeface="Consolas"/>
                <a:ea typeface="Consolas"/>
                <a:cs typeface="Consolas"/>
                <a:sym typeface="Consolas"/>
              </a:rPr>
              <a:t>	'your-code-here</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a:latin typeface="Consolas"/>
                <a:ea typeface="Consolas"/>
                <a:cs typeface="Consolas"/>
                <a:sym typeface="Consolas"/>
              </a:rPr>
              <a:t>)</a:t>
            </a:r>
            <a:endParaRPr>
              <a:latin typeface="Consolas"/>
              <a:ea typeface="Consolas"/>
              <a:cs typeface="Consolas"/>
              <a:sym typeface="Consolas"/>
            </a:endParaRPr>
          </a:p>
        </p:txBody>
      </p:sp>
      <p:pic>
        <p:nvPicPr>
          <p:cNvPr id="337" name="Google Shape;337;p59"/>
          <p:cNvPicPr preferRelativeResize="0"/>
          <p:nvPr/>
        </p:nvPicPr>
        <p:blipFill>
          <a:blip r:embed="rId3">
            <a:alphaModFix/>
          </a:blip>
          <a:stretch>
            <a:fillRect/>
          </a:stretch>
        </p:blipFill>
        <p:spPr>
          <a:xfrm>
            <a:off x="573975" y="2697928"/>
            <a:ext cx="6226201" cy="57928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6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Arial"/>
              <a:buNone/>
            </a:pPr>
            <a:r>
              <a:rPr lang="en"/>
              <a:t>Example stream problem </a:t>
            </a:r>
            <a:endParaRPr>
              <a:solidFill>
                <a:srgbClr val="4A86E8"/>
              </a:solidFill>
            </a:endParaRPr>
          </a:p>
        </p:txBody>
      </p:sp>
      <p:sp>
        <p:nvSpPr>
          <p:cNvPr id="343" name="Google Shape;343;p60"/>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a:p>
          <a:p>
            <a:pPr marL="0" marR="0" lvl="0" indent="0" algn="l" rtl="0">
              <a:lnSpc>
                <a:spcPct val="100000"/>
              </a:lnSpc>
              <a:spcBef>
                <a:spcPts val="0"/>
              </a:spcBef>
              <a:spcAft>
                <a:spcPts val="0"/>
              </a:spcAft>
              <a:buClr>
                <a:schemeClr val="dk1"/>
              </a:buClr>
              <a:buFont typeface="Arial"/>
              <a:buNone/>
            </a:pPr>
            <a:r>
              <a:rPr lang="en">
                <a:latin typeface="Consolas"/>
                <a:ea typeface="Consolas"/>
                <a:cs typeface="Consolas"/>
                <a:sym typeface="Consolas"/>
              </a:rPr>
              <a:t>(define (rng x_0 a c m)</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a:latin typeface="Consolas"/>
                <a:ea typeface="Consolas"/>
                <a:cs typeface="Consolas"/>
                <a:sym typeface="Consolas"/>
              </a:rPr>
              <a:t>	</a:t>
            </a:r>
            <a:endParaRPr>
              <a:latin typeface="Consolas"/>
              <a:ea typeface="Consolas"/>
              <a:cs typeface="Consolas"/>
              <a:sym typeface="Consolas"/>
            </a:endParaRPr>
          </a:p>
          <a:p>
            <a:pPr marL="0" marR="0" lvl="0" indent="457200" algn="l" rtl="0">
              <a:lnSpc>
                <a:spcPct val="100000"/>
              </a:lnSpc>
              <a:spcBef>
                <a:spcPts val="0"/>
              </a:spcBef>
              <a:spcAft>
                <a:spcPts val="0"/>
              </a:spcAft>
              <a:buClr>
                <a:schemeClr val="dk1"/>
              </a:buClr>
              <a:buFont typeface="Arial"/>
              <a:buNone/>
            </a:pPr>
            <a:r>
              <a:rPr lang="en">
                <a:latin typeface="Consolas"/>
                <a:ea typeface="Consolas"/>
                <a:cs typeface="Consolas"/>
                <a:sym typeface="Consolas"/>
              </a:rPr>
              <a:t>	</a:t>
            </a:r>
            <a:r>
              <a:rPr lang="en">
                <a:solidFill>
                  <a:srgbClr val="FFFFFF"/>
                </a:solidFill>
                <a:latin typeface="Consolas"/>
                <a:ea typeface="Consolas"/>
                <a:cs typeface="Consolas"/>
                <a:sym typeface="Consolas"/>
              </a:rPr>
              <a:t>(rng (modulo (+ (* a x_0) c) m)</a:t>
            </a:r>
            <a:endParaRPr>
              <a:solidFill>
                <a:srgbClr val="FFFFFF"/>
              </a:solidFill>
              <a:latin typeface="Consolas"/>
              <a:ea typeface="Consolas"/>
              <a:cs typeface="Consolas"/>
              <a:sym typeface="Consolas"/>
            </a:endParaRPr>
          </a:p>
          <a:p>
            <a:pPr marL="0" marR="0" lvl="0" indent="457200" algn="l" rtl="0">
              <a:lnSpc>
                <a:spcPct val="100000"/>
              </a:lnSpc>
              <a:spcBef>
                <a:spcPts val="0"/>
              </a:spcBef>
              <a:spcAft>
                <a:spcPts val="0"/>
              </a:spcAft>
              <a:buClr>
                <a:schemeClr val="dk1"/>
              </a:buClr>
              <a:buFont typeface="Arial"/>
              <a:buNone/>
            </a:pPr>
            <a:r>
              <a:rPr lang="en">
                <a:solidFill>
                  <a:srgbClr val="FFFFFF"/>
                </a:solidFill>
                <a:latin typeface="Consolas"/>
                <a:ea typeface="Consolas"/>
                <a:cs typeface="Consolas"/>
                <a:sym typeface="Consolas"/>
              </a:rPr>
              <a:t>		a c m)</a:t>
            </a:r>
            <a:endParaRPr>
              <a:solidFill>
                <a:srgbClr val="FFFFFF"/>
              </a:solidFill>
              <a:latin typeface="Consolas"/>
              <a:ea typeface="Consolas"/>
              <a:cs typeface="Consolas"/>
              <a:sym typeface="Consolas"/>
            </a:endParaRPr>
          </a:p>
          <a:p>
            <a:pPr marL="0" marR="0" lvl="0" indent="457200" algn="l" rtl="0">
              <a:lnSpc>
                <a:spcPct val="100000"/>
              </a:lnSpc>
              <a:spcBef>
                <a:spcPts val="0"/>
              </a:spcBef>
              <a:spcAft>
                <a:spcPts val="0"/>
              </a:spcAft>
              <a:buClr>
                <a:schemeClr val="dk1"/>
              </a:buClr>
              <a:buFont typeface="Arial"/>
              <a:buNone/>
            </a:pPr>
            <a:r>
              <a:rPr lang="en">
                <a:solidFill>
                  <a:srgbClr val="FFFFFF"/>
                </a:solidFill>
                <a:latin typeface="Consolas"/>
                <a:ea typeface="Consolas"/>
                <a:cs typeface="Consolas"/>
                <a:sym typeface="Consolas"/>
              </a:rPr>
              <a:t>)</a:t>
            </a:r>
            <a:r>
              <a:rPr lang="en">
                <a:latin typeface="Consolas"/>
                <a:ea typeface="Consolas"/>
                <a:cs typeface="Consolas"/>
                <a:sym typeface="Consolas"/>
              </a:rPr>
              <a:t>)</a:t>
            </a:r>
            <a:endParaRPr>
              <a:latin typeface="Consolas"/>
              <a:ea typeface="Consolas"/>
              <a:cs typeface="Consolas"/>
              <a:sym typeface="Consolas"/>
            </a:endParaRPr>
          </a:p>
        </p:txBody>
      </p:sp>
      <p:pic>
        <p:nvPicPr>
          <p:cNvPr id="344" name="Google Shape;344;p60"/>
          <p:cNvPicPr preferRelativeResize="0"/>
          <p:nvPr/>
        </p:nvPicPr>
        <p:blipFill>
          <a:blip r:embed="rId3">
            <a:alphaModFix/>
          </a:blip>
          <a:stretch>
            <a:fillRect/>
          </a:stretch>
        </p:blipFill>
        <p:spPr>
          <a:xfrm>
            <a:off x="457200" y="1173028"/>
            <a:ext cx="6226201" cy="57928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Font typeface="Arial"/>
              <a:buNone/>
            </a:pPr>
            <a:r>
              <a:rPr lang="en"/>
              <a:t>Example stream problem (LCG)</a:t>
            </a:r>
            <a:endParaRPr>
              <a:solidFill>
                <a:srgbClr val="4A86E8"/>
              </a:solidFill>
            </a:endParaRPr>
          </a:p>
        </p:txBody>
      </p:sp>
      <p:sp>
        <p:nvSpPr>
          <p:cNvPr id="350" name="Google Shape;350;p6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a:p>
          <a:p>
            <a:pPr marL="0" marR="0" lvl="0" indent="0" algn="l" rtl="0">
              <a:lnSpc>
                <a:spcPct val="100000"/>
              </a:lnSpc>
              <a:spcBef>
                <a:spcPts val="0"/>
              </a:spcBef>
              <a:spcAft>
                <a:spcPts val="0"/>
              </a:spcAft>
              <a:buClr>
                <a:schemeClr val="dk1"/>
              </a:buClr>
              <a:buFont typeface="Arial"/>
              <a:buNone/>
            </a:pPr>
            <a:r>
              <a:rPr lang="en">
                <a:latin typeface="Consolas"/>
                <a:ea typeface="Consolas"/>
                <a:cs typeface="Consolas"/>
                <a:sym typeface="Consolas"/>
              </a:rPr>
              <a:t>(define (rng x_0 a c m)</a:t>
            </a:r>
            <a:endParaRPr>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r>
              <a:rPr lang="en">
                <a:latin typeface="Consolas"/>
                <a:ea typeface="Consolas"/>
                <a:cs typeface="Consolas"/>
                <a:sym typeface="Consolas"/>
              </a:rPr>
              <a:t>	(cons-stream x_0</a:t>
            </a:r>
            <a:endParaRPr>
              <a:latin typeface="Consolas"/>
              <a:ea typeface="Consolas"/>
              <a:cs typeface="Consolas"/>
              <a:sym typeface="Consolas"/>
            </a:endParaRPr>
          </a:p>
          <a:p>
            <a:pPr marL="0" marR="0" lvl="0" indent="457200" algn="l" rtl="0">
              <a:lnSpc>
                <a:spcPct val="100000"/>
              </a:lnSpc>
              <a:spcBef>
                <a:spcPts val="0"/>
              </a:spcBef>
              <a:spcAft>
                <a:spcPts val="0"/>
              </a:spcAft>
              <a:buClr>
                <a:schemeClr val="dk1"/>
              </a:buClr>
              <a:buFont typeface="Arial"/>
              <a:buNone/>
            </a:pPr>
            <a:r>
              <a:rPr lang="en">
                <a:latin typeface="Consolas"/>
                <a:ea typeface="Consolas"/>
                <a:cs typeface="Consolas"/>
                <a:sym typeface="Consolas"/>
              </a:rPr>
              <a:t>	(rng (modulo (+ (* a x_0) c) m)</a:t>
            </a:r>
            <a:endParaRPr>
              <a:latin typeface="Consolas"/>
              <a:ea typeface="Consolas"/>
              <a:cs typeface="Consolas"/>
              <a:sym typeface="Consolas"/>
            </a:endParaRPr>
          </a:p>
          <a:p>
            <a:pPr marL="0" marR="0" lvl="0" indent="457200" algn="l" rtl="0">
              <a:lnSpc>
                <a:spcPct val="100000"/>
              </a:lnSpc>
              <a:spcBef>
                <a:spcPts val="0"/>
              </a:spcBef>
              <a:spcAft>
                <a:spcPts val="0"/>
              </a:spcAft>
              <a:buClr>
                <a:schemeClr val="dk1"/>
              </a:buClr>
              <a:buFont typeface="Arial"/>
              <a:buNone/>
            </a:pPr>
            <a:r>
              <a:rPr lang="en">
                <a:latin typeface="Consolas"/>
                <a:ea typeface="Consolas"/>
                <a:cs typeface="Consolas"/>
                <a:sym typeface="Consolas"/>
              </a:rPr>
              <a:t>		a c m)</a:t>
            </a:r>
            <a:endParaRPr>
              <a:latin typeface="Consolas"/>
              <a:ea typeface="Consolas"/>
              <a:cs typeface="Consolas"/>
              <a:sym typeface="Consolas"/>
            </a:endParaRPr>
          </a:p>
          <a:p>
            <a:pPr marL="0" marR="0" lvl="0" indent="457200" algn="l" rtl="0">
              <a:lnSpc>
                <a:spcPct val="100000"/>
              </a:lnSpc>
              <a:spcBef>
                <a:spcPts val="0"/>
              </a:spcBef>
              <a:spcAft>
                <a:spcPts val="0"/>
              </a:spcAft>
              <a:buClr>
                <a:schemeClr val="dk1"/>
              </a:buClr>
              <a:buFont typeface="Arial"/>
              <a:buNone/>
            </a:pPr>
            <a:r>
              <a:rPr lang="en">
                <a:latin typeface="Consolas"/>
                <a:ea typeface="Consolas"/>
                <a:cs typeface="Consolas"/>
                <a:sym typeface="Consolas"/>
              </a:rPr>
              <a:t>))</a:t>
            </a:r>
            <a:endParaRPr>
              <a:latin typeface="Consolas"/>
              <a:ea typeface="Consolas"/>
              <a:cs typeface="Consolas"/>
              <a:sym typeface="Consolas"/>
            </a:endParaRPr>
          </a:p>
        </p:txBody>
      </p:sp>
      <p:pic>
        <p:nvPicPr>
          <p:cNvPr id="351" name="Google Shape;351;p61"/>
          <p:cNvPicPr preferRelativeResize="0"/>
          <p:nvPr/>
        </p:nvPicPr>
        <p:blipFill>
          <a:blip r:embed="rId3">
            <a:alphaModFix/>
          </a:blip>
          <a:stretch>
            <a:fillRect/>
          </a:stretch>
        </p:blipFill>
        <p:spPr>
          <a:xfrm>
            <a:off x="457200" y="1173028"/>
            <a:ext cx="6226201" cy="57928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6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Streams</a:t>
            </a:r>
            <a:endParaRPr>
              <a:solidFill>
                <a:srgbClr val="4A86E8"/>
              </a:solidFill>
            </a:endParaRPr>
          </a:p>
        </p:txBody>
      </p:sp>
      <p:sp>
        <p:nvSpPr>
          <p:cNvPr id="357" name="Google Shape;357;p62"/>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rgbClr val="222222"/>
                </a:solidFill>
                <a:latin typeface="Arial"/>
                <a:ea typeface="Arial"/>
                <a:cs typeface="Arial"/>
                <a:sym typeface="Arial"/>
              </a:rPr>
              <a:t>Write a procedure </a:t>
            </a:r>
            <a:r>
              <a:rPr lang="en" sz="1800" b="0" i="0" u="none" strike="noStrike" cap="none">
                <a:solidFill>
                  <a:srgbClr val="222222"/>
                </a:solidFill>
                <a:latin typeface="Consolas"/>
                <a:ea typeface="Consolas"/>
                <a:cs typeface="Consolas"/>
                <a:sym typeface="Consolas"/>
              </a:rPr>
              <a:t>combine-streams</a:t>
            </a:r>
            <a:r>
              <a:rPr lang="en" sz="1800" b="0" i="0" u="none" strike="noStrike" cap="none">
                <a:solidFill>
                  <a:srgbClr val="222222"/>
                </a:solidFill>
                <a:latin typeface="Arial"/>
                <a:ea typeface="Arial"/>
                <a:cs typeface="Arial"/>
                <a:sym typeface="Arial"/>
              </a:rPr>
              <a:t> that takes in two (infinite) streams </a:t>
            </a:r>
            <a:r>
              <a:rPr lang="en" sz="1800" b="0" i="0" u="none" strike="noStrike" cap="none">
                <a:solidFill>
                  <a:srgbClr val="222222"/>
                </a:solidFill>
                <a:latin typeface="Consolas"/>
                <a:ea typeface="Consolas"/>
                <a:cs typeface="Consolas"/>
                <a:sym typeface="Consolas"/>
              </a:rPr>
              <a:t>s1</a:t>
            </a:r>
            <a:r>
              <a:rPr lang="en" sz="1800" b="0" i="0" u="none" strike="noStrike" cap="none">
                <a:solidFill>
                  <a:srgbClr val="222222"/>
                </a:solidFill>
                <a:latin typeface="Arial"/>
                <a:ea typeface="Arial"/>
                <a:cs typeface="Arial"/>
                <a:sym typeface="Arial"/>
              </a:rPr>
              <a:t>, </a:t>
            </a:r>
            <a:r>
              <a:rPr lang="en" sz="1800" b="0" i="0" u="none" strike="noStrike" cap="none">
                <a:solidFill>
                  <a:srgbClr val="222222"/>
                </a:solidFill>
                <a:latin typeface="Consolas"/>
                <a:ea typeface="Consolas"/>
                <a:cs typeface="Consolas"/>
                <a:sym typeface="Consolas"/>
              </a:rPr>
              <a:t>s2</a:t>
            </a:r>
            <a:r>
              <a:rPr lang="en" sz="1800" b="0" i="0" u="none" strike="noStrike" cap="none">
                <a:solidFill>
                  <a:srgbClr val="222222"/>
                </a:solidFill>
                <a:latin typeface="Arial"/>
                <a:ea typeface="Arial"/>
                <a:cs typeface="Arial"/>
                <a:sym typeface="Arial"/>
              </a:rPr>
              <a:t>, and a two-argument function combiner returns a new stream that is the result of adding elements from </a:t>
            </a:r>
            <a:r>
              <a:rPr lang="en" sz="1800" b="0" i="0" u="none" strike="noStrike" cap="none">
                <a:solidFill>
                  <a:srgbClr val="222222"/>
                </a:solidFill>
                <a:latin typeface="Consolas"/>
                <a:ea typeface="Consolas"/>
                <a:cs typeface="Consolas"/>
                <a:sym typeface="Consolas"/>
              </a:rPr>
              <a:t>s1</a:t>
            </a:r>
            <a:r>
              <a:rPr lang="en" sz="1800" b="0" i="0" u="none" strike="noStrike" cap="none">
                <a:solidFill>
                  <a:srgbClr val="222222"/>
                </a:solidFill>
                <a:latin typeface="Arial"/>
                <a:ea typeface="Arial"/>
                <a:cs typeface="Arial"/>
                <a:sym typeface="Arial"/>
              </a:rPr>
              <a:t> by elements from </a:t>
            </a:r>
            <a:r>
              <a:rPr lang="en" sz="1800" b="0" i="0" u="none" strike="noStrike" cap="none">
                <a:solidFill>
                  <a:srgbClr val="222222"/>
                </a:solidFill>
                <a:latin typeface="Consolas"/>
                <a:ea typeface="Consolas"/>
                <a:cs typeface="Consolas"/>
                <a:sym typeface="Consolas"/>
              </a:rPr>
              <a:t>s2</a:t>
            </a:r>
            <a:r>
              <a:rPr lang="en" sz="1800" b="0" i="0" u="none" strike="noStrike" cap="none">
                <a:solidFill>
                  <a:srgbClr val="222222"/>
                </a:solidFill>
                <a:latin typeface="Arial"/>
                <a:ea typeface="Arial"/>
                <a:cs typeface="Arial"/>
                <a:sym typeface="Arial"/>
              </a:rPr>
              <a:t>. For instance, if </a:t>
            </a:r>
            <a:r>
              <a:rPr lang="en" sz="1800" b="0" i="0" u="none" strike="noStrike" cap="none">
                <a:solidFill>
                  <a:srgbClr val="222222"/>
                </a:solidFill>
                <a:latin typeface="Consolas"/>
                <a:ea typeface="Consolas"/>
                <a:cs typeface="Consolas"/>
                <a:sym typeface="Consolas"/>
              </a:rPr>
              <a:t>s1</a:t>
            </a:r>
            <a:r>
              <a:rPr lang="en" sz="1800" b="0" i="0" u="none" strike="noStrike" cap="none">
                <a:solidFill>
                  <a:srgbClr val="222222"/>
                </a:solidFill>
                <a:latin typeface="Arial"/>
                <a:ea typeface="Arial"/>
                <a:cs typeface="Arial"/>
                <a:sym typeface="Arial"/>
              </a:rPr>
              <a:t> was (1 2 3 ...), </a:t>
            </a:r>
            <a:r>
              <a:rPr lang="en" sz="1800" b="0" i="0" u="none" strike="noStrike" cap="none">
                <a:solidFill>
                  <a:srgbClr val="222222"/>
                </a:solidFill>
                <a:latin typeface="Consolas"/>
                <a:ea typeface="Consolas"/>
                <a:cs typeface="Consolas"/>
                <a:sym typeface="Consolas"/>
              </a:rPr>
              <a:t>s2</a:t>
            </a:r>
            <a:r>
              <a:rPr lang="en" sz="1800" b="0" i="0" u="none" strike="noStrike" cap="none">
                <a:solidFill>
                  <a:srgbClr val="222222"/>
                </a:solidFill>
                <a:latin typeface="Arial"/>
                <a:ea typeface="Arial"/>
                <a:cs typeface="Arial"/>
                <a:sym typeface="Arial"/>
              </a:rPr>
              <a:t> was (2 4 6 ...), and combiner was (</a:t>
            </a:r>
            <a:r>
              <a:rPr lang="en" sz="1800" b="0" i="0" u="none" strike="noStrike" cap="none">
                <a:solidFill>
                  <a:srgbClr val="222222"/>
                </a:solidFill>
                <a:latin typeface="Consolas"/>
                <a:ea typeface="Consolas"/>
                <a:cs typeface="Consolas"/>
                <a:sym typeface="Consolas"/>
              </a:rPr>
              <a:t>lambda (x y) (* x y))</a:t>
            </a:r>
            <a:r>
              <a:rPr lang="en" sz="1800" b="0" i="0" u="none" strike="noStrike" cap="none">
                <a:solidFill>
                  <a:srgbClr val="222222"/>
                </a:solidFill>
                <a:latin typeface="Arial"/>
                <a:ea typeface="Arial"/>
                <a:cs typeface="Arial"/>
                <a:sym typeface="Arial"/>
              </a:rPr>
              <a:t> then the output would be the stream (2 8 18 ...). </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rgbClr val="222222"/>
              </a:solidFill>
              <a:latin typeface="Georgia"/>
              <a:ea typeface="Georgia"/>
              <a:cs typeface="Georgia"/>
              <a:sym typeface="Georgia"/>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222222"/>
                </a:solidFill>
                <a:latin typeface="Consolas"/>
                <a:ea typeface="Consolas"/>
                <a:cs typeface="Consolas"/>
                <a:sym typeface="Consolas"/>
              </a:rPr>
              <a:t>(define (combine-streams s1 s2 combiner)</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a:t>
            </a:r>
            <a:r>
              <a:rPr lang="en" sz="1400" b="0" i="0" u="none" strike="noStrike" cap="none">
                <a:solidFill>
                  <a:srgbClr val="4A86E8"/>
                </a:solidFill>
                <a:latin typeface="Consolas"/>
                <a:ea typeface="Consolas"/>
                <a:cs typeface="Consolas"/>
                <a:sym typeface="Consolas"/>
              </a:rPr>
              <a:t>‘YOUR-CODE-HERE</a:t>
            </a:r>
            <a:endParaRPr>
              <a:solidFill>
                <a:srgbClr val="4A86E8"/>
              </a:solidFill>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rgbClr val="222222"/>
                </a:solidFill>
                <a:latin typeface="Consolas"/>
                <a:ea typeface="Consolas"/>
                <a:cs typeface="Consolas"/>
                <a:sym typeface="Consolas"/>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6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Streams</a:t>
            </a:r>
            <a:endParaRPr>
              <a:solidFill>
                <a:srgbClr val="4A86E8"/>
              </a:solidFill>
            </a:endParaRPr>
          </a:p>
        </p:txBody>
      </p:sp>
      <p:sp>
        <p:nvSpPr>
          <p:cNvPr id="363" name="Google Shape;363;p6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(define (combine_streams s1 s2 combiner)</a:t>
            </a:r>
            <a:endParaRPr>
              <a:solidFill>
                <a:srgbClr val="000000"/>
              </a:solidFill>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(cons-stream (combiner (car s1) (car s2)) </a:t>
            </a:r>
            <a:endParaRPr>
              <a:solidFill>
                <a:srgbClr val="000000"/>
              </a:solidFill>
            </a:endParaRPr>
          </a:p>
          <a:p>
            <a:pPr marL="1828800" marR="0" lvl="0" indent="45720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(combine_streams 	(cdr-stream s1) </a:t>
            </a:r>
            <a:endParaRPr>
              <a:solidFill>
                <a:srgbClr val="000000"/>
              </a:solidFill>
            </a:endParaRPr>
          </a:p>
          <a:p>
            <a:pPr marL="411480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(cdr-stream s2) </a:t>
            </a:r>
            <a:endParaRPr>
              <a:solidFill>
                <a:srgbClr val="000000"/>
              </a:solidFill>
            </a:endParaRPr>
          </a:p>
          <a:p>
            <a:pPr marL="4114800" marR="0" lvl="0" indent="45720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combiner)</a:t>
            </a:r>
            <a:endParaRPr>
              <a:solidFill>
                <a:srgbClr val="000000"/>
              </a:solidFill>
            </a:endParaRPr>
          </a:p>
          <a:p>
            <a:pPr marL="45720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a:t>
            </a:r>
            <a:endParaRPr>
              <a:solidFill>
                <a:srgbClr val="000000"/>
              </a:solidFill>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a:t>
            </a:r>
            <a:endParaRPr>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6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Streams</a:t>
            </a:r>
            <a:endParaRPr>
              <a:solidFill>
                <a:srgbClr val="4A86E8"/>
              </a:solidFill>
            </a:endParaRPr>
          </a:p>
        </p:txBody>
      </p:sp>
      <p:sp>
        <p:nvSpPr>
          <p:cNvPr id="369" name="Google Shape;369;p64"/>
          <p:cNvSpPr txBox="1">
            <a:spLocks noGrp="1"/>
          </p:cNvSpPr>
          <p:nvPr>
            <p:ph type="body" idx="1"/>
          </p:nvPr>
        </p:nvSpPr>
        <p:spPr>
          <a:xfrm>
            <a:off x="457200" y="1200150"/>
            <a:ext cx="80289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rgbClr val="222222"/>
                </a:solidFill>
                <a:latin typeface="Arial"/>
                <a:ea typeface="Arial"/>
                <a:cs typeface="Arial"/>
                <a:sym typeface="Arial"/>
              </a:rPr>
              <a:t>Write a procedure </a:t>
            </a:r>
            <a:r>
              <a:rPr lang="en" sz="1800" b="0" i="0" u="none" strike="noStrike" cap="none">
                <a:solidFill>
                  <a:srgbClr val="222222"/>
                </a:solidFill>
                <a:latin typeface="Courier New"/>
                <a:ea typeface="Courier New"/>
                <a:cs typeface="Courier New"/>
                <a:sym typeface="Courier New"/>
              </a:rPr>
              <a:t>loopify</a:t>
            </a:r>
            <a:r>
              <a:rPr lang="en" sz="1800" b="0" i="0" u="none" strike="noStrike" cap="none">
                <a:solidFill>
                  <a:srgbClr val="222222"/>
                </a:solidFill>
                <a:latin typeface="Arial"/>
                <a:ea typeface="Arial"/>
                <a:cs typeface="Arial"/>
                <a:sym typeface="Arial"/>
              </a:rPr>
              <a:t> that takes as input a </a:t>
            </a:r>
            <a:r>
              <a:rPr lang="en" sz="1800">
                <a:solidFill>
                  <a:srgbClr val="222222"/>
                </a:solidFill>
              </a:rPr>
              <a:t>list </a:t>
            </a:r>
            <a:r>
              <a:rPr lang="en" sz="1800" b="0" i="0" u="none" strike="noStrike" cap="none">
                <a:solidFill>
                  <a:srgbClr val="222222"/>
                </a:solidFill>
                <a:latin typeface="Arial"/>
                <a:ea typeface="Arial"/>
                <a:cs typeface="Arial"/>
                <a:sym typeface="Arial"/>
              </a:rPr>
              <a:t>and returns an infinite stream with that </a:t>
            </a:r>
            <a:r>
              <a:rPr lang="en" sz="1800">
                <a:solidFill>
                  <a:srgbClr val="222222"/>
                </a:solidFill>
              </a:rPr>
              <a:t>list</a:t>
            </a:r>
            <a:r>
              <a:rPr lang="en" sz="1800" b="0" i="0" u="none" strike="noStrike" cap="none">
                <a:solidFill>
                  <a:srgbClr val="222222"/>
                </a:solidFill>
                <a:latin typeface="Arial"/>
                <a:ea typeface="Arial"/>
                <a:cs typeface="Arial"/>
                <a:sym typeface="Arial"/>
              </a:rPr>
              <a:t> infinitely repeated. For example, if </a:t>
            </a:r>
            <a:r>
              <a:rPr lang="en" sz="1800">
                <a:solidFill>
                  <a:srgbClr val="222222"/>
                </a:solidFill>
                <a:latin typeface="Courier New"/>
                <a:ea typeface="Courier New"/>
                <a:cs typeface="Courier New"/>
                <a:sym typeface="Courier New"/>
              </a:rPr>
              <a:t>list</a:t>
            </a:r>
            <a:r>
              <a:rPr lang="en" sz="1800" b="0" i="0" u="none" strike="noStrike" cap="none">
                <a:solidFill>
                  <a:srgbClr val="222222"/>
                </a:solidFill>
                <a:latin typeface="Arial"/>
                <a:ea typeface="Arial"/>
                <a:cs typeface="Arial"/>
                <a:sym typeface="Arial"/>
              </a:rPr>
              <a:t> </a:t>
            </a:r>
            <a:r>
              <a:rPr lang="en" sz="1800">
                <a:solidFill>
                  <a:srgbClr val="222222"/>
                </a:solidFill>
              </a:rPr>
              <a:t>were</a:t>
            </a:r>
            <a:r>
              <a:rPr lang="en" sz="1800" b="0" i="0" u="none" strike="noStrike" cap="none">
                <a:solidFill>
                  <a:srgbClr val="222222"/>
                </a:solidFill>
                <a:latin typeface="Arial"/>
                <a:ea typeface="Arial"/>
                <a:cs typeface="Arial"/>
                <a:sym typeface="Arial"/>
              </a:rPr>
              <a:t> </a:t>
            </a:r>
            <a:r>
              <a:rPr lang="en" sz="1800">
                <a:solidFill>
                  <a:srgbClr val="222222"/>
                </a:solidFill>
                <a:latin typeface="Courier New"/>
                <a:ea typeface="Courier New"/>
                <a:cs typeface="Courier New"/>
                <a:sym typeface="Courier New"/>
              </a:rPr>
              <a:t>‘(</a:t>
            </a:r>
            <a:r>
              <a:rPr lang="en" sz="1800" b="0" i="0" u="none" strike="noStrike" cap="none">
                <a:solidFill>
                  <a:srgbClr val="222222"/>
                </a:solidFill>
                <a:latin typeface="Courier New"/>
                <a:ea typeface="Courier New"/>
                <a:cs typeface="Courier New"/>
                <a:sym typeface="Courier New"/>
              </a:rPr>
              <a:t>1 2 3)</a:t>
            </a:r>
            <a:r>
              <a:rPr lang="en" sz="1800" b="0" i="0" u="none" strike="noStrike" cap="none">
                <a:solidFill>
                  <a:srgbClr val="222222"/>
                </a:solidFill>
                <a:latin typeface="Arial"/>
                <a:ea typeface="Arial"/>
                <a:cs typeface="Arial"/>
                <a:sym typeface="Arial"/>
              </a:rPr>
              <a:t>, loopify would return a stream</a:t>
            </a:r>
            <a:endParaRPr sz="1800">
              <a:solidFill>
                <a:srgbClr val="222222"/>
              </a:solidFill>
            </a:endParaRPr>
          </a:p>
          <a:p>
            <a:pPr marL="0" marR="0" lvl="0" indent="0" algn="l" rtl="0">
              <a:lnSpc>
                <a:spcPct val="100000"/>
              </a:lnSpc>
              <a:spcBef>
                <a:spcPts val="0"/>
              </a:spcBef>
              <a:spcAft>
                <a:spcPts val="0"/>
              </a:spcAft>
              <a:buClr>
                <a:schemeClr val="dk1"/>
              </a:buClr>
              <a:buFont typeface="Arial"/>
              <a:buNone/>
            </a:pPr>
            <a:endParaRPr sz="1800">
              <a:solidFill>
                <a:srgbClr val="222222"/>
              </a:solidFill>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rgbClr val="222222"/>
                </a:solidFill>
                <a:latin typeface="Courier New"/>
                <a:ea typeface="Courier New"/>
                <a:cs typeface="Courier New"/>
                <a:sym typeface="Courier New"/>
              </a:rPr>
              <a:t>(1 2 3 1 2 3 1 2 3 …)</a:t>
            </a:r>
            <a:endParaRPr sz="1800"/>
          </a:p>
          <a:p>
            <a:pPr marL="0" marR="0" lvl="0" indent="0" algn="l" rtl="0">
              <a:lnSpc>
                <a:spcPct val="100000"/>
              </a:lnSpc>
              <a:spcBef>
                <a:spcPts val="0"/>
              </a:spcBef>
              <a:spcAft>
                <a:spcPts val="0"/>
              </a:spcAft>
              <a:buClr>
                <a:schemeClr val="dk1"/>
              </a:buClr>
              <a:buFont typeface="Arial"/>
              <a:buNone/>
            </a:pPr>
            <a:endParaRPr sz="1800" b="0" i="0" u="none" strike="noStrike" cap="none">
              <a:solidFill>
                <a:srgbClr val="222222"/>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rgbClr val="222222"/>
                </a:solidFill>
                <a:latin typeface="Consolas"/>
                <a:ea typeface="Consolas"/>
                <a:cs typeface="Consolas"/>
                <a:sym typeface="Consolas"/>
              </a:rPr>
              <a:t>(define (loopify </a:t>
            </a:r>
            <a:r>
              <a:rPr lang="en" sz="1800">
                <a:solidFill>
                  <a:srgbClr val="222222"/>
                </a:solidFill>
                <a:latin typeface="Consolas"/>
                <a:ea typeface="Consolas"/>
                <a:cs typeface="Consolas"/>
                <a:sym typeface="Consolas"/>
              </a:rPr>
              <a:t>x</a:t>
            </a:r>
            <a:r>
              <a:rPr lang="en" sz="1800" b="0" i="0" u="none" strike="noStrike" cap="none">
                <a:solidFill>
                  <a:srgbClr val="222222"/>
                </a:solidFill>
                <a:latin typeface="Consolas"/>
                <a:ea typeface="Consolas"/>
                <a:cs typeface="Consolas"/>
                <a:sym typeface="Consolas"/>
              </a:rPr>
              <a:t>)</a:t>
            </a:r>
            <a:endParaRPr sz="1800"/>
          </a:p>
          <a:p>
            <a:pPr marL="0" marR="0" lvl="0" indent="0" algn="l" rtl="0">
              <a:lnSpc>
                <a:spcPct val="100000"/>
              </a:lnSpc>
              <a:spcBef>
                <a:spcPts val="0"/>
              </a:spcBef>
              <a:spcAft>
                <a:spcPts val="0"/>
              </a:spcAft>
              <a:buClr>
                <a:schemeClr val="dk1"/>
              </a:buClr>
              <a:buFont typeface="Arial"/>
              <a:buNone/>
            </a:pPr>
            <a:r>
              <a:rPr lang="en" sz="1800" b="0" i="0" u="none" strike="noStrike" cap="none">
                <a:solidFill>
                  <a:srgbClr val="FF0000"/>
                </a:solidFill>
                <a:latin typeface="Consolas"/>
                <a:ea typeface="Consolas"/>
                <a:cs typeface="Consolas"/>
                <a:sym typeface="Consolas"/>
              </a:rPr>
              <a:t>	</a:t>
            </a:r>
            <a:r>
              <a:rPr lang="en" sz="1800" b="0" i="0" u="none" strike="noStrike" cap="none">
                <a:solidFill>
                  <a:srgbClr val="4A86E8"/>
                </a:solidFill>
                <a:latin typeface="Consolas"/>
                <a:ea typeface="Consolas"/>
                <a:cs typeface="Consolas"/>
                <a:sym typeface="Consolas"/>
              </a:rPr>
              <a:t>‘YOUR-CODE-HERE</a:t>
            </a:r>
            <a:endParaRPr sz="1800">
              <a:solidFill>
                <a:srgbClr val="4A86E8"/>
              </a:solidFill>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rgbClr val="222222"/>
                </a:solidFill>
                <a:latin typeface="Consolas"/>
                <a:ea typeface="Consolas"/>
                <a:cs typeface="Consolas"/>
                <a:sym typeface="Consolas"/>
              </a:rPr>
              <a:t>)</a:t>
            </a:r>
            <a:endParaRPr sz="1800"/>
          </a:p>
          <a:p>
            <a:pPr marL="0" marR="0" lvl="0" indent="0" algn="l" rtl="0">
              <a:lnSpc>
                <a:spcPct val="100000"/>
              </a:lnSpc>
              <a:spcBef>
                <a:spcPts val="0"/>
              </a:spcBef>
              <a:spcAft>
                <a:spcPts val="0"/>
              </a:spcAft>
              <a:buClr>
                <a:schemeClr val="dk1"/>
              </a:buClr>
              <a:buFont typeface="Arial"/>
              <a:buNone/>
            </a:pPr>
            <a:endParaRPr sz="1400">
              <a:solidFill>
                <a:srgbClr val="222222"/>
              </a:solidFill>
              <a:highlight>
                <a:srgbClr val="FFFFFF"/>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Streams</a:t>
            </a:r>
            <a:endParaRPr>
              <a:solidFill>
                <a:srgbClr val="4A86E8"/>
              </a:solidFill>
            </a:endParaRPr>
          </a:p>
        </p:txBody>
      </p:sp>
      <p:sp>
        <p:nvSpPr>
          <p:cNvPr id="375" name="Google Shape;375;p65"/>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222222"/>
                </a:solidFill>
                <a:latin typeface="Consolas"/>
                <a:ea typeface="Consolas"/>
                <a:cs typeface="Consolas"/>
                <a:sym typeface="Consolas"/>
              </a:rPr>
              <a:t>(define (loopify </a:t>
            </a:r>
            <a:r>
              <a:rPr lang="en" sz="1400">
                <a:solidFill>
                  <a:srgbClr val="222222"/>
                </a:solidFill>
                <a:latin typeface="Consolas"/>
                <a:ea typeface="Consolas"/>
                <a:cs typeface="Consolas"/>
                <a:sym typeface="Consolas"/>
              </a:rPr>
              <a:t>list</a:t>
            </a:r>
            <a:r>
              <a:rPr lang="en" sz="1400" b="0" i="0" u="none" strike="noStrike" cap="none">
                <a:solidFill>
                  <a:srgbClr val="222222"/>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a:t>
            </a:r>
            <a:r>
              <a:rPr lang="en" sz="1400" b="0" i="0" u="none" strike="noStrike" cap="none">
                <a:solidFill>
                  <a:srgbClr val="4A86E8"/>
                </a:solidFill>
                <a:latin typeface="Consolas"/>
                <a:ea typeface="Consolas"/>
                <a:cs typeface="Consolas"/>
                <a:sym typeface="Consolas"/>
              </a:rPr>
              <a:t>(helper </a:t>
            </a:r>
            <a:r>
              <a:rPr lang="en" sz="1400">
                <a:solidFill>
                  <a:srgbClr val="4A86E8"/>
                </a:solidFill>
                <a:latin typeface="Consolas"/>
                <a:ea typeface="Consolas"/>
                <a:cs typeface="Consolas"/>
                <a:sym typeface="Consolas"/>
              </a:rPr>
              <a:t>list</a:t>
            </a:r>
            <a:r>
              <a:rPr lang="en" sz="1400" b="0" i="0" u="none" strike="noStrike" cap="none">
                <a:solidFill>
                  <a:srgbClr val="4A86E8"/>
                </a:solidFill>
                <a:latin typeface="Consolas"/>
                <a:ea typeface="Consolas"/>
                <a:cs typeface="Consolas"/>
                <a:sym typeface="Consolas"/>
              </a:rPr>
              <a:t> </a:t>
            </a:r>
            <a:r>
              <a:rPr lang="en" sz="1400">
                <a:solidFill>
                  <a:srgbClr val="4A86E8"/>
                </a:solidFill>
                <a:latin typeface="Consolas"/>
                <a:ea typeface="Consolas"/>
                <a:cs typeface="Consolas"/>
                <a:sym typeface="Consolas"/>
              </a:rPr>
              <a:t>list</a:t>
            </a:r>
            <a:r>
              <a:rPr lang="en" sz="1400" b="0" i="0" u="none" strike="noStrike" cap="none">
                <a:solidFill>
                  <a:srgbClr val="4A86E8"/>
                </a:solidFill>
                <a:latin typeface="Consolas"/>
                <a:ea typeface="Consolas"/>
                <a:cs typeface="Consolas"/>
                <a:sym typeface="Consolas"/>
              </a:rPr>
              <a:t>) </a:t>
            </a:r>
            <a:r>
              <a:rPr lang="en" sz="1400" b="0" i="0" u="none" strike="noStrike" cap="none">
                <a:solidFill>
                  <a:srgbClr val="FF0000"/>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222222"/>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222222"/>
                </a:solidFill>
                <a:latin typeface="Consolas"/>
                <a:ea typeface="Consolas"/>
                <a:cs typeface="Consolas"/>
                <a:sym typeface="Consolas"/>
              </a:rPr>
              <a:t>(define (helper </a:t>
            </a:r>
            <a:r>
              <a:rPr lang="en" sz="1400">
                <a:solidFill>
                  <a:srgbClr val="222222"/>
                </a:solidFill>
                <a:latin typeface="Consolas"/>
                <a:ea typeface="Consolas"/>
                <a:cs typeface="Consolas"/>
                <a:sym typeface="Consolas"/>
              </a:rPr>
              <a:t>cursor</a:t>
            </a:r>
            <a:r>
              <a:rPr lang="en" sz="1400" b="0" i="0" u="none" strike="noStrike" cap="none">
                <a:solidFill>
                  <a:srgbClr val="222222"/>
                </a:solidFill>
                <a:latin typeface="Consolas"/>
                <a:ea typeface="Consolas"/>
                <a:cs typeface="Consolas"/>
                <a:sym typeface="Consolas"/>
              </a:rPr>
              <a:t> first)</a:t>
            </a:r>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a:t>
            </a:r>
            <a:r>
              <a:rPr lang="en" sz="1400" b="0" i="0" u="none" strike="noStrike" cap="none">
                <a:solidFill>
                  <a:srgbClr val="4A86E8"/>
                </a:solidFill>
                <a:latin typeface="Consolas"/>
                <a:ea typeface="Consolas"/>
                <a:cs typeface="Consolas"/>
                <a:sym typeface="Consolas"/>
              </a:rPr>
              <a:t>(if (null? </a:t>
            </a:r>
            <a:r>
              <a:rPr lang="en" sz="1400">
                <a:solidFill>
                  <a:srgbClr val="4A86E8"/>
                </a:solidFill>
                <a:latin typeface="Consolas"/>
                <a:ea typeface="Consolas"/>
                <a:cs typeface="Consolas"/>
                <a:sym typeface="Consolas"/>
              </a:rPr>
              <a:t>cursor</a:t>
            </a:r>
            <a:r>
              <a:rPr lang="en" sz="1400" b="0" i="0" u="none" strike="noStrike" cap="none">
                <a:solidFill>
                  <a:srgbClr val="4A86E8"/>
                </a:solidFill>
                <a:latin typeface="Consolas"/>
                <a:ea typeface="Consolas"/>
                <a:cs typeface="Consolas"/>
                <a:sym typeface="Consolas"/>
              </a:rPr>
              <a:t>) </a:t>
            </a:r>
            <a:endParaRPr>
              <a:solidFill>
                <a:srgbClr val="4A86E8"/>
              </a:solidFill>
            </a:endParaRPr>
          </a:p>
          <a:p>
            <a:pPr marL="457200" marR="0" lvl="0" indent="381000" algn="l" rtl="0">
              <a:lnSpc>
                <a:spcPct val="100000"/>
              </a:lnSpc>
              <a:spcBef>
                <a:spcPts val="0"/>
              </a:spcBef>
              <a:spcAft>
                <a:spcPts val="0"/>
              </a:spcAft>
              <a:buClr>
                <a:schemeClr val="dk1"/>
              </a:buClr>
              <a:buFont typeface="Arial"/>
              <a:buNone/>
            </a:pPr>
            <a:r>
              <a:rPr lang="en" sz="1400" b="0" i="0" u="none" strike="noStrike" cap="none">
                <a:solidFill>
                  <a:srgbClr val="4A86E8"/>
                </a:solidFill>
                <a:latin typeface="Consolas"/>
                <a:ea typeface="Consolas"/>
                <a:cs typeface="Consolas"/>
                <a:sym typeface="Consolas"/>
              </a:rPr>
              <a:t>(loopify first) </a:t>
            </a:r>
            <a:endParaRPr>
              <a:solidFill>
                <a:srgbClr val="4A86E8"/>
              </a:solidFill>
            </a:endParaRPr>
          </a:p>
          <a:p>
            <a:pPr marL="914400" marR="0" lvl="0" indent="-76200" algn="l" rtl="0">
              <a:lnSpc>
                <a:spcPct val="100000"/>
              </a:lnSpc>
              <a:spcBef>
                <a:spcPts val="0"/>
              </a:spcBef>
              <a:spcAft>
                <a:spcPts val="0"/>
              </a:spcAft>
              <a:buClr>
                <a:schemeClr val="dk1"/>
              </a:buClr>
              <a:buFont typeface="Arial"/>
              <a:buNone/>
            </a:pPr>
            <a:r>
              <a:rPr lang="en" sz="1400" b="0" i="0" u="none" strike="noStrike" cap="none">
                <a:solidFill>
                  <a:srgbClr val="4A86E8"/>
                </a:solidFill>
                <a:latin typeface="Consolas"/>
                <a:ea typeface="Consolas"/>
                <a:cs typeface="Consolas"/>
                <a:sym typeface="Consolas"/>
              </a:rPr>
              <a:t>(cons-stream 	(car </a:t>
            </a:r>
            <a:r>
              <a:rPr lang="en" sz="1400">
                <a:solidFill>
                  <a:srgbClr val="4A86E8"/>
                </a:solidFill>
                <a:latin typeface="Consolas"/>
                <a:ea typeface="Consolas"/>
                <a:cs typeface="Consolas"/>
                <a:sym typeface="Consolas"/>
              </a:rPr>
              <a:t>cursor</a:t>
            </a:r>
            <a:r>
              <a:rPr lang="en" sz="1400" b="0" i="0" u="none" strike="noStrike" cap="none">
                <a:solidFill>
                  <a:srgbClr val="4A86E8"/>
                </a:solidFill>
                <a:latin typeface="Consolas"/>
                <a:ea typeface="Consolas"/>
                <a:cs typeface="Consolas"/>
                <a:sym typeface="Consolas"/>
              </a:rPr>
              <a:t>) </a:t>
            </a:r>
            <a:endParaRPr>
              <a:solidFill>
                <a:srgbClr val="4A86E8"/>
              </a:solidFill>
            </a:endParaRPr>
          </a:p>
          <a:p>
            <a:pPr marL="1828800" marR="0" lvl="0" indent="381000" algn="l" rtl="0">
              <a:lnSpc>
                <a:spcPct val="100000"/>
              </a:lnSpc>
              <a:spcBef>
                <a:spcPts val="0"/>
              </a:spcBef>
              <a:spcAft>
                <a:spcPts val="0"/>
              </a:spcAft>
              <a:buClr>
                <a:schemeClr val="dk1"/>
              </a:buClr>
              <a:buFont typeface="Arial"/>
              <a:buNone/>
            </a:pPr>
            <a:r>
              <a:rPr lang="en" sz="1400" b="0" i="0" u="none" strike="noStrike" cap="none">
                <a:solidFill>
                  <a:srgbClr val="4A86E8"/>
                </a:solidFill>
                <a:latin typeface="Consolas"/>
                <a:ea typeface="Consolas"/>
                <a:cs typeface="Consolas"/>
                <a:sym typeface="Consolas"/>
              </a:rPr>
              <a:t>(helper (cdr </a:t>
            </a:r>
            <a:r>
              <a:rPr lang="en" sz="1400">
                <a:solidFill>
                  <a:srgbClr val="4A86E8"/>
                </a:solidFill>
                <a:latin typeface="Consolas"/>
                <a:ea typeface="Consolas"/>
                <a:cs typeface="Consolas"/>
                <a:sym typeface="Consolas"/>
              </a:rPr>
              <a:t>cursor</a:t>
            </a:r>
            <a:r>
              <a:rPr lang="en" sz="1400" b="0" i="0" u="none" strike="noStrike" cap="none">
                <a:solidFill>
                  <a:srgbClr val="4A86E8"/>
                </a:solidFill>
                <a:latin typeface="Consolas"/>
                <a:ea typeface="Consolas"/>
                <a:cs typeface="Consolas"/>
                <a:sym typeface="Consolas"/>
              </a:rPr>
              <a:t>) first)</a:t>
            </a:r>
            <a:endParaRPr>
              <a:solidFill>
                <a:srgbClr val="4A86E8"/>
              </a:solidFill>
            </a:endParaRPr>
          </a:p>
          <a:p>
            <a:pPr marL="457200" marR="0" lvl="0" indent="381000" algn="l" rtl="0">
              <a:lnSpc>
                <a:spcPct val="100000"/>
              </a:lnSpc>
              <a:spcBef>
                <a:spcPts val="0"/>
              </a:spcBef>
              <a:spcAft>
                <a:spcPts val="0"/>
              </a:spcAft>
              <a:buClr>
                <a:schemeClr val="dk1"/>
              </a:buClr>
              <a:buFont typeface="Arial"/>
              <a:buNone/>
            </a:pPr>
            <a:r>
              <a:rPr lang="en" sz="1400" b="0" i="0" u="none" strike="noStrike" cap="none">
                <a:solidFill>
                  <a:srgbClr val="4A86E8"/>
                </a:solidFill>
                <a:latin typeface="Consolas"/>
                <a:ea typeface="Consolas"/>
                <a:cs typeface="Consolas"/>
                <a:sym typeface="Consolas"/>
              </a:rPr>
              <a:t>))</a:t>
            </a:r>
            <a:r>
              <a:rPr lang="en" sz="1400" b="0" i="0" u="none" strike="noStrike" cap="none">
                <a:solidFill>
                  <a:srgbClr val="222222"/>
                </a:solidFill>
                <a:latin typeface="Consolas"/>
                <a:ea typeface="Consolas"/>
                <a:cs typeface="Consolas"/>
                <a:sym typeface="Consolas"/>
              </a:rPr>
              <a:t>)</a:t>
            </a:r>
            <a:endParaRPr sz="1400" b="0" i="0" u="none" strike="noStrike" cap="none">
              <a:solidFill>
                <a:srgbClr val="222222"/>
              </a:solidFill>
              <a:latin typeface="Consolas"/>
              <a:ea typeface="Consolas"/>
              <a:cs typeface="Consolas"/>
              <a:sym typeface="Consolas"/>
            </a:endParaRPr>
          </a:p>
          <a:p>
            <a:pPr marL="457200" marR="0" lvl="0" indent="-317500" algn="l" rtl="0">
              <a:lnSpc>
                <a:spcPct val="100000"/>
              </a:lnSpc>
              <a:spcBef>
                <a:spcPts val="0"/>
              </a:spcBef>
              <a:spcAft>
                <a:spcPts val="0"/>
              </a:spcAft>
              <a:buClr>
                <a:srgbClr val="222222"/>
              </a:buClr>
              <a:buSzPts val="1400"/>
              <a:buChar char="●"/>
            </a:pPr>
            <a:r>
              <a:rPr lang="en" sz="1400">
                <a:solidFill>
                  <a:srgbClr val="222222"/>
                </a:solidFill>
              </a:rPr>
              <a:t>Why did we need a helper function?</a:t>
            </a:r>
            <a:endParaRPr sz="1400">
              <a:solidFill>
                <a:srgbClr val="222222"/>
              </a:solidFill>
            </a:endParaRPr>
          </a:p>
          <a:p>
            <a:pPr marL="914400" marR="0" lvl="1" indent="-317500" algn="l" rtl="0">
              <a:lnSpc>
                <a:spcPct val="100000"/>
              </a:lnSpc>
              <a:spcBef>
                <a:spcPts val="0"/>
              </a:spcBef>
              <a:spcAft>
                <a:spcPts val="0"/>
              </a:spcAft>
              <a:buClr>
                <a:srgbClr val="222222"/>
              </a:buClr>
              <a:buSzPts val="1400"/>
              <a:buChar char="○"/>
            </a:pPr>
            <a:r>
              <a:rPr lang="en" sz="1400">
                <a:solidFill>
                  <a:srgbClr val="222222"/>
                </a:solidFill>
              </a:rPr>
              <a:t>Because the loopify stream has </a:t>
            </a:r>
            <a:r>
              <a:rPr lang="en" sz="1400" i="1">
                <a:solidFill>
                  <a:srgbClr val="222222"/>
                </a:solidFill>
              </a:rPr>
              <a:t>state</a:t>
            </a:r>
            <a:r>
              <a:rPr lang="en" sz="1400">
                <a:solidFill>
                  <a:srgbClr val="222222"/>
                </a:solidFill>
              </a:rPr>
              <a:t>: it’s not just applying a function over and over again (tail calls); as it moves through the list, it has to </a:t>
            </a:r>
            <a:r>
              <a:rPr lang="en" sz="1400" i="1">
                <a:solidFill>
                  <a:srgbClr val="222222"/>
                </a:solidFill>
              </a:rPr>
              <a:t>remember</a:t>
            </a:r>
            <a:r>
              <a:rPr lang="en" sz="1400">
                <a:solidFill>
                  <a:srgbClr val="222222"/>
                </a:solidFill>
              </a:rPr>
              <a:t> where it began.</a:t>
            </a:r>
            <a:endParaRPr sz="1400">
              <a:solidFill>
                <a:srgbClr val="222222"/>
              </a:solidFill>
            </a:endParaRPr>
          </a:p>
          <a:p>
            <a:pPr marL="914400" marR="0" lvl="1" indent="-317500" algn="l" rtl="0">
              <a:lnSpc>
                <a:spcPct val="100000"/>
              </a:lnSpc>
              <a:spcBef>
                <a:spcPts val="0"/>
              </a:spcBef>
              <a:spcAft>
                <a:spcPts val="0"/>
              </a:spcAft>
              <a:buClr>
                <a:srgbClr val="222222"/>
              </a:buClr>
              <a:buSzPts val="1400"/>
              <a:buChar char="○"/>
            </a:pPr>
            <a:r>
              <a:rPr lang="en" sz="1400">
                <a:solidFill>
                  <a:srgbClr val="222222"/>
                </a:solidFill>
              </a:rPr>
              <a:t>Notice that </a:t>
            </a:r>
            <a:r>
              <a:rPr lang="en" sz="1400">
                <a:solidFill>
                  <a:srgbClr val="222222"/>
                </a:solidFill>
                <a:latin typeface="Consolas"/>
                <a:ea typeface="Consolas"/>
                <a:cs typeface="Consolas"/>
                <a:sym typeface="Consolas"/>
              </a:rPr>
              <a:t>helper</a:t>
            </a:r>
            <a:r>
              <a:rPr lang="en" sz="1400">
                <a:solidFill>
                  <a:srgbClr val="222222"/>
                </a:solidFill>
              </a:rPr>
              <a:t> always gets the same value in </a:t>
            </a:r>
            <a:r>
              <a:rPr lang="en" sz="1400">
                <a:solidFill>
                  <a:srgbClr val="222222"/>
                </a:solidFill>
                <a:latin typeface="Consolas"/>
                <a:ea typeface="Consolas"/>
                <a:cs typeface="Consolas"/>
                <a:sym typeface="Consolas"/>
              </a:rPr>
              <a:t>first</a:t>
            </a:r>
            <a:r>
              <a:rPr lang="en" sz="1400">
                <a:solidFill>
                  <a:srgbClr val="222222"/>
                </a:solidFill>
              </a:rPr>
              <a:t>.</a:t>
            </a:r>
            <a:endParaRPr sz="1400">
              <a:solidFill>
                <a:srgbClr val="22222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Streams (Fall 2015 Final Q: 7a)</a:t>
            </a:r>
            <a:endParaRPr>
              <a:solidFill>
                <a:srgbClr val="4A86E8"/>
              </a:solidFill>
            </a:endParaRPr>
          </a:p>
        </p:txBody>
      </p:sp>
      <p:pic>
        <p:nvPicPr>
          <p:cNvPr id="381" name="Google Shape;381;p66" descr="Screen Shot 2016-05-06 at 22.39.49.png"/>
          <p:cNvPicPr preferRelativeResize="0"/>
          <p:nvPr/>
        </p:nvPicPr>
        <p:blipFill rotWithShape="1">
          <a:blip r:embed="rId3">
            <a:alphaModFix/>
          </a:blip>
          <a:srcRect/>
          <a:stretch/>
        </p:blipFill>
        <p:spPr>
          <a:xfrm>
            <a:off x="457200" y="1443899"/>
            <a:ext cx="8366749" cy="30242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6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Streams (Fall 2015 Final Q: 7a)</a:t>
            </a:r>
            <a:endParaRPr>
              <a:solidFill>
                <a:srgbClr val="4A86E8"/>
              </a:solidFill>
            </a:endParaRPr>
          </a:p>
        </p:txBody>
      </p:sp>
      <p:pic>
        <p:nvPicPr>
          <p:cNvPr id="387" name="Google Shape;387;p67" descr="Screen Shot 2016-05-06 at 22.40.14.png"/>
          <p:cNvPicPr preferRelativeResize="0"/>
          <p:nvPr/>
        </p:nvPicPr>
        <p:blipFill rotWithShape="1">
          <a:blip r:embed="rId3">
            <a:alphaModFix/>
          </a:blip>
          <a:srcRect/>
          <a:stretch/>
        </p:blipFill>
        <p:spPr>
          <a:xfrm>
            <a:off x="1000125" y="1276350"/>
            <a:ext cx="7143750" cy="3505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1"/>
        <p:cNvGrpSpPr/>
        <p:nvPr/>
      </p:nvGrpSpPr>
      <p:grpSpPr>
        <a:xfrm>
          <a:off x="0" y="0"/>
          <a:ext cx="0" cy="0"/>
          <a:chOff x="0" y="0"/>
          <a:chExt cx="0" cy="0"/>
        </a:xfrm>
      </p:grpSpPr>
      <p:sp>
        <p:nvSpPr>
          <p:cNvPr id="392" name="Google Shape;392;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Macros</a:t>
            </a:r>
            <a:endParaRPr>
              <a:solidFill>
                <a:srgbClr val="0000FF"/>
              </a:solidFill>
            </a:endParaRPr>
          </a:p>
        </p:txBody>
      </p:sp>
      <p:sp>
        <p:nvSpPr>
          <p:cNvPr id="393" name="Google Shape;393;p68"/>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Short for “macro instructions”</a:t>
            </a:r>
            <a:endParaRPr>
              <a:solidFill>
                <a:srgbClr val="073763"/>
              </a:solidFill>
            </a:endParaRPr>
          </a:p>
          <a:p>
            <a:pPr marL="0" lvl="0" indent="0" algn="l" rtl="0">
              <a:spcBef>
                <a:spcPts val="0"/>
              </a:spcBef>
              <a:spcAft>
                <a:spcPts val="0"/>
              </a:spcAft>
              <a:buNone/>
            </a:pPr>
            <a:r>
              <a:rPr lang="en">
                <a:solidFill>
                  <a:srgbClr val="073763"/>
                </a:solidFill>
              </a:rPr>
              <a:t>Allows user-defined shorthands that alter the control flow of the program</a:t>
            </a:r>
            <a:endParaRPr>
              <a:solidFill>
                <a:srgbClr val="073763"/>
              </a:solidFill>
            </a:endParaRPr>
          </a:p>
          <a:p>
            <a:pPr marL="0" lvl="0" indent="0" algn="l" rtl="0">
              <a:spcBef>
                <a:spcPts val="0"/>
              </a:spcBef>
              <a:spcAft>
                <a:spcPts val="0"/>
              </a:spcAft>
              <a:buNone/>
            </a:pPr>
            <a:r>
              <a:rPr lang="en">
                <a:solidFill>
                  <a:srgbClr val="073763"/>
                </a:solidFill>
              </a:rPr>
              <a:t>	Examples: infix arithmetic, for loops</a:t>
            </a:r>
            <a:endParaRPr>
              <a:solidFill>
                <a:srgbClr val="073763"/>
              </a:solidFill>
            </a:endParaRPr>
          </a:p>
          <a:p>
            <a:pPr marL="0" lvl="0" indent="0" algn="l" rtl="0">
              <a:spcBef>
                <a:spcPts val="0"/>
              </a:spcBef>
              <a:spcAft>
                <a:spcPts val="0"/>
              </a:spcAft>
              <a:buNone/>
            </a:pPr>
            <a:r>
              <a:rPr lang="en" b="1">
                <a:solidFill>
                  <a:srgbClr val="073763"/>
                </a:solidFill>
              </a:rPr>
              <a:t>Approach:</a:t>
            </a:r>
            <a:r>
              <a:rPr lang="en">
                <a:solidFill>
                  <a:srgbClr val="073763"/>
                </a:solidFill>
              </a:rPr>
              <a:t> build a “string” representation of code to be executed</a:t>
            </a:r>
            <a:endParaRPr>
              <a:solidFill>
                <a:srgbClr val="073763"/>
              </a:solidFill>
            </a:endParaRPr>
          </a:p>
          <a:p>
            <a:pPr marL="0" lvl="0" indent="0" algn="l" rtl="0">
              <a:spcBef>
                <a:spcPts val="0"/>
              </a:spcBef>
              <a:spcAft>
                <a:spcPts val="0"/>
              </a:spcAft>
              <a:buNone/>
            </a:pPr>
            <a:r>
              <a:rPr lang="en" b="1">
                <a:solidFill>
                  <a:srgbClr val="073763"/>
                </a:solidFill>
              </a:rPr>
              <a:t>Syntax:</a:t>
            </a:r>
            <a:r>
              <a:rPr lang="en">
                <a:solidFill>
                  <a:srgbClr val="073763"/>
                </a:solidFill>
              </a:rPr>
              <a:t> (define-macro (name operand1 operand2 …) body) </a:t>
            </a:r>
            <a:endParaRPr>
              <a:solidFill>
                <a:srgbClr val="073763"/>
              </a:solidFill>
            </a:endParaRPr>
          </a:p>
          <a:p>
            <a:pPr marL="0" lvl="0" indent="0" algn="l" rtl="0">
              <a:spcBef>
                <a:spcPts val="0"/>
              </a:spcBef>
              <a:spcAft>
                <a:spcPts val="0"/>
              </a:spcAft>
              <a:buNone/>
            </a:pPr>
            <a:r>
              <a:rPr lang="en" b="1">
                <a:solidFill>
                  <a:srgbClr val="073763"/>
                </a:solidFill>
              </a:rPr>
              <a:t>Evaluation:</a:t>
            </a:r>
            <a:endParaRPr b="1">
              <a:solidFill>
                <a:srgbClr val="073763"/>
              </a:solidFill>
            </a:endParaRPr>
          </a:p>
          <a:p>
            <a:pPr marL="0" lvl="0" indent="457200" algn="l" rtl="0">
              <a:spcBef>
                <a:spcPts val="0"/>
              </a:spcBef>
              <a:spcAft>
                <a:spcPts val="0"/>
              </a:spcAft>
              <a:buNone/>
            </a:pPr>
            <a:r>
              <a:rPr lang="en">
                <a:solidFill>
                  <a:srgbClr val="073763"/>
                </a:solidFill>
              </a:rPr>
              <a:t>1. Evaluate operator (to see that we have a macro form)</a:t>
            </a:r>
            <a:endParaRPr>
              <a:solidFill>
                <a:srgbClr val="073763"/>
              </a:solidFill>
            </a:endParaRPr>
          </a:p>
          <a:p>
            <a:pPr marL="457200" lvl="0" indent="0" algn="l" rtl="0">
              <a:spcBef>
                <a:spcPts val="0"/>
              </a:spcBef>
              <a:spcAft>
                <a:spcPts val="0"/>
              </a:spcAft>
              <a:buNone/>
            </a:pPr>
            <a:r>
              <a:rPr lang="en">
                <a:solidFill>
                  <a:srgbClr val="073763"/>
                </a:solidFill>
              </a:rPr>
              <a:t>2. Apply operator to unevaluated operands (quote operands) </a:t>
            </a:r>
            <a:endParaRPr>
              <a:solidFill>
                <a:srgbClr val="073763"/>
              </a:solidFill>
            </a:endParaRPr>
          </a:p>
          <a:p>
            <a:pPr marL="457200" lvl="0" indent="0" algn="l" rtl="0">
              <a:spcBef>
                <a:spcPts val="0"/>
              </a:spcBef>
              <a:spcAft>
                <a:spcPts val="0"/>
              </a:spcAft>
              <a:buNone/>
            </a:pPr>
            <a:r>
              <a:rPr lang="en">
                <a:solidFill>
                  <a:srgbClr val="073763"/>
                </a:solidFill>
              </a:rPr>
              <a:t>3. Evaluate returned expression in frame macro was called in</a:t>
            </a:r>
            <a:endParaRPr>
              <a:solidFill>
                <a:srgbClr val="07376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SQL</a:t>
            </a:r>
            <a:endParaRPr/>
          </a:p>
        </p:txBody>
      </p:sp>
      <p:sp>
        <p:nvSpPr>
          <p:cNvPr id="112" name="Google Shape;112;p2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434343"/>
              </a:buClr>
              <a:buSzPts val="2400"/>
              <a:buFont typeface="Arial"/>
              <a:buChar char="●"/>
            </a:pPr>
            <a:r>
              <a:rPr lang="en" sz="2400" b="0" i="0" u="none" strike="noStrike" cap="none">
                <a:solidFill>
                  <a:srgbClr val="434343"/>
                </a:solidFill>
                <a:latin typeface="Arial"/>
                <a:ea typeface="Arial"/>
                <a:cs typeface="Arial"/>
                <a:sym typeface="Arial"/>
              </a:rPr>
              <a:t>Declarative Language based on table and rows</a:t>
            </a:r>
            <a:endParaRPr>
              <a:solidFill>
                <a:srgbClr val="434343"/>
              </a:solidFill>
            </a:endParaRPr>
          </a:p>
          <a:p>
            <a:pPr marL="457200" marR="0" lvl="0" indent="-381000" algn="l" rtl="0">
              <a:lnSpc>
                <a:spcPct val="100000"/>
              </a:lnSpc>
              <a:spcBef>
                <a:spcPts val="0"/>
              </a:spcBef>
              <a:spcAft>
                <a:spcPts val="0"/>
              </a:spcAft>
              <a:buClr>
                <a:srgbClr val="434343"/>
              </a:buClr>
              <a:buSzPts val="2400"/>
              <a:buFont typeface="Arial"/>
              <a:buChar char="●"/>
            </a:pPr>
            <a:r>
              <a:rPr lang="en" sz="2400" b="0" i="0" u="none" strike="noStrike" cap="none">
                <a:solidFill>
                  <a:srgbClr val="434343"/>
                </a:solidFill>
                <a:latin typeface="Arial"/>
                <a:ea typeface="Arial"/>
                <a:cs typeface="Arial"/>
                <a:sym typeface="Arial"/>
              </a:rPr>
              <a:t>Aggregation through </a:t>
            </a:r>
            <a:r>
              <a:rPr lang="en" sz="2400" b="0" i="0" u="none" strike="noStrike" cap="none">
                <a:solidFill>
                  <a:srgbClr val="434343"/>
                </a:solidFill>
                <a:latin typeface="Courier New"/>
                <a:ea typeface="Courier New"/>
                <a:cs typeface="Courier New"/>
                <a:sym typeface="Courier New"/>
              </a:rPr>
              <a:t>group by</a:t>
            </a:r>
            <a:r>
              <a:rPr lang="en" sz="2400" b="0" i="0" u="none" strike="noStrike" cap="none">
                <a:solidFill>
                  <a:srgbClr val="434343"/>
                </a:solidFill>
                <a:latin typeface="Arial"/>
                <a:ea typeface="Arial"/>
                <a:cs typeface="Arial"/>
                <a:sym typeface="Arial"/>
              </a:rPr>
              <a:t> and special functions</a:t>
            </a:r>
            <a:endParaRPr sz="2400" b="0" i="0" u="none" strike="noStrike" cap="none">
              <a:solidFill>
                <a:srgbClr val="434343"/>
              </a:solidFill>
              <a:latin typeface="Arial"/>
              <a:ea typeface="Arial"/>
              <a:cs typeface="Arial"/>
              <a:sym typeface="Arial"/>
            </a:endParaRPr>
          </a:p>
          <a:p>
            <a:pPr marL="457200" lvl="0" indent="-381000" algn="l" rtl="0">
              <a:spcBef>
                <a:spcPts val="0"/>
              </a:spcBef>
              <a:spcAft>
                <a:spcPts val="0"/>
              </a:spcAft>
              <a:buClr>
                <a:srgbClr val="FFFFFF"/>
              </a:buClr>
              <a:buSzPts val="2400"/>
              <a:buFont typeface="Arial"/>
              <a:buChar char="●"/>
            </a:pPr>
            <a:r>
              <a:rPr lang="en" sz="2400">
                <a:solidFill>
                  <a:srgbClr val="FFFFFF"/>
                </a:solidFill>
              </a:rPr>
              <a:t>Limited recursion possible using </a:t>
            </a:r>
            <a:r>
              <a:rPr lang="en" sz="2400">
                <a:solidFill>
                  <a:srgbClr val="FFFFFF"/>
                </a:solidFill>
                <a:latin typeface="Courier New"/>
                <a:ea typeface="Courier New"/>
                <a:cs typeface="Courier New"/>
                <a:sym typeface="Courier New"/>
              </a:rPr>
              <a:t>with</a:t>
            </a:r>
            <a:endParaRPr sz="2400">
              <a:solidFill>
                <a:srgbClr val="FFFF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7"/>
        <p:cNvGrpSpPr/>
        <p:nvPr/>
      </p:nvGrpSpPr>
      <p:grpSpPr>
        <a:xfrm>
          <a:off x="0" y="0"/>
          <a:ext cx="0" cy="0"/>
          <a:chOff x="0" y="0"/>
          <a:chExt cx="0" cy="0"/>
        </a:xfrm>
      </p:grpSpPr>
      <p:sp>
        <p:nvSpPr>
          <p:cNvPr id="398" name="Google Shape;398;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Macros</a:t>
            </a:r>
            <a:endParaRPr>
              <a:solidFill>
                <a:srgbClr val="0000FF"/>
              </a:solidFill>
            </a:endParaRPr>
          </a:p>
        </p:txBody>
      </p:sp>
      <p:sp>
        <p:nvSpPr>
          <p:cNvPr id="399" name="Google Shape;399;p69"/>
          <p:cNvSpPr txBox="1">
            <a:spLocks noGrp="1"/>
          </p:cNvSpPr>
          <p:nvPr>
            <p:ph type="body" idx="1"/>
          </p:nvPr>
        </p:nvSpPr>
        <p:spPr>
          <a:xfrm>
            <a:off x="311700" y="1152475"/>
            <a:ext cx="8520600" cy="378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73763"/>
                </a:solidFill>
              </a:rPr>
              <a:t>Problem:</a:t>
            </a:r>
            <a:r>
              <a:rPr lang="en">
                <a:solidFill>
                  <a:srgbClr val="073763"/>
                </a:solidFill>
              </a:rPr>
              <a:t> Want a macro that, given an expression called “</a:t>
            </a:r>
            <a:r>
              <a:rPr lang="en">
                <a:solidFill>
                  <a:srgbClr val="073763"/>
                </a:solidFill>
                <a:latin typeface="Courier New"/>
                <a:ea typeface="Courier New"/>
                <a:cs typeface="Courier New"/>
                <a:sym typeface="Courier New"/>
              </a:rPr>
              <a:t>f</a:t>
            </a:r>
            <a:r>
              <a:rPr lang="en">
                <a:solidFill>
                  <a:srgbClr val="073763"/>
                </a:solidFill>
              </a:rPr>
              <a:t>”, executes “</a:t>
            </a:r>
            <a:r>
              <a:rPr lang="en">
                <a:solidFill>
                  <a:srgbClr val="073763"/>
                </a:solidFill>
                <a:latin typeface="Courier New"/>
                <a:ea typeface="Courier New"/>
                <a:cs typeface="Courier New"/>
                <a:sym typeface="Courier New"/>
              </a:rPr>
              <a:t>f</a:t>
            </a:r>
            <a:r>
              <a:rPr lang="en">
                <a:solidFill>
                  <a:srgbClr val="073763"/>
                </a:solidFill>
              </a:rPr>
              <a:t>” twice. </a:t>
            </a:r>
            <a:endParaRPr>
              <a:solidFill>
                <a:srgbClr val="073763"/>
              </a:solidFill>
            </a:endParaRPr>
          </a:p>
          <a:p>
            <a:pPr marL="0" lvl="0" indent="0" algn="l" rtl="0">
              <a:spcBef>
                <a:spcPts val="1600"/>
              </a:spcBef>
              <a:spcAft>
                <a:spcPts val="0"/>
              </a:spcAft>
              <a:buNone/>
            </a:pPr>
            <a:r>
              <a:rPr lang="en">
                <a:solidFill>
                  <a:srgbClr val="073763"/>
                </a:solidFill>
              </a:rPr>
              <a:t>Approach: build a “string” representation of code to be executed</a:t>
            </a:r>
            <a:endParaRPr>
              <a:solidFill>
                <a:srgbClr val="073763"/>
              </a:solidFill>
            </a:endParaRPr>
          </a:p>
          <a:p>
            <a:pPr marL="0" lvl="0" indent="0" algn="l" rtl="0">
              <a:spcBef>
                <a:spcPts val="1600"/>
              </a:spcBef>
              <a:spcAft>
                <a:spcPts val="0"/>
              </a:spcAft>
              <a:buNone/>
            </a:pPr>
            <a:r>
              <a:rPr lang="en">
                <a:solidFill>
                  <a:srgbClr val="073763"/>
                </a:solidFill>
              </a:rPr>
              <a:t>	Given expression “</a:t>
            </a:r>
            <a:r>
              <a:rPr lang="en">
                <a:solidFill>
                  <a:srgbClr val="073763"/>
                </a:solidFill>
                <a:latin typeface="Courier New"/>
                <a:ea typeface="Courier New"/>
                <a:cs typeface="Courier New"/>
                <a:sym typeface="Courier New"/>
              </a:rPr>
              <a:t>f</a:t>
            </a:r>
            <a:r>
              <a:rPr lang="en">
                <a:solidFill>
                  <a:srgbClr val="073763"/>
                </a:solidFill>
              </a:rPr>
              <a:t>”, code to be executed: </a:t>
            </a:r>
            <a:r>
              <a:rPr lang="en">
                <a:solidFill>
                  <a:srgbClr val="073763"/>
                </a:solidFill>
                <a:latin typeface="Courier New"/>
                <a:ea typeface="Courier New"/>
                <a:cs typeface="Courier New"/>
                <a:sym typeface="Courier New"/>
              </a:rPr>
              <a:t>(begin f f)</a:t>
            </a:r>
            <a:endParaRPr>
              <a:solidFill>
                <a:srgbClr val="073763"/>
              </a:solidFill>
              <a:latin typeface="Courier New"/>
              <a:ea typeface="Courier New"/>
              <a:cs typeface="Courier New"/>
              <a:sym typeface="Courier New"/>
            </a:endParaRPr>
          </a:p>
          <a:p>
            <a:pPr marL="0" lvl="0" indent="0" algn="l" rtl="0">
              <a:spcBef>
                <a:spcPts val="1600"/>
              </a:spcBef>
              <a:spcAft>
                <a:spcPts val="0"/>
              </a:spcAft>
              <a:buNone/>
            </a:pPr>
            <a:r>
              <a:rPr lang="en">
                <a:solidFill>
                  <a:srgbClr val="073763"/>
                </a:solidFill>
              </a:rPr>
              <a:t>	</a:t>
            </a:r>
            <a:r>
              <a:rPr lang="en">
                <a:solidFill>
                  <a:srgbClr val="073763"/>
                </a:solidFill>
                <a:latin typeface="Courier New"/>
                <a:ea typeface="Courier New"/>
                <a:cs typeface="Courier New"/>
                <a:sym typeface="Courier New"/>
              </a:rPr>
              <a:t>(begin f f)</a:t>
            </a:r>
            <a:r>
              <a:rPr lang="en">
                <a:solidFill>
                  <a:srgbClr val="073763"/>
                </a:solidFill>
              </a:rPr>
              <a:t> is a list</a:t>
            </a:r>
            <a:endParaRPr>
              <a:solidFill>
                <a:srgbClr val="073763"/>
              </a:solidFill>
            </a:endParaRPr>
          </a:p>
          <a:p>
            <a:pPr marL="0" lvl="0" indent="0" algn="l" rtl="0">
              <a:spcBef>
                <a:spcPts val="1600"/>
              </a:spcBef>
              <a:spcAft>
                <a:spcPts val="0"/>
              </a:spcAft>
              <a:buNone/>
            </a:pPr>
            <a:r>
              <a:rPr lang="en">
                <a:solidFill>
                  <a:srgbClr val="073763"/>
                </a:solidFill>
              </a:rPr>
              <a:t>		First element: the word/string literal “</a:t>
            </a:r>
            <a:r>
              <a:rPr lang="en">
                <a:solidFill>
                  <a:srgbClr val="073763"/>
                </a:solidFill>
                <a:latin typeface="Courier New"/>
                <a:ea typeface="Courier New"/>
                <a:cs typeface="Courier New"/>
                <a:sym typeface="Courier New"/>
              </a:rPr>
              <a:t>begin</a:t>
            </a:r>
            <a:r>
              <a:rPr lang="en">
                <a:solidFill>
                  <a:srgbClr val="073763"/>
                </a:solidFill>
              </a:rPr>
              <a:t>”</a:t>
            </a:r>
            <a:endParaRPr>
              <a:solidFill>
                <a:srgbClr val="073763"/>
              </a:solidFill>
            </a:endParaRPr>
          </a:p>
          <a:p>
            <a:pPr marL="0" lvl="0" indent="0" algn="l" rtl="0">
              <a:spcBef>
                <a:spcPts val="1600"/>
              </a:spcBef>
              <a:spcAft>
                <a:spcPts val="0"/>
              </a:spcAft>
              <a:buNone/>
            </a:pPr>
            <a:r>
              <a:rPr lang="en">
                <a:solidFill>
                  <a:srgbClr val="073763"/>
                </a:solidFill>
              </a:rPr>
              <a:t>		Second &amp; third elements: the expression referred to by “</a:t>
            </a:r>
            <a:r>
              <a:rPr lang="en">
                <a:solidFill>
                  <a:srgbClr val="073763"/>
                </a:solidFill>
                <a:latin typeface="Courier New"/>
                <a:ea typeface="Courier New"/>
                <a:cs typeface="Courier New"/>
                <a:sym typeface="Courier New"/>
              </a:rPr>
              <a:t>f</a:t>
            </a:r>
            <a:r>
              <a:rPr lang="en">
                <a:solidFill>
                  <a:srgbClr val="073763"/>
                </a:solidFill>
              </a:rPr>
              <a:t>”</a:t>
            </a:r>
            <a:endParaRPr>
              <a:solidFill>
                <a:srgbClr val="073763"/>
              </a:solidFill>
            </a:endParaRPr>
          </a:p>
          <a:p>
            <a:pPr marL="0" lvl="0" indent="0" algn="l" rtl="0">
              <a:spcBef>
                <a:spcPts val="1600"/>
              </a:spcBef>
              <a:spcAft>
                <a:spcPts val="0"/>
              </a:spcAft>
              <a:buNone/>
            </a:pPr>
            <a:r>
              <a:rPr lang="en">
                <a:solidFill>
                  <a:srgbClr val="073763"/>
                </a:solidFill>
              </a:rPr>
              <a:t>			Not the string “</a:t>
            </a:r>
            <a:r>
              <a:rPr lang="en">
                <a:solidFill>
                  <a:srgbClr val="073763"/>
                </a:solidFill>
                <a:latin typeface="Courier New"/>
                <a:ea typeface="Courier New"/>
                <a:cs typeface="Courier New"/>
                <a:sym typeface="Courier New"/>
              </a:rPr>
              <a:t>f</a:t>
            </a:r>
            <a:r>
              <a:rPr lang="en">
                <a:solidFill>
                  <a:srgbClr val="073763"/>
                </a:solidFill>
              </a:rPr>
              <a:t>” literally</a:t>
            </a:r>
            <a:endParaRPr>
              <a:solidFill>
                <a:srgbClr val="073763"/>
              </a:solidFill>
            </a:endParaRPr>
          </a:p>
          <a:p>
            <a:pPr marL="0" lvl="0" indent="0" algn="l" rtl="0">
              <a:spcBef>
                <a:spcPts val="1600"/>
              </a:spcBef>
              <a:spcAft>
                <a:spcPts val="1600"/>
              </a:spcAft>
              <a:buNone/>
            </a:pPr>
            <a:r>
              <a:rPr lang="en">
                <a:solidFill>
                  <a:srgbClr val="073763"/>
                </a:solidFill>
              </a:rPr>
              <a:t>				</a:t>
            </a:r>
            <a:endParaRPr>
              <a:solidFill>
                <a:srgbClr val="07376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3"/>
        <p:cNvGrpSpPr/>
        <p:nvPr/>
      </p:nvGrpSpPr>
      <p:grpSpPr>
        <a:xfrm>
          <a:off x="0" y="0"/>
          <a:ext cx="0" cy="0"/>
          <a:chOff x="0" y="0"/>
          <a:chExt cx="0" cy="0"/>
        </a:xfrm>
      </p:grpSpPr>
      <p:sp>
        <p:nvSpPr>
          <p:cNvPr id="404" name="Google Shape;404;p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a:solidFill>
                  <a:srgbClr val="0000FF"/>
                </a:solidFill>
              </a:rPr>
              <a:t>Build the list: </a:t>
            </a:r>
            <a:r>
              <a:rPr lang="en" sz="2400">
                <a:solidFill>
                  <a:srgbClr val="0000FF"/>
                </a:solidFill>
                <a:latin typeface="Courier New"/>
                <a:ea typeface="Courier New"/>
                <a:cs typeface="Courier New"/>
                <a:sym typeface="Courier New"/>
              </a:rPr>
              <a:t>(begin &lt;f&gt; &lt;f&gt;)</a:t>
            </a:r>
            <a:endParaRPr sz="2400">
              <a:solidFill>
                <a:srgbClr val="0000FF"/>
              </a:solidFill>
              <a:latin typeface="Courier New"/>
              <a:ea typeface="Courier New"/>
              <a:cs typeface="Courier New"/>
              <a:sym typeface="Courier New"/>
            </a:endParaRPr>
          </a:p>
        </p:txBody>
      </p:sp>
      <p:sp>
        <p:nvSpPr>
          <p:cNvPr id="405" name="Google Shape;405;p70"/>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Approach 1: Evaluate everything except the word “begin”, then put into a list</a:t>
            </a:r>
            <a:endParaRPr>
              <a:solidFill>
                <a:srgbClr val="073763"/>
              </a:solidFill>
            </a:endParaRPr>
          </a:p>
          <a:p>
            <a:pPr marL="457200" lvl="0" indent="0" algn="l" rtl="0">
              <a:spcBef>
                <a:spcPts val="1600"/>
              </a:spcBef>
              <a:spcAft>
                <a:spcPts val="0"/>
              </a:spcAft>
              <a:buNone/>
            </a:pPr>
            <a:r>
              <a:rPr lang="en">
                <a:solidFill>
                  <a:srgbClr val="073763"/>
                </a:solidFill>
              </a:rPr>
              <a:t>Put [</a:t>
            </a:r>
            <a:r>
              <a:rPr lang="en">
                <a:solidFill>
                  <a:srgbClr val="073763"/>
                </a:solidFill>
                <a:latin typeface="Courier New"/>
                <a:ea typeface="Courier New"/>
                <a:cs typeface="Courier New"/>
                <a:sym typeface="Courier New"/>
              </a:rPr>
              <a:t>‘begin</a:t>
            </a:r>
            <a:r>
              <a:rPr lang="en">
                <a:solidFill>
                  <a:srgbClr val="073763"/>
                </a:solidFill>
              </a:rPr>
              <a:t>] [</a:t>
            </a:r>
            <a:r>
              <a:rPr lang="en">
                <a:solidFill>
                  <a:srgbClr val="073763"/>
                </a:solidFill>
                <a:latin typeface="Courier New"/>
                <a:ea typeface="Courier New"/>
                <a:cs typeface="Courier New"/>
                <a:sym typeface="Courier New"/>
              </a:rPr>
              <a:t>f</a:t>
            </a:r>
            <a:r>
              <a:rPr lang="en">
                <a:solidFill>
                  <a:srgbClr val="073763"/>
                </a:solidFill>
              </a:rPr>
              <a:t>] [</a:t>
            </a:r>
            <a:r>
              <a:rPr lang="en">
                <a:solidFill>
                  <a:srgbClr val="073763"/>
                </a:solidFill>
                <a:latin typeface="Courier New"/>
                <a:ea typeface="Courier New"/>
                <a:cs typeface="Courier New"/>
                <a:sym typeface="Courier New"/>
              </a:rPr>
              <a:t>f</a:t>
            </a:r>
            <a:r>
              <a:rPr lang="en">
                <a:solidFill>
                  <a:srgbClr val="073763"/>
                </a:solidFill>
              </a:rPr>
              <a:t>] into a list</a:t>
            </a:r>
            <a:endParaRPr>
              <a:solidFill>
                <a:srgbClr val="073763"/>
              </a:solidFill>
            </a:endParaRPr>
          </a:p>
          <a:p>
            <a:pPr marL="457200" lvl="0" indent="0" algn="l" rtl="0">
              <a:spcBef>
                <a:spcPts val="1600"/>
              </a:spcBef>
              <a:spcAft>
                <a:spcPts val="0"/>
              </a:spcAft>
              <a:buNone/>
            </a:pPr>
            <a:r>
              <a:rPr lang="en">
                <a:solidFill>
                  <a:srgbClr val="073763"/>
                </a:solidFill>
              </a:rPr>
              <a:t>Solution 1: </a:t>
            </a:r>
            <a:r>
              <a:rPr lang="en">
                <a:solidFill>
                  <a:srgbClr val="073763"/>
                </a:solidFill>
                <a:latin typeface="Courier New"/>
                <a:ea typeface="Courier New"/>
                <a:cs typeface="Courier New"/>
                <a:sym typeface="Courier New"/>
              </a:rPr>
              <a:t>(list ‘begin f f)</a:t>
            </a:r>
            <a:endParaRPr>
              <a:solidFill>
                <a:srgbClr val="073763"/>
              </a:solidFill>
              <a:latin typeface="Courier New"/>
              <a:ea typeface="Courier New"/>
              <a:cs typeface="Courier New"/>
              <a:sym typeface="Courier New"/>
            </a:endParaRPr>
          </a:p>
          <a:p>
            <a:pPr marL="0" lvl="0" indent="0" algn="l" rtl="0">
              <a:spcBef>
                <a:spcPts val="1600"/>
              </a:spcBef>
              <a:spcAft>
                <a:spcPts val="0"/>
              </a:spcAft>
              <a:buNone/>
            </a:pPr>
            <a:r>
              <a:rPr lang="en">
                <a:solidFill>
                  <a:srgbClr val="073763"/>
                </a:solidFill>
              </a:rPr>
              <a:t>Approach 2: Do not evaluate anything except “</a:t>
            </a:r>
            <a:r>
              <a:rPr lang="en">
                <a:solidFill>
                  <a:srgbClr val="073763"/>
                </a:solidFill>
                <a:latin typeface="Courier New"/>
                <a:ea typeface="Courier New"/>
                <a:cs typeface="Courier New"/>
                <a:sym typeface="Courier New"/>
              </a:rPr>
              <a:t>f</a:t>
            </a:r>
            <a:r>
              <a:rPr lang="en">
                <a:solidFill>
                  <a:srgbClr val="073763"/>
                </a:solidFill>
              </a:rPr>
              <a:t>” “</a:t>
            </a:r>
            <a:r>
              <a:rPr lang="en">
                <a:solidFill>
                  <a:srgbClr val="073763"/>
                </a:solidFill>
                <a:latin typeface="Courier New"/>
                <a:ea typeface="Courier New"/>
                <a:cs typeface="Courier New"/>
                <a:sym typeface="Courier New"/>
              </a:rPr>
              <a:t>f</a:t>
            </a:r>
            <a:r>
              <a:rPr lang="en">
                <a:solidFill>
                  <a:srgbClr val="073763"/>
                </a:solidFill>
              </a:rPr>
              <a:t>”, then put into a list</a:t>
            </a:r>
            <a:endParaRPr>
              <a:solidFill>
                <a:srgbClr val="073763"/>
              </a:solidFill>
            </a:endParaRPr>
          </a:p>
          <a:p>
            <a:pPr marL="0" lvl="0" indent="457200" algn="l" rtl="0">
              <a:spcBef>
                <a:spcPts val="1600"/>
              </a:spcBef>
              <a:spcAft>
                <a:spcPts val="0"/>
              </a:spcAft>
              <a:buNone/>
            </a:pPr>
            <a:r>
              <a:rPr lang="en">
                <a:solidFill>
                  <a:srgbClr val="073763"/>
                </a:solidFill>
                <a:latin typeface="Courier New"/>
                <a:ea typeface="Courier New"/>
                <a:cs typeface="Courier New"/>
                <a:sym typeface="Courier New"/>
              </a:rPr>
              <a:t>`(begin ,f ,f)</a:t>
            </a:r>
            <a:endParaRPr>
              <a:solidFill>
                <a:srgbClr val="073763"/>
              </a:solidFill>
              <a:latin typeface="Courier New"/>
              <a:ea typeface="Courier New"/>
              <a:cs typeface="Courier New"/>
              <a:sym typeface="Courier New"/>
            </a:endParaRPr>
          </a:p>
          <a:p>
            <a:pPr marL="0" lvl="0" indent="457200" algn="l" rtl="0">
              <a:spcBef>
                <a:spcPts val="1600"/>
              </a:spcBef>
              <a:spcAft>
                <a:spcPts val="0"/>
              </a:spcAft>
              <a:buNone/>
            </a:pPr>
            <a:r>
              <a:rPr lang="en">
                <a:solidFill>
                  <a:srgbClr val="073763"/>
                </a:solidFill>
              </a:rPr>
              <a:t>Quasi-quoting: ` states “do not evaluate anything except those with ,”</a:t>
            </a:r>
            <a:endParaRPr>
              <a:solidFill>
                <a:srgbClr val="073763"/>
              </a:solidFill>
            </a:endParaRPr>
          </a:p>
          <a:p>
            <a:pPr marL="0" lvl="0" indent="457200" algn="l" rtl="0">
              <a:spcBef>
                <a:spcPts val="1600"/>
              </a:spcBef>
              <a:spcAft>
                <a:spcPts val="0"/>
              </a:spcAft>
              <a:buNone/>
            </a:pPr>
            <a:r>
              <a:rPr lang="en">
                <a:solidFill>
                  <a:srgbClr val="073763"/>
                </a:solidFill>
              </a:rPr>
              <a:t>			   , states “evaluate the following expression”</a:t>
            </a:r>
            <a:endParaRPr>
              <a:solidFill>
                <a:srgbClr val="073763"/>
              </a:solidFill>
            </a:endParaRPr>
          </a:p>
          <a:p>
            <a:pPr marL="0" lvl="0" indent="457200" algn="l" rtl="0">
              <a:spcBef>
                <a:spcPts val="1600"/>
              </a:spcBef>
              <a:spcAft>
                <a:spcPts val="0"/>
              </a:spcAft>
              <a:buNone/>
            </a:pPr>
            <a:r>
              <a:rPr lang="en">
                <a:solidFill>
                  <a:srgbClr val="073763"/>
                </a:solidFill>
              </a:rPr>
              <a:t>			   ‘ states “do not evaluate anything in the following expression”</a:t>
            </a:r>
            <a:endParaRPr>
              <a:solidFill>
                <a:srgbClr val="073763"/>
              </a:solidFill>
            </a:endParaRPr>
          </a:p>
          <a:p>
            <a:pPr marL="0" lvl="0" indent="0" algn="l" rtl="0">
              <a:spcBef>
                <a:spcPts val="1600"/>
              </a:spcBef>
              <a:spcAft>
                <a:spcPts val="1600"/>
              </a:spcAft>
              <a:buNone/>
            </a:pPr>
            <a:r>
              <a:rPr lang="en">
                <a:solidFill>
                  <a:srgbClr val="073763"/>
                </a:solidFill>
              </a:rPr>
              <a:t>				</a:t>
            </a:r>
            <a:endParaRPr>
              <a:solidFill>
                <a:srgbClr val="07376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9"/>
        <p:cNvGrpSpPr/>
        <p:nvPr/>
      </p:nvGrpSpPr>
      <p:grpSpPr>
        <a:xfrm>
          <a:off x="0" y="0"/>
          <a:ext cx="0" cy="0"/>
          <a:chOff x="0" y="0"/>
          <a:chExt cx="0" cy="0"/>
        </a:xfrm>
      </p:grpSpPr>
      <p:pic>
        <p:nvPicPr>
          <p:cNvPr id="410" name="Google Shape;410;p71"/>
          <p:cNvPicPr preferRelativeResize="0"/>
          <p:nvPr/>
        </p:nvPicPr>
        <p:blipFill>
          <a:blip r:embed="rId3">
            <a:alphaModFix/>
          </a:blip>
          <a:stretch>
            <a:fillRect/>
          </a:stretch>
        </p:blipFill>
        <p:spPr>
          <a:xfrm>
            <a:off x="152400" y="1369675"/>
            <a:ext cx="8839202" cy="240414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4"/>
        <p:cNvGrpSpPr/>
        <p:nvPr/>
      </p:nvGrpSpPr>
      <p:grpSpPr>
        <a:xfrm>
          <a:off x="0" y="0"/>
          <a:ext cx="0" cy="0"/>
          <a:chOff x="0" y="0"/>
          <a:chExt cx="0" cy="0"/>
        </a:xfrm>
      </p:grpSpPr>
      <p:pic>
        <p:nvPicPr>
          <p:cNvPr id="415" name="Google Shape;415;p72"/>
          <p:cNvPicPr preferRelativeResize="0"/>
          <p:nvPr/>
        </p:nvPicPr>
        <p:blipFill>
          <a:blip r:embed="rId3">
            <a:alphaModFix/>
          </a:blip>
          <a:stretch>
            <a:fillRect/>
          </a:stretch>
        </p:blipFill>
        <p:spPr>
          <a:xfrm>
            <a:off x="152400" y="1454188"/>
            <a:ext cx="8839199" cy="223512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3"/>
          <p:cNvSpPr txBox="1">
            <a:spLocks noGrp="1"/>
          </p:cNvSpPr>
          <p:nvPr>
            <p:ph type="ctrTitle"/>
          </p:nvPr>
        </p:nvSpPr>
        <p:spPr>
          <a:xfrm>
            <a:off x="457200" y="563759"/>
            <a:ext cx="8229600" cy="30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Font typeface="Arial"/>
              <a:buNone/>
            </a:pPr>
            <a:r>
              <a:rPr lang="en" sz="7200" b="1" i="0" u="none" strike="noStrike" cap="none">
                <a:solidFill>
                  <a:srgbClr val="4A86E8"/>
                </a:solidFill>
                <a:latin typeface="Arial"/>
                <a:ea typeface="Arial"/>
                <a:cs typeface="Arial"/>
                <a:sym typeface="Arial"/>
              </a:rPr>
              <a:t>Tree</a:t>
            </a:r>
            <a:r>
              <a:rPr lang="en"/>
              <a:t> Recursion &amp;</a:t>
            </a:r>
            <a:endParaRPr/>
          </a:p>
          <a:p>
            <a:pPr marL="0" marR="0" lvl="0" indent="0" algn="l" rtl="0">
              <a:lnSpc>
                <a:spcPct val="100000"/>
              </a:lnSpc>
              <a:spcBef>
                <a:spcPts val="0"/>
              </a:spcBef>
              <a:spcAft>
                <a:spcPts val="0"/>
              </a:spcAft>
              <a:buClr>
                <a:schemeClr val="accent1"/>
              </a:buClr>
              <a:buFont typeface="Arial"/>
              <a:buNone/>
            </a:pPr>
            <a:r>
              <a:rPr lang="en"/>
              <a:t>Trees</a:t>
            </a:r>
            <a:endParaRPr/>
          </a:p>
        </p:txBody>
      </p:sp>
      <p:sp>
        <p:nvSpPr>
          <p:cNvPr id="421" name="Google Shape;421;p73"/>
          <p:cNvSpPr txBox="1">
            <a:spLocks noGrp="1"/>
          </p:cNvSpPr>
          <p:nvPr>
            <p:ph type="subTitle" idx="1"/>
          </p:nvPr>
        </p:nvSpPr>
        <p:spPr>
          <a:xfrm>
            <a:off x="457200" y="3716392"/>
            <a:ext cx="8229600" cy="1232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Font typeface="Arial"/>
              <a:buNone/>
            </a:pPr>
            <a:endParaRPr sz="4800" b="0" i="0" u="none" strike="noStrike" cap="none">
              <a:solidFill>
                <a:schemeClr val="dk2"/>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5"/>
        <p:cNvGrpSpPr/>
        <p:nvPr/>
      </p:nvGrpSpPr>
      <p:grpSpPr>
        <a:xfrm>
          <a:off x="0" y="0"/>
          <a:ext cx="0" cy="0"/>
          <a:chOff x="0" y="0"/>
          <a:chExt cx="0" cy="0"/>
        </a:xfrm>
      </p:grpSpPr>
      <p:sp>
        <p:nvSpPr>
          <p:cNvPr id="426" name="Google Shape;426;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Recursion Checklist</a:t>
            </a:r>
            <a:endParaRPr>
              <a:solidFill>
                <a:srgbClr val="0000FF"/>
              </a:solidFill>
            </a:endParaRPr>
          </a:p>
        </p:txBody>
      </p:sp>
      <p:sp>
        <p:nvSpPr>
          <p:cNvPr id="427" name="Google Shape;427;p7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solidFill>
                  <a:schemeClr val="dk1"/>
                </a:solidFill>
              </a:rPr>
              <a:t>	</a:t>
            </a:r>
            <a:endParaRPr>
              <a:solidFill>
                <a:schemeClr val="dk1"/>
              </a:solidFill>
            </a:endParaRPr>
          </a:p>
          <a:p>
            <a:pPr marL="0" lvl="0" indent="457200" algn="l" rtl="0">
              <a:spcBef>
                <a:spcPts val="0"/>
              </a:spcBef>
              <a:spcAft>
                <a:spcPts val="0"/>
              </a:spcAft>
              <a:buNone/>
            </a:pPr>
            <a:endParaRPr>
              <a:solidFill>
                <a:srgbClr val="FFFFFF"/>
              </a:solidFill>
            </a:endParaRPr>
          </a:p>
          <a:p>
            <a:pPr marL="0" lvl="0" indent="457200" algn="l" rtl="0">
              <a:spcBef>
                <a:spcPts val="0"/>
              </a:spcBef>
              <a:spcAft>
                <a:spcPts val="0"/>
              </a:spcAft>
              <a:buNone/>
            </a:pPr>
            <a:endParaRPr>
              <a:solidFill>
                <a:schemeClr val="dk1"/>
              </a:solidFill>
            </a:endParaRPr>
          </a:p>
        </p:txBody>
      </p:sp>
      <p:sp>
        <p:nvSpPr>
          <p:cNvPr id="428" name="Google Shape;428;p74"/>
          <p:cNvSpPr txBox="1">
            <a:spLocks noGrp="1"/>
          </p:cNvSpPr>
          <p:nvPr>
            <p:ph type="body" idx="1"/>
          </p:nvPr>
        </p:nvSpPr>
        <p:spPr>
          <a:xfrm>
            <a:off x="311700" y="1152475"/>
            <a:ext cx="88323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429" name="Google Shape;429;p74"/>
          <p:cNvSpPr txBox="1">
            <a:spLocks noGrp="1"/>
          </p:cNvSpPr>
          <p:nvPr>
            <p:ph type="body" idx="1"/>
          </p:nvPr>
        </p:nvSpPr>
        <p:spPr>
          <a:xfrm>
            <a:off x="311700" y="1152475"/>
            <a:ext cx="8832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	Base Case</a:t>
            </a:r>
            <a:endParaRPr>
              <a:solidFill>
                <a:srgbClr val="073763"/>
              </a:solidFill>
            </a:endParaRPr>
          </a:p>
          <a:p>
            <a:pPr marL="0" lvl="0" indent="0" algn="l" rtl="0">
              <a:spcBef>
                <a:spcPts val="0"/>
              </a:spcBef>
              <a:spcAft>
                <a:spcPts val="0"/>
              </a:spcAft>
              <a:buNone/>
            </a:pPr>
            <a:r>
              <a:rPr lang="en">
                <a:solidFill>
                  <a:srgbClr val="073763"/>
                </a:solidFill>
              </a:rPr>
              <a:t>		</a:t>
            </a:r>
            <a:endParaRPr>
              <a:solidFill>
                <a:srgbClr val="073763"/>
              </a:solidFill>
            </a:endParaRPr>
          </a:p>
          <a:p>
            <a:pPr marL="0" lvl="0" indent="457200" algn="l" rtl="0">
              <a:spcBef>
                <a:spcPts val="0"/>
              </a:spcBef>
              <a:spcAft>
                <a:spcPts val="0"/>
              </a:spcAft>
              <a:buNone/>
            </a:pPr>
            <a:r>
              <a:rPr lang="en">
                <a:solidFill>
                  <a:srgbClr val="073763"/>
                </a:solidFill>
              </a:rPr>
              <a:t>Break the input into smaller size</a:t>
            </a:r>
            <a:endParaRPr>
              <a:solidFill>
                <a:srgbClr val="073763"/>
              </a:solidFill>
            </a:endParaRPr>
          </a:p>
          <a:p>
            <a:pPr marL="0" lvl="0" indent="0" algn="l" rtl="0">
              <a:spcBef>
                <a:spcPts val="0"/>
              </a:spcBef>
              <a:spcAft>
                <a:spcPts val="0"/>
              </a:spcAft>
              <a:buNone/>
            </a:pPr>
            <a:r>
              <a:rPr lang="en">
                <a:solidFill>
                  <a:srgbClr val="073763"/>
                </a:solidFill>
              </a:rPr>
              <a:t>		x - 1, x // 2, x[1:], etc. </a:t>
            </a:r>
            <a:endParaRPr>
              <a:solidFill>
                <a:srgbClr val="073763"/>
              </a:solidFill>
            </a:endParaRPr>
          </a:p>
          <a:p>
            <a:pPr marL="0" lvl="0" indent="0" algn="l" rtl="0">
              <a:spcBef>
                <a:spcPts val="0"/>
              </a:spcBef>
              <a:spcAft>
                <a:spcPts val="0"/>
              </a:spcAft>
              <a:buNone/>
            </a:pPr>
            <a:r>
              <a:rPr lang="en">
                <a:solidFill>
                  <a:srgbClr val="073763"/>
                </a:solidFill>
              </a:rPr>
              <a:t>	</a:t>
            </a:r>
            <a:endParaRPr>
              <a:solidFill>
                <a:srgbClr val="073763"/>
              </a:solidFill>
            </a:endParaRPr>
          </a:p>
          <a:p>
            <a:pPr marL="0" lvl="0" indent="0" algn="l" rtl="0">
              <a:spcBef>
                <a:spcPts val="0"/>
              </a:spcBef>
              <a:spcAft>
                <a:spcPts val="0"/>
              </a:spcAft>
              <a:buNone/>
            </a:pPr>
            <a:r>
              <a:rPr lang="en">
                <a:solidFill>
                  <a:srgbClr val="073763"/>
                </a:solidFill>
              </a:rPr>
              <a:t>	Respect the abstraction barrier</a:t>
            </a:r>
            <a:endParaRPr>
              <a:solidFill>
                <a:srgbClr val="073763"/>
              </a:solidFill>
            </a:endParaRPr>
          </a:p>
          <a:p>
            <a:pPr marL="0" lvl="0" indent="0" algn="l" rtl="0">
              <a:spcBef>
                <a:spcPts val="0"/>
              </a:spcBef>
              <a:spcAft>
                <a:spcPts val="0"/>
              </a:spcAft>
              <a:buNone/>
            </a:pPr>
            <a:r>
              <a:rPr lang="en">
                <a:solidFill>
                  <a:srgbClr val="073763"/>
                </a:solidFill>
              </a:rPr>
              <a:t>		Trust the recursive leap of faith</a:t>
            </a:r>
            <a:endParaRPr>
              <a:solidFill>
                <a:srgbClr val="073763"/>
              </a:solidFill>
            </a:endParaRPr>
          </a:p>
          <a:p>
            <a:pPr marL="0" lvl="0" indent="0" algn="l" rtl="0">
              <a:spcBef>
                <a:spcPts val="0"/>
              </a:spcBef>
              <a:spcAft>
                <a:spcPts val="0"/>
              </a:spcAft>
              <a:buNone/>
            </a:pPr>
            <a:r>
              <a:rPr lang="en">
                <a:solidFill>
                  <a:srgbClr val="073763"/>
                </a:solidFill>
              </a:rPr>
              <a:t>		Simply assume the recursive call on smaller input size works</a:t>
            </a:r>
            <a:endParaRPr>
              <a:solidFill>
                <a:srgbClr val="073763"/>
              </a:solidFill>
            </a:endParaRPr>
          </a:p>
          <a:p>
            <a:pPr marL="0" lvl="0" indent="0" algn="l" rtl="0">
              <a:spcBef>
                <a:spcPts val="0"/>
              </a:spcBef>
              <a:spcAft>
                <a:spcPts val="0"/>
              </a:spcAft>
              <a:buNone/>
            </a:pPr>
            <a:r>
              <a:rPr lang="en">
                <a:solidFill>
                  <a:srgbClr val="073763"/>
                </a:solidFill>
              </a:rPr>
              <a:t>	</a:t>
            </a:r>
            <a:endParaRPr>
              <a:solidFill>
                <a:srgbClr val="073763"/>
              </a:solidFill>
            </a:endParaRPr>
          </a:p>
          <a:p>
            <a:pPr marL="0" lvl="0" indent="0" algn="l" rtl="0">
              <a:spcBef>
                <a:spcPts val="0"/>
              </a:spcBef>
              <a:spcAft>
                <a:spcPts val="0"/>
              </a:spcAft>
              <a:buNone/>
            </a:pPr>
            <a:r>
              <a:rPr lang="en">
                <a:solidFill>
                  <a:srgbClr val="073763"/>
                </a:solidFill>
              </a:rPr>
              <a:t>	</a:t>
            </a:r>
            <a:endParaRPr>
              <a:solidFill>
                <a:srgbClr val="073763"/>
              </a:solidFill>
            </a:endParaRPr>
          </a:p>
          <a:p>
            <a:pPr marL="457200" lvl="0" indent="0" algn="l" rtl="0">
              <a:spcBef>
                <a:spcPts val="0"/>
              </a:spcBef>
              <a:spcAft>
                <a:spcPts val="0"/>
              </a:spcAft>
              <a:buNone/>
            </a:pPr>
            <a:endParaRPr>
              <a:solidFill>
                <a:srgbClr val="073763"/>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3"/>
        <p:cNvGrpSpPr/>
        <p:nvPr/>
      </p:nvGrpSpPr>
      <p:grpSpPr>
        <a:xfrm>
          <a:off x="0" y="0"/>
          <a:ext cx="0" cy="0"/>
          <a:chOff x="0" y="0"/>
          <a:chExt cx="0" cy="0"/>
        </a:xfrm>
      </p:grpSpPr>
      <p:sp>
        <p:nvSpPr>
          <p:cNvPr id="434" name="Google Shape;434;p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Tree Recursion</a:t>
            </a:r>
            <a:endParaRPr>
              <a:solidFill>
                <a:srgbClr val="0000FF"/>
              </a:solidFill>
            </a:endParaRPr>
          </a:p>
        </p:txBody>
      </p:sp>
      <p:sp>
        <p:nvSpPr>
          <p:cNvPr id="435" name="Google Shape;435;p7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solidFill>
                  <a:schemeClr val="dk1"/>
                </a:solidFill>
              </a:rPr>
              <a:t>	</a:t>
            </a:r>
            <a:endParaRPr>
              <a:solidFill>
                <a:schemeClr val="dk1"/>
              </a:solidFill>
            </a:endParaRPr>
          </a:p>
          <a:p>
            <a:pPr marL="0" lvl="0" indent="457200" algn="l" rtl="0">
              <a:spcBef>
                <a:spcPts val="0"/>
              </a:spcBef>
              <a:spcAft>
                <a:spcPts val="0"/>
              </a:spcAft>
              <a:buNone/>
            </a:pPr>
            <a:endParaRPr>
              <a:solidFill>
                <a:srgbClr val="FFFFFF"/>
              </a:solidFill>
            </a:endParaRPr>
          </a:p>
          <a:p>
            <a:pPr marL="0" lvl="0" indent="457200" algn="l" rtl="0">
              <a:spcBef>
                <a:spcPts val="0"/>
              </a:spcBef>
              <a:spcAft>
                <a:spcPts val="0"/>
              </a:spcAft>
              <a:buNone/>
            </a:pPr>
            <a:endParaRPr>
              <a:solidFill>
                <a:schemeClr val="dk1"/>
              </a:solidFill>
            </a:endParaRPr>
          </a:p>
        </p:txBody>
      </p:sp>
      <p:sp>
        <p:nvSpPr>
          <p:cNvPr id="436" name="Google Shape;436;p75"/>
          <p:cNvSpPr txBox="1">
            <a:spLocks noGrp="1"/>
          </p:cNvSpPr>
          <p:nvPr>
            <p:ph type="body" idx="1"/>
          </p:nvPr>
        </p:nvSpPr>
        <p:spPr>
          <a:xfrm>
            <a:off x="311700" y="1152475"/>
            <a:ext cx="88323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437" name="Google Shape;437;p75"/>
          <p:cNvSpPr txBox="1">
            <a:spLocks noGrp="1"/>
          </p:cNvSpPr>
          <p:nvPr>
            <p:ph type="body" idx="1"/>
          </p:nvPr>
        </p:nvSpPr>
        <p:spPr>
          <a:xfrm>
            <a:off x="311700" y="1152475"/>
            <a:ext cx="88323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solidFill>
                  <a:srgbClr val="073763"/>
                </a:solidFill>
              </a:rPr>
              <a:t>Recursion: </a:t>
            </a:r>
            <a:endParaRPr>
              <a:solidFill>
                <a:srgbClr val="073763"/>
              </a:solidFill>
            </a:endParaRPr>
          </a:p>
          <a:p>
            <a:pPr marL="0" lvl="0" indent="457200" algn="l" rtl="0">
              <a:spcBef>
                <a:spcPts val="0"/>
              </a:spcBef>
              <a:spcAft>
                <a:spcPts val="0"/>
              </a:spcAft>
              <a:buNone/>
            </a:pPr>
            <a:r>
              <a:rPr lang="en">
                <a:solidFill>
                  <a:srgbClr val="073763"/>
                </a:solidFill>
              </a:rPr>
              <a:t>Solving an instance of a problem...</a:t>
            </a:r>
            <a:endParaRPr>
              <a:solidFill>
                <a:srgbClr val="073763"/>
              </a:solidFill>
            </a:endParaRPr>
          </a:p>
          <a:p>
            <a:pPr marL="0" lvl="0" indent="0" algn="l" rtl="0">
              <a:spcBef>
                <a:spcPts val="0"/>
              </a:spcBef>
              <a:spcAft>
                <a:spcPts val="0"/>
              </a:spcAft>
              <a:buNone/>
            </a:pPr>
            <a:r>
              <a:rPr lang="en">
                <a:solidFill>
                  <a:srgbClr val="073763"/>
                </a:solidFill>
              </a:rPr>
              <a:t>		...using smaller instances of the same problem	</a:t>
            </a:r>
            <a:endParaRPr>
              <a:solidFill>
                <a:srgbClr val="073763"/>
              </a:solidFill>
            </a:endParaRPr>
          </a:p>
          <a:p>
            <a:pPr marL="0" lvl="0" indent="0" algn="l" rtl="0">
              <a:spcBef>
                <a:spcPts val="0"/>
              </a:spcBef>
              <a:spcAft>
                <a:spcPts val="0"/>
              </a:spcAft>
              <a:buNone/>
            </a:pPr>
            <a:endParaRPr>
              <a:solidFill>
                <a:srgbClr val="073763"/>
              </a:solidFill>
            </a:endParaRPr>
          </a:p>
          <a:p>
            <a:pPr marL="0" lvl="0" indent="457200" algn="l" rtl="0">
              <a:spcBef>
                <a:spcPts val="0"/>
              </a:spcBef>
              <a:spcAft>
                <a:spcPts val="0"/>
              </a:spcAft>
              <a:buNone/>
            </a:pPr>
            <a:r>
              <a:rPr lang="en">
                <a:solidFill>
                  <a:srgbClr val="073763"/>
                </a:solidFill>
              </a:rPr>
              <a:t>Tree Recursion: </a:t>
            </a:r>
            <a:endParaRPr>
              <a:solidFill>
                <a:srgbClr val="073763"/>
              </a:solidFill>
            </a:endParaRPr>
          </a:p>
          <a:p>
            <a:pPr marL="0" lvl="0" indent="457200" algn="l" rtl="0">
              <a:spcBef>
                <a:spcPts val="0"/>
              </a:spcBef>
              <a:spcAft>
                <a:spcPts val="0"/>
              </a:spcAft>
              <a:buNone/>
            </a:pPr>
            <a:r>
              <a:rPr lang="en">
                <a:solidFill>
                  <a:srgbClr val="073763"/>
                </a:solidFill>
              </a:rPr>
              <a:t>Solving an instance of a problem...</a:t>
            </a:r>
            <a:endParaRPr>
              <a:solidFill>
                <a:srgbClr val="073763"/>
              </a:solidFill>
            </a:endParaRPr>
          </a:p>
          <a:p>
            <a:pPr marL="0" lvl="0" indent="0" algn="l" rtl="0">
              <a:spcBef>
                <a:spcPts val="0"/>
              </a:spcBef>
              <a:spcAft>
                <a:spcPts val="0"/>
              </a:spcAft>
              <a:buNone/>
            </a:pPr>
            <a:r>
              <a:rPr lang="en">
                <a:solidFill>
                  <a:srgbClr val="073763"/>
                </a:solidFill>
              </a:rPr>
              <a:t>		...using more than 1 smaller instances of the same problem</a:t>
            </a:r>
            <a:endParaRPr>
              <a:solidFill>
                <a:srgbClr val="073763"/>
              </a:solidFill>
            </a:endParaRPr>
          </a:p>
          <a:p>
            <a:pPr marL="0" lvl="0" indent="0" algn="l" rtl="0">
              <a:spcBef>
                <a:spcPts val="0"/>
              </a:spcBef>
              <a:spcAft>
                <a:spcPts val="0"/>
              </a:spcAft>
              <a:buNone/>
            </a:pPr>
            <a:endParaRPr>
              <a:solidFill>
                <a:srgbClr val="073763"/>
              </a:solidFill>
            </a:endParaRPr>
          </a:p>
          <a:p>
            <a:pPr marL="457200" lvl="0" indent="0" algn="l" rtl="0">
              <a:spcBef>
                <a:spcPts val="0"/>
              </a:spcBef>
              <a:spcAft>
                <a:spcPts val="0"/>
              </a:spcAft>
              <a:buNone/>
            </a:pPr>
            <a:r>
              <a:rPr lang="en">
                <a:solidFill>
                  <a:srgbClr val="073763"/>
                </a:solidFill>
              </a:rPr>
              <a:t>Often used for enumeration</a:t>
            </a:r>
            <a:endParaRPr>
              <a:solidFill>
                <a:srgbClr val="073763"/>
              </a:solidFill>
            </a:endParaRPr>
          </a:p>
          <a:p>
            <a:pPr marL="914400" lvl="0" indent="0" algn="l" rtl="0">
              <a:spcBef>
                <a:spcPts val="0"/>
              </a:spcBef>
              <a:spcAft>
                <a:spcPts val="0"/>
              </a:spcAft>
              <a:buNone/>
            </a:pPr>
            <a:r>
              <a:rPr lang="en">
                <a:solidFill>
                  <a:srgbClr val="073763"/>
                </a:solidFill>
              </a:rPr>
              <a:t>i.e. Exploring all possible ways to do something </a:t>
            </a:r>
            <a:endParaRPr>
              <a:solidFill>
                <a:srgbClr val="073763"/>
              </a:solidFill>
            </a:endParaRPr>
          </a:p>
          <a:p>
            <a:pPr marL="914400" lvl="0" indent="0" algn="l" rtl="0">
              <a:spcBef>
                <a:spcPts val="0"/>
              </a:spcBef>
              <a:spcAft>
                <a:spcPts val="0"/>
              </a:spcAft>
              <a:buNone/>
            </a:pPr>
            <a:r>
              <a:rPr lang="en">
                <a:solidFill>
                  <a:srgbClr val="073763"/>
                </a:solidFill>
              </a:rPr>
              <a:t>Trees: an abstract data type representing hierarchical relationships</a:t>
            </a:r>
            <a:endParaRPr>
              <a:solidFill>
                <a:srgbClr val="073763"/>
              </a:solidFill>
            </a:endParaRPr>
          </a:p>
          <a:p>
            <a:pPr marL="914400" lvl="0" indent="0" algn="l" rtl="0">
              <a:spcBef>
                <a:spcPts val="0"/>
              </a:spcBef>
              <a:spcAft>
                <a:spcPts val="0"/>
              </a:spcAft>
              <a:buNone/>
            </a:pPr>
            <a:r>
              <a:rPr lang="en">
                <a:solidFill>
                  <a:srgbClr val="073763"/>
                </a:solidFill>
              </a:rPr>
              <a:t>Multiple children/paths to explore, tree recursion useful for trees</a:t>
            </a:r>
            <a:endParaRPr>
              <a:solidFill>
                <a:srgbClr val="073763"/>
              </a:solidFill>
            </a:endParaRPr>
          </a:p>
        </p:txBody>
      </p:sp>
      <p:sp>
        <p:nvSpPr>
          <p:cNvPr id="438" name="Google Shape;438;p75"/>
          <p:cNvSpPr txBox="1">
            <a:spLocks noGrp="1"/>
          </p:cNvSpPr>
          <p:nvPr>
            <p:ph type="title"/>
          </p:nvPr>
        </p:nvSpPr>
        <p:spPr>
          <a:xfrm>
            <a:off x="28893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8E7CC3"/>
                </a:solidFill>
              </a:rPr>
              <a:t>!= Trees</a:t>
            </a:r>
            <a:endParaRPr>
              <a:solidFill>
                <a:srgbClr val="8E7CC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3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Trees: Insert Everywhere</a:t>
            </a:r>
            <a:endParaRPr>
              <a:solidFill>
                <a:srgbClr val="4A86E8"/>
              </a:solidFill>
            </a:endParaRPr>
          </a:p>
        </p:txBody>
      </p:sp>
      <p:sp>
        <p:nvSpPr>
          <p:cNvPr id="444" name="Google Shape;444;p76"/>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Define </a:t>
            </a:r>
            <a:r>
              <a:rPr lang="en" sz="1400" b="0" i="0" u="none" strike="noStrike" cap="none">
                <a:solidFill>
                  <a:schemeClr val="dk1"/>
                </a:solidFill>
                <a:latin typeface="Consolas"/>
                <a:ea typeface="Consolas"/>
                <a:cs typeface="Consolas"/>
                <a:sym typeface="Consolas"/>
              </a:rPr>
              <a:t>insert_everywhere</a:t>
            </a:r>
            <a:r>
              <a:rPr lang="en" sz="1800" b="0" i="0" u="none" strike="noStrike" cap="none">
                <a:solidFill>
                  <a:schemeClr val="dk1"/>
                </a:solidFill>
                <a:latin typeface="Arial"/>
                <a:ea typeface="Arial"/>
                <a:cs typeface="Arial"/>
                <a:sym typeface="Arial"/>
              </a:rPr>
              <a:t>, a function that will add a node with the given value as a child of every internal (non-leaf) node of a tree.</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def insert_everywhere(t, val):</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p:txBody>
      </p:sp>
      <p:sp>
        <p:nvSpPr>
          <p:cNvPr id="445" name="Google Shape;445;p76"/>
          <p:cNvSpPr txBox="1"/>
          <p:nvPr/>
        </p:nvSpPr>
        <p:spPr>
          <a:xfrm>
            <a:off x="2417375" y="2937125"/>
            <a:ext cx="2787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5</a:t>
            </a:r>
            <a:endParaRPr/>
          </a:p>
        </p:txBody>
      </p:sp>
      <p:sp>
        <p:nvSpPr>
          <p:cNvPr id="446" name="Google Shape;446;p76"/>
          <p:cNvSpPr txBox="1"/>
          <p:nvPr/>
        </p:nvSpPr>
        <p:spPr>
          <a:xfrm>
            <a:off x="1950475" y="3524500"/>
            <a:ext cx="331500" cy="39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6</a:t>
            </a:r>
            <a:endParaRPr/>
          </a:p>
        </p:txBody>
      </p:sp>
      <p:sp>
        <p:nvSpPr>
          <p:cNvPr id="447" name="Google Shape;447;p76"/>
          <p:cNvSpPr txBox="1"/>
          <p:nvPr/>
        </p:nvSpPr>
        <p:spPr>
          <a:xfrm>
            <a:off x="2891775" y="3524500"/>
            <a:ext cx="278700" cy="39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7</a:t>
            </a:r>
            <a:endParaRPr/>
          </a:p>
        </p:txBody>
      </p:sp>
      <p:sp>
        <p:nvSpPr>
          <p:cNvPr id="448" name="Google Shape;448;p76"/>
          <p:cNvSpPr txBox="1"/>
          <p:nvPr/>
        </p:nvSpPr>
        <p:spPr>
          <a:xfrm>
            <a:off x="1438350" y="4126975"/>
            <a:ext cx="3315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4</a:t>
            </a:r>
            <a:endParaRPr/>
          </a:p>
        </p:txBody>
      </p:sp>
      <p:sp>
        <p:nvSpPr>
          <p:cNvPr id="449" name="Google Shape;449;p76"/>
          <p:cNvSpPr txBox="1"/>
          <p:nvPr/>
        </p:nvSpPr>
        <p:spPr>
          <a:xfrm>
            <a:off x="2520787" y="4126975"/>
            <a:ext cx="2787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3</a:t>
            </a:r>
            <a:endParaRPr/>
          </a:p>
        </p:txBody>
      </p:sp>
      <p:sp>
        <p:nvSpPr>
          <p:cNvPr id="450" name="Google Shape;450;p76"/>
          <p:cNvSpPr txBox="1"/>
          <p:nvPr/>
        </p:nvSpPr>
        <p:spPr>
          <a:xfrm>
            <a:off x="3313525" y="4126975"/>
            <a:ext cx="3315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2</a:t>
            </a:r>
            <a:endParaRPr/>
          </a:p>
        </p:txBody>
      </p:sp>
      <p:cxnSp>
        <p:nvCxnSpPr>
          <p:cNvPr id="451" name="Google Shape;451;p76"/>
          <p:cNvCxnSpPr/>
          <p:nvPr/>
        </p:nvCxnSpPr>
        <p:spPr>
          <a:xfrm flipH="1">
            <a:off x="2696062" y="3840725"/>
            <a:ext cx="323700" cy="376499"/>
          </a:xfrm>
          <a:prstGeom prst="straightConnector1">
            <a:avLst/>
          </a:prstGeom>
          <a:noFill/>
          <a:ln w="19050" cap="flat" cmpd="sng">
            <a:solidFill>
              <a:schemeClr val="dk2"/>
            </a:solidFill>
            <a:prstDash val="solid"/>
            <a:round/>
            <a:headEnd type="none" w="sm" len="sm"/>
            <a:tailEnd type="none" w="sm" len="sm"/>
          </a:ln>
        </p:spPr>
      </p:cxnSp>
      <p:cxnSp>
        <p:nvCxnSpPr>
          <p:cNvPr id="452" name="Google Shape;452;p76"/>
          <p:cNvCxnSpPr/>
          <p:nvPr/>
        </p:nvCxnSpPr>
        <p:spPr>
          <a:xfrm flipH="1">
            <a:off x="2200849" y="3232625"/>
            <a:ext cx="323700" cy="376499"/>
          </a:xfrm>
          <a:prstGeom prst="straightConnector1">
            <a:avLst/>
          </a:prstGeom>
          <a:noFill/>
          <a:ln w="19050" cap="flat" cmpd="sng">
            <a:solidFill>
              <a:schemeClr val="dk2"/>
            </a:solidFill>
            <a:prstDash val="solid"/>
            <a:round/>
            <a:headEnd type="none" w="sm" len="sm"/>
            <a:tailEnd type="none" w="sm" len="sm"/>
          </a:ln>
        </p:spPr>
      </p:cxnSp>
      <p:cxnSp>
        <p:nvCxnSpPr>
          <p:cNvPr id="453" name="Google Shape;453;p76"/>
          <p:cNvCxnSpPr/>
          <p:nvPr/>
        </p:nvCxnSpPr>
        <p:spPr>
          <a:xfrm flipH="1">
            <a:off x="1683049" y="3810725"/>
            <a:ext cx="323700" cy="376499"/>
          </a:xfrm>
          <a:prstGeom prst="straightConnector1">
            <a:avLst/>
          </a:prstGeom>
          <a:noFill/>
          <a:ln w="19050" cap="flat" cmpd="sng">
            <a:solidFill>
              <a:schemeClr val="dk2"/>
            </a:solidFill>
            <a:prstDash val="solid"/>
            <a:round/>
            <a:headEnd type="none" w="sm" len="sm"/>
            <a:tailEnd type="none" w="sm" len="sm"/>
          </a:ln>
        </p:spPr>
      </p:cxnSp>
      <p:cxnSp>
        <p:nvCxnSpPr>
          <p:cNvPr id="454" name="Google Shape;454;p76"/>
          <p:cNvCxnSpPr/>
          <p:nvPr/>
        </p:nvCxnSpPr>
        <p:spPr>
          <a:xfrm>
            <a:off x="2613075" y="3247625"/>
            <a:ext cx="331500" cy="346500"/>
          </a:xfrm>
          <a:prstGeom prst="straightConnector1">
            <a:avLst/>
          </a:prstGeom>
          <a:noFill/>
          <a:ln w="19050" cap="flat" cmpd="sng">
            <a:solidFill>
              <a:schemeClr val="dk2"/>
            </a:solidFill>
            <a:prstDash val="solid"/>
            <a:round/>
            <a:headEnd type="none" w="sm" len="sm"/>
            <a:tailEnd type="none" w="sm" len="sm"/>
          </a:ln>
        </p:spPr>
      </p:cxnSp>
      <p:cxnSp>
        <p:nvCxnSpPr>
          <p:cNvPr id="455" name="Google Shape;455;p76"/>
          <p:cNvCxnSpPr/>
          <p:nvPr/>
        </p:nvCxnSpPr>
        <p:spPr>
          <a:xfrm>
            <a:off x="3074250" y="3840725"/>
            <a:ext cx="331500" cy="346500"/>
          </a:xfrm>
          <a:prstGeom prst="straightConnector1">
            <a:avLst/>
          </a:prstGeom>
          <a:noFill/>
          <a:ln w="19050" cap="flat" cmpd="sng">
            <a:solidFill>
              <a:schemeClr val="dk2"/>
            </a:solidFill>
            <a:prstDash val="solid"/>
            <a:round/>
            <a:headEnd type="none" w="sm" len="sm"/>
            <a:tailEnd type="none" w="sm" len="sm"/>
          </a:ln>
        </p:spPr>
      </p:cxnSp>
      <p:sp>
        <p:nvSpPr>
          <p:cNvPr id="456" name="Google Shape;456;p76"/>
          <p:cNvSpPr txBox="1"/>
          <p:nvPr/>
        </p:nvSpPr>
        <p:spPr>
          <a:xfrm>
            <a:off x="6222200" y="2924125"/>
            <a:ext cx="2787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5</a:t>
            </a:r>
            <a:endParaRPr/>
          </a:p>
        </p:txBody>
      </p:sp>
      <p:sp>
        <p:nvSpPr>
          <p:cNvPr id="457" name="Google Shape;457;p76"/>
          <p:cNvSpPr txBox="1"/>
          <p:nvPr/>
        </p:nvSpPr>
        <p:spPr>
          <a:xfrm>
            <a:off x="5755300" y="3511500"/>
            <a:ext cx="331500" cy="39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6</a:t>
            </a:r>
            <a:endParaRPr/>
          </a:p>
        </p:txBody>
      </p:sp>
      <p:sp>
        <p:nvSpPr>
          <p:cNvPr id="458" name="Google Shape;458;p76"/>
          <p:cNvSpPr txBox="1"/>
          <p:nvPr/>
        </p:nvSpPr>
        <p:spPr>
          <a:xfrm>
            <a:off x="6696600" y="3511500"/>
            <a:ext cx="278700" cy="39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7</a:t>
            </a:r>
            <a:endParaRPr/>
          </a:p>
        </p:txBody>
      </p:sp>
      <p:sp>
        <p:nvSpPr>
          <p:cNvPr id="459" name="Google Shape;459;p76"/>
          <p:cNvSpPr txBox="1"/>
          <p:nvPr/>
        </p:nvSpPr>
        <p:spPr>
          <a:xfrm>
            <a:off x="5243175" y="4113975"/>
            <a:ext cx="3315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4</a:t>
            </a:r>
            <a:endParaRPr/>
          </a:p>
        </p:txBody>
      </p:sp>
      <p:sp>
        <p:nvSpPr>
          <p:cNvPr id="460" name="Google Shape;460;p76"/>
          <p:cNvSpPr txBox="1"/>
          <p:nvPr/>
        </p:nvSpPr>
        <p:spPr>
          <a:xfrm>
            <a:off x="6325612" y="4113975"/>
            <a:ext cx="2787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3</a:t>
            </a:r>
            <a:endParaRPr/>
          </a:p>
        </p:txBody>
      </p:sp>
      <p:cxnSp>
        <p:nvCxnSpPr>
          <p:cNvPr id="461" name="Google Shape;461;p76"/>
          <p:cNvCxnSpPr/>
          <p:nvPr/>
        </p:nvCxnSpPr>
        <p:spPr>
          <a:xfrm flipH="1">
            <a:off x="6500887" y="3827725"/>
            <a:ext cx="323700" cy="376499"/>
          </a:xfrm>
          <a:prstGeom prst="straightConnector1">
            <a:avLst/>
          </a:prstGeom>
          <a:noFill/>
          <a:ln w="19050" cap="flat" cmpd="sng">
            <a:solidFill>
              <a:schemeClr val="dk2"/>
            </a:solidFill>
            <a:prstDash val="solid"/>
            <a:round/>
            <a:headEnd type="none" w="sm" len="sm"/>
            <a:tailEnd type="none" w="sm" len="sm"/>
          </a:ln>
        </p:spPr>
      </p:cxnSp>
      <p:cxnSp>
        <p:nvCxnSpPr>
          <p:cNvPr id="462" name="Google Shape;462;p76"/>
          <p:cNvCxnSpPr/>
          <p:nvPr/>
        </p:nvCxnSpPr>
        <p:spPr>
          <a:xfrm flipH="1">
            <a:off x="6005674" y="3219625"/>
            <a:ext cx="323700" cy="376499"/>
          </a:xfrm>
          <a:prstGeom prst="straightConnector1">
            <a:avLst/>
          </a:prstGeom>
          <a:noFill/>
          <a:ln w="19050" cap="flat" cmpd="sng">
            <a:solidFill>
              <a:schemeClr val="dk2"/>
            </a:solidFill>
            <a:prstDash val="solid"/>
            <a:round/>
            <a:headEnd type="none" w="sm" len="sm"/>
            <a:tailEnd type="none" w="sm" len="sm"/>
          </a:ln>
        </p:spPr>
      </p:cxnSp>
      <p:cxnSp>
        <p:nvCxnSpPr>
          <p:cNvPr id="463" name="Google Shape;463;p76"/>
          <p:cNvCxnSpPr/>
          <p:nvPr/>
        </p:nvCxnSpPr>
        <p:spPr>
          <a:xfrm flipH="1">
            <a:off x="5487874" y="3797725"/>
            <a:ext cx="323700" cy="376499"/>
          </a:xfrm>
          <a:prstGeom prst="straightConnector1">
            <a:avLst/>
          </a:prstGeom>
          <a:noFill/>
          <a:ln w="19050" cap="flat" cmpd="sng">
            <a:solidFill>
              <a:schemeClr val="dk2"/>
            </a:solidFill>
            <a:prstDash val="solid"/>
            <a:round/>
            <a:headEnd type="none" w="sm" len="sm"/>
            <a:tailEnd type="none" w="sm" len="sm"/>
          </a:ln>
        </p:spPr>
      </p:cxnSp>
      <p:cxnSp>
        <p:nvCxnSpPr>
          <p:cNvPr id="464" name="Google Shape;464;p76"/>
          <p:cNvCxnSpPr/>
          <p:nvPr/>
        </p:nvCxnSpPr>
        <p:spPr>
          <a:xfrm>
            <a:off x="6417900" y="3234625"/>
            <a:ext cx="331500" cy="346500"/>
          </a:xfrm>
          <a:prstGeom prst="straightConnector1">
            <a:avLst/>
          </a:prstGeom>
          <a:noFill/>
          <a:ln w="19050" cap="flat" cmpd="sng">
            <a:solidFill>
              <a:schemeClr val="dk2"/>
            </a:solidFill>
            <a:prstDash val="solid"/>
            <a:round/>
            <a:headEnd type="none" w="sm" len="sm"/>
            <a:tailEnd type="none" w="sm" len="sm"/>
          </a:ln>
        </p:spPr>
      </p:cxnSp>
      <p:cxnSp>
        <p:nvCxnSpPr>
          <p:cNvPr id="465" name="Google Shape;465;p76"/>
          <p:cNvCxnSpPr/>
          <p:nvPr/>
        </p:nvCxnSpPr>
        <p:spPr>
          <a:xfrm>
            <a:off x="6879075" y="3827725"/>
            <a:ext cx="331500" cy="346500"/>
          </a:xfrm>
          <a:prstGeom prst="straightConnector1">
            <a:avLst/>
          </a:prstGeom>
          <a:noFill/>
          <a:ln w="19050" cap="flat" cmpd="sng">
            <a:solidFill>
              <a:schemeClr val="dk2"/>
            </a:solidFill>
            <a:prstDash val="solid"/>
            <a:round/>
            <a:headEnd type="none" w="sm" len="sm"/>
            <a:tailEnd type="none" w="sm" len="sm"/>
          </a:ln>
        </p:spPr>
      </p:cxnSp>
      <p:sp>
        <p:nvSpPr>
          <p:cNvPr id="466" name="Google Shape;466;p76"/>
          <p:cNvSpPr txBox="1"/>
          <p:nvPr/>
        </p:nvSpPr>
        <p:spPr>
          <a:xfrm>
            <a:off x="7118350" y="4113975"/>
            <a:ext cx="3315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2</a:t>
            </a:r>
            <a:endParaRPr/>
          </a:p>
        </p:txBody>
      </p:sp>
      <p:sp>
        <p:nvSpPr>
          <p:cNvPr id="467" name="Google Shape;467;p76"/>
          <p:cNvSpPr txBox="1"/>
          <p:nvPr/>
        </p:nvSpPr>
        <p:spPr>
          <a:xfrm>
            <a:off x="6087525" y="4113975"/>
            <a:ext cx="2787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1</a:t>
            </a:r>
            <a:endParaRP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68" name="Google Shape;468;p76"/>
          <p:cNvCxnSpPr/>
          <p:nvPr/>
        </p:nvCxnSpPr>
        <p:spPr>
          <a:xfrm>
            <a:off x="5902850" y="3812725"/>
            <a:ext cx="331500" cy="346500"/>
          </a:xfrm>
          <a:prstGeom prst="straightConnector1">
            <a:avLst/>
          </a:prstGeom>
          <a:noFill/>
          <a:ln w="19050" cap="flat" cmpd="sng">
            <a:solidFill>
              <a:schemeClr val="dk2"/>
            </a:solidFill>
            <a:prstDash val="solid"/>
            <a:round/>
            <a:headEnd type="none" w="sm" len="sm"/>
            <a:tailEnd type="none" w="sm" len="sm"/>
          </a:ln>
        </p:spPr>
      </p:cxnSp>
      <p:cxnSp>
        <p:nvCxnSpPr>
          <p:cNvPr id="469" name="Google Shape;469;p76"/>
          <p:cNvCxnSpPr/>
          <p:nvPr/>
        </p:nvCxnSpPr>
        <p:spPr>
          <a:xfrm>
            <a:off x="6466975" y="3228025"/>
            <a:ext cx="928199" cy="359700"/>
          </a:xfrm>
          <a:prstGeom prst="straightConnector1">
            <a:avLst/>
          </a:prstGeom>
          <a:noFill/>
          <a:ln w="19050" cap="flat" cmpd="sng">
            <a:solidFill>
              <a:schemeClr val="dk2"/>
            </a:solidFill>
            <a:prstDash val="solid"/>
            <a:round/>
            <a:headEnd type="none" w="sm" len="sm"/>
            <a:tailEnd type="none" w="sm" len="sm"/>
          </a:ln>
        </p:spPr>
      </p:cxnSp>
      <p:sp>
        <p:nvSpPr>
          <p:cNvPr id="470" name="Google Shape;470;p76"/>
          <p:cNvSpPr txBox="1"/>
          <p:nvPr/>
        </p:nvSpPr>
        <p:spPr>
          <a:xfrm>
            <a:off x="7265050" y="3511500"/>
            <a:ext cx="2787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1</a:t>
            </a:r>
            <a:endParaRP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71" name="Google Shape;471;p76"/>
          <p:cNvCxnSpPr/>
          <p:nvPr/>
        </p:nvCxnSpPr>
        <p:spPr>
          <a:xfrm>
            <a:off x="6959275" y="3797725"/>
            <a:ext cx="928199" cy="359700"/>
          </a:xfrm>
          <a:prstGeom prst="straightConnector1">
            <a:avLst/>
          </a:prstGeom>
          <a:noFill/>
          <a:ln w="19050" cap="flat" cmpd="sng">
            <a:solidFill>
              <a:schemeClr val="dk2"/>
            </a:solidFill>
            <a:prstDash val="solid"/>
            <a:round/>
            <a:headEnd type="none" w="sm" len="sm"/>
            <a:tailEnd type="none" w="sm" len="sm"/>
          </a:ln>
        </p:spPr>
      </p:cxnSp>
      <p:sp>
        <p:nvSpPr>
          <p:cNvPr id="472" name="Google Shape;472;p76"/>
          <p:cNvSpPr txBox="1"/>
          <p:nvPr/>
        </p:nvSpPr>
        <p:spPr>
          <a:xfrm>
            <a:off x="7743600" y="4113975"/>
            <a:ext cx="2787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1</a:t>
            </a:r>
            <a:endParaRP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73" name="Google Shape;473;p76"/>
          <p:cNvCxnSpPr/>
          <p:nvPr/>
        </p:nvCxnSpPr>
        <p:spPr>
          <a:xfrm>
            <a:off x="3343700" y="3201000"/>
            <a:ext cx="2266799" cy="0"/>
          </a:xfrm>
          <a:prstGeom prst="straightConnector1">
            <a:avLst/>
          </a:prstGeom>
          <a:noFill/>
          <a:ln w="19050" cap="flat" cmpd="sng">
            <a:solidFill>
              <a:schemeClr val="dk2"/>
            </a:solidFill>
            <a:prstDash val="solid"/>
            <a:round/>
            <a:headEnd type="none" w="sm" len="sm"/>
            <a:tailEnd type="triangle" w="lg" len="lg"/>
          </a:ln>
        </p:spPr>
      </p:cxnSp>
      <p:sp>
        <p:nvSpPr>
          <p:cNvPr id="474" name="Google Shape;474;p76"/>
          <p:cNvSpPr txBox="1"/>
          <p:nvPr/>
        </p:nvSpPr>
        <p:spPr>
          <a:xfrm>
            <a:off x="3343700" y="2903375"/>
            <a:ext cx="28785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Consolas"/>
              <a:buNone/>
            </a:pPr>
            <a:r>
              <a:rPr lang="en" sz="1200" b="0" i="0" u="none" strike="noStrike" cap="none">
                <a:solidFill>
                  <a:srgbClr val="000000"/>
                </a:solidFill>
                <a:latin typeface="Consolas"/>
                <a:ea typeface="Consolas"/>
                <a:cs typeface="Consolas"/>
                <a:sym typeface="Consolas"/>
              </a:rPr>
              <a:t>insert_everywhere(t, 1)</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Trees: Insert Everywhere</a:t>
            </a:r>
            <a:endParaRPr>
              <a:solidFill>
                <a:srgbClr val="4A86E8"/>
              </a:solidFill>
            </a:endParaRPr>
          </a:p>
        </p:txBody>
      </p:sp>
      <p:sp>
        <p:nvSpPr>
          <p:cNvPr id="480" name="Google Shape;480;p77"/>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Complete the implementation below.</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def insert_everywhere(t, val):</a:t>
            </a:r>
            <a:endParaRPr/>
          </a:p>
          <a:p>
            <a:pPr marL="0" marR="0" lvl="0" indent="45720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if not t.branches:  </a:t>
            </a:r>
            <a:r>
              <a:rPr lang="en" sz="1800" b="0" i="0" u="none" strike="noStrike" cap="none">
                <a:solidFill>
                  <a:srgbClr val="999999"/>
                </a:solidFill>
                <a:latin typeface="Consolas"/>
                <a:ea typeface="Consolas"/>
                <a:cs typeface="Consolas"/>
                <a:sym typeface="Consolas"/>
              </a:rPr>
              <a:t># t is a leaf</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return</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for child in t.branches:</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insert_everywhere(child, val)</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________________________________________________________</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7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Trees: Insert Everywhere</a:t>
            </a:r>
            <a:endParaRPr>
              <a:solidFill>
                <a:srgbClr val="4A86E8"/>
              </a:solidFill>
            </a:endParaRPr>
          </a:p>
        </p:txBody>
      </p:sp>
      <p:sp>
        <p:nvSpPr>
          <p:cNvPr id="486" name="Google Shape;486;p7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Complete the implementation below.</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def insert_everywhere(t, val):</a:t>
            </a:r>
            <a:endParaRPr/>
          </a:p>
          <a:p>
            <a:pPr marL="0" marR="0" lvl="0" indent="45720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if not t.branches:</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return</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for child in t.branches:</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insert_everywhere(child, val)</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4A86E8"/>
                </a:solidFill>
                <a:latin typeface="Consolas"/>
                <a:ea typeface="Consolas"/>
                <a:cs typeface="Consolas"/>
                <a:sym typeface="Consolas"/>
              </a:rPr>
              <a:t>    t.branches.append(Tree(val))</a:t>
            </a:r>
            <a:endParaRPr>
              <a:solidFill>
                <a:srgbClr val="4A86E8"/>
              </a:solidFill>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SQL Queries</a:t>
            </a:r>
            <a:endParaRPr/>
          </a:p>
        </p:txBody>
      </p:sp>
      <p:sp>
        <p:nvSpPr>
          <p:cNvPr id="118" name="Google Shape;118;p2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190500" algn="l" rtl="0">
              <a:spcBef>
                <a:spcPts val="0"/>
              </a:spcBef>
              <a:spcAft>
                <a:spcPts val="0"/>
              </a:spcAft>
              <a:buClr>
                <a:schemeClr val="dk1"/>
              </a:buClr>
              <a:buSzPts val="1100"/>
              <a:buFont typeface="Arial"/>
              <a:buNone/>
            </a:pPr>
            <a:r>
              <a:rPr lang="en" sz="1800"/>
              <a:t>Queries: SELECT [columns] FROM [tables] WHERE [condition] ORDER BY [attributes] LIMIT [limit];</a:t>
            </a:r>
            <a:endParaRPr sz="1800"/>
          </a:p>
          <a:p>
            <a:pPr marL="457200" lvl="0" indent="-330200" algn="l" rtl="0">
              <a:spcBef>
                <a:spcPts val="0"/>
              </a:spcBef>
              <a:spcAft>
                <a:spcPts val="0"/>
              </a:spcAft>
              <a:buSzPts val="1600"/>
              <a:buChar char="●"/>
            </a:pPr>
            <a:r>
              <a:rPr lang="en" sz="1600"/>
              <a:t>FROM: tells SQL which tables to select values from, use * for all columns</a:t>
            </a:r>
            <a:endParaRPr sz="1600"/>
          </a:p>
          <a:p>
            <a:pPr marL="457200" lvl="0" indent="-330200" algn="l" rtl="0">
              <a:spcBef>
                <a:spcPts val="0"/>
              </a:spcBef>
              <a:spcAft>
                <a:spcPts val="0"/>
              </a:spcAft>
              <a:buSzPts val="1600"/>
              <a:buChar char="●"/>
            </a:pPr>
            <a:r>
              <a:rPr lang="en" sz="1600"/>
              <a:t>WHERE: filters by some conditions, boolean expressions</a:t>
            </a:r>
            <a:endParaRPr sz="1600"/>
          </a:p>
          <a:p>
            <a:pPr marL="457200" lvl="0" indent="-330200" algn="l" rtl="0">
              <a:spcBef>
                <a:spcPts val="0"/>
              </a:spcBef>
              <a:spcAft>
                <a:spcPts val="0"/>
              </a:spcAft>
              <a:buSzPts val="1600"/>
              <a:buChar char="●"/>
            </a:pPr>
            <a:r>
              <a:rPr lang="en" sz="1600"/>
              <a:t>ORDER BY: enforces an ordering by some attribute or attributes (usually a column or columns), ASC for ascending and DESC for descending</a:t>
            </a:r>
            <a:endParaRPr sz="1600"/>
          </a:p>
          <a:p>
            <a:pPr marL="457200" lvl="0" indent="-330200" algn="l" rtl="0">
              <a:spcBef>
                <a:spcPts val="0"/>
              </a:spcBef>
              <a:spcAft>
                <a:spcPts val="0"/>
              </a:spcAft>
              <a:buSzPts val="1600"/>
              <a:buChar char="●"/>
            </a:pPr>
            <a:r>
              <a:rPr lang="en" sz="1600"/>
              <a:t>LIMIT: limits the number of rows in the output table</a:t>
            </a:r>
            <a:endParaRPr sz="1600"/>
          </a:p>
          <a:p>
            <a:pPr marL="0" lvl="0" indent="190500" algn="l" rtl="0">
              <a:spcBef>
                <a:spcPts val="0"/>
              </a:spcBef>
              <a:spcAft>
                <a:spcPts val="0"/>
              </a:spcAft>
              <a:buClr>
                <a:schemeClr val="dk1"/>
              </a:buClr>
              <a:buSzPts val="1100"/>
              <a:buFont typeface="Arial"/>
              <a:buNone/>
            </a:pPr>
            <a:r>
              <a:rPr lang="en" sz="1800"/>
              <a:t>Aliases: SELECT a.name AS student1, b.name AS student b FROM students AS a, students AS b WHERE a.name &gt; b.name;</a:t>
            </a:r>
            <a:endParaRPr sz="1800"/>
          </a:p>
          <a:p>
            <a:pPr marL="457200" lvl="0" indent="-330200" algn="l" rtl="0">
              <a:spcBef>
                <a:spcPts val="0"/>
              </a:spcBef>
              <a:spcAft>
                <a:spcPts val="0"/>
              </a:spcAft>
              <a:buSzPts val="1600"/>
              <a:buChar char="●"/>
            </a:pPr>
            <a:r>
              <a:rPr lang="en" sz="1600"/>
              <a:t>Distinguishes tables with the same name /column names when selecting from them</a:t>
            </a:r>
            <a:endParaRPr sz="1600"/>
          </a:p>
          <a:p>
            <a:pPr marL="457200" lvl="0" indent="-330200" algn="l" rtl="0">
              <a:spcBef>
                <a:spcPts val="0"/>
              </a:spcBef>
              <a:spcAft>
                <a:spcPts val="0"/>
              </a:spcAft>
              <a:buSzPts val="1600"/>
              <a:buChar char="●"/>
            </a:pPr>
            <a:r>
              <a:rPr lang="en" sz="1600"/>
              <a:t>Renaming columns</a:t>
            </a:r>
            <a:endParaRPr sz="16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190500" algn="l" rtl="0">
              <a:spcBef>
                <a:spcPts val="0"/>
              </a:spcBef>
              <a:spcAft>
                <a:spcPts val="0"/>
              </a:spcAft>
              <a:buClr>
                <a:schemeClr val="dk1"/>
              </a:buClr>
              <a:buSzPts val="1100"/>
              <a:buFont typeface="Arial"/>
              <a:buNone/>
            </a:pPr>
            <a:r>
              <a:rPr lang="en" sz="1800"/>
              <a:t>Source: Fa17 Lab 12</a:t>
            </a:r>
            <a:endParaRPr sz="1800"/>
          </a:p>
          <a:p>
            <a:pPr marL="0" lvl="0" indent="190500" algn="l" rtl="0">
              <a:spcBef>
                <a:spcPts val="0"/>
              </a:spcBef>
              <a:spcAft>
                <a:spcPts val="0"/>
              </a:spcAft>
              <a:buClr>
                <a:schemeClr val="dk1"/>
              </a:buClr>
              <a:buSzPts val="1100"/>
              <a:buFont typeface="Arial"/>
              <a:buNone/>
            </a:pPr>
            <a:endParaRPr sz="1800"/>
          </a:p>
          <a:p>
            <a:pPr marL="0" lvl="0" indent="190500" algn="l" rtl="0">
              <a:spcBef>
                <a:spcPts val="0"/>
              </a:spcBef>
              <a:spcAft>
                <a:spcPts val="0"/>
              </a:spcAft>
              <a:buNone/>
            </a:pP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7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Trees: Greater Than</a:t>
            </a:r>
            <a:endParaRPr>
              <a:solidFill>
                <a:srgbClr val="4A86E8"/>
              </a:solidFill>
            </a:endParaRPr>
          </a:p>
        </p:txBody>
      </p:sp>
      <p:sp>
        <p:nvSpPr>
          <p:cNvPr id="492" name="Google Shape;492;p7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Write a function that compares two trees of identical structure, returning the number of nodes from t1 that have larger entries than the corresponding nodes in t2.</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def tree_greater_than(t1, t2):</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p:txBody>
      </p:sp>
      <p:sp>
        <p:nvSpPr>
          <p:cNvPr id="493" name="Google Shape;493;p79"/>
          <p:cNvSpPr txBox="1"/>
          <p:nvPr/>
        </p:nvSpPr>
        <p:spPr>
          <a:xfrm>
            <a:off x="2417375" y="2937125"/>
            <a:ext cx="2787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3</a:t>
            </a:r>
            <a:endParaRPr/>
          </a:p>
        </p:txBody>
      </p:sp>
      <p:sp>
        <p:nvSpPr>
          <p:cNvPr id="494" name="Google Shape;494;p79"/>
          <p:cNvSpPr txBox="1"/>
          <p:nvPr/>
        </p:nvSpPr>
        <p:spPr>
          <a:xfrm>
            <a:off x="1950475" y="3524500"/>
            <a:ext cx="331500" cy="39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2</a:t>
            </a:r>
            <a:endParaRPr/>
          </a:p>
        </p:txBody>
      </p:sp>
      <p:sp>
        <p:nvSpPr>
          <p:cNvPr id="495" name="Google Shape;495;p79"/>
          <p:cNvSpPr txBox="1"/>
          <p:nvPr/>
        </p:nvSpPr>
        <p:spPr>
          <a:xfrm>
            <a:off x="2891775" y="3524500"/>
            <a:ext cx="278700" cy="39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7</a:t>
            </a:r>
            <a:endParaRPr/>
          </a:p>
        </p:txBody>
      </p:sp>
      <p:sp>
        <p:nvSpPr>
          <p:cNvPr id="496" name="Google Shape;496;p79"/>
          <p:cNvSpPr txBox="1"/>
          <p:nvPr/>
        </p:nvSpPr>
        <p:spPr>
          <a:xfrm>
            <a:off x="1438350" y="4126975"/>
            <a:ext cx="3315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5</a:t>
            </a:r>
            <a:endParaRPr/>
          </a:p>
        </p:txBody>
      </p:sp>
      <p:sp>
        <p:nvSpPr>
          <p:cNvPr id="497" name="Google Shape;497;p79"/>
          <p:cNvSpPr txBox="1"/>
          <p:nvPr/>
        </p:nvSpPr>
        <p:spPr>
          <a:xfrm>
            <a:off x="2520787" y="4126975"/>
            <a:ext cx="2787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4</a:t>
            </a:r>
            <a:endParaRPr/>
          </a:p>
        </p:txBody>
      </p:sp>
      <p:sp>
        <p:nvSpPr>
          <p:cNvPr id="498" name="Google Shape;498;p79"/>
          <p:cNvSpPr txBox="1"/>
          <p:nvPr/>
        </p:nvSpPr>
        <p:spPr>
          <a:xfrm>
            <a:off x="3313525" y="4126975"/>
            <a:ext cx="3315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6</a:t>
            </a:r>
            <a:endParaRPr/>
          </a:p>
        </p:txBody>
      </p:sp>
      <p:cxnSp>
        <p:nvCxnSpPr>
          <p:cNvPr id="499" name="Google Shape;499;p79"/>
          <p:cNvCxnSpPr/>
          <p:nvPr/>
        </p:nvCxnSpPr>
        <p:spPr>
          <a:xfrm flipH="1">
            <a:off x="2696062" y="3840725"/>
            <a:ext cx="323700" cy="376499"/>
          </a:xfrm>
          <a:prstGeom prst="straightConnector1">
            <a:avLst/>
          </a:prstGeom>
          <a:noFill/>
          <a:ln w="19050" cap="flat" cmpd="sng">
            <a:solidFill>
              <a:schemeClr val="dk2"/>
            </a:solidFill>
            <a:prstDash val="solid"/>
            <a:round/>
            <a:headEnd type="none" w="sm" len="sm"/>
            <a:tailEnd type="none" w="sm" len="sm"/>
          </a:ln>
        </p:spPr>
      </p:cxnSp>
      <p:cxnSp>
        <p:nvCxnSpPr>
          <p:cNvPr id="500" name="Google Shape;500;p79"/>
          <p:cNvCxnSpPr/>
          <p:nvPr/>
        </p:nvCxnSpPr>
        <p:spPr>
          <a:xfrm flipH="1">
            <a:off x="2200849" y="3232625"/>
            <a:ext cx="323700" cy="376499"/>
          </a:xfrm>
          <a:prstGeom prst="straightConnector1">
            <a:avLst/>
          </a:prstGeom>
          <a:noFill/>
          <a:ln w="19050" cap="flat" cmpd="sng">
            <a:solidFill>
              <a:schemeClr val="dk2"/>
            </a:solidFill>
            <a:prstDash val="solid"/>
            <a:round/>
            <a:headEnd type="none" w="sm" len="sm"/>
            <a:tailEnd type="none" w="sm" len="sm"/>
          </a:ln>
        </p:spPr>
      </p:cxnSp>
      <p:cxnSp>
        <p:nvCxnSpPr>
          <p:cNvPr id="501" name="Google Shape;501;p79"/>
          <p:cNvCxnSpPr/>
          <p:nvPr/>
        </p:nvCxnSpPr>
        <p:spPr>
          <a:xfrm flipH="1">
            <a:off x="1683049" y="3810725"/>
            <a:ext cx="323700" cy="376499"/>
          </a:xfrm>
          <a:prstGeom prst="straightConnector1">
            <a:avLst/>
          </a:prstGeom>
          <a:noFill/>
          <a:ln w="19050" cap="flat" cmpd="sng">
            <a:solidFill>
              <a:schemeClr val="dk2"/>
            </a:solidFill>
            <a:prstDash val="solid"/>
            <a:round/>
            <a:headEnd type="none" w="sm" len="sm"/>
            <a:tailEnd type="none" w="sm" len="sm"/>
          </a:ln>
        </p:spPr>
      </p:cxnSp>
      <p:cxnSp>
        <p:nvCxnSpPr>
          <p:cNvPr id="502" name="Google Shape;502;p79"/>
          <p:cNvCxnSpPr/>
          <p:nvPr/>
        </p:nvCxnSpPr>
        <p:spPr>
          <a:xfrm>
            <a:off x="2613075" y="3247625"/>
            <a:ext cx="331500" cy="346500"/>
          </a:xfrm>
          <a:prstGeom prst="straightConnector1">
            <a:avLst/>
          </a:prstGeom>
          <a:noFill/>
          <a:ln w="19050" cap="flat" cmpd="sng">
            <a:solidFill>
              <a:schemeClr val="dk2"/>
            </a:solidFill>
            <a:prstDash val="solid"/>
            <a:round/>
            <a:headEnd type="none" w="sm" len="sm"/>
            <a:tailEnd type="none" w="sm" len="sm"/>
          </a:ln>
        </p:spPr>
      </p:cxnSp>
      <p:cxnSp>
        <p:nvCxnSpPr>
          <p:cNvPr id="503" name="Google Shape;503;p79"/>
          <p:cNvCxnSpPr/>
          <p:nvPr/>
        </p:nvCxnSpPr>
        <p:spPr>
          <a:xfrm>
            <a:off x="3074250" y="3840725"/>
            <a:ext cx="331500" cy="346500"/>
          </a:xfrm>
          <a:prstGeom prst="straightConnector1">
            <a:avLst/>
          </a:prstGeom>
          <a:noFill/>
          <a:ln w="19050" cap="flat" cmpd="sng">
            <a:solidFill>
              <a:schemeClr val="dk2"/>
            </a:solidFill>
            <a:prstDash val="solid"/>
            <a:round/>
            <a:headEnd type="none" w="sm" len="sm"/>
            <a:tailEnd type="none" w="sm" len="sm"/>
          </a:ln>
        </p:spPr>
      </p:cxnSp>
      <p:sp>
        <p:nvSpPr>
          <p:cNvPr id="504" name="Google Shape;504;p79"/>
          <p:cNvSpPr txBox="1"/>
          <p:nvPr/>
        </p:nvSpPr>
        <p:spPr>
          <a:xfrm>
            <a:off x="6222200" y="2975325"/>
            <a:ext cx="2787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5</a:t>
            </a:r>
            <a:endParaRPr/>
          </a:p>
        </p:txBody>
      </p:sp>
      <p:sp>
        <p:nvSpPr>
          <p:cNvPr id="505" name="Google Shape;505;p79"/>
          <p:cNvSpPr txBox="1"/>
          <p:nvPr/>
        </p:nvSpPr>
        <p:spPr>
          <a:xfrm>
            <a:off x="5755300" y="3562700"/>
            <a:ext cx="331500" cy="39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6</a:t>
            </a:r>
            <a:endParaRPr/>
          </a:p>
        </p:txBody>
      </p:sp>
      <p:sp>
        <p:nvSpPr>
          <p:cNvPr id="506" name="Google Shape;506;p79"/>
          <p:cNvSpPr txBox="1"/>
          <p:nvPr/>
        </p:nvSpPr>
        <p:spPr>
          <a:xfrm>
            <a:off x="6696600" y="3562700"/>
            <a:ext cx="278700" cy="399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4</a:t>
            </a:r>
            <a:endParaRPr/>
          </a:p>
        </p:txBody>
      </p:sp>
      <p:sp>
        <p:nvSpPr>
          <p:cNvPr id="507" name="Google Shape;507;p79"/>
          <p:cNvSpPr txBox="1"/>
          <p:nvPr/>
        </p:nvSpPr>
        <p:spPr>
          <a:xfrm>
            <a:off x="5243175" y="4165175"/>
            <a:ext cx="3315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1</a:t>
            </a:r>
            <a:endParaRPr/>
          </a:p>
        </p:txBody>
      </p:sp>
      <p:sp>
        <p:nvSpPr>
          <p:cNvPr id="508" name="Google Shape;508;p79"/>
          <p:cNvSpPr txBox="1"/>
          <p:nvPr/>
        </p:nvSpPr>
        <p:spPr>
          <a:xfrm>
            <a:off x="6325612" y="4165175"/>
            <a:ext cx="2787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5</a:t>
            </a:r>
            <a:endParaRPr/>
          </a:p>
        </p:txBody>
      </p:sp>
      <p:cxnSp>
        <p:nvCxnSpPr>
          <p:cNvPr id="509" name="Google Shape;509;p79"/>
          <p:cNvCxnSpPr/>
          <p:nvPr/>
        </p:nvCxnSpPr>
        <p:spPr>
          <a:xfrm flipH="1">
            <a:off x="6500887" y="3878925"/>
            <a:ext cx="323700" cy="376499"/>
          </a:xfrm>
          <a:prstGeom prst="straightConnector1">
            <a:avLst/>
          </a:prstGeom>
          <a:noFill/>
          <a:ln w="19050" cap="flat" cmpd="sng">
            <a:solidFill>
              <a:schemeClr val="dk2"/>
            </a:solidFill>
            <a:prstDash val="solid"/>
            <a:round/>
            <a:headEnd type="none" w="sm" len="sm"/>
            <a:tailEnd type="none" w="sm" len="sm"/>
          </a:ln>
        </p:spPr>
      </p:cxnSp>
      <p:cxnSp>
        <p:nvCxnSpPr>
          <p:cNvPr id="510" name="Google Shape;510;p79"/>
          <p:cNvCxnSpPr/>
          <p:nvPr/>
        </p:nvCxnSpPr>
        <p:spPr>
          <a:xfrm flipH="1">
            <a:off x="6005674" y="3270825"/>
            <a:ext cx="323700" cy="376499"/>
          </a:xfrm>
          <a:prstGeom prst="straightConnector1">
            <a:avLst/>
          </a:prstGeom>
          <a:noFill/>
          <a:ln w="19050" cap="flat" cmpd="sng">
            <a:solidFill>
              <a:schemeClr val="dk2"/>
            </a:solidFill>
            <a:prstDash val="solid"/>
            <a:round/>
            <a:headEnd type="none" w="sm" len="sm"/>
            <a:tailEnd type="none" w="sm" len="sm"/>
          </a:ln>
        </p:spPr>
      </p:cxnSp>
      <p:cxnSp>
        <p:nvCxnSpPr>
          <p:cNvPr id="511" name="Google Shape;511;p79"/>
          <p:cNvCxnSpPr/>
          <p:nvPr/>
        </p:nvCxnSpPr>
        <p:spPr>
          <a:xfrm flipH="1">
            <a:off x="5487874" y="3848925"/>
            <a:ext cx="323700" cy="376499"/>
          </a:xfrm>
          <a:prstGeom prst="straightConnector1">
            <a:avLst/>
          </a:prstGeom>
          <a:noFill/>
          <a:ln w="19050" cap="flat" cmpd="sng">
            <a:solidFill>
              <a:schemeClr val="dk2"/>
            </a:solidFill>
            <a:prstDash val="solid"/>
            <a:round/>
            <a:headEnd type="none" w="sm" len="sm"/>
            <a:tailEnd type="none" w="sm" len="sm"/>
          </a:ln>
        </p:spPr>
      </p:cxnSp>
      <p:cxnSp>
        <p:nvCxnSpPr>
          <p:cNvPr id="512" name="Google Shape;512;p79"/>
          <p:cNvCxnSpPr/>
          <p:nvPr/>
        </p:nvCxnSpPr>
        <p:spPr>
          <a:xfrm>
            <a:off x="6417900" y="3285825"/>
            <a:ext cx="331500" cy="346500"/>
          </a:xfrm>
          <a:prstGeom prst="straightConnector1">
            <a:avLst/>
          </a:prstGeom>
          <a:noFill/>
          <a:ln w="19050" cap="flat" cmpd="sng">
            <a:solidFill>
              <a:schemeClr val="dk2"/>
            </a:solidFill>
            <a:prstDash val="solid"/>
            <a:round/>
            <a:headEnd type="none" w="sm" len="sm"/>
            <a:tailEnd type="none" w="sm" len="sm"/>
          </a:ln>
        </p:spPr>
      </p:cxnSp>
      <p:cxnSp>
        <p:nvCxnSpPr>
          <p:cNvPr id="513" name="Google Shape;513;p79"/>
          <p:cNvCxnSpPr/>
          <p:nvPr/>
        </p:nvCxnSpPr>
        <p:spPr>
          <a:xfrm>
            <a:off x="6879075" y="3878925"/>
            <a:ext cx="331500" cy="346500"/>
          </a:xfrm>
          <a:prstGeom prst="straightConnector1">
            <a:avLst/>
          </a:prstGeom>
          <a:noFill/>
          <a:ln w="19050" cap="flat" cmpd="sng">
            <a:solidFill>
              <a:schemeClr val="dk2"/>
            </a:solidFill>
            <a:prstDash val="solid"/>
            <a:round/>
            <a:headEnd type="none" w="sm" len="sm"/>
            <a:tailEnd type="none" w="sm" len="sm"/>
          </a:ln>
        </p:spPr>
      </p:cxnSp>
      <p:sp>
        <p:nvSpPr>
          <p:cNvPr id="514" name="Google Shape;514;p79"/>
          <p:cNvSpPr txBox="1"/>
          <p:nvPr/>
        </p:nvSpPr>
        <p:spPr>
          <a:xfrm>
            <a:off x="7118350" y="4165175"/>
            <a:ext cx="331500" cy="331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2</a:t>
            </a:r>
            <a:endParaRPr/>
          </a:p>
        </p:txBody>
      </p:sp>
      <p:sp>
        <p:nvSpPr>
          <p:cNvPr id="515" name="Google Shape;515;p79"/>
          <p:cNvSpPr txBox="1"/>
          <p:nvPr/>
        </p:nvSpPr>
        <p:spPr>
          <a:xfrm>
            <a:off x="2408300" y="2568650"/>
            <a:ext cx="503699" cy="2330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t1</a:t>
            </a:r>
            <a:endParaRPr/>
          </a:p>
        </p:txBody>
      </p:sp>
      <p:sp>
        <p:nvSpPr>
          <p:cNvPr id="516" name="Google Shape;516;p79"/>
          <p:cNvSpPr txBox="1"/>
          <p:nvPr/>
        </p:nvSpPr>
        <p:spPr>
          <a:xfrm>
            <a:off x="6213125" y="2568650"/>
            <a:ext cx="503699" cy="2330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t2</a:t>
            </a:r>
            <a:endParaRPr/>
          </a:p>
        </p:txBody>
      </p:sp>
      <p:sp>
        <p:nvSpPr>
          <p:cNvPr id="517" name="Google Shape;517;p79"/>
          <p:cNvSpPr txBox="1"/>
          <p:nvPr/>
        </p:nvSpPr>
        <p:spPr>
          <a:xfrm>
            <a:off x="3797525" y="3053150"/>
            <a:ext cx="1177500" cy="57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r>
              <a:rPr lang="en" sz="1400" b="0" i="0" u="none" strike="noStrike" cap="none">
                <a:solidFill>
                  <a:srgbClr val="000000"/>
                </a:solidFill>
                <a:latin typeface="Arial"/>
                <a:ea typeface="Arial"/>
                <a:cs typeface="Arial"/>
                <a:sym typeface="Arial"/>
              </a:rPr>
              <a:t>t1 &gt; t2 = 3</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Trees: Greater Than Solution</a:t>
            </a:r>
            <a:endParaRPr>
              <a:solidFill>
                <a:srgbClr val="4A86E8"/>
              </a:solidFill>
            </a:endParaRPr>
          </a:p>
        </p:txBody>
      </p:sp>
      <p:sp>
        <p:nvSpPr>
          <p:cNvPr id="523" name="Google Shape;523;p80"/>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def tree_greater_than(t1, t2):</a:t>
            </a:r>
            <a:endParaRPr>
              <a:solidFill>
                <a:srgbClr val="000000"/>
              </a:solidFill>
            </a:endParaRPr>
          </a:p>
          <a:p>
            <a:pPr marL="0" marR="0" lvl="0" indent="45720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if t1.entry &gt; t2.entry:</a:t>
            </a:r>
            <a:endParaRPr>
              <a:solidFill>
                <a:srgbClr val="000000"/>
              </a:solidFill>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count = 1</a:t>
            </a:r>
            <a:endParaRPr>
              <a:solidFill>
                <a:srgbClr val="000000"/>
              </a:solidFill>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else:</a:t>
            </a:r>
            <a:endParaRPr>
              <a:solidFill>
                <a:srgbClr val="000000"/>
              </a:solidFill>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count = 0</a:t>
            </a:r>
            <a:endParaRPr>
              <a:solidFill>
                <a:srgbClr val="000000"/>
              </a:solidFill>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for i in range(len(t1.branches)):</a:t>
            </a:r>
            <a:endParaRPr>
              <a:solidFill>
                <a:srgbClr val="000000"/>
              </a:solidFill>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count += tree_greater_than(t1.branches[i], </a:t>
            </a:r>
            <a:endParaRPr>
              <a:solidFill>
                <a:srgbClr val="000000"/>
              </a:solidFill>
            </a:endParaRPr>
          </a:p>
          <a:p>
            <a:pPr marL="5486400" marR="0" lvl="0" indent="45720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t2.branches[i])</a:t>
            </a:r>
            <a:endParaRPr>
              <a:solidFill>
                <a:srgbClr val="000000"/>
              </a:solidFill>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rgbClr val="000000"/>
                </a:solidFill>
                <a:latin typeface="Consolas"/>
                <a:ea typeface="Consolas"/>
                <a:cs typeface="Consolas"/>
                <a:sym typeface="Consolas"/>
              </a:rPr>
              <a:t>    return count</a:t>
            </a:r>
            <a:endParaRPr>
              <a:solidFill>
                <a:srgbClr val="000000"/>
              </a:solidFill>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rgbClr val="4A86E8"/>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rgbClr val="4A86E8"/>
              </a:solidFill>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8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Binary Trees</a:t>
            </a:r>
            <a:endParaRPr/>
          </a:p>
        </p:txBody>
      </p:sp>
      <p:sp>
        <p:nvSpPr>
          <p:cNvPr id="529" name="Google Shape;529;p8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A tree is a </a:t>
            </a:r>
            <a:r>
              <a:rPr lang="en" sz="1800" b="1"/>
              <a:t>binary tree</a:t>
            </a:r>
            <a:r>
              <a:rPr lang="en" sz="1800"/>
              <a:t> if each node has exactly 2 children.</a:t>
            </a:r>
            <a:endParaRPr sz="1800"/>
          </a:p>
          <a:p>
            <a:pPr marL="457200" lvl="0" indent="-342900" algn="l" rtl="0">
              <a:lnSpc>
                <a:spcPct val="115000"/>
              </a:lnSpc>
              <a:spcBef>
                <a:spcPts val="0"/>
              </a:spcBef>
              <a:spcAft>
                <a:spcPts val="0"/>
              </a:spcAft>
              <a:buSzPts val="1800"/>
              <a:buChar char="●"/>
            </a:pPr>
            <a:r>
              <a:rPr lang="en" sz="1800"/>
              <a:t>A binary tree is a </a:t>
            </a:r>
            <a:r>
              <a:rPr lang="en" sz="1800" b="1"/>
              <a:t>binary search tree</a:t>
            </a:r>
            <a:r>
              <a:rPr lang="en" sz="1800"/>
              <a:t> if</a:t>
            </a:r>
            <a:endParaRPr sz="1800"/>
          </a:p>
          <a:p>
            <a:pPr marL="914400" lvl="1" indent="-342900" algn="l" rtl="0">
              <a:lnSpc>
                <a:spcPct val="115000"/>
              </a:lnSpc>
              <a:spcBef>
                <a:spcPts val="0"/>
              </a:spcBef>
              <a:spcAft>
                <a:spcPts val="0"/>
              </a:spcAft>
              <a:buSzPts val="1800"/>
              <a:buAutoNum type="alphaLcPeriod"/>
            </a:pPr>
            <a:r>
              <a:rPr lang="en" sz="1800"/>
              <a:t>Its value is greater than those of all nodes on its left.</a:t>
            </a:r>
            <a:endParaRPr sz="1800"/>
          </a:p>
          <a:p>
            <a:pPr marL="914400" lvl="1" indent="-342900" algn="l" rtl="0">
              <a:lnSpc>
                <a:spcPct val="115000"/>
              </a:lnSpc>
              <a:spcBef>
                <a:spcPts val="0"/>
              </a:spcBef>
              <a:spcAft>
                <a:spcPts val="0"/>
              </a:spcAft>
              <a:buSzPts val="1800"/>
              <a:buAutoNum type="alphaLcPeriod"/>
            </a:pPr>
            <a:r>
              <a:rPr lang="en" sz="1800"/>
              <a:t>Its value is less than those of all nodes on its right.</a:t>
            </a:r>
            <a:endParaRPr sz="1800"/>
          </a:p>
          <a:p>
            <a:pPr marL="457200" lvl="0" indent="-342900" algn="l" rtl="0">
              <a:lnSpc>
                <a:spcPct val="115000"/>
              </a:lnSpc>
              <a:spcBef>
                <a:spcPts val="0"/>
              </a:spcBef>
              <a:spcAft>
                <a:spcPts val="0"/>
              </a:spcAft>
              <a:buSzPts val="1800"/>
              <a:buChar char="●"/>
            </a:pPr>
            <a:r>
              <a:rPr lang="en" sz="1800"/>
              <a:t>To search a BST, take branches by comparing to the root value.</a:t>
            </a:r>
            <a:endParaRPr sz="1800"/>
          </a:p>
          <a:p>
            <a:pPr marL="457200" lvl="0" indent="-342900" algn="l" rtl="0">
              <a:lnSpc>
                <a:spcPct val="115000"/>
              </a:lnSpc>
              <a:spcBef>
                <a:spcPts val="0"/>
              </a:spcBef>
              <a:spcAft>
                <a:spcPts val="0"/>
              </a:spcAft>
              <a:buSzPts val="1800"/>
              <a:buChar char="●"/>
            </a:pPr>
            <a:r>
              <a:rPr lang="en" sz="1800"/>
              <a:t>“bushy” trees (more children) are usually faster to search.</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3"/>
        <p:cNvGrpSpPr/>
        <p:nvPr/>
      </p:nvGrpSpPr>
      <p:grpSpPr>
        <a:xfrm>
          <a:off x="0" y="0"/>
          <a:ext cx="0" cy="0"/>
          <a:chOff x="0" y="0"/>
          <a:chExt cx="0" cy="0"/>
        </a:xfrm>
      </p:grpSpPr>
      <p:pic>
        <p:nvPicPr>
          <p:cNvPr id="534" name="Google Shape;534;p82"/>
          <p:cNvPicPr preferRelativeResize="0"/>
          <p:nvPr/>
        </p:nvPicPr>
        <p:blipFill>
          <a:blip r:embed="rId3">
            <a:alphaModFix/>
          </a:blip>
          <a:stretch>
            <a:fillRect/>
          </a:stretch>
        </p:blipFill>
        <p:spPr>
          <a:xfrm>
            <a:off x="1009575" y="-1199800"/>
            <a:ext cx="7053600" cy="62819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8"/>
        <p:cNvGrpSpPr/>
        <p:nvPr/>
      </p:nvGrpSpPr>
      <p:grpSpPr>
        <a:xfrm>
          <a:off x="0" y="0"/>
          <a:ext cx="0" cy="0"/>
          <a:chOff x="0" y="0"/>
          <a:chExt cx="0" cy="0"/>
        </a:xfrm>
      </p:grpSpPr>
      <p:pic>
        <p:nvPicPr>
          <p:cNvPr id="539" name="Google Shape;539;p83"/>
          <p:cNvPicPr preferRelativeResize="0"/>
          <p:nvPr/>
        </p:nvPicPr>
        <p:blipFill>
          <a:blip r:embed="rId3">
            <a:alphaModFix/>
          </a:blip>
          <a:stretch>
            <a:fillRect/>
          </a:stretch>
        </p:blipFill>
        <p:spPr>
          <a:xfrm>
            <a:off x="152400" y="152400"/>
            <a:ext cx="8839200" cy="452502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3"/>
        <p:cNvGrpSpPr/>
        <p:nvPr/>
      </p:nvGrpSpPr>
      <p:grpSpPr>
        <a:xfrm>
          <a:off x="0" y="0"/>
          <a:ext cx="0" cy="0"/>
          <a:chOff x="0" y="0"/>
          <a:chExt cx="0" cy="0"/>
        </a:xfrm>
      </p:grpSpPr>
      <p:pic>
        <p:nvPicPr>
          <p:cNvPr id="544" name="Google Shape;544;p84"/>
          <p:cNvPicPr preferRelativeResize="0"/>
          <p:nvPr/>
        </p:nvPicPr>
        <p:blipFill>
          <a:blip r:embed="rId3">
            <a:alphaModFix/>
          </a:blip>
          <a:stretch>
            <a:fillRect/>
          </a:stretch>
        </p:blipFill>
        <p:spPr>
          <a:xfrm>
            <a:off x="268588" y="152400"/>
            <a:ext cx="8606830" cy="483870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8"/>
        <p:cNvGrpSpPr/>
        <p:nvPr/>
      </p:nvGrpSpPr>
      <p:grpSpPr>
        <a:xfrm>
          <a:off x="0" y="0"/>
          <a:ext cx="0" cy="0"/>
          <a:chOff x="0" y="0"/>
          <a:chExt cx="0" cy="0"/>
        </a:xfrm>
      </p:grpSpPr>
      <p:pic>
        <p:nvPicPr>
          <p:cNvPr id="549" name="Google Shape;549;p85"/>
          <p:cNvPicPr preferRelativeResize="0"/>
          <p:nvPr/>
        </p:nvPicPr>
        <p:blipFill>
          <a:blip r:embed="rId3">
            <a:alphaModFix/>
          </a:blip>
          <a:stretch>
            <a:fillRect/>
          </a:stretch>
        </p:blipFill>
        <p:spPr>
          <a:xfrm>
            <a:off x="152400" y="152400"/>
            <a:ext cx="8839199" cy="481280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3"/>
        <p:cNvGrpSpPr/>
        <p:nvPr/>
      </p:nvGrpSpPr>
      <p:grpSpPr>
        <a:xfrm>
          <a:off x="0" y="0"/>
          <a:ext cx="0" cy="0"/>
          <a:chOff x="0" y="0"/>
          <a:chExt cx="0" cy="0"/>
        </a:xfrm>
      </p:grpSpPr>
      <p:pic>
        <p:nvPicPr>
          <p:cNvPr id="554" name="Google Shape;554;p86"/>
          <p:cNvPicPr preferRelativeResize="0"/>
          <p:nvPr/>
        </p:nvPicPr>
        <p:blipFill>
          <a:blip r:embed="rId3">
            <a:alphaModFix/>
          </a:blip>
          <a:stretch>
            <a:fillRect/>
          </a:stretch>
        </p:blipFill>
        <p:spPr>
          <a:xfrm>
            <a:off x="152400" y="668713"/>
            <a:ext cx="8839199" cy="3806072"/>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8"/>
        <p:cNvGrpSpPr/>
        <p:nvPr/>
      </p:nvGrpSpPr>
      <p:grpSpPr>
        <a:xfrm>
          <a:off x="0" y="0"/>
          <a:ext cx="0" cy="0"/>
          <a:chOff x="0" y="0"/>
          <a:chExt cx="0" cy="0"/>
        </a:xfrm>
      </p:grpSpPr>
      <p:pic>
        <p:nvPicPr>
          <p:cNvPr id="559" name="Google Shape;559;p87"/>
          <p:cNvPicPr preferRelativeResize="0"/>
          <p:nvPr/>
        </p:nvPicPr>
        <p:blipFill>
          <a:blip r:embed="rId3">
            <a:alphaModFix/>
          </a:blip>
          <a:stretch>
            <a:fillRect/>
          </a:stretch>
        </p:blipFill>
        <p:spPr>
          <a:xfrm>
            <a:off x="111475" y="732250"/>
            <a:ext cx="8839200" cy="3621572"/>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88"/>
          <p:cNvSpPr txBox="1">
            <a:spLocks noGrp="1"/>
          </p:cNvSpPr>
          <p:nvPr>
            <p:ph type="ctrTitle"/>
          </p:nvPr>
        </p:nvSpPr>
        <p:spPr>
          <a:xfrm>
            <a:off x="457200" y="563759"/>
            <a:ext cx="8229600" cy="30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Font typeface="Arial"/>
              <a:buNone/>
            </a:pPr>
            <a:r>
              <a:rPr lang="en" sz="7200" b="1" i="0" u="none" strike="noStrike" cap="none">
                <a:solidFill>
                  <a:srgbClr val="4A86E8"/>
                </a:solidFill>
                <a:latin typeface="Arial"/>
                <a:ea typeface="Arial"/>
                <a:cs typeface="Arial"/>
                <a:sym typeface="Arial"/>
              </a:rPr>
              <a:t>Lists &amp;</a:t>
            </a:r>
            <a:endParaRPr sz="7200" b="1" i="0" u="none" strike="noStrike" cap="none">
              <a:solidFill>
                <a:srgbClr val="4A86E8"/>
              </a:solidFill>
              <a:latin typeface="Arial"/>
              <a:ea typeface="Arial"/>
              <a:cs typeface="Arial"/>
              <a:sym typeface="Arial"/>
            </a:endParaRPr>
          </a:p>
          <a:p>
            <a:pPr marL="0" marR="0" lvl="0" indent="0" algn="l" rtl="0">
              <a:lnSpc>
                <a:spcPct val="100000"/>
              </a:lnSpc>
              <a:spcBef>
                <a:spcPts val="0"/>
              </a:spcBef>
              <a:spcAft>
                <a:spcPts val="0"/>
              </a:spcAft>
              <a:buClr>
                <a:schemeClr val="accent1"/>
              </a:buClr>
              <a:buFont typeface="Arial"/>
              <a:buNone/>
            </a:pPr>
            <a:r>
              <a:rPr lang="en"/>
              <a:t>L</a:t>
            </a:r>
            <a:r>
              <a:rPr lang="en" sz="7200" b="1" i="0" u="none" strike="noStrike" cap="none">
                <a:solidFill>
                  <a:srgbClr val="4A86E8"/>
                </a:solidFill>
                <a:latin typeface="Arial"/>
                <a:ea typeface="Arial"/>
                <a:cs typeface="Arial"/>
                <a:sym typeface="Arial"/>
              </a:rPr>
              <a:t>inked Lists</a:t>
            </a:r>
            <a:endParaRPr>
              <a:solidFill>
                <a:srgbClr val="4A86E8"/>
              </a:solidFill>
            </a:endParaRPr>
          </a:p>
        </p:txBody>
      </p:sp>
      <p:sp>
        <p:nvSpPr>
          <p:cNvPr id="565" name="Google Shape;565;p88"/>
          <p:cNvSpPr txBox="1">
            <a:spLocks noGrp="1"/>
          </p:cNvSpPr>
          <p:nvPr>
            <p:ph type="subTitle" idx="1"/>
          </p:nvPr>
        </p:nvSpPr>
        <p:spPr>
          <a:xfrm>
            <a:off x="457200" y="3716392"/>
            <a:ext cx="8229600" cy="1232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Font typeface="Arial"/>
              <a:buNone/>
            </a:pPr>
            <a:endParaRPr sz="4800" b="0" i="0" u="none" strike="noStrike" cap="non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Order of Operations</a:t>
            </a:r>
            <a:endParaRPr/>
          </a:p>
        </p:txBody>
      </p:sp>
      <p:sp>
        <p:nvSpPr>
          <p:cNvPr id="124" name="Google Shape;124;p2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FROM - joining tables</a:t>
            </a:r>
            <a:endParaRPr sz="1800"/>
          </a:p>
          <a:p>
            <a:pPr marL="457200" lvl="0" indent="-342900" algn="l" rtl="0">
              <a:spcBef>
                <a:spcPts val="0"/>
              </a:spcBef>
              <a:spcAft>
                <a:spcPts val="0"/>
              </a:spcAft>
              <a:buSzPts val="1800"/>
              <a:buAutoNum type="arabicPeriod"/>
            </a:pPr>
            <a:r>
              <a:rPr lang="en" sz="1800"/>
              <a:t>WHERE - filtering individual rows</a:t>
            </a:r>
            <a:endParaRPr sz="1800"/>
          </a:p>
          <a:p>
            <a:pPr marL="457200" lvl="0" indent="-342900" algn="l" rtl="0">
              <a:spcBef>
                <a:spcPts val="0"/>
              </a:spcBef>
              <a:spcAft>
                <a:spcPts val="0"/>
              </a:spcAft>
              <a:buSzPts val="1800"/>
              <a:buAutoNum type="arabicPeriod"/>
            </a:pPr>
            <a:r>
              <a:rPr lang="en" sz="1800"/>
              <a:t>GROUP BY - forming groups</a:t>
            </a:r>
            <a:endParaRPr sz="1800"/>
          </a:p>
          <a:p>
            <a:pPr marL="914400" lvl="0" indent="0" algn="l" rtl="0">
              <a:spcBef>
                <a:spcPts val="0"/>
              </a:spcBef>
              <a:spcAft>
                <a:spcPts val="0"/>
              </a:spcAft>
              <a:buNone/>
            </a:pPr>
            <a:r>
              <a:rPr lang="en" sz="1800"/>
              <a:t>(aggregations) - calculating MAX, AVG, etc. expressions</a:t>
            </a:r>
            <a:endParaRPr sz="1800"/>
          </a:p>
          <a:p>
            <a:pPr marL="457200" lvl="0" indent="-342900" algn="l" rtl="0">
              <a:spcBef>
                <a:spcPts val="0"/>
              </a:spcBef>
              <a:spcAft>
                <a:spcPts val="0"/>
              </a:spcAft>
              <a:buSzPts val="1800"/>
              <a:buAutoNum type="arabicPeriod"/>
            </a:pPr>
            <a:r>
              <a:rPr lang="en" sz="1800"/>
              <a:t>HAVING - filtering groups (requires GROUP BY)</a:t>
            </a:r>
            <a:endParaRPr sz="1800"/>
          </a:p>
          <a:p>
            <a:pPr marL="457200" lvl="0" indent="-342900" algn="l" rtl="0">
              <a:spcBef>
                <a:spcPts val="0"/>
              </a:spcBef>
              <a:spcAft>
                <a:spcPts val="0"/>
              </a:spcAft>
              <a:buSzPts val="1800"/>
              <a:buAutoNum type="arabicPeriod"/>
            </a:pPr>
            <a:r>
              <a:rPr lang="en" sz="1800"/>
              <a:t>SELECT - selecting specific columns</a:t>
            </a:r>
            <a:endParaRPr sz="1800"/>
          </a:p>
          <a:p>
            <a:pPr marL="457200" lvl="0" indent="-342900" algn="l" rtl="0">
              <a:spcBef>
                <a:spcPts val="0"/>
              </a:spcBef>
              <a:spcAft>
                <a:spcPts val="0"/>
              </a:spcAft>
              <a:buSzPts val="1800"/>
              <a:buAutoNum type="arabicPeriod"/>
            </a:pPr>
            <a:r>
              <a:rPr lang="en" sz="1800"/>
              <a:t>DISTINCT - removing duplicate rows</a:t>
            </a:r>
            <a:endParaRPr sz="1800"/>
          </a:p>
          <a:p>
            <a:pPr marL="457200" lvl="0" indent="-342900" algn="l" rtl="0">
              <a:spcBef>
                <a:spcPts val="0"/>
              </a:spcBef>
              <a:spcAft>
                <a:spcPts val="0"/>
              </a:spcAft>
              <a:buSzPts val="1800"/>
              <a:buAutoNum type="arabicPeriod"/>
            </a:pPr>
            <a:r>
              <a:rPr lang="en" sz="1800"/>
              <a:t>ORDER BY - ordering</a:t>
            </a:r>
            <a:endParaRPr sz="1800"/>
          </a:p>
          <a:p>
            <a:pPr marL="457200" lvl="0" indent="-342900" algn="l" rtl="0">
              <a:spcBef>
                <a:spcPts val="0"/>
              </a:spcBef>
              <a:spcAft>
                <a:spcPts val="0"/>
              </a:spcAft>
              <a:buSzPts val="1800"/>
              <a:buAutoNum type="arabicPeriod"/>
            </a:pPr>
            <a:r>
              <a:rPr lang="en" sz="1800"/>
              <a:t>LIMIT - limiting number of rows</a:t>
            </a:r>
            <a:endParaRPr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9"/>
        <p:cNvGrpSpPr/>
        <p:nvPr/>
      </p:nvGrpSpPr>
      <p:grpSpPr>
        <a:xfrm>
          <a:off x="0" y="0"/>
          <a:ext cx="0" cy="0"/>
          <a:chOff x="0" y="0"/>
          <a:chExt cx="0" cy="0"/>
        </a:xfrm>
      </p:grpSpPr>
      <p:sp>
        <p:nvSpPr>
          <p:cNvPr id="570" name="Google Shape;570;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Lists</a:t>
            </a:r>
            <a:endParaRPr>
              <a:solidFill>
                <a:srgbClr val="0000FF"/>
              </a:solidFill>
            </a:endParaRPr>
          </a:p>
        </p:txBody>
      </p:sp>
      <p:sp>
        <p:nvSpPr>
          <p:cNvPr id="571" name="Google Shape;571;p8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solidFill>
                  <a:schemeClr val="dk1"/>
                </a:solidFill>
              </a:rPr>
              <a:t>	</a:t>
            </a:r>
            <a:endParaRPr>
              <a:solidFill>
                <a:schemeClr val="dk1"/>
              </a:solidFill>
            </a:endParaRPr>
          </a:p>
          <a:p>
            <a:pPr marL="0" lvl="0" indent="457200" algn="l" rtl="0">
              <a:spcBef>
                <a:spcPts val="0"/>
              </a:spcBef>
              <a:spcAft>
                <a:spcPts val="0"/>
              </a:spcAft>
              <a:buNone/>
            </a:pPr>
            <a:endParaRPr>
              <a:solidFill>
                <a:srgbClr val="FFFFFF"/>
              </a:solidFill>
            </a:endParaRPr>
          </a:p>
          <a:p>
            <a:pPr marL="0" lvl="0" indent="457200" algn="l" rtl="0">
              <a:spcBef>
                <a:spcPts val="0"/>
              </a:spcBef>
              <a:spcAft>
                <a:spcPts val="0"/>
              </a:spcAft>
              <a:buNone/>
            </a:pPr>
            <a:endParaRPr>
              <a:solidFill>
                <a:schemeClr val="dk1"/>
              </a:solidFill>
            </a:endParaRPr>
          </a:p>
        </p:txBody>
      </p:sp>
      <p:sp>
        <p:nvSpPr>
          <p:cNvPr id="572" name="Google Shape;572;p89"/>
          <p:cNvSpPr txBox="1">
            <a:spLocks noGrp="1"/>
          </p:cNvSpPr>
          <p:nvPr>
            <p:ph type="body" idx="1"/>
          </p:nvPr>
        </p:nvSpPr>
        <p:spPr>
          <a:xfrm>
            <a:off x="311700" y="1152475"/>
            <a:ext cx="88323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endParaRPr>
              <a:solidFill>
                <a:srgbClr val="073763"/>
              </a:solidFill>
            </a:endParaRPr>
          </a:p>
          <a:p>
            <a:pPr marL="457200" lvl="0" indent="0" algn="l" rtl="0">
              <a:spcBef>
                <a:spcPts val="0"/>
              </a:spcBef>
              <a:spcAft>
                <a:spcPts val="0"/>
              </a:spcAft>
              <a:buNone/>
            </a:pPr>
            <a:r>
              <a:rPr lang="en">
                <a:solidFill>
                  <a:srgbClr val="073763"/>
                </a:solidFill>
              </a:rPr>
              <a:t>Before: primitive, atomic values -&gt; 1, “Hello World”, etc.</a:t>
            </a:r>
            <a:endParaRPr>
              <a:solidFill>
                <a:srgbClr val="073763"/>
              </a:solidFill>
            </a:endParaRPr>
          </a:p>
          <a:p>
            <a:pPr marL="457200" lvl="0" indent="0" algn="l" rtl="0">
              <a:spcBef>
                <a:spcPts val="0"/>
              </a:spcBef>
              <a:spcAft>
                <a:spcPts val="0"/>
              </a:spcAft>
              <a:buNone/>
            </a:pPr>
            <a:endParaRPr>
              <a:solidFill>
                <a:srgbClr val="073763"/>
              </a:solidFill>
            </a:endParaRPr>
          </a:p>
          <a:p>
            <a:pPr marL="457200" lvl="0" indent="0" algn="l" rtl="0">
              <a:spcBef>
                <a:spcPts val="0"/>
              </a:spcBef>
              <a:spcAft>
                <a:spcPts val="0"/>
              </a:spcAft>
              <a:buNone/>
            </a:pPr>
            <a:r>
              <a:rPr lang="en">
                <a:solidFill>
                  <a:srgbClr val="073763"/>
                </a:solidFill>
              </a:rPr>
              <a:t>Now: data </a:t>
            </a:r>
            <a:r>
              <a:rPr lang="en" i="1">
                <a:solidFill>
                  <a:srgbClr val="073763"/>
                </a:solidFill>
              </a:rPr>
              <a:t>structure </a:t>
            </a:r>
            <a:r>
              <a:rPr lang="en">
                <a:solidFill>
                  <a:srgbClr val="073763"/>
                </a:solidFill>
              </a:rPr>
              <a:t>storing multiple elements in a sequence</a:t>
            </a:r>
            <a:endParaRPr>
              <a:solidFill>
                <a:srgbClr val="073763"/>
              </a:solidFill>
            </a:endParaRPr>
          </a:p>
          <a:p>
            <a:pPr marL="457200" lvl="0" indent="0" algn="l" rtl="0">
              <a:spcBef>
                <a:spcPts val="0"/>
              </a:spcBef>
              <a:spcAft>
                <a:spcPts val="0"/>
              </a:spcAft>
              <a:buNone/>
            </a:pPr>
            <a:endParaRPr>
              <a:solidFill>
                <a:srgbClr val="073763"/>
              </a:solidFill>
            </a:endParaRPr>
          </a:p>
          <a:p>
            <a:pPr marL="457200" lvl="0" indent="0" algn="l" rtl="0">
              <a:spcBef>
                <a:spcPts val="0"/>
              </a:spcBef>
              <a:spcAft>
                <a:spcPts val="0"/>
              </a:spcAft>
              <a:buNone/>
            </a:pPr>
            <a:r>
              <a:rPr lang="en">
                <a:solidFill>
                  <a:srgbClr val="073763"/>
                </a:solidFill>
              </a:rPr>
              <a:t>Python Lists: </a:t>
            </a:r>
            <a:endParaRPr>
              <a:solidFill>
                <a:srgbClr val="073763"/>
              </a:solidFill>
            </a:endParaRPr>
          </a:p>
          <a:p>
            <a:pPr marL="457200" lvl="0" indent="457200" algn="l" rtl="0">
              <a:spcBef>
                <a:spcPts val="0"/>
              </a:spcBef>
              <a:spcAft>
                <a:spcPts val="0"/>
              </a:spcAft>
              <a:buNone/>
            </a:pPr>
            <a:r>
              <a:rPr lang="en">
                <a:solidFill>
                  <a:srgbClr val="073763"/>
                </a:solidFill>
              </a:rPr>
              <a:t>L = [1, 2, 3]</a:t>
            </a:r>
            <a:endParaRPr>
              <a:solidFill>
                <a:srgbClr val="073763"/>
              </a:solidFill>
            </a:endParaRPr>
          </a:p>
          <a:p>
            <a:pPr marL="457200" lvl="0" indent="457200" algn="l" rtl="0">
              <a:spcBef>
                <a:spcPts val="0"/>
              </a:spcBef>
              <a:spcAft>
                <a:spcPts val="0"/>
              </a:spcAft>
              <a:buNone/>
            </a:pPr>
            <a:r>
              <a:rPr lang="en">
                <a:solidFill>
                  <a:srgbClr val="073763"/>
                </a:solidFill>
              </a:rPr>
              <a:t>Accessing elements: indexing</a:t>
            </a:r>
            <a:endParaRPr>
              <a:solidFill>
                <a:srgbClr val="073763"/>
              </a:solidFill>
            </a:endParaRPr>
          </a:p>
          <a:p>
            <a:pPr marL="457200" lvl="0" indent="457200" algn="l" rtl="0">
              <a:spcBef>
                <a:spcPts val="0"/>
              </a:spcBef>
              <a:spcAft>
                <a:spcPts val="0"/>
              </a:spcAft>
              <a:buNone/>
            </a:pPr>
            <a:r>
              <a:rPr lang="en">
                <a:solidFill>
                  <a:srgbClr val="073763"/>
                </a:solidFill>
              </a:rPr>
              <a:t>0-indexed: L[0] =&gt; 1</a:t>
            </a:r>
            <a:endParaRPr>
              <a:solidFill>
                <a:srgbClr val="073763"/>
              </a:solidFill>
            </a:endParaRPr>
          </a:p>
          <a:p>
            <a:pPr marL="457200" lvl="0" indent="457200" algn="l" rtl="0">
              <a:spcBef>
                <a:spcPts val="0"/>
              </a:spcBef>
              <a:spcAft>
                <a:spcPts val="0"/>
              </a:spcAft>
              <a:buNone/>
            </a:pPr>
            <a:r>
              <a:rPr lang="en">
                <a:solidFill>
                  <a:srgbClr val="073763"/>
                </a:solidFill>
              </a:rPr>
              <a:t>Nested lists: lst = [1, 2, [3, [4]]]</a:t>
            </a:r>
            <a:endParaRPr>
              <a:solidFill>
                <a:srgbClr val="073763"/>
              </a:solidFill>
            </a:endParaRPr>
          </a:p>
          <a:p>
            <a:pPr marL="457200" lvl="0" indent="457200" algn="l" rtl="0">
              <a:spcBef>
                <a:spcPts val="0"/>
              </a:spcBef>
              <a:spcAft>
                <a:spcPts val="0"/>
              </a:spcAft>
              <a:buNone/>
            </a:pPr>
            <a:r>
              <a:rPr lang="en">
                <a:solidFill>
                  <a:srgbClr val="073763"/>
                </a:solidFill>
              </a:rPr>
              <a:t>Box-and-Pointer Diagrams</a:t>
            </a:r>
            <a:endParaRPr>
              <a:solidFill>
                <a:srgbClr val="073763"/>
              </a:solidFill>
            </a:endParaRPr>
          </a:p>
          <a:p>
            <a:pPr marL="457200" lvl="0" indent="457200" algn="l" rtl="0">
              <a:spcBef>
                <a:spcPts val="0"/>
              </a:spcBef>
              <a:spcAft>
                <a:spcPts val="0"/>
              </a:spcAft>
              <a:buNone/>
            </a:pPr>
            <a:r>
              <a:rPr lang="en">
                <a:solidFill>
                  <a:srgbClr val="073763"/>
                </a:solidFill>
              </a:rPr>
              <a:t>List comprehension: [ &lt;expr&gt; for &lt;name&gt; in &lt;sequence&gt; if &lt;cond&gt; ]</a:t>
            </a:r>
            <a:endParaRPr>
              <a:solidFill>
                <a:srgbClr val="073763"/>
              </a:solidFill>
            </a:endParaRPr>
          </a:p>
          <a:p>
            <a:pPr marL="0" lvl="0" indent="457200" algn="l" rtl="0">
              <a:spcBef>
                <a:spcPts val="0"/>
              </a:spcBef>
              <a:spcAft>
                <a:spcPts val="0"/>
              </a:spcAft>
              <a:buNone/>
            </a:pPr>
            <a:endParaRPr>
              <a:solidFill>
                <a:srgbClr val="073763"/>
              </a:solidFill>
            </a:endParaRPr>
          </a:p>
          <a:p>
            <a:pPr marL="0" lvl="0" indent="45720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7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7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7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6"/>
        <p:cNvGrpSpPr/>
        <p:nvPr/>
      </p:nvGrpSpPr>
      <p:grpSpPr>
        <a:xfrm>
          <a:off x="0" y="0"/>
          <a:ext cx="0" cy="0"/>
          <a:chOff x="0" y="0"/>
          <a:chExt cx="0" cy="0"/>
        </a:xfrm>
      </p:grpSpPr>
      <p:sp>
        <p:nvSpPr>
          <p:cNvPr id="577" name="Google Shape;577;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List Mutation</a:t>
            </a:r>
            <a:endParaRPr>
              <a:solidFill>
                <a:srgbClr val="0000FF"/>
              </a:solidFill>
            </a:endParaRPr>
          </a:p>
        </p:txBody>
      </p:sp>
      <p:sp>
        <p:nvSpPr>
          <p:cNvPr id="578" name="Google Shape;578;p9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solidFill>
                  <a:schemeClr val="dk1"/>
                </a:solidFill>
              </a:rPr>
              <a:t>	</a:t>
            </a:r>
            <a:endParaRPr>
              <a:solidFill>
                <a:schemeClr val="dk1"/>
              </a:solidFill>
            </a:endParaRPr>
          </a:p>
          <a:p>
            <a:pPr marL="0" lvl="0" indent="457200" algn="l" rtl="0">
              <a:spcBef>
                <a:spcPts val="0"/>
              </a:spcBef>
              <a:spcAft>
                <a:spcPts val="0"/>
              </a:spcAft>
              <a:buNone/>
            </a:pPr>
            <a:endParaRPr>
              <a:solidFill>
                <a:srgbClr val="FFFFFF"/>
              </a:solidFill>
            </a:endParaRPr>
          </a:p>
          <a:p>
            <a:pPr marL="0" lvl="0" indent="457200" algn="l" rtl="0">
              <a:spcBef>
                <a:spcPts val="0"/>
              </a:spcBef>
              <a:spcAft>
                <a:spcPts val="0"/>
              </a:spcAft>
              <a:buNone/>
            </a:pPr>
            <a:endParaRPr>
              <a:solidFill>
                <a:schemeClr val="dk1"/>
              </a:solidFill>
            </a:endParaRPr>
          </a:p>
        </p:txBody>
      </p:sp>
      <p:sp>
        <p:nvSpPr>
          <p:cNvPr id="579" name="Google Shape;579;p90"/>
          <p:cNvSpPr txBox="1">
            <a:spLocks noGrp="1"/>
          </p:cNvSpPr>
          <p:nvPr>
            <p:ph type="body" idx="1"/>
          </p:nvPr>
        </p:nvSpPr>
        <p:spPr>
          <a:xfrm>
            <a:off x="311700" y="1304875"/>
            <a:ext cx="8832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J = L + K</a:t>
            </a:r>
            <a:endParaRPr>
              <a:solidFill>
                <a:srgbClr val="073763"/>
              </a:solidFill>
            </a:endParaRPr>
          </a:p>
          <a:p>
            <a:pPr marL="0" lvl="0" indent="0" algn="l" rtl="0">
              <a:spcBef>
                <a:spcPts val="0"/>
              </a:spcBef>
              <a:spcAft>
                <a:spcPts val="0"/>
              </a:spcAft>
              <a:buNone/>
            </a:pPr>
            <a:r>
              <a:rPr lang="en">
                <a:solidFill>
                  <a:srgbClr val="073763"/>
                </a:solidFill>
              </a:rPr>
              <a:t>	Makes a new list J that is the elements of L, then elements of K</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r>
              <a:rPr lang="en">
                <a:solidFill>
                  <a:srgbClr val="073763"/>
                </a:solidFill>
              </a:rPr>
              <a:t>L.append(x)</a:t>
            </a:r>
            <a:endParaRPr>
              <a:solidFill>
                <a:srgbClr val="073763"/>
              </a:solidFill>
            </a:endParaRPr>
          </a:p>
          <a:p>
            <a:pPr marL="0" lvl="0" indent="0" algn="l" rtl="0">
              <a:spcBef>
                <a:spcPts val="0"/>
              </a:spcBef>
              <a:spcAft>
                <a:spcPts val="0"/>
              </a:spcAft>
              <a:buNone/>
            </a:pPr>
            <a:r>
              <a:rPr lang="en">
                <a:solidFill>
                  <a:srgbClr val="073763"/>
                </a:solidFill>
              </a:rPr>
              <a:t>	Adds</a:t>
            </a:r>
            <a:r>
              <a:rPr lang="en" i="1">
                <a:solidFill>
                  <a:srgbClr val="073763"/>
                </a:solidFill>
              </a:rPr>
              <a:t> x </a:t>
            </a:r>
            <a:r>
              <a:rPr lang="en">
                <a:solidFill>
                  <a:srgbClr val="073763"/>
                </a:solidFill>
              </a:rPr>
              <a:t>as the last element of L</a:t>
            </a:r>
            <a:endParaRPr>
              <a:solidFill>
                <a:srgbClr val="073763"/>
              </a:solidFill>
            </a:endParaRPr>
          </a:p>
          <a:p>
            <a:pPr marL="0" lvl="0" indent="0" algn="l" rtl="0">
              <a:spcBef>
                <a:spcPts val="0"/>
              </a:spcBef>
              <a:spcAft>
                <a:spcPts val="0"/>
              </a:spcAft>
              <a:buNone/>
            </a:pPr>
            <a:r>
              <a:rPr lang="en">
                <a:solidFill>
                  <a:srgbClr val="073763"/>
                </a:solidFill>
              </a:rPr>
              <a:t>	</a:t>
            </a:r>
            <a:endParaRPr>
              <a:solidFill>
                <a:srgbClr val="073763"/>
              </a:solidFill>
            </a:endParaRPr>
          </a:p>
          <a:p>
            <a:pPr marL="0" lvl="0" indent="0" algn="l" rtl="0">
              <a:spcBef>
                <a:spcPts val="0"/>
              </a:spcBef>
              <a:spcAft>
                <a:spcPts val="0"/>
              </a:spcAft>
              <a:buNone/>
            </a:pPr>
            <a:r>
              <a:rPr lang="en">
                <a:solidFill>
                  <a:srgbClr val="073763"/>
                </a:solidFill>
              </a:rPr>
              <a:t>L.extend(x)</a:t>
            </a:r>
            <a:endParaRPr>
              <a:solidFill>
                <a:srgbClr val="073763"/>
              </a:solidFill>
            </a:endParaRPr>
          </a:p>
          <a:p>
            <a:pPr marL="0" lvl="0" indent="0" algn="l" rtl="0">
              <a:spcBef>
                <a:spcPts val="0"/>
              </a:spcBef>
              <a:spcAft>
                <a:spcPts val="0"/>
              </a:spcAft>
              <a:buNone/>
            </a:pPr>
            <a:r>
              <a:rPr lang="en">
                <a:solidFill>
                  <a:srgbClr val="073763"/>
                </a:solidFill>
              </a:rPr>
              <a:t>	Adds the elements of </a:t>
            </a:r>
            <a:r>
              <a:rPr lang="en" i="1">
                <a:solidFill>
                  <a:srgbClr val="073763"/>
                </a:solidFill>
              </a:rPr>
              <a:t>x </a:t>
            </a:r>
            <a:r>
              <a:rPr lang="en">
                <a:solidFill>
                  <a:srgbClr val="073763"/>
                </a:solidFill>
              </a:rPr>
              <a:t>as the last elements of L</a:t>
            </a:r>
            <a:endParaRPr>
              <a:solidFill>
                <a:srgbClr val="073763"/>
              </a:solidFill>
            </a:endParaRPr>
          </a:p>
          <a:p>
            <a:pPr marL="0" lvl="0" indent="457200" algn="l" rtl="0">
              <a:spcBef>
                <a:spcPts val="0"/>
              </a:spcBef>
              <a:spcAft>
                <a:spcPts val="0"/>
              </a:spcAft>
              <a:buNone/>
            </a:pPr>
            <a:r>
              <a:rPr lang="en">
                <a:solidFill>
                  <a:srgbClr val="073763"/>
                </a:solidFill>
              </a:rPr>
              <a:t>L += x</a:t>
            </a:r>
            <a:endParaRPr>
              <a:solidFill>
                <a:srgbClr val="073763"/>
              </a:solidFill>
            </a:endParaRPr>
          </a:p>
          <a:p>
            <a:pPr marL="0" lvl="0" indent="0" algn="l" rtl="0">
              <a:spcBef>
                <a:spcPts val="0"/>
              </a:spcBef>
              <a:spcAft>
                <a:spcPts val="0"/>
              </a:spcAft>
              <a:buNone/>
            </a:pPr>
            <a:endParaRPr>
              <a:solidFill>
                <a:srgbClr val="07376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3"/>
        <p:cNvGrpSpPr/>
        <p:nvPr/>
      </p:nvGrpSpPr>
      <p:grpSpPr>
        <a:xfrm>
          <a:off x="0" y="0"/>
          <a:ext cx="0" cy="0"/>
          <a:chOff x="0" y="0"/>
          <a:chExt cx="0" cy="0"/>
        </a:xfrm>
      </p:grpSpPr>
      <p:sp>
        <p:nvSpPr>
          <p:cNvPr id="584" name="Google Shape;584;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List Mutation</a:t>
            </a:r>
            <a:endParaRPr>
              <a:solidFill>
                <a:srgbClr val="0000FF"/>
              </a:solidFill>
            </a:endParaRPr>
          </a:p>
        </p:txBody>
      </p:sp>
      <p:sp>
        <p:nvSpPr>
          <p:cNvPr id="585" name="Google Shape;585;p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solidFill>
                  <a:schemeClr val="dk1"/>
                </a:solidFill>
              </a:rPr>
              <a:t>	</a:t>
            </a:r>
            <a:endParaRPr>
              <a:solidFill>
                <a:schemeClr val="dk1"/>
              </a:solidFill>
            </a:endParaRPr>
          </a:p>
          <a:p>
            <a:pPr marL="0" lvl="0" indent="457200" algn="l" rtl="0">
              <a:spcBef>
                <a:spcPts val="0"/>
              </a:spcBef>
              <a:spcAft>
                <a:spcPts val="0"/>
              </a:spcAft>
              <a:buNone/>
            </a:pPr>
            <a:endParaRPr>
              <a:solidFill>
                <a:srgbClr val="FFFFFF"/>
              </a:solidFill>
            </a:endParaRPr>
          </a:p>
          <a:p>
            <a:pPr marL="0" lvl="0" indent="457200" algn="l" rtl="0">
              <a:spcBef>
                <a:spcPts val="0"/>
              </a:spcBef>
              <a:spcAft>
                <a:spcPts val="0"/>
              </a:spcAft>
              <a:buNone/>
            </a:pPr>
            <a:endParaRPr>
              <a:solidFill>
                <a:schemeClr val="dk1"/>
              </a:solidFill>
            </a:endParaRPr>
          </a:p>
        </p:txBody>
      </p:sp>
      <p:sp>
        <p:nvSpPr>
          <p:cNvPr id="586" name="Google Shape;586;p91"/>
          <p:cNvSpPr txBox="1">
            <a:spLocks noGrp="1"/>
          </p:cNvSpPr>
          <p:nvPr>
            <p:ph type="body" idx="1"/>
          </p:nvPr>
        </p:nvSpPr>
        <p:spPr>
          <a:xfrm>
            <a:off x="311700" y="1304875"/>
            <a:ext cx="8832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L.insert(i, el):</a:t>
            </a:r>
            <a:endParaRPr>
              <a:solidFill>
                <a:srgbClr val="073763"/>
              </a:solidFill>
            </a:endParaRPr>
          </a:p>
          <a:p>
            <a:pPr marL="0" lvl="0" indent="0" algn="l" rtl="0">
              <a:spcBef>
                <a:spcPts val="0"/>
              </a:spcBef>
              <a:spcAft>
                <a:spcPts val="0"/>
              </a:spcAft>
              <a:buNone/>
            </a:pPr>
            <a:r>
              <a:rPr lang="en">
                <a:solidFill>
                  <a:srgbClr val="073763"/>
                </a:solidFill>
              </a:rPr>
              <a:t>	Inserts element el at index i in L</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r>
              <a:rPr lang="en">
                <a:solidFill>
                  <a:srgbClr val="073763"/>
                </a:solidFill>
              </a:rPr>
              <a:t>L.remove(el):</a:t>
            </a:r>
            <a:endParaRPr>
              <a:solidFill>
                <a:srgbClr val="073763"/>
              </a:solidFill>
            </a:endParaRPr>
          </a:p>
          <a:p>
            <a:pPr marL="0" lvl="0" indent="0" algn="l" rtl="0">
              <a:spcBef>
                <a:spcPts val="0"/>
              </a:spcBef>
              <a:spcAft>
                <a:spcPts val="0"/>
              </a:spcAft>
              <a:buNone/>
            </a:pPr>
            <a:r>
              <a:rPr lang="en">
                <a:solidFill>
                  <a:srgbClr val="073763"/>
                </a:solidFill>
              </a:rPr>
              <a:t>	Removes first occurence of element el in L</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r>
              <a:rPr lang="en">
                <a:solidFill>
                  <a:srgbClr val="073763"/>
                </a:solidFill>
              </a:rPr>
              <a:t>L.pop(i):</a:t>
            </a:r>
            <a:endParaRPr>
              <a:solidFill>
                <a:srgbClr val="073763"/>
              </a:solidFill>
            </a:endParaRPr>
          </a:p>
          <a:p>
            <a:pPr marL="0" lvl="0" indent="0" algn="l" rtl="0">
              <a:spcBef>
                <a:spcPts val="0"/>
              </a:spcBef>
              <a:spcAft>
                <a:spcPts val="0"/>
              </a:spcAft>
              <a:buNone/>
            </a:pPr>
            <a:r>
              <a:rPr lang="en">
                <a:solidFill>
                  <a:srgbClr val="073763"/>
                </a:solidFill>
              </a:rPr>
              <a:t>	Removes and returns the element at index i</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endParaRPr>
              <a:solidFill>
                <a:srgbClr val="07376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8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8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0"/>
        <p:cNvGrpSpPr/>
        <p:nvPr/>
      </p:nvGrpSpPr>
      <p:grpSpPr>
        <a:xfrm>
          <a:off x="0" y="0"/>
          <a:ext cx="0" cy="0"/>
          <a:chOff x="0" y="0"/>
          <a:chExt cx="0" cy="0"/>
        </a:xfrm>
      </p:grpSpPr>
      <p:sp>
        <p:nvSpPr>
          <p:cNvPr id="591" name="Google Shape;591;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FF"/>
                </a:solidFill>
              </a:rPr>
              <a:t>List Mutation</a:t>
            </a:r>
            <a:endParaRPr>
              <a:solidFill>
                <a:srgbClr val="0000FF"/>
              </a:solidFill>
            </a:endParaRPr>
          </a:p>
        </p:txBody>
      </p:sp>
      <p:sp>
        <p:nvSpPr>
          <p:cNvPr id="592" name="Google Shape;592;p9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solidFill>
                  <a:schemeClr val="dk1"/>
                </a:solidFill>
              </a:rPr>
              <a:t>	</a:t>
            </a:r>
            <a:endParaRPr>
              <a:solidFill>
                <a:schemeClr val="dk1"/>
              </a:solidFill>
            </a:endParaRPr>
          </a:p>
          <a:p>
            <a:pPr marL="0" lvl="0" indent="457200" algn="l" rtl="0">
              <a:spcBef>
                <a:spcPts val="0"/>
              </a:spcBef>
              <a:spcAft>
                <a:spcPts val="0"/>
              </a:spcAft>
              <a:buNone/>
            </a:pPr>
            <a:endParaRPr>
              <a:solidFill>
                <a:srgbClr val="FFFFFF"/>
              </a:solidFill>
            </a:endParaRPr>
          </a:p>
          <a:p>
            <a:pPr marL="0" lvl="0" indent="457200" algn="l" rtl="0">
              <a:spcBef>
                <a:spcPts val="0"/>
              </a:spcBef>
              <a:spcAft>
                <a:spcPts val="0"/>
              </a:spcAft>
              <a:buNone/>
            </a:pPr>
            <a:endParaRPr>
              <a:solidFill>
                <a:schemeClr val="dk1"/>
              </a:solidFill>
            </a:endParaRPr>
          </a:p>
        </p:txBody>
      </p:sp>
      <p:sp>
        <p:nvSpPr>
          <p:cNvPr id="593" name="Google Shape;593;p92"/>
          <p:cNvSpPr txBox="1">
            <a:spLocks noGrp="1"/>
          </p:cNvSpPr>
          <p:nvPr>
            <p:ph type="body" idx="1"/>
          </p:nvPr>
        </p:nvSpPr>
        <p:spPr>
          <a:xfrm>
            <a:off x="311700" y="1304875"/>
            <a:ext cx="8832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73763"/>
                </a:solidFill>
              </a:rPr>
              <a:t>L is K</a:t>
            </a:r>
            <a:endParaRPr>
              <a:solidFill>
                <a:srgbClr val="073763"/>
              </a:solidFill>
            </a:endParaRPr>
          </a:p>
          <a:p>
            <a:pPr marL="0" lvl="0" indent="0" algn="l" rtl="0">
              <a:spcBef>
                <a:spcPts val="0"/>
              </a:spcBef>
              <a:spcAft>
                <a:spcPts val="0"/>
              </a:spcAft>
              <a:buNone/>
            </a:pPr>
            <a:r>
              <a:rPr lang="en">
                <a:solidFill>
                  <a:srgbClr val="073763"/>
                </a:solidFill>
              </a:rPr>
              <a:t>	Returns True if L and K are the exact same list object</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r>
              <a:rPr lang="en">
                <a:solidFill>
                  <a:srgbClr val="073763"/>
                </a:solidFill>
              </a:rPr>
              <a:t>L == K</a:t>
            </a:r>
            <a:endParaRPr>
              <a:solidFill>
                <a:srgbClr val="073763"/>
              </a:solidFill>
            </a:endParaRPr>
          </a:p>
          <a:p>
            <a:pPr marL="0" lvl="0" indent="0" algn="l" rtl="0">
              <a:spcBef>
                <a:spcPts val="0"/>
              </a:spcBef>
              <a:spcAft>
                <a:spcPts val="0"/>
              </a:spcAft>
              <a:buNone/>
            </a:pPr>
            <a:r>
              <a:rPr lang="en">
                <a:solidFill>
                  <a:srgbClr val="073763"/>
                </a:solidFill>
              </a:rPr>
              <a:t>	Returns True if L and K are lists that have the same elements in order</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r>
              <a:rPr lang="en">
                <a:solidFill>
                  <a:srgbClr val="073763"/>
                </a:solidFill>
              </a:rPr>
              <a:t>L[i:j] </a:t>
            </a:r>
            <a:endParaRPr>
              <a:solidFill>
                <a:srgbClr val="073763"/>
              </a:solidFill>
            </a:endParaRPr>
          </a:p>
          <a:p>
            <a:pPr marL="0" lvl="0" indent="0" algn="l" rtl="0">
              <a:spcBef>
                <a:spcPts val="0"/>
              </a:spcBef>
              <a:spcAft>
                <a:spcPts val="0"/>
              </a:spcAft>
              <a:buNone/>
            </a:pPr>
            <a:r>
              <a:rPr lang="en">
                <a:solidFill>
                  <a:srgbClr val="073763"/>
                </a:solidFill>
              </a:rPr>
              <a:t>	Splice; returns copy of L from element i to j-1</a:t>
            </a:r>
            <a:endParaRPr>
              <a:solidFill>
                <a:srgbClr val="073763"/>
              </a:solidFill>
            </a:endParaRPr>
          </a:p>
          <a:p>
            <a:pPr marL="0" lvl="0" indent="0" algn="l" rtl="0">
              <a:spcBef>
                <a:spcPts val="0"/>
              </a:spcBef>
              <a:spcAft>
                <a:spcPts val="0"/>
              </a:spcAft>
              <a:buNone/>
            </a:pPr>
            <a:endParaRPr>
              <a:solidFill>
                <a:srgbClr val="073763"/>
              </a:solidFill>
            </a:endParaRPr>
          </a:p>
          <a:p>
            <a:pPr marL="0" lvl="0" indent="0" algn="l" rtl="0">
              <a:spcBef>
                <a:spcPts val="0"/>
              </a:spcBef>
              <a:spcAft>
                <a:spcPts val="0"/>
              </a:spcAft>
              <a:buNone/>
            </a:pPr>
            <a:r>
              <a:rPr lang="en">
                <a:solidFill>
                  <a:srgbClr val="073763"/>
                </a:solidFill>
              </a:rPr>
              <a:t>L[:] </a:t>
            </a:r>
            <a:endParaRPr>
              <a:solidFill>
                <a:srgbClr val="073763"/>
              </a:solidFill>
            </a:endParaRPr>
          </a:p>
          <a:p>
            <a:pPr marL="0" lvl="0" indent="0" algn="l" rtl="0">
              <a:spcBef>
                <a:spcPts val="0"/>
              </a:spcBef>
              <a:spcAft>
                <a:spcPts val="0"/>
              </a:spcAft>
              <a:buNone/>
            </a:pPr>
            <a:r>
              <a:rPr lang="en">
                <a:solidFill>
                  <a:srgbClr val="073763"/>
                </a:solidFill>
              </a:rPr>
              <a:t>	Returns copy of L</a:t>
            </a:r>
            <a:endParaRPr>
              <a:solidFill>
                <a:srgbClr val="07376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9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pic>
        <p:nvPicPr>
          <p:cNvPr id="598" name="Google Shape;598;p93"/>
          <p:cNvPicPr preferRelativeResize="0"/>
          <p:nvPr/>
        </p:nvPicPr>
        <p:blipFill rotWithShape="1">
          <a:blip r:embed="rId3">
            <a:alphaModFix/>
          </a:blip>
          <a:srcRect b="64521"/>
          <a:stretch/>
        </p:blipFill>
        <p:spPr>
          <a:xfrm>
            <a:off x="1138488" y="962774"/>
            <a:ext cx="6867025" cy="308244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p94"/>
          <p:cNvPicPr preferRelativeResize="0"/>
          <p:nvPr/>
        </p:nvPicPr>
        <p:blipFill rotWithShape="1">
          <a:blip r:embed="rId3">
            <a:alphaModFix/>
          </a:blip>
          <a:srcRect b="59868"/>
          <a:stretch/>
        </p:blipFill>
        <p:spPr>
          <a:xfrm>
            <a:off x="1073675" y="908100"/>
            <a:ext cx="6996651" cy="33895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pic>
        <p:nvPicPr>
          <p:cNvPr id="608" name="Google Shape;608;p95"/>
          <p:cNvPicPr preferRelativeResize="0"/>
          <p:nvPr/>
        </p:nvPicPr>
        <p:blipFill rotWithShape="1">
          <a:blip r:embed="rId3">
            <a:alphaModFix/>
          </a:blip>
          <a:srcRect t="35481" b="33644"/>
          <a:stretch/>
        </p:blipFill>
        <p:spPr>
          <a:xfrm>
            <a:off x="843563" y="1275626"/>
            <a:ext cx="7456875" cy="291285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pic>
        <p:nvPicPr>
          <p:cNvPr id="613" name="Google Shape;613;p96"/>
          <p:cNvPicPr preferRelativeResize="0"/>
          <p:nvPr/>
        </p:nvPicPr>
        <p:blipFill rotWithShape="1">
          <a:blip r:embed="rId3">
            <a:alphaModFix/>
          </a:blip>
          <a:srcRect t="40084" b="28053"/>
          <a:stretch/>
        </p:blipFill>
        <p:spPr>
          <a:xfrm>
            <a:off x="386288" y="995950"/>
            <a:ext cx="8371424" cy="3219801"/>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97"/>
          <p:cNvPicPr preferRelativeResize="0"/>
          <p:nvPr/>
        </p:nvPicPr>
        <p:blipFill rotWithShape="1">
          <a:blip r:embed="rId3">
            <a:alphaModFix/>
          </a:blip>
          <a:srcRect t="65507"/>
          <a:stretch/>
        </p:blipFill>
        <p:spPr>
          <a:xfrm>
            <a:off x="1049663" y="1364300"/>
            <a:ext cx="7044675" cy="30742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623" name="Google Shape;623;p98"/>
          <p:cNvPicPr preferRelativeResize="0"/>
          <p:nvPr/>
        </p:nvPicPr>
        <p:blipFill rotWithShape="1">
          <a:blip r:embed="rId3">
            <a:alphaModFix/>
          </a:blip>
          <a:srcRect t="72932"/>
          <a:stretch/>
        </p:blipFill>
        <p:spPr>
          <a:xfrm>
            <a:off x="490450" y="1364325"/>
            <a:ext cx="8163101" cy="26672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SQL</a:t>
            </a:r>
            <a:endParaRPr/>
          </a:p>
        </p:txBody>
      </p:sp>
      <p:sp>
        <p:nvSpPr>
          <p:cNvPr id="130" name="Google Shape;130;p27"/>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100" b="1" i="0" u="none" strike="noStrike" cap="none">
                <a:solidFill>
                  <a:schemeClr val="dk1"/>
                </a:solidFill>
                <a:latin typeface="Consolas"/>
                <a:ea typeface="Consolas"/>
                <a:cs typeface="Consolas"/>
                <a:sym typeface="Consolas"/>
              </a:rPr>
              <a:t>create table </a:t>
            </a:r>
            <a:r>
              <a:rPr lang="en" sz="1100" b="0" i="0" u="none" strike="noStrike" cap="none">
                <a:solidFill>
                  <a:schemeClr val="dk1"/>
                </a:solidFill>
                <a:latin typeface="Consolas"/>
                <a:ea typeface="Consolas"/>
                <a:cs typeface="Consolas"/>
                <a:sym typeface="Consolas"/>
              </a:rPr>
              <a:t>costs</a:t>
            </a:r>
            <a:r>
              <a:rPr lang="en" sz="1100" b="1" i="0" u="none" strike="noStrike" cap="none">
                <a:solidFill>
                  <a:schemeClr val="dk1"/>
                </a:solidFill>
                <a:latin typeface="Consolas"/>
                <a:ea typeface="Consolas"/>
                <a:cs typeface="Consolas"/>
                <a:sym typeface="Consolas"/>
              </a:rPr>
              <a:t> as</a:t>
            </a:r>
            <a:endParaRPr/>
          </a:p>
          <a:p>
            <a:pPr marL="0" marR="0" lvl="0" indent="0" algn="l" rtl="0">
              <a:lnSpc>
                <a:spcPct val="100000"/>
              </a:lnSpc>
              <a:spcBef>
                <a:spcPts val="0"/>
              </a:spcBef>
              <a:spcAft>
                <a:spcPts val="0"/>
              </a:spcAft>
              <a:buClr>
                <a:schemeClr val="dk1"/>
              </a:buClr>
              <a:buFont typeface="Arial"/>
              <a:buNone/>
            </a:pPr>
            <a:r>
              <a:rPr lang="en" sz="1100" b="1" i="0" u="none" strike="noStrike" cap="none">
                <a:solidFill>
                  <a:schemeClr val="dk1"/>
                </a:solidFill>
                <a:latin typeface="Consolas"/>
                <a:ea typeface="Consolas"/>
                <a:cs typeface="Consolas"/>
                <a:sym typeface="Consolas"/>
              </a:rPr>
              <a:t>	select </a:t>
            </a:r>
            <a:r>
              <a:rPr lang="en" sz="1100" b="0" i="0" u="none" strike="noStrike" cap="none">
                <a:solidFill>
                  <a:schemeClr val="dk1"/>
                </a:solidFill>
                <a:latin typeface="Consolas"/>
                <a:ea typeface="Consolas"/>
                <a:cs typeface="Consolas"/>
                <a:sym typeface="Consolas"/>
              </a:rPr>
              <a:t>"Warbot"</a:t>
            </a:r>
            <a:r>
              <a:rPr lang="en" sz="1100" b="1" i="0" u="none" strike="noStrike" cap="none">
                <a:solidFill>
                  <a:schemeClr val="dk1"/>
                </a:solidFill>
                <a:latin typeface="Consolas"/>
                <a:ea typeface="Consolas"/>
                <a:cs typeface="Consolas"/>
                <a:sym typeface="Consolas"/>
              </a:rPr>
              <a:t> as </a:t>
            </a:r>
            <a:r>
              <a:rPr lang="en" sz="1100" b="0" i="0" u="none" strike="noStrike" cap="none">
                <a:solidFill>
                  <a:schemeClr val="dk1"/>
                </a:solidFill>
                <a:latin typeface="Consolas"/>
                <a:ea typeface="Consolas"/>
                <a:cs typeface="Consolas"/>
                <a:sym typeface="Consolas"/>
              </a:rPr>
              <a:t>name</a:t>
            </a:r>
            <a:r>
              <a:rPr lang="en" sz="1100" b="1" i="0" u="none" strike="noStrike" cap="none">
                <a:solidFill>
                  <a:schemeClr val="dk1"/>
                </a:solidFill>
                <a:latin typeface="Consolas"/>
                <a:ea typeface="Consolas"/>
                <a:cs typeface="Consolas"/>
                <a:sym typeface="Consolas"/>
              </a:rPr>
              <a:t>,    </a:t>
            </a:r>
            <a:r>
              <a:rPr lang="en" sz="1100" b="0" i="0" u="none" strike="noStrike" cap="none">
                <a:solidFill>
                  <a:schemeClr val="dk1"/>
                </a:solidFill>
                <a:latin typeface="Consolas"/>
                <a:ea typeface="Consolas"/>
                <a:cs typeface="Consolas"/>
                <a:sym typeface="Consolas"/>
              </a:rPr>
              <a:t>1</a:t>
            </a:r>
            <a:r>
              <a:rPr lang="en" sz="1100" b="1" i="0" u="none" strike="noStrike" cap="none">
                <a:solidFill>
                  <a:schemeClr val="dk1"/>
                </a:solidFill>
                <a:latin typeface="Consolas"/>
                <a:ea typeface="Consolas"/>
                <a:cs typeface="Consolas"/>
                <a:sym typeface="Consolas"/>
              </a:rPr>
              <a:t> as </a:t>
            </a:r>
            <a:r>
              <a:rPr lang="en" sz="1100" b="0" i="0" u="none" strike="noStrike" cap="none">
                <a:solidFill>
                  <a:schemeClr val="dk1"/>
                </a:solidFill>
                <a:latin typeface="Consolas"/>
                <a:ea typeface="Consolas"/>
                <a:cs typeface="Consolas"/>
                <a:sym typeface="Consolas"/>
              </a:rPr>
              <a:t>cost</a:t>
            </a:r>
            <a:r>
              <a:rPr lang="en" sz="1100" b="1" i="0" u="none" strike="noStrike" cap="none">
                <a:solidFill>
                  <a:schemeClr val="dk1"/>
                </a:solidFill>
                <a:latin typeface="Consolas"/>
                <a:ea typeface="Consolas"/>
                <a:cs typeface="Consolas"/>
                <a:sym typeface="Consolas"/>
              </a:rPr>
              <a:t> union</a:t>
            </a:r>
            <a:endParaRPr/>
          </a:p>
          <a:p>
            <a:pPr marL="0" marR="0" lvl="0" indent="0" algn="l" rtl="0">
              <a:lnSpc>
                <a:spcPct val="100000"/>
              </a:lnSpc>
              <a:spcBef>
                <a:spcPts val="0"/>
              </a:spcBef>
              <a:spcAft>
                <a:spcPts val="0"/>
              </a:spcAft>
              <a:buClr>
                <a:schemeClr val="dk1"/>
              </a:buClr>
              <a:buFont typeface="Consolas"/>
              <a:buNone/>
            </a:pPr>
            <a:r>
              <a:rPr lang="en" sz="1100" b="1" i="0" u="none" strike="noStrike" cap="none">
                <a:solidFill>
                  <a:schemeClr val="dk1"/>
                </a:solidFill>
                <a:latin typeface="Consolas"/>
                <a:ea typeface="Consolas"/>
                <a:cs typeface="Consolas"/>
                <a:sym typeface="Consolas"/>
              </a:rPr>
              <a:t>	select </a:t>
            </a:r>
            <a:r>
              <a:rPr lang="en" sz="1100" b="0" i="0" u="none" strike="noStrike" cap="none">
                <a:solidFill>
                  <a:schemeClr val="dk1"/>
                </a:solidFill>
                <a:latin typeface="Consolas"/>
                <a:ea typeface="Consolas"/>
                <a:cs typeface="Consolas"/>
                <a:sym typeface="Consolas"/>
              </a:rPr>
              <a:t>"Puddlestomper"</a:t>
            </a:r>
            <a:r>
              <a:rPr lang="en" sz="1100" b="1" i="0" u="none" strike="noStrike" cap="none">
                <a:solidFill>
                  <a:schemeClr val="dk1"/>
                </a:solidFill>
                <a:latin typeface="Consolas"/>
                <a:ea typeface="Consolas"/>
                <a:cs typeface="Consolas"/>
                <a:sym typeface="Consolas"/>
              </a:rPr>
              <a:t>,     </a:t>
            </a:r>
            <a:r>
              <a:rPr lang="en" sz="1100" b="0" i="0" u="none" strike="noStrike" cap="none">
                <a:solidFill>
                  <a:schemeClr val="dk1"/>
                </a:solidFill>
                <a:latin typeface="Consolas"/>
                <a:ea typeface="Consolas"/>
                <a:cs typeface="Consolas"/>
                <a:sym typeface="Consolas"/>
              </a:rPr>
              <a:t>2</a:t>
            </a:r>
            <a:r>
              <a:rPr lang="en" sz="1100" b="1" i="0" u="none" strike="noStrike" cap="none">
                <a:solidFill>
                  <a:schemeClr val="dk1"/>
                </a:solidFill>
                <a:latin typeface="Consolas"/>
                <a:ea typeface="Consolas"/>
                <a:cs typeface="Consolas"/>
                <a:sym typeface="Consolas"/>
              </a:rPr>
              <a:t>         union</a:t>
            </a:r>
            <a:endParaRPr/>
          </a:p>
          <a:p>
            <a:pPr marL="0" marR="0" lvl="0" indent="0" algn="l" rtl="0">
              <a:lnSpc>
                <a:spcPct val="100000"/>
              </a:lnSpc>
              <a:spcBef>
                <a:spcPts val="0"/>
              </a:spcBef>
              <a:spcAft>
                <a:spcPts val="0"/>
              </a:spcAft>
              <a:buClr>
                <a:schemeClr val="dk1"/>
              </a:buClr>
              <a:buFont typeface="Arial"/>
              <a:buNone/>
            </a:pPr>
            <a:r>
              <a:rPr lang="en" sz="1100" b="1" i="0" u="none" strike="noStrike" cap="none">
                <a:solidFill>
                  <a:schemeClr val="dk1"/>
                </a:solidFill>
                <a:latin typeface="Consolas"/>
                <a:ea typeface="Consolas"/>
                <a:cs typeface="Consolas"/>
                <a:sym typeface="Consolas"/>
              </a:rPr>
              <a:t>	select </a:t>
            </a:r>
            <a:r>
              <a:rPr lang="en" sz="1100" b="0" i="0" u="none" strike="noStrike" cap="none">
                <a:solidFill>
                  <a:schemeClr val="dk1"/>
                </a:solidFill>
                <a:latin typeface="Consolas"/>
                <a:ea typeface="Consolas"/>
                <a:cs typeface="Consolas"/>
                <a:sym typeface="Consolas"/>
              </a:rPr>
              <a:t>"Blingtron 3000"</a:t>
            </a:r>
            <a:r>
              <a:rPr lang="en" sz="1100" b="1" i="0" u="none" strike="noStrike" cap="none">
                <a:solidFill>
                  <a:schemeClr val="dk1"/>
                </a:solidFill>
                <a:latin typeface="Consolas"/>
                <a:ea typeface="Consolas"/>
                <a:cs typeface="Consolas"/>
                <a:sym typeface="Consolas"/>
              </a:rPr>
              <a:t>,    </a:t>
            </a:r>
            <a:r>
              <a:rPr lang="en" sz="1100" b="0" i="0" u="none" strike="noStrike" cap="none">
                <a:solidFill>
                  <a:schemeClr val="dk1"/>
                </a:solidFill>
                <a:latin typeface="Consolas"/>
                <a:ea typeface="Consolas"/>
                <a:cs typeface="Consolas"/>
                <a:sym typeface="Consolas"/>
              </a:rPr>
              <a:t>5</a:t>
            </a:r>
            <a:r>
              <a:rPr lang="en" sz="1100" b="1" i="0" u="none" strike="noStrike" cap="none">
                <a:solidFill>
                  <a:schemeClr val="dk1"/>
                </a:solidFill>
                <a:latin typeface="Consolas"/>
                <a:ea typeface="Consolas"/>
                <a:cs typeface="Consolas"/>
                <a:sym typeface="Consolas"/>
              </a:rPr>
              <a:t>         union</a:t>
            </a:r>
            <a:endParaRPr/>
          </a:p>
          <a:p>
            <a:pPr marL="0" marR="0" lvl="0" indent="0" algn="l" rtl="0">
              <a:lnSpc>
                <a:spcPct val="100000"/>
              </a:lnSpc>
              <a:spcBef>
                <a:spcPts val="0"/>
              </a:spcBef>
              <a:spcAft>
                <a:spcPts val="0"/>
              </a:spcAft>
              <a:buClr>
                <a:schemeClr val="dk1"/>
              </a:buClr>
              <a:buFont typeface="Arial"/>
              <a:buNone/>
            </a:pPr>
            <a:r>
              <a:rPr lang="en" sz="1100" b="1" i="0" u="none" strike="noStrike" cap="none">
                <a:solidFill>
                  <a:schemeClr val="dk1"/>
                </a:solidFill>
                <a:latin typeface="Consolas"/>
                <a:ea typeface="Consolas"/>
                <a:cs typeface="Consolas"/>
                <a:sym typeface="Consolas"/>
              </a:rPr>
              <a:t>	select </a:t>
            </a:r>
            <a:r>
              <a:rPr lang="en" sz="1100" b="0" i="0" u="none" strike="noStrike" cap="none">
                <a:solidFill>
                  <a:schemeClr val="dk1"/>
                </a:solidFill>
                <a:latin typeface="Consolas"/>
                <a:ea typeface="Consolas"/>
                <a:cs typeface="Consolas"/>
                <a:sym typeface="Consolas"/>
              </a:rPr>
              <a:t>"Annoy-o-tron"</a:t>
            </a:r>
            <a:r>
              <a:rPr lang="en" sz="1100" b="1" i="0" u="none" strike="noStrike" cap="none">
                <a:solidFill>
                  <a:schemeClr val="dk1"/>
                </a:solidFill>
                <a:latin typeface="Consolas"/>
                <a:ea typeface="Consolas"/>
                <a:cs typeface="Consolas"/>
                <a:sym typeface="Consolas"/>
              </a:rPr>
              <a:t>,      </a:t>
            </a:r>
            <a:r>
              <a:rPr lang="en" sz="1100" b="0" i="0" u="none" strike="noStrike" cap="none">
                <a:solidFill>
                  <a:schemeClr val="dk1"/>
                </a:solidFill>
                <a:latin typeface="Consolas"/>
                <a:ea typeface="Consolas"/>
                <a:cs typeface="Consolas"/>
                <a:sym typeface="Consolas"/>
              </a:rPr>
              <a:t>1</a:t>
            </a:r>
            <a:r>
              <a:rPr lang="en" sz="1100" b="1" i="0" u="none" strike="noStrike" cap="none">
                <a:solidFill>
                  <a:schemeClr val="dk1"/>
                </a:solidFill>
                <a:latin typeface="Consolas"/>
                <a:ea typeface="Consolas"/>
                <a:cs typeface="Consolas"/>
                <a:sym typeface="Consolas"/>
              </a:rPr>
              <a:t>         union</a:t>
            </a:r>
            <a:endParaRPr/>
          </a:p>
          <a:p>
            <a:pPr marL="0" marR="0" lvl="0" indent="0" algn="l" rtl="0">
              <a:lnSpc>
                <a:spcPct val="100000"/>
              </a:lnSpc>
              <a:spcBef>
                <a:spcPts val="0"/>
              </a:spcBef>
              <a:spcAft>
                <a:spcPts val="0"/>
              </a:spcAft>
              <a:buClr>
                <a:schemeClr val="dk1"/>
              </a:buClr>
              <a:buFont typeface="Arial"/>
              <a:buNone/>
            </a:pPr>
            <a:r>
              <a:rPr lang="en" sz="1100" b="1" i="0" u="none" strike="noStrike" cap="none">
                <a:solidFill>
                  <a:schemeClr val="dk1"/>
                </a:solidFill>
                <a:latin typeface="Consolas"/>
                <a:ea typeface="Consolas"/>
                <a:cs typeface="Consolas"/>
                <a:sym typeface="Consolas"/>
              </a:rPr>
              <a:t>	select </a:t>
            </a:r>
            <a:r>
              <a:rPr lang="en" sz="1100" b="0" i="0" u="none" strike="noStrike" cap="none">
                <a:solidFill>
                  <a:schemeClr val="dk1"/>
                </a:solidFill>
                <a:latin typeface="Consolas"/>
                <a:ea typeface="Consolas"/>
                <a:cs typeface="Consolas"/>
                <a:sym typeface="Consolas"/>
              </a:rPr>
              <a:t>"Jeeves"</a:t>
            </a:r>
            <a:r>
              <a:rPr lang="en" sz="1100" b="1" i="0" u="none" strike="noStrike" cap="none">
                <a:solidFill>
                  <a:schemeClr val="dk1"/>
                </a:solidFill>
                <a:latin typeface="Consolas"/>
                <a:ea typeface="Consolas"/>
                <a:cs typeface="Consolas"/>
                <a:sym typeface="Consolas"/>
              </a:rPr>
              <a:t>,            </a:t>
            </a:r>
            <a:r>
              <a:rPr lang="en" sz="1100" b="0" i="0" u="none" strike="noStrike" cap="none">
                <a:solidFill>
                  <a:schemeClr val="dk1"/>
                </a:solidFill>
                <a:latin typeface="Consolas"/>
                <a:ea typeface="Consolas"/>
                <a:cs typeface="Consolas"/>
                <a:sym typeface="Consolas"/>
              </a:rPr>
              <a:t>3</a:t>
            </a:r>
            <a:r>
              <a:rPr lang="en" sz="1100" b="1" i="0" u="none" strike="noStrike" cap="none">
                <a:solidFill>
                  <a:schemeClr val="dk1"/>
                </a:solidFill>
                <a:latin typeface="Consolas"/>
                <a:ea typeface="Consolas"/>
                <a:cs typeface="Consolas"/>
                <a:sym typeface="Consolas"/>
              </a:rPr>
              <a:t>         union</a:t>
            </a:r>
            <a:endParaRPr/>
          </a:p>
          <a:p>
            <a:pPr marL="0" marR="0" lvl="0" indent="0" algn="l" rtl="0">
              <a:lnSpc>
                <a:spcPct val="100000"/>
              </a:lnSpc>
              <a:spcBef>
                <a:spcPts val="0"/>
              </a:spcBef>
              <a:spcAft>
                <a:spcPts val="0"/>
              </a:spcAft>
              <a:buClr>
                <a:schemeClr val="dk1"/>
              </a:buClr>
              <a:buFont typeface="Consolas"/>
              <a:buNone/>
            </a:pPr>
            <a:r>
              <a:rPr lang="en" sz="1100" b="1" i="0" u="none" strike="noStrike" cap="none">
                <a:solidFill>
                  <a:schemeClr val="dk1"/>
                </a:solidFill>
                <a:latin typeface="Consolas"/>
                <a:ea typeface="Consolas"/>
                <a:cs typeface="Consolas"/>
                <a:sym typeface="Consolas"/>
              </a:rPr>
              <a:t>	select </a:t>
            </a:r>
            <a:r>
              <a:rPr lang="en" sz="1100" b="0" i="0" u="none" strike="noStrike" cap="none">
                <a:solidFill>
                  <a:schemeClr val="dk1"/>
                </a:solidFill>
                <a:latin typeface="Consolas"/>
                <a:ea typeface="Consolas"/>
                <a:cs typeface="Consolas"/>
                <a:sym typeface="Consolas"/>
              </a:rPr>
              <a:t>"Madder Bomber"</a:t>
            </a:r>
            <a:r>
              <a:rPr lang="en" sz="1100" b="1" i="0" u="none" strike="noStrike" cap="none">
                <a:solidFill>
                  <a:schemeClr val="dk1"/>
                </a:solidFill>
                <a:latin typeface="Consolas"/>
                <a:ea typeface="Consolas"/>
                <a:cs typeface="Consolas"/>
                <a:sym typeface="Consolas"/>
              </a:rPr>
              <a:t>,     </a:t>
            </a:r>
            <a:r>
              <a:rPr lang="en" sz="1100" b="0" i="0" u="none" strike="noStrike" cap="none">
                <a:solidFill>
                  <a:schemeClr val="dk1"/>
                </a:solidFill>
                <a:latin typeface="Consolas"/>
                <a:ea typeface="Consolas"/>
                <a:cs typeface="Consolas"/>
                <a:sym typeface="Consolas"/>
              </a:rPr>
              <a:t>5</a:t>
            </a:r>
            <a:r>
              <a:rPr lang="en" sz="1100" b="1" i="0" u="none" strike="noStrike" cap="none">
                <a:solidFill>
                  <a:schemeClr val="dk1"/>
                </a:solidFill>
                <a:latin typeface="Consolas"/>
                <a:ea typeface="Consolas"/>
                <a:cs typeface="Consolas"/>
                <a:sym typeface="Consolas"/>
              </a:rPr>
              <a:t>         union</a:t>
            </a:r>
            <a:endParaRPr/>
          </a:p>
          <a:p>
            <a:pPr marL="0" marR="0" lvl="0" indent="0" algn="l" rtl="0">
              <a:lnSpc>
                <a:spcPct val="100000"/>
              </a:lnSpc>
              <a:spcBef>
                <a:spcPts val="0"/>
              </a:spcBef>
              <a:spcAft>
                <a:spcPts val="0"/>
              </a:spcAft>
              <a:buClr>
                <a:schemeClr val="dk1"/>
              </a:buClr>
              <a:buFont typeface="Arial"/>
              <a:buNone/>
            </a:pPr>
            <a:r>
              <a:rPr lang="en" sz="1100" b="0" i="0" u="none" strike="noStrike" cap="none">
                <a:solidFill>
                  <a:schemeClr val="dk1"/>
                </a:solidFill>
                <a:latin typeface="Consolas"/>
                <a:ea typeface="Consolas"/>
                <a:cs typeface="Consolas"/>
                <a:sym typeface="Consolas"/>
              </a:rPr>
              <a:t>	</a:t>
            </a:r>
            <a:r>
              <a:rPr lang="en" sz="1100" b="1" i="0" u="none" strike="noStrike" cap="none">
                <a:solidFill>
                  <a:schemeClr val="dk1"/>
                </a:solidFill>
                <a:latin typeface="Consolas"/>
                <a:ea typeface="Consolas"/>
                <a:cs typeface="Consolas"/>
                <a:sym typeface="Consolas"/>
              </a:rPr>
              <a:t>select </a:t>
            </a:r>
            <a:r>
              <a:rPr lang="en" sz="1100" b="0" i="0" u="none" strike="noStrike" cap="none">
                <a:solidFill>
                  <a:schemeClr val="dk1"/>
                </a:solidFill>
                <a:latin typeface="Consolas"/>
                <a:ea typeface="Consolas"/>
                <a:cs typeface="Consolas"/>
                <a:sym typeface="Consolas"/>
              </a:rPr>
              <a:t>"Piloted Shredder", </a:t>
            </a:r>
            <a:r>
              <a:rPr lang="en" sz="1100" b="1" i="0" u="none" strike="noStrike" cap="none">
                <a:solidFill>
                  <a:schemeClr val="dk1"/>
                </a:solidFill>
                <a:latin typeface="Consolas"/>
                <a:ea typeface="Consolas"/>
                <a:cs typeface="Consolas"/>
                <a:sym typeface="Consolas"/>
              </a:rPr>
              <a:t> </a:t>
            </a:r>
            <a:r>
              <a:rPr lang="en" sz="1100" b="0" i="0" u="none" strike="noStrike" cap="none">
                <a:solidFill>
                  <a:schemeClr val="dk1"/>
                </a:solidFill>
                <a:latin typeface="Consolas"/>
                <a:ea typeface="Consolas"/>
                <a:cs typeface="Consolas"/>
                <a:sym typeface="Consolas"/>
              </a:rPr>
              <a:t>4;</a:t>
            </a:r>
            <a:endParaRPr/>
          </a:p>
          <a:p>
            <a:pPr marL="0" marR="0" lvl="0" indent="0" algn="l" rtl="0">
              <a:lnSpc>
                <a:spcPct val="100000"/>
              </a:lnSpc>
              <a:spcBef>
                <a:spcPts val="0"/>
              </a:spcBef>
              <a:spcAft>
                <a:spcPts val="0"/>
              </a:spcAft>
              <a:buClr>
                <a:schemeClr val="dk1"/>
              </a:buClr>
              <a:buFont typeface="Arial"/>
              <a:buNone/>
            </a:pPr>
            <a:endParaRPr sz="1100" b="1" i="0" u="none" strike="noStrike" cap="none">
              <a:solidFill>
                <a:schemeClr val="dk1"/>
              </a:solidFill>
              <a:latin typeface="Consolas"/>
              <a:ea typeface="Consolas"/>
              <a:cs typeface="Consolas"/>
              <a:sym typeface="Consolas"/>
            </a:endParaRPr>
          </a:p>
        </p:txBody>
      </p:sp>
      <p:sp>
        <p:nvSpPr>
          <p:cNvPr id="131" name="Google Shape;131;p27"/>
          <p:cNvSpPr txBox="1">
            <a:spLocks noGrp="1"/>
          </p:cNvSpPr>
          <p:nvPr>
            <p:ph type="body" idx="1"/>
          </p:nvPr>
        </p:nvSpPr>
        <p:spPr>
          <a:xfrm>
            <a:off x="4699200" y="1157125"/>
            <a:ext cx="4242000" cy="195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100" b="1" i="0" u="none" strike="noStrike" cap="none">
                <a:solidFill>
                  <a:schemeClr val="dk1"/>
                </a:solidFill>
                <a:latin typeface="Consolas"/>
                <a:ea typeface="Consolas"/>
                <a:cs typeface="Consolas"/>
                <a:sym typeface="Consolas"/>
              </a:rPr>
              <a:t>create table </a:t>
            </a:r>
            <a:r>
              <a:rPr lang="en" sz="1100" b="0" i="0" u="none" strike="noStrike" cap="none">
                <a:solidFill>
                  <a:schemeClr val="dk1"/>
                </a:solidFill>
                <a:latin typeface="Consolas"/>
                <a:ea typeface="Consolas"/>
                <a:cs typeface="Consolas"/>
                <a:sym typeface="Consolas"/>
              </a:rPr>
              <a:t>attacks </a:t>
            </a:r>
            <a:r>
              <a:rPr lang="en" sz="1100" b="1" i="0" u="none" strike="noStrike" cap="none">
                <a:solidFill>
                  <a:schemeClr val="dk1"/>
                </a:solidFill>
                <a:latin typeface="Consolas"/>
                <a:ea typeface="Consolas"/>
                <a:cs typeface="Consolas"/>
                <a:sym typeface="Consolas"/>
              </a:rPr>
              <a:t>as</a:t>
            </a:r>
            <a:endParaRPr/>
          </a:p>
          <a:p>
            <a:pPr marL="0" marR="0" lvl="0" indent="0" algn="l" rtl="0">
              <a:lnSpc>
                <a:spcPct val="100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a:t>
            </a:r>
            <a:r>
              <a:rPr lang="en" sz="1100" b="1" i="0" u="none" strike="noStrike" cap="none">
                <a:solidFill>
                  <a:schemeClr val="dk1"/>
                </a:solidFill>
                <a:latin typeface="Consolas"/>
                <a:ea typeface="Consolas"/>
                <a:cs typeface="Consolas"/>
                <a:sym typeface="Consolas"/>
              </a:rPr>
              <a:t>select </a:t>
            </a:r>
            <a:r>
              <a:rPr lang="en" sz="1100" b="0" i="0" u="none" strike="noStrike" cap="none">
                <a:solidFill>
                  <a:schemeClr val="dk1"/>
                </a:solidFill>
                <a:latin typeface="Consolas"/>
                <a:ea typeface="Consolas"/>
                <a:cs typeface="Consolas"/>
                <a:sym typeface="Consolas"/>
              </a:rPr>
              <a:t>"Warbot" </a:t>
            </a:r>
            <a:r>
              <a:rPr lang="en" sz="1100" b="1" i="0" u="none" strike="noStrike" cap="none">
                <a:solidFill>
                  <a:schemeClr val="dk1"/>
                </a:solidFill>
                <a:latin typeface="Consolas"/>
                <a:ea typeface="Consolas"/>
                <a:cs typeface="Consolas"/>
                <a:sym typeface="Consolas"/>
              </a:rPr>
              <a:t>as </a:t>
            </a:r>
            <a:r>
              <a:rPr lang="en" sz="1100" b="0" i="0" u="none" strike="noStrike" cap="none">
                <a:solidFill>
                  <a:schemeClr val="dk1"/>
                </a:solidFill>
                <a:latin typeface="Consolas"/>
                <a:ea typeface="Consolas"/>
                <a:cs typeface="Consolas"/>
                <a:sym typeface="Consolas"/>
              </a:rPr>
              <a:t>name,    1 </a:t>
            </a:r>
            <a:r>
              <a:rPr lang="en" sz="1100" b="1" i="0" u="none" strike="noStrike" cap="none">
                <a:solidFill>
                  <a:schemeClr val="dk1"/>
                </a:solidFill>
                <a:latin typeface="Consolas"/>
                <a:ea typeface="Consolas"/>
                <a:cs typeface="Consolas"/>
                <a:sym typeface="Consolas"/>
              </a:rPr>
              <a:t>as </a:t>
            </a:r>
            <a:r>
              <a:rPr lang="en" sz="1100" b="0" i="0" u="none" strike="noStrike" cap="none">
                <a:solidFill>
                  <a:schemeClr val="dk1"/>
                </a:solidFill>
                <a:latin typeface="Consolas"/>
                <a:ea typeface="Consolas"/>
                <a:cs typeface="Consolas"/>
                <a:sym typeface="Consolas"/>
              </a:rPr>
              <a:t>attack </a:t>
            </a:r>
            <a:r>
              <a:rPr lang="en" sz="1100" b="1" i="0" u="none" strike="noStrike" cap="none">
                <a:solidFill>
                  <a:schemeClr val="dk1"/>
                </a:solidFill>
                <a:latin typeface="Consolas"/>
                <a:ea typeface="Consolas"/>
                <a:cs typeface="Consolas"/>
                <a:sym typeface="Consolas"/>
              </a:rPr>
              <a:t>union</a:t>
            </a:r>
            <a:endParaRPr/>
          </a:p>
          <a:p>
            <a:pPr marL="0" marR="0" lvl="0" indent="0" algn="l" rtl="0">
              <a:lnSpc>
                <a:spcPct val="100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a:t>
            </a:r>
            <a:r>
              <a:rPr lang="en" sz="1100" b="1" i="0" u="none" strike="noStrike" cap="none">
                <a:solidFill>
                  <a:schemeClr val="dk1"/>
                </a:solidFill>
                <a:latin typeface="Consolas"/>
                <a:ea typeface="Consolas"/>
                <a:cs typeface="Consolas"/>
                <a:sym typeface="Consolas"/>
              </a:rPr>
              <a:t>select </a:t>
            </a:r>
            <a:r>
              <a:rPr lang="en" sz="1100" b="0" i="0" u="none" strike="noStrike" cap="none">
                <a:solidFill>
                  <a:schemeClr val="dk1"/>
                </a:solidFill>
                <a:latin typeface="Consolas"/>
                <a:ea typeface="Consolas"/>
                <a:cs typeface="Consolas"/>
                <a:sym typeface="Consolas"/>
              </a:rPr>
              <a:t>"Puddlestomper",     3           </a:t>
            </a:r>
            <a:r>
              <a:rPr lang="en" sz="1100" b="1" i="0" u="none" strike="noStrike" cap="none">
                <a:solidFill>
                  <a:schemeClr val="dk1"/>
                </a:solidFill>
                <a:latin typeface="Consolas"/>
                <a:ea typeface="Consolas"/>
                <a:cs typeface="Consolas"/>
                <a:sym typeface="Consolas"/>
              </a:rPr>
              <a:t>union</a:t>
            </a:r>
            <a:endParaRPr/>
          </a:p>
          <a:p>
            <a:pPr marL="0" marR="0" lvl="0" indent="0" algn="l" rtl="0">
              <a:lnSpc>
                <a:spcPct val="100000"/>
              </a:lnSpc>
              <a:spcBef>
                <a:spcPts val="0"/>
              </a:spcBef>
              <a:spcAft>
                <a:spcPts val="0"/>
              </a:spcAft>
              <a:buClr>
                <a:schemeClr val="dk1"/>
              </a:buClr>
              <a:buFont typeface="Consolas"/>
              <a:buNone/>
            </a:pPr>
            <a:r>
              <a:rPr lang="en" sz="1100" b="1" i="0" u="none" strike="noStrike" cap="none">
                <a:solidFill>
                  <a:schemeClr val="dk1"/>
                </a:solidFill>
                <a:latin typeface="Consolas"/>
                <a:ea typeface="Consolas"/>
                <a:cs typeface="Consolas"/>
                <a:sym typeface="Consolas"/>
              </a:rPr>
              <a:t>	select </a:t>
            </a:r>
            <a:r>
              <a:rPr lang="en" sz="1100" b="0" i="0" u="none" strike="noStrike" cap="none">
                <a:solidFill>
                  <a:schemeClr val="dk1"/>
                </a:solidFill>
                <a:latin typeface="Consolas"/>
                <a:ea typeface="Consolas"/>
                <a:cs typeface="Consolas"/>
                <a:sym typeface="Consolas"/>
              </a:rPr>
              <a:t>"Blingtron 3000",    3           </a:t>
            </a:r>
            <a:r>
              <a:rPr lang="en" sz="1100" b="1" i="0" u="none" strike="noStrike" cap="none">
                <a:solidFill>
                  <a:schemeClr val="dk1"/>
                </a:solidFill>
                <a:latin typeface="Consolas"/>
                <a:ea typeface="Consolas"/>
                <a:cs typeface="Consolas"/>
                <a:sym typeface="Consolas"/>
              </a:rPr>
              <a:t>union</a:t>
            </a:r>
            <a:endParaRPr/>
          </a:p>
          <a:p>
            <a:pPr marL="0" marR="0" lvl="0" indent="0" algn="l" rtl="0">
              <a:lnSpc>
                <a:spcPct val="100000"/>
              </a:lnSpc>
              <a:spcBef>
                <a:spcPts val="0"/>
              </a:spcBef>
              <a:spcAft>
                <a:spcPts val="0"/>
              </a:spcAft>
              <a:buClr>
                <a:schemeClr val="dk1"/>
              </a:buClr>
              <a:buFont typeface="Consolas"/>
              <a:buNone/>
            </a:pPr>
            <a:r>
              <a:rPr lang="en" sz="1100" b="1" i="0" u="none" strike="noStrike" cap="none">
                <a:solidFill>
                  <a:schemeClr val="dk1"/>
                </a:solidFill>
                <a:latin typeface="Consolas"/>
                <a:ea typeface="Consolas"/>
                <a:cs typeface="Consolas"/>
                <a:sym typeface="Consolas"/>
              </a:rPr>
              <a:t>	select </a:t>
            </a:r>
            <a:r>
              <a:rPr lang="en" sz="1100" b="0" i="0" u="none" strike="noStrike" cap="none">
                <a:solidFill>
                  <a:schemeClr val="dk1"/>
                </a:solidFill>
                <a:latin typeface="Consolas"/>
                <a:ea typeface="Consolas"/>
                <a:cs typeface="Consolas"/>
                <a:sym typeface="Consolas"/>
              </a:rPr>
              <a:t>"Annoy-o-tron",      1           </a:t>
            </a:r>
            <a:r>
              <a:rPr lang="en" sz="1100" b="1" i="0" u="none" strike="noStrike" cap="none">
                <a:solidFill>
                  <a:schemeClr val="dk1"/>
                </a:solidFill>
                <a:latin typeface="Consolas"/>
                <a:ea typeface="Consolas"/>
                <a:cs typeface="Consolas"/>
                <a:sym typeface="Consolas"/>
              </a:rPr>
              <a:t>union</a:t>
            </a:r>
            <a:endParaRPr/>
          </a:p>
          <a:p>
            <a:pPr marL="0" marR="0" lvl="0" indent="0" algn="l" rtl="0">
              <a:lnSpc>
                <a:spcPct val="100000"/>
              </a:lnSpc>
              <a:spcBef>
                <a:spcPts val="0"/>
              </a:spcBef>
              <a:spcAft>
                <a:spcPts val="0"/>
              </a:spcAft>
              <a:buClr>
                <a:schemeClr val="dk1"/>
              </a:buClr>
              <a:buFont typeface="Consolas"/>
              <a:buNone/>
            </a:pPr>
            <a:r>
              <a:rPr lang="en" sz="1100" b="1" i="0" u="none" strike="noStrike" cap="none">
                <a:solidFill>
                  <a:schemeClr val="dk1"/>
                </a:solidFill>
                <a:latin typeface="Consolas"/>
                <a:ea typeface="Consolas"/>
                <a:cs typeface="Consolas"/>
                <a:sym typeface="Consolas"/>
              </a:rPr>
              <a:t>	select </a:t>
            </a:r>
            <a:r>
              <a:rPr lang="en" sz="1100" b="0" i="0" u="none" strike="noStrike" cap="none">
                <a:solidFill>
                  <a:schemeClr val="dk1"/>
                </a:solidFill>
                <a:latin typeface="Consolas"/>
                <a:ea typeface="Consolas"/>
                <a:cs typeface="Consolas"/>
                <a:sym typeface="Consolas"/>
              </a:rPr>
              <a:t>"Jeeves",            1           </a:t>
            </a:r>
            <a:r>
              <a:rPr lang="en" sz="1100" b="1" i="0" u="none" strike="noStrike" cap="none">
                <a:solidFill>
                  <a:schemeClr val="dk1"/>
                </a:solidFill>
                <a:latin typeface="Consolas"/>
                <a:ea typeface="Consolas"/>
                <a:cs typeface="Consolas"/>
                <a:sym typeface="Consolas"/>
              </a:rPr>
              <a:t>union</a:t>
            </a:r>
            <a:endParaRPr/>
          </a:p>
          <a:p>
            <a:pPr marL="0" marR="0" lvl="0" indent="0" algn="l" rtl="0">
              <a:lnSpc>
                <a:spcPct val="100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a:t>
            </a:r>
            <a:r>
              <a:rPr lang="en" sz="1100" b="1" i="0" u="none" strike="noStrike" cap="none">
                <a:solidFill>
                  <a:schemeClr val="dk1"/>
                </a:solidFill>
                <a:latin typeface="Consolas"/>
                <a:ea typeface="Consolas"/>
                <a:cs typeface="Consolas"/>
                <a:sym typeface="Consolas"/>
              </a:rPr>
              <a:t>select </a:t>
            </a:r>
            <a:r>
              <a:rPr lang="en" sz="1100" b="0" i="0" u="none" strike="noStrike" cap="none">
                <a:solidFill>
                  <a:schemeClr val="dk1"/>
                </a:solidFill>
                <a:latin typeface="Consolas"/>
                <a:ea typeface="Consolas"/>
                <a:cs typeface="Consolas"/>
                <a:sym typeface="Consolas"/>
              </a:rPr>
              <a:t>"Madder Bomber",     5		     </a:t>
            </a:r>
            <a:r>
              <a:rPr lang="en" sz="1100" b="1" i="0" u="none" strike="noStrike" cap="none">
                <a:solidFill>
                  <a:schemeClr val="dk1"/>
                </a:solidFill>
                <a:latin typeface="Consolas"/>
                <a:ea typeface="Consolas"/>
                <a:cs typeface="Consolas"/>
                <a:sym typeface="Consolas"/>
              </a:rPr>
              <a:t>union</a:t>
            </a:r>
            <a:endParaRPr/>
          </a:p>
          <a:p>
            <a:pPr marL="0" marR="0" lvl="0" indent="0" algn="l" rtl="0">
              <a:lnSpc>
                <a:spcPct val="100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a:t>
            </a:r>
            <a:r>
              <a:rPr lang="en" sz="1100" b="1" i="0" u="none" strike="noStrike" cap="none">
                <a:solidFill>
                  <a:schemeClr val="dk1"/>
                </a:solidFill>
                <a:latin typeface="Consolas"/>
                <a:ea typeface="Consolas"/>
                <a:cs typeface="Consolas"/>
                <a:sym typeface="Consolas"/>
              </a:rPr>
              <a:t>select </a:t>
            </a:r>
            <a:r>
              <a:rPr lang="en" sz="1100" b="0" i="0" u="none" strike="noStrike" cap="none">
                <a:solidFill>
                  <a:schemeClr val="dk1"/>
                </a:solidFill>
                <a:latin typeface="Consolas"/>
                <a:ea typeface="Consolas"/>
                <a:cs typeface="Consolas"/>
                <a:sym typeface="Consolas"/>
              </a:rPr>
              <a:t>"Piloted Shredder", </a:t>
            </a:r>
            <a:r>
              <a:rPr lang="en" sz="1100" b="1" i="0" u="none" strike="noStrike" cap="none">
                <a:solidFill>
                  <a:schemeClr val="dk1"/>
                </a:solidFill>
                <a:latin typeface="Consolas"/>
                <a:ea typeface="Consolas"/>
                <a:cs typeface="Consolas"/>
                <a:sym typeface="Consolas"/>
              </a:rPr>
              <a:t> </a:t>
            </a:r>
            <a:r>
              <a:rPr lang="en" sz="1100" b="0" i="0" u="none" strike="noStrike" cap="none">
                <a:solidFill>
                  <a:schemeClr val="dk1"/>
                </a:solidFill>
                <a:latin typeface="Consolas"/>
                <a:ea typeface="Consolas"/>
                <a:cs typeface="Consolas"/>
                <a:sym typeface="Consolas"/>
              </a:rPr>
              <a:t>4;</a:t>
            </a:r>
            <a:endParaRPr/>
          </a:p>
          <a:p>
            <a:pPr marL="0" marR="0" lvl="0" indent="0" algn="l" rtl="0">
              <a:lnSpc>
                <a:spcPct val="100000"/>
              </a:lnSpc>
              <a:spcBef>
                <a:spcPts val="0"/>
              </a:spcBef>
              <a:spcAft>
                <a:spcPts val="0"/>
              </a:spcAft>
              <a:buClr>
                <a:schemeClr val="dk1"/>
              </a:buClr>
              <a:buFont typeface="Consolas"/>
              <a:buNone/>
            </a:pPr>
            <a:r>
              <a:rPr lang="en" sz="1100" b="1" i="0" u="none" strike="noStrike" cap="none">
                <a:solidFill>
                  <a:schemeClr val="dk1"/>
                </a:solidFill>
                <a:latin typeface="Consolas"/>
                <a:ea typeface="Consolas"/>
                <a:cs typeface="Consolas"/>
                <a:sym typeface="Consolas"/>
              </a:rPr>
              <a:t>	</a:t>
            </a:r>
            <a:endParaRPr/>
          </a:p>
        </p:txBody>
      </p:sp>
      <p:sp>
        <p:nvSpPr>
          <p:cNvPr id="132" name="Google Shape;132;p27"/>
          <p:cNvSpPr txBox="1">
            <a:spLocks noGrp="1"/>
          </p:cNvSpPr>
          <p:nvPr>
            <p:ph type="body" idx="1"/>
          </p:nvPr>
        </p:nvSpPr>
        <p:spPr>
          <a:xfrm>
            <a:off x="491300" y="2974825"/>
            <a:ext cx="4242000" cy="195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100" b="1" i="0" u="none" strike="noStrike" cap="none">
                <a:solidFill>
                  <a:schemeClr val="dk1"/>
                </a:solidFill>
                <a:latin typeface="Consolas"/>
                <a:ea typeface="Consolas"/>
                <a:cs typeface="Consolas"/>
                <a:sym typeface="Consolas"/>
              </a:rPr>
              <a:t>create table </a:t>
            </a:r>
            <a:r>
              <a:rPr lang="en" sz="1100" b="0" i="0" u="none" strike="noStrike" cap="none">
                <a:solidFill>
                  <a:schemeClr val="dk1"/>
                </a:solidFill>
                <a:latin typeface="Consolas"/>
                <a:ea typeface="Consolas"/>
                <a:cs typeface="Consolas"/>
                <a:sym typeface="Consolas"/>
              </a:rPr>
              <a:t>armors </a:t>
            </a:r>
            <a:r>
              <a:rPr lang="en" sz="1100" b="1" i="0" u="none" strike="noStrike" cap="none">
                <a:solidFill>
                  <a:schemeClr val="dk1"/>
                </a:solidFill>
                <a:latin typeface="Consolas"/>
                <a:ea typeface="Consolas"/>
                <a:cs typeface="Consolas"/>
                <a:sym typeface="Consolas"/>
              </a:rPr>
              <a:t>as</a:t>
            </a:r>
            <a:endParaRPr/>
          </a:p>
          <a:p>
            <a:pPr marL="0" marR="0" lvl="0" indent="0" algn="l" rtl="0">
              <a:lnSpc>
                <a:spcPct val="100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a:t>
            </a:r>
            <a:r>
              <a:rPr lang="en" sz="1100" b="1" i="0" u="none" strike="noStrike" cap="none">
                <a:solidFill>
                  <a:schemeClr val="dk1"/>
                </a:solidFill>
                <a:latin typeface="Consolas"/>
                <a:ea typeface="Consolas"/>
                <a:cs typeface="Consolas"/>
                <a:sym typeface="Consolas"/>
              </a:rPr>
              <a:t>select </a:t>
            </a:r>
            <a:r>
              <a:rPr lang="en" sz="1100" b="0" i="0" u="none" strike="noStrike" cap="none">
                <a:solidFill>
                  <a:schemeClr val="dk1"/>
                </a:solidFill>
                <a:latin typeface="Consolas"/>
                <a:ea typeface="Consolas"/>
                <a:cs typeface="Consolas"/>
                <a:sym typeface="Consolas"/>
              </a:rPr>
              <a:t>"Warbot" </a:t>
            </a:r>
            <a:r>
              <a:rPr lang="en" sz="1100" b="1" i="0" u="none" strike="noStrike" cap="none">
                <a:solidFill>
                  <a:schemeClr val="dk1"/>
                </a:solidFill>
                <a:latin typeface="Consolas"/>
                <a:ea typeface="Consolas"/>
                <a:cs typeface="Consolas"/>
                <a:sym typeface="Consolas"/>
              </a:rPr>
              <a:t>as </a:t>
            </a:r>
            <a:r>
              <a:rPr lang="en" sz="1100" b="0" i="0" u="none" strike="noStrike" cap="none">
                <a:solidFill>
                  <a:schemeClr val="dk1"/>
                </a:solidFill>
                <a:latin typeface="Consolas"/>
                <a:ea typeface="Consolas"/>
                <a:cs typeface="Consolas"/>
                <a:sym typeface="Consolas"/>
              </a:rPr>
              <a:t>name,    3 </a:t>
            </a:r>
            <a:r>
              <a:rPr lang="en" sz="1100" b="1" i="0" u="none" strike="noStrike" cap="none">
                <a:solidFill>
                  <a:schemeClr val="dk1"/>
                </a:solidFill>
                <a:latin typeface="Consolas"/>
                <a:ea typeface="Consolas"/>
                <a:cs typeface="Consolas"/>
                <a:sym typeface="Consolas"/>
              </a:rPr>
              <a:t>as </a:t>
            </a:r>
            <a:r>
              <a:rPr lang="en" sz="1100" b="0" i="0" u="none" strike="noStrike" cap="none">
                <a:solidFill>
                  <a:schemeClr val="dk1"/>
                </a:solidFill>
                <a:latin typeface="Consolas"/>
                <a:ea typeface="Consolas"/>
                <a:cs typeface="Consolas"/>
                <a:sym typeface="Consolas"/>
              </a:rPr>
              <a:t>armor  </a:t>
            </a:r>
            <a:r>
              <a:rPr lang="en" sz="1100" b="1" i="0" u="none" strike="noStrike" cap="none">
                <a:solidFill>
                  <a:schemeClr val="dk1"/>
                </a:solidFill>
                <a:latin typeface="Consolas"/>
                <a:ea typeface="Consolas"/>
                <a:cs typeface="Consolas"/>
                <a:sym typeface="Consolas"/>
              </a:rPr>
              <a:t>union</a:t>
            </a:r>
            <a:endParaRPr/>
          </a:p>
          <a:p>
            <a:pPr marL="0" marR="0" lvl="0" indent="0" algn="l" rtl="0">
              <a:lnSpc>
                <a:spcPct val="100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a:t>
            </a:r>
            <a:r>
              <a:rPr lang="en" sz="1100" b="1" i="0" u="none" strike="noStrike" cap="none">
                <a:solidFill>
                  <a:schemeClr val="dk1"/>
                </a:solidFill>
                <a:latin typeface="Consolas"/>
                <a:ea typeface="Consolas"/>
                <a:cs typeface="Consolas"/>
                <a:sym typeface="Consolas"/>
              </a:rPr>
              <a:t>select </a:t>
            </a:r>
            <a:r>
              <a:rPr lang="en" sz="1100" b="0" i="0" u="none" strike="noStrike" cap="none">
                <a:solidFill>
                  <a:schemeClr val="dk1"/>
                </a:solidFill>
                <a:latin typeface="Consolas"/>
                <a:ea typeface="Consolas"/>
                <a:cs typeface="Consolas"/>
                <a:sym typeface="Consolas"/>
              </a:rPr>
              <a:t>"Puddlestomper",     2           </a:t>
            </a:r>
            <a:r>
              <a:rPr lang="en" sz="1100" b="1" i="0" u="none" strike="noStrike" cap="none">
                <a:solidFill>
                  <a:schemeClr val="dk1"/>
                </a:solidFill>
                <a:latin typeface="Consolas"/>
                <a:ea typeface="Consolas"/>
                <a:cs typeface="Consolas"/>
                <a:sym typeface="Consolas"/>
              </a:rPr>
              <a:t>union</a:t>
            </a:r>
            <a:endParaRPr/>
          </a:p>
          <a:p>
            <a:pPr marL="0" marR="0" lvl="0" indent="0" algn="l" rtl="0">
              <a:lnSpc>
                <a:spcPct val="100000"/>
              </a:lnSpc>
              <a:spcBef>
                <a:spcPts val="0"/>
              </a:spcBef>
              <a:spcAft>
                <a:spcPts val="0"/>
              </a:spcAft>
              <a:buClr>
                <a:schemeClr val="dk1"/>
              </a:buClr>
              <a:buFont typeface="Consolas"/>
              <a:buNone/>
            </a:pPr>
            <a:r>
              <a:rPr lang="en" sz="1100" b="1" i="0" u="none" strike="noStrike" cap="none">
                <a:solidFill>
                  <a:schemeClr val="dk1"/>
                </a:solidFill>
                <a:latin typeface="Consolas"/>
                <a:ea typeface="Consolas"/>
                <a:cs typeface="Consolas"/>
                <a:sym typeface="Consolas"/>
              </a:rPr>
              <a:t>	select </a:t>
            </a:r>
            <a:r>
              <a:rPr lang="en" sz="1100" b="0" i="0" u="none" strike="noStrike" cap="none">
                <a:solidFill>
                  <a:schemeClr val="dk1"/>
                </a:solidFill>
                <a:latin typeface="Consolas"/>
                <a:ea typeface="Consolas"/>
                <a:cs typeface="Consolas"/>
                <a:sym typeface="Consolas"/>
              </a:rPr>
              <a:t>"Blingtron 3000",    4           </a:t>
            </a:r>
            <a:r>
              <a:rPr lang="en" sz="1100" b="1" i="0" u="none" strike="noStrike" cap="none">
                <a:solidFill>
                  <a:schemeClr val="dk1"/>
                </a:solidFill>
                <a:latin typeface="Consolas"/>
                <a:ea typeface="Consolas"/>
                <a:cs typeface="Consolas"/>
                <a:sym typeface="Consolas"/>
              </a:rPr>
              <a:t>union</a:t>
            </a:r>
            <a:endParaRPr/>
          </a:p>
          <a:p>
            <a:pPr marL="0" marR="0" lvl="0" indent="0" algn="l" rtl="0">
              <a:lnSpc>
                <a:spcPct val="100000"/>
              </a:lnSpc>
              <a:spcBef>
                <a:spcPts val="0"/>
              </a:spcBef>
              <a:spcAft>
                <a:spcPts val="0"/>
              </a:spcAft>
              <a:buClr>
                <a:schemeClr val="dk1"/>
              </a:buClr>
              <a:buFont typeface="Consolas"/>
              <a:buNone/>
            </a:pPr>
            <a:r>
              <a:rPr lang="en" sz="1100" b="1" i="0" u="none" strike="noStrike" cap="none">
                <a:solidFill>
                  <a:schemeClr val="dk1"/>
                </a:solidFill>
                <a:latin typeface="Consolas"/>
                <a:ea typeface="Consolas"/>
                <a:cs typeface="Consolas"/>
                <a:sym typeface="Consolas"/>
              </a:rPr>
              <a:t>	select </a:t>
            </a:r>
            <a:r>
              <a:rPr lang="en" sz="1100" b="0" i="0" u="none" strike="noStrike" cap="none">
                <a:solidFill>
                  <a:schemeClr val="dk1"/>
                </a:solidFill>
                <a:latin typeface="Consolas"/>
                <a:ea typeface="Consolas"/>
                <a:cs typeface="Consolas"/>
                <a:sym typeface="Consolas"/>
              </a:rPr>
              <a:t>"Annoy-o-tron",      2           </a:t>
            </a:r>
            <a:r>
              <a:rPr lang="en" sz="1100" b="1" i="0" u="none" strike="noStrike" cap="none">
                <a:solidFill>
                  <a:schemeClr val="dk1"/>
                </a:solidFill>
                <a:latin typeface="Consolas"/>
                <a:ea typeface="Consolas"/>
                <a:cs typeface="Consolas"/>
                <a:sym typeface="Consolas"/>
              </a:rPr>
              <a:t>union</a:t>
            </a:r>
            <a:endParaRPr/>
          </a:p>
          <a:p>
            <a:pPr marL="0" marR="0" lvl="0" indent="0" algn="l" rtl="0">
              <a:lnSpc>
                <a:spcPct val="100000"/>
              </a:lnSpc>
              <a:spcBef>
                <a:spcPts val="0"/>
              </a:spcBef>
              <a:spcAft>
                <a:spcPts val="0"/>
              </a:spcAft>
              <a:buClr>
                <a:schemeClr val="dk1"/>
              </a:buClr>
              <a:buFont typeface="Consolas"/>
              <a:buNone/>
            </a:pPr>
            <a:r>
              <a:rPr lang="en" sz="1100" b="1" i="0" u="none" strike="noStrike" cap="none">
                <a:solidFill>
                  <a:schemeClr val="dk1"/>
                </a:solidFill>
                <a:latin typeface="Consolas"/>
                <a:ea typeface="Consolas"/>
                <a:cs typeface="Consolas"/>
                <a:sym typeface="Consolas"/>
              </a:rPr>
              <a:t>	select </a:t>
            </a:r>
            <a:r>
              <a:rPr lang="en" sz="1100" b="0" i="0" u="none" strike="noStrike" cap="none">
                <a:solidFill>
                  <a:schemeClr val="dk1"/>
                </a:solidFill>
                <a:latin typeface="Consolas"/>
                <a:ea typeface="Consolas"/>
                <a:cs typeface="Consolas"/>
                <a:sym typeface="Consolas"/>
              </a:rPr>
              <a:t>"Jeeves",            4           </a:t>
            </a:r>
            <a:r>
              <a:rPr lang="en" sz="1100" b="1" i="0" u="none" strike="noStrike" cap="none">
                <a:solidFill>
                  <a:schemeClr val="dk1"/>
                </a:solidFill>
                <a:latin typeface="Consolas"/>
                <a:ea typeface="Consolas"/>
                <a:cs typeface="Consolas"/>
                <a:sym typeface="Consolas"/>
              </a:rPr>
              <a:t>union</a:t>
            </a:r>
            <a:endParaRPr/>
          </a:p>
          <a:p>
            <a:pPr marL="0" marR="0" lvl="0" indent="0" algn="l" rtl="0">
              <a:lnSpc>
                <a:spcPct val="100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a:t>
            </a:r>
            <a:r>
              <a:rPr lang="en" sz="1100" b="1" i="0" u="none" strike="noStrike" cap="none">
                <a:solidFill>
                  <a:schemeClr val="dk1"/>
                </a:solidFill>
                <a:latin typeface="Consolas"/>
                <a:ea typeface="Consolas"/>
                <a:cs typeface="Consolas"/>
                <a:sym typeface="Consolas"/>
              </a:rPr>
              <a:t>select </a:t>
            </a:r>
            <a:r>
              <a:rPr lang="en" sz="1100" b="0" i="0" u="none" strike="noStrike" cap="none">
                <a:solidFill>
                  <a:schemeClr val="dk1"/>
                </a:solidFill>
                <a:latin typeface="Consolas"/>
                <a:ea typeface="Consolas"/>
                <a:cs typeface="Consolas"/>
                <a:sym typeface="Consolas"/>
              </a:rPr>
              <a:t>"Madder Bomber",     4		     </a:t>
            </a:r>
            <a:r>
              <a:rPr lang="en" sz="1100" b="1" i="0" u="none" strike="noStrike" cap="none">
                <a:solidFill>
                  <a:schemeClr val="dk1"/>
                </a:solidFill>
                <a:latin typeface="Consolas"/>
                <a:ea typeface="Consolas"/>
                <a:cs typeface="Consolas"/>
                <a:sym typeface="Consolas"/>
              </a:rPr>
              <a:t>union</a:t>
            </a:r>
            <a:endParaRPr/>
          </a:p>
          <a:p>
            <a:pPr marL="0" marR="0" lvl="0" indent="0" algn="l" rtl="0">
              <a:lnSpc>
                <a:spcPct val="100000"/>
              </a:lnSpc>
              <a:spcBef>
                <a:spcPts val="0"/>
              </a:spcBef>
              <a:spcAft>
                <a:spcPts val="0"/>
              </a:spcAft>
              <a:buClr>
                <a:schemeClr val="dk1"/>
              </a:buClr>
              <a:buFont typeface="Consolas"/>
              <a:buNone/>
            </a:pPr>
            <a:r>
              <a:rPr lang="en" sz="1100" b="0" i="0" u="none" strike="noStrike" cap="none">
                <a:solidFill>
                  <a:schemeClr val="dk1"/>
                </a:solidFill>
                <a:latin typeface="Consolas"/>
                <a:ea typeface="Consolas"/>
                <a:cs typeface="Consolas"/>
                <a:sym typeface="Consolas"/>
              </a:rPr>
              <a:t>	</a:t>
            </a:r>
            <a:r>
              <a:rPr lang="en" sz="1100" b="1" i="0" u="none" strike="noStrike" cap="none">
                <a:solidFill>
                  <a:schemeClr val="dk1"/>
                </a:solidFill>
                <a:latin typeface="Consolas"/>
                <a:ea typeface="Consolas"/>
                <a:cs typeface="Consolas"/>
                <a:sym typeface="Consolas"/>
              </a:rPr>
              <a:t>select </a:t>
            </a:r>
            <a:r>
              <a:rPr lang="en" sz="1100" b="0" i="0" u="none" strike="noStrike" cap="none">
                <a:solidFill>
                  <a:schemeClr val="dk1"/>
                </a:solidFill>
                <a:latin typeface="Consolas"/>
                <a:ea typeface="Consolas"/>
                <a:cs typeface="Consolas"/>
                <a:sym typeface="Consolas"/>
              </a:rPr>
              <a:t>"Piloted Shredder", </a:t>
            </a:r>
            <a:r>
              <a:rPr lang="en" sz="1100" b="1" i="0" u="none" strike="noStrike" cap="none">
                <a:solidFill>
                  <a:schemeClr val="dk1"/>
                </a:solidFill>
                <a:latin typeface="Consolas"/>
                <a:ea typeface="Consolas"/>
                <a:cs typeface="Consolas"/>
                <a:sym typeface="Consolas"/>
              </a:rPr>
              <a:t> </a:t>
            </a:r>
            <a:r>
              <a:rPr lang="en" sz="1100" b="0" i="0" u="none" strike="noStrike" cap="none">
                <a:solidFill>
                  <a:schemeClr val="dk1"/>
                </a:solidFill>
                <a:latin typeface="Consolas"/>
                <a:ea typeface="Consolas"/>
                <a:cs typeface="Consolas"/>
                <a:sym typeface="Consolas"/>
              </a:rPr>
              <a:t>3;	</a:t>
            </a:r>
            <a:endParaRPr/>
          </a:p>
          <a:p>
            <a:pPr marL="0" marR="0" lvl="0" indent="0" algn="l" rtl="0">
              <a:lnSpc>
                <a:spcPct val="100000"/>
              </a:lnSpc>
              <a:spcBef>
                <a:spcPts val="0"/>
              </a:spcBef>
              <a:spcAft>
                <a:spcPts val="0"/>
              </a:spcAft>
              <a:buClr>
                <a:schemeClr val="dk1"/>
              </a:buClr>
              <a:buFont typeface="Consolas"/>
              <a:buNone/>
            </a:pPr>
            <a:r>
              <a:rPr lang="en" sz="1100" b="1" i="0" u="none" strike="noStrike" cap="none">
                <a:solidFill>
                  <a:schemeClr val="dk1"/>
                </a:solidFill>
                <a:latin typeface="Consolas"/>
                <a:ea typeface="Consolas"/>
                <a:cs typeface="Consolas"/>
                <a:sym typeface="Consolas"/>
              </a:rPr>
              <a:t>	</a:t>
            </a:r>
            <a:endParaRPr/>
          </a:p>
        </p:txBody>
      </p:sp>
      <p:sp>
        <p:nvSpPr>
          <p:cNvPr id="133" name="Google Shape;133;p27"/>
          <p:cNvSpPr/>
          <p:nvPr/>
        </p:nvSpPr>
        <p:spPr>
          <a:xfrm>
            <a:off x="4699200" y="2974825"/>
            <a:ext cx="4400100" cy="1649100"/>
          </a:xfrm>
          <a:prstGeom prst="roundRect">
            <a:avLst>
              <a:gd name="adj" fmla="val 16667"/>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Arial"/>
                <a:ea typeface="Arial"/>
                <a:cs typeface="Arial"/>
                <a:sym typeface="Arial"/>
              </a:rPr>
              <a:t>#1: Write a SQL </a:t>
            </a:r>
            <a:r>
              <a:rPr lang="en">
                <a:solidFill>
                  <a:schemeClr val="dk1"/>
                </a:solidFill>
              </a:rPr>
              <a:t>query</a:t>
            </a:r>
            <a:r>
              <a:rPr lang="en" sz="1400" b="0" i="0" u="none" strike="noStrike" cap="none">
                <a:solidFill>
                  <a:schemeClr val="dk1"/>
                </a:solidFill>
                <a:latin typeface="Arial"/>
                <a:ea typeface="Arial"/>
                <a:cs typeface="Arial"/>
                <a:sym typeface="Arial"/>
              </a:rPr>
              <a:t> to create a new table called </a:t>
            </a:r>
            <a:r>
              <a:rPr lang="en" sz="1400" b="0" i="0" u="none" strike="noStrike" cap="none">
                <a:solidFill>
                  <a:schemeClr val="dk1"/>
                </a:solidFill>
                <a:latin typeface="Consolas"/>
                <a:ea typeface="Consolas"/>
                <a:cs typeface="Consolas"/>
                <a:sym typeface="Consolas"/>
              </a:rPr>
              <a:t>cards</a:t>
            </a:r>
            <a:r>
              <a:rPr lang="en" sz="1400" b="0" i="0" u="none" strike="noStrike" cap="none">
                <a:solidFill>
                  <a:schemeClr val="dk1"/>
                </a:solidFill>
                <a:latin typeface="Arial"/>
                <a:ea typeface="Arial"/>
                <a:cs typeface="Arial"/>
                <a:sym typeface="Arial"/>
              </a:rPr>
              <a:t> that </a:t>
            </a:r>
            <a:r>
              <a:rPr lang="en">
                <a:solidFill>
                  <a:schemeClr val="dk1"/>
                </a:solidFill>
              </a:rPr>
              <a:t>contains columns for the card name, cost, attack, and armor</a:t>
            </a:r>
            <a:r>
              <a:rPr lang="en" sz="14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 sz="1400" b="0" i="0" u="none" strike="noStrike" cap="none">
                <a:solidFill>
                  <a:schemeClr val="dk1"/>
                </a:solidFill>
                <a:latin typeface="Arial"/>
                <a:ea typeface="Arial"/>
                <a:cs typeface="Arial"/>
                <a:sym typeface="Arial"/>
              </a:rPr>
              <a:t>#2: Write a SQL query to get all of the cards whose </a:t>
            </a:r>
            <a:r>
              <a:rPr lang="en" sz="1400" b="1" i="0" u="none" strike="noStrike" cap="none">
                <a:solidFill>
                  <a:schemeClr val="dk1"/>
                </a:solidFill>
                <a:latin typeface="Arial"/>
                <a:ea typeface="Arial"/>
                <a:cs typeface="Arial"/>
                <a:sym typeface="Arial"/>
              </a:rPr>
              <a:t>attack</a:t>
            </a:r>
            <a:r>
              <a:rPr lang="en" sz="1400" b="0" i="0" u="none" strike="noStrike" cap="none">
                <a:solidFill>
                  <a:schemeClr val="dk1"/>
                </a:solidFill>
                <a:latin typeface="Arial"/>
                <a:ea typeface="Arial"/>
                <a:cs typeface="Arial"/>
                <a:sym typeface="Arial"/>
              </a:rPr>
              <a:t> is less than 4 and whose </a:t>
            </a:r>
            <a:r>
              <a:rPr lang="en" sz="1400" b="1" i="0" u="none" strike="noStrike" cap="none">
                <a:solidFill>
                  <a:schemeClr val="dk1"/>
                </a:solidFill>
                <a:latin typeface="Arial"/>
                <a:ea typeface="Arial"/>
                <a:cs typeface="Arial"/>
                <a:sym typeface="Arial"/>
              </a:rPr>
              <a:t>armor </a:t>
            </a:r>
            <a:r>
              <a:rPr lang="en" sz="1400" b="0" i="0" u="none" strike="noStrike" cap="none">
                <a:solidFill>
                  <a:schemeClr val="dk1"/>
                </a:solidFill>
                <a:latin typeface="Arial"/>
                <a:ea typeface="Arial"/>
                <a:cs typeface="Arial"/>
                <a:sym typeface="Arial"/>
              </a:rPr>
              <a:t>is greater than 2, in ascending order of </a:t>
            </a:r>
            <a:r>
              <a:rPr lang="en" sz="1400" b="1" i="0" u="none" strike="noStrike" cap="none">
                <a:solidFill>
                  <a:schemeClr val="dk1"/>
                </a:solidFill>
                <a:latin typeface="Arial"/>
                <a:ea typeface="Arial"/>
                <a:cs typeface="Arial"/>
                <a:sym typeface="Arial"/>
              </a:rPr>
              <a:t>cost</a:t>
            </a:r>
            <a:r>
              <a:rPr lang="en" sz="1400" b="0" i="0" u="none" strike="noStrike" cap="none">
                <a:solidFill>
                  <a:schemeClr val="dk1"/>
                </a:solidFill>
                <a:latin typeface="Arial"/>
                <a:ea typeface="Arial"/>
                <a:cs typeface="Arial"/>
                <a:sym typeface="Arial"/>
              </a:rPr>
              <a:t>. (</a:t>
            </a:r>
            <a:r>
              <a:rPr lang="en">
                <a:solidFill>
                  <a:schemeClr val="dk1"/>
                </a:solidFill>
              </a:rPr>
              <a:t>Hint: u</a:t>
            </a:r>
            <a:r>
              <a:rPr lang="en" sz="1400" b="0" i="0" u="none" strike="noStrike" cap="none">
                <a:solidFill>
                  <a:schemeClr val="dk1"/>
                </a:solidFill>
                <a:latin typeface="Arial"/>
                <a:ea typeface="Arial"/>
                <a:cs typeface="Arial"/>
                <a:sym typeface="Arial"/>
              </a:rPr>
              <a:t>se #1)</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9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Linked Lists</a:t>
            </a:r>
            <a:endParaRPr>
              <a:solidFill>
                <a:srgbClr val="4A86E8"/>
              </a:solidFill>
            </a:endParaRPr>
          </a:p>
        </p:txBody>
      </p:sp>
      <p:sp>
        <p:nvSpPr>
          <p:cNvPr id="629" name="Google Shape;629;p99"/>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Consolas"/>
              <a:buNone/>
            </a:pPr>
            <a:r>
              <a:rPr lang="en" sz="1800" b="1" i="0" u="none" strike="noStrike" cap="none">
                <a:solidFill>
                  <a:schemeClr val="dk1"/>
                </a:solidFill>
                <a:latin typeface="Consolas"/>
                <a:ea typeface="Consolas"/>
                <a:cs typeface="Consolas"/>
                <a:sym typeface="Consolas"/>
              </a:rPr>
              <a:t>class</a:t>
            </a:r>
            <a:r>
              <a:rPr lang="en" sz="1800" b="0" i="0" u="none" strike="noStrike" cap="none">
                <a:solidFill>
                  <a:schemeClr val="dk1"/>
                </a:solidFill>
                <a:latin typeface="Consolas"/>
                <a:ea typeface="Consolas"/>
                <a:cs typeface="Consolas"/>
                <a:sym typeface="Consolas"/>
              </a:rPr>
              <a:t> Link:</a:t>
            </a:r>
            <a:br>
              <a:rPr lang="en" sz="1800" b="0" i="0" u="none" strike="noStrike" cap="none">
                <a:solidFill>
                  <a:schemeClr val="dk1"/>
                </a:solidFill>
                <a:latin typeface="Consolas"/>
                <a:ea typeface="Consolas"/>
                <a:cs typeface="Consolas"/>
                <a:sym typeface="Consolas"/>
              </a:rPr>
            </a:br>
            <a:r>
              <a:rPr lang="en" sz="1800" b="0" i="0" u="none" strike="noStrike" cap="none">
                <a:solidFill>
                  <a:schemeClr val="dk1"/>
                </a:solidFill>
                <a:latin typeface="Consolas"/>
                <a:ea typeface="Consolas"/>
                <a:cs typeface="Consolas"/>
                <a:sym typeface="Consolas"/>
              </a:rPr>
              <a:t>    empty = ()</a:t>
            </a:r>
            <a:br>
              <a:rPr lang="en" sz="1800" b="0" i="0" u="none" strike="noStrike" cap="none">
                <a:solidFill>
                  <a:schemeClr val="dk1"/>
                </a:solidFill>
                <a:latin typeface="Consolas"/>
                <a:ea typeface="Consolas"/>
                <a:cs typeface="Consolas"/>
                <a:sym typeface="Consolas"/>
              </a:rPr>
            </a:br>
            <a:br>
              <a:rPr lang="en" sz="1800" b="0" i="0" u="none" strike="noStrike" cap="none">
                <a:solidFill>
                  <a:schemeClr val="dk1"/>
                </a:solidFill>
                <a:latin typeface="Consolas"/>
                <a:ea typeface="Consolas"/>
                <a:cs typeface="Consolas"/>
                <a:sym typeface="Consolas"/>
              </a:rPr>
            </a:br>
            <a:r>
              <a:rPr lang="en" sz="1800" b="0" i="0" u="none" strike="noStrike" cap="none">
                <a:solidFill>
                  <a:schemeClr val="dk1"/>
                </a:solidFill>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def</a:t>
            </a:r>
            <a:r>
              <a:rPr lang="en" sz="1800" b="0" i="0" u="none" strike="noStrike" cap="none">
                <a:solidFill>
                  <a:schemeClr val="dk1"/>
                </a:solidFill>
                <a:latin typeface="Consolas"/>
                <a:ea typeface="Consolas"/>
                <a:cs typeface="Consolas"/>
                <a:sym typeface="Consolas"/>
              </a:rPr>
              <a:t> __init__(self, first, rest=empty):</a:t>
            </a:r>
            <a:br>
              <a:rPr lang="en" sz="1800" b="0" i="0" u="none" strike="noStrike" cap="none">
                <a:solidFill>
                  <a:schemeClr val="dk1"/>
                </a:solidFill>
                <a:latin typeface="Consolas"/>
                <a:ea typeface="Consolas"/>
                <a:cs typeface="Consolas"/>
                <a:sym typeface="Consolas"/>
              </a:rPr>
            </a:br>
            <a:r>
              <a:rPr lang="en" sz="1800" b="0" i="0" u="none" strike="noStrike" cap="none">
                <a:solidFill>
                  <a:schemeClr val="dk1"/>
                </a:solidFill>
                <a:latin typeface="Consolas"/>
                <a:ea typeface="Consolas"/>
                <a:cs typeface="Consolas"/>
                <a:sym typeface="Consolas"/>
              </a:rPr>
              <a:t>        self.first = first</a:t>
            </a:r>
            <a:br>
              <a:rPr lang="en" sz="1800" b="0" i="0" u="none" strike="noStrike" cap="none">
                <a:solidFill>
                  <a:schemeClr val="dk1"/>
                </a:solidFill>
                <a:latin typeface="Consolas"/>
                <a:ea typeface="Consolas"/>
                <a:cs typeface="Consolas"/>
                <a:sym typeface="Consolas"/>
              </a:rPr>
            </a:br>
            <a:r>
              <a:rPr lang="en" sz="1800" b="0" i="0" u="none" strike="noStrike" cap="none">
                <a:solidFill>
                  <a:schemeClr val="dk1"/>
                </a:solidFill>
                <a:latin typeface="Consolas"/>
                <a:ea typeface="Consolas"/>
                <a:cs typeface="Consolas"/>
                <a:sym typeface="Consolas"/>
              </a:rPr>
              <a:t>        self.rest = rest</a:t>
            </a:r>
            <a:br>
              <a:rPr lang="en" sz="1800" b="0" i="0" u="none" strike="noStrike" cap="none">
                <a:solidFill>
                  <a:schemeClr val="dk1"/>
                </a:solidFill>
                <a:latin typeface="Consolas"/>
                <a:ea typeface="Consolas"/>
                <a:cs typeface="Consolas"/>
                <a:sym typeface="Consolas"/>
              </a:rPr>
            </a:br>
            <a:br>
              <a:rPr lang="en" sz="1800" b="0" i="0" u="none" strike="noStrike" cap="none">
                <a:solidFill>
                  <a:schemeClr val="dk1"/>
                </a:solidFill>
                <a:latin typeface="Consolas"/>
                <a:ea typeface="Consolas"/>
                <a:cs typeface="Consolas"/>
                <a:sym typeface="Consolas"/>
              </a:rPr>
            </a:br>
            <a:r>
              <a:rPr lang="en" sz="1800" b="0" i="0" u="none" strike="noStrike" cap="none">
                <a:solidFill>
                  <a:schemeClr val="dk1"/>
                </a:solidFill>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def</a:t>
            </a:r>
            <a:r>
              <a:rPr lang="en" sz="1800" b="0" i="0" u="none" strike="noStrike" cap="none">
                <a:solidFill>
                  <a:schemeClr val="dk1"/>
                </a:solidFill>
                <a:latin typeface="Consolas"/>
                <a:ea typeface="Consolas"/>
                <a:cs typeface="Consolas"/>
                <a:sym typeface="Consolas"/>
              </a:rPr>
              <a:t> __len__(self):</a:t>
            </a:r>
            <a:br>
              <a:rPr lang="en" sz="1800" b="0" i="0" u="none" strike="noStrike" cap="none">
                <a:solidFill>
                  <a:schemeClr val="dk1"/>
                </a:solidFill>
                <a:latin typeface="Consolas"/>
                <a:ea typeface="Consolas"/>
                <a:cs typeface="Consolas"/>
                <a:sym typeface="Consolas"/>
              </a:rPr>
            </a:br>
            <a:r>
              <a:rPr lang="en" sz="1800" b="0" i="0" u="none" strike="noStrike" cap="none">
                <a:solidFill>
                  <a:schemeClr val="dk1"/>
                </a:solidFill>
                <a:latin typeface="Consolas"/>
                <a:ea typeface="Consolas"/>
                <a:cs typeface="Consolas"/>
                <a:sym typeface="Consolas"/>
              </a:rPr>
              <a:t>        return 1 + len(self.rest)</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a:p>
            <a:pPr marL="0" marR="0" lvl="0" indent="381000" algn="l" rtl="0">
              <a:lnSpc>
                <a:spcPct val="100000"/>
              </a:lnSpc>
              <a:spcBef>
                <a:spcPts val="0"/>
              </a:spcBef>
              <a:spcAft>
                <a:spcPts val="0"/>
              </a:spcAft>
              <a:buClr>
                <a:schemeClr val="dk1"/>
              </a:buClr>
              <a:buFont typeface="Arial"/>
              <a:buNone/>
            </a:pPr>
            <a:r>
              <a:rPr lang="en" sz="1800" b="1">
                <a:latin typeface="Consolas"/>
                <a:ea typeface="Consolas"/>
                <a:cs typeface="Consolas"/>
                <a:sym typeface="Consolas"/>
              </a:rPr>
              <a:t> </a:t>
            </a:r>
            <a:r>
              <a:rPr lang="en" sz="1800" b="1" i="0" u="none" strike="noStrike" cap="none">
                <a:solidFill>
                  <a:schemeClr val="dk1"/>
                </a:solidFill>
                <a:latin typeface="Consolas"/>
                <a:ea typeface="Consolas"/>
                <a:cs typeface="Consolas"/>
                <a:sym typeface="Consolas"/>
              </a:rPr>
              <a:t>def</a:t>
            </a:r>
            <a:r>
              <a:rPr lang="en" sz="1800" b="0" i="0" u="none" strike="noStrike" cap="none">
                <a:solidFill>
                  <a:schemeClr val="dk1"/>
                </a:solidFill>
                <a:latin typeface="Consolas"/>
                <a:ea typeface="Consolas"/>
                <a:cs typeface="Consolas"/>
                <a:sym typeface="Consolas"/>
              </a:rPr>
              <a:t> __repr__(self):</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return "Link({}, {})".format(self.first, self.rest)</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10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Linked Lists: Swap Pairs</a:t>
            </a:r>
            <a:endParaRPr>
              <a:solidFill>
                <a:srgbClr val="4A86E8"/>
              </a:solidFill>
            </a:endParaRPr>
          </a:p>
        </p:txBody>
      </p:sp>
      <p:sp>
        <p:nvSpPr>
          <p:cNvPr id="635" name="Google Shape;635;p100"/>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Write the function </a:t>
            </a:r>
            <a:r>
              <a:rPr lang="en" sz="1600" b="0" i="0" u="none" strike="noStrike" cap="none">
                <a:solidFill>
                  <a:schemeClr val="dk1"/>
                </a:solidFill>
                <a:latin typeface="Consolas"/>
                <a:ea typeface="Consolas"/>
                <a:cs typeface="Consolas"/>
                <a:sym typeface="Consolas"/>
              </a:rPr>
              <a:t>swap_pairs</a:t>
            </a:r>
            <a:r>
              <a:rPr lang="en" sz="1800" b="0" i="0" u="none" strike="noStrike" cap="none">
                <a:solidFill>
                  <a:schemeClr val="dk1"/>
                </a:solidFill>
                <a:latin typeface="Arial"/>
                <a:ea typeface="Arial"/>
                <a:cs typeface="Arial"/>
                <a:sym typeface="Arial"/>
              </a:rPr>
              <a:t> which will take in a linked list and swap every pair of entries. </a:t>
            </a:r>
            <a:r>
              <a:rPr lang="en" sz="1800" b="0" i="1" u="none" strike="noStrike" cap="none">
                <a:solidFill>
                  <a:schemeClr val="dk1"/>
                </a:solidFill>
                <a:latin typeface="Arial"/>
                <a:ea typeface="Arial"/>
                <a:cs typeface="Arial"/>
                <a:sym typeface="Arial"/>
              </a:rPr>
              <a:t>(Assume there </a:t>
            </a:r>
            <a:r>
              <a:rPr lang="en" sz="1800" i="1">
                <a:solidFill>
                  <a:schemeClr val="dk1"/>
                </a:solidFill>
              </a:rPr>
              <a:t>are</a:t>
            </a:r>
            <a:r>
              <a:rPr lang="en" sz="1800" b="0" i="1" u="none" strike="noStrike" cap="none">
                <a:solidFill>
                  <a:schemeClr val="dk1"/>
                </a:solidFill>
                <a:latin typeface="Arial"/>
                <a:ea typeface="Arial"/>
                <a:cs typeface="Arial"/>
                <a:sym typeface="Arial"/>
              </a:rPr>
              <a:t> an even number of entries.)</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def swap_pairs(lst):</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&gt;&gt;&gt; a = Link(2, Link(1, Link(4, Link(3, Link(6, Link(5))))))</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&gt;&gt;&gt; swap_pairs(a)</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&gt;&gt;&gt; a</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Link(1, Link(2, Link(3, Link(4, Link(5, Link(6, ()))))))</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endParaRPr sz="16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10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Linked Lists</a:t>
            </a:r>
            <a:endParaRPr>
              <a:solidFill>
                <a:srgbClr val="4A86E8"/>
              </a:solidFill>
            </a:endParaRPr>
          </a:p>
        </p:txBody>
      </p:sp>
      <p:sp>
        <p:nvSpPr>
          <p:cNvPr id="641" name="Google Shape;641;p10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def swap_pairs(lst):</a:t>
            </a:r>
            <a:endParaRPr/>
          </a:p>
          <a:p>
            <a:pPr marL="0" marR="0" lvl="0" indent="38100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if lst != Link.empty:</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lst.first, lst.rest.first = lst.rest.first, lst.first</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swap_pairs(lst.rest.rest)</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Consolas"/>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10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Linked Lists: Double Double </a:t>
            </a:r>
            <a:endParaRPr>
              <a:solidFill>
                <a:srgbClr val="4A86E8"/>
              </a:solidFill>
            </a:endParaRPr>
          </a:p>
        </p:txBody>
      </p:sp>
      <p:sp>
        <p:nvSpPr>
          <p:cNvPr id="647" name="Google Shape;647;p102"/>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100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def double_double(lst):</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&gt;&gt;&gt; a = Link(1, Link(2, Link(3)))</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&gt;&gt;&gt; double_double(a)</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&gt;&gt;&gt; a</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Link(2, Link(2, Link(4, Link(4, Link(6, Link(6, ()))))))</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a:t>
            </a:r>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6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10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Linked Lists: Double Double </a:t>
            </a:r>
            <a:endParaRPr>
              <a:solidFill>
                <a:srgbClr val="4A86E8"/>
              </a:solidFill>
            </a:endParaRPr>
          </a:p>
        </p:txBody>
      </p:sp>
      <p:sp>
        <p:nvSpPr>
          <p:cNvPr id="653" name="Google Shape;653;p103"/>
          <p:cNvSpPr txBox="1">
            <a:spLocks noGrp="1"/>
          </p:cNvSpPr>
          <p:nvPr>
            <p:ph type="body" idx="1"/>
          </p:nvPr>
        </p:nvSpPr>
        <p:spPr>
          <a:xfrm>
            <a:off x="457200" y="1200150"/>
            <a:ext cx="8229600" cy="3725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Arial"/>
                <a:ea typeface="Arial"/>
                <a:cs typeface="Arial"/>
                <a:sym typeface="Arial"/>
              </a:rPr>
              <a:t>Fill in the blank</a:t>
            </a:r>
            <a:endParaRPr/>
          </a:p>
          <a:p>
            <a:pPr marL="0" marR="0" lvl="0" indent="0" algn="l" rtl="0">
              <a:lnSpc>
                <a:spcPct val="100000"/>
              </a:lnSpc>
              <a:spcBef>
                <a:spcPts val="100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def double_double(lst):</a:t>
            </a:r>
            <a:endParaRPr/>
          </a:p>
          <a:p>
            <a:pPr marL="0" marR="0" lvl="0" indent="0" algn="l" rtl="0">
              <a:lnSpc>
                <a:spcPct val="100000"/>
              </a:lnSpc>
              <a:spcBef>
                <a:spcPts val="100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if lst != Link.empty:</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lst.first = ________</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double_double(________)</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lst.rest = Link(_________, lst.rest)</a:t>
            </a:r>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0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Linked Lists: Double Double </a:t>
            </a:r>
            <a:endParaRPr>
              <a:solidFill>
                <a:srgbClr val="4A86E8"/>
              </a:solidFill>
            </a:endParaRPr>
          </a:p>
        </p:txBody>
      </p:sp>
      <p:sp>
        <p:nvSpPr>
          <p:cNvPr id="659" name="Google Shape;659;p104"/>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def double_double(lst):</a:t>
            </a:r>
            <a:endParaRPr/>
          </a:p>
          <a:p>
            <a:pPr marL="0" marR="0" lvl="0" indent="0" algn="l" rtl="0">
              <a:lnSpc>
                <a:spcPct val="100000"/>
              </a:lnSpc>
              <a:spcBef>
                <a:spcPts val="100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if lst != Link.empty:</a:t>
            </a:r>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lst.first = </a:t>
            </a:r>
            <a:r>
              <a:rPr lang="en" sz="1800" b="0" i="0" u="none" strike="noStrike" cap="none">
                <a:solidFill>
                  <a:srgbClr val="4A86E8"/>
                </a:solidFill>
                <a:latin typeface="Consolas"/>
                <a:ea typeface="Consolas"/>
                <a:cs typeface="Consolas"/>
                <a:sym typeface="Consolas"/>
              </a:rPr>
              <a:t>2*lst.first</a:t>
            </a:r>
            <a:endParaRPr>
              <a:solidFill>
                <a:srgbClr val="4A86E8"/>
              </a:solidFill>
            </a:endParaRPr>
          </a:p>
          <a:p>
            <a:pPr marL="0" marR="0" lvl="0" indent="0" algn="l" rtl="0">
              <a:lnSpc>
                <a:spcPct val="100000"/>
              </a:lnSpc>
              <a:spcBef>
                <a:spcPts val="0"/>
              </a:spcBef>
              <a:spcAft>
                <a:spcPts val="0"/>
              </a:spcAft>
              <a:buClr>
                <a:schemeClr val="dk1"/>
              </a:buClr>
              <a:buFont typeface="Arial"/>
              <a:buNone/>
            </a:pPr>
            <a:r>
              <a:rPr lang="en" sz="1800" b="0" i="0" u="none" strike="noStrike" cap="none">
                <a:solidFill>
                  <a:schemeClr val="dk1"/>
                </a:solidFill>
                <a:latin typeface="Consolas"/>
                <a:ea typeface="Consolas"/>
                <a:cs typeface="Consolas"/>
                <a:sym typeface="Consolas"/>
              </a:rPr>
              <a:t>       double_double(</a:t>
            </a:r>
            <a:r>
              <a:rPr lang="en" sz="1800" b="0" i="0" u="none" strike="noStrike" cap="none">
                <a:solidFill>
                  <a:srgbClr val="4A86E8"/>
                </a:solidFill>
                <a:latin typeface="Consolas"/>
                <a:ea typeface="Consolas"/>
                <a:cs typeface="Consolas"/>
                <a:sym typeface="Consolas"/>
              </a:rPr>
              <a:t>lst.rest</a:t>
            </a:r>
            <a:r>
              <a:rPr lang="en" sz="1800" b="0" i="0" u="none" strike="noStrike" cap="none">
                <a:solidFill>
                  <a:schemeClr val="dk1"/>
                </a:solidFill>
                <a:latin typeface="Consolas"/>
                <a:ea typeface="Consolas"/>
                <a:cs typeface="Consolas"/>
                <a:sym typeface="Consolas"/>
              </a:rPr>
              <a:t>)</a:t>
            </a:r>
            <a:endParaRPr/>
          </a:p>
          <a:p>
            <a:pPr marL="0" marR="0" lvl="0" indent="0" algn="l" rtl="0">
              <a:lnSpc>
                <a:spcPct val="100000"/>
              </a:lnSpc>
              <a:spcBef>
                <a:spcPts val="0"/>
              </a:spcBef>
              <a:spcAft>
                <a:spcPts val="0"/>
              </a:spcAft>
              <a:buClr>
                <a:schemeClr val="dk1"/>
              </a:buClr>
              <a:buFont typeface="Consolas"/>
              <a:buNone/>
            </a:pPr>
            <a:r>
              <a:rPr lang="en" sz="1800" b="0" i="0" u="none" strike="noStrike" cap="none">
                <a:solidFill>
                  <a:schemeClr val="dk1"/>
                </a:solidFill>
                <a:latin typeface="Consolas"/>
                <a:ea typeface="Consolas"/>
                <a:cs typeface="Consolas"/>
                <a:sym typeface="Consolas"/>
              </a:rPr>
              <a:t>       lst.rest = Link(</a:t>
            </a:r>
            <a:r>
              <a:rPr lang="en" sz="1800" b="0" i="0" u="none" strike="noStrike" cap="none">
                <a:solidFill>
                  <a:srgbClr val="4A86E8"/>
                </a:solidFill>
                <a:latin typeface="Consolas"/>
                <a:ea typeface="Consolas"/>
                <a:cs typeface="Consolas"/>
                <a:sym typeface="Consolas"/>
              </a:rPr>
              <a:t>lst.first</a:t>
            </a:r>
            <a:r>
              <a:rPr lang="en" sz="1800" b="0" i="0" u="none" strike="noStrike" cap="none">
                <a:solidFill>
                  <a:schemeClr val="dk1"/>
                </a:solidFill>
                <a:latin typeface="Consolas"/>
                <a:ea typeface="Consolas"/>
                <a:cs typeface="Consolas"/>
                <a:sym typeface="Consolas"/>
              </a:rPr>
              <a:t>, lst.rest)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Google Shape;664;p105"/>
          <p:cNvPicPr preferRelativeResize="0"/>
          <p:nvPr/>
        </p:nvPicPr>
        <p:blipFill>
          <a:blip r:embed="rId3">
            <a:alphaModFix/>
          </a:blip>
          <a:stretch>
            <a:fillRect/>
          </a:stretch>
        </p:blipFill>
        <p:spPr>
          <a:xfrm>
            <a:off x="339913" y="152400"/>
            <a:ext cx="8464180" cy="4838701"/>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pic>
        <p:nvPicPr>
          <p:cNvPr id="669" name="Google Shape;669;p106"/>
          <p:cNvPicPr preferRelativeResize="0"/>
          <p:nvPr/>
        </p:nvPicPr>
        <p:blipFill>
          <a:blip r:embed="rId3">
            <a:alphaModFix/>
          </a:blip>
          <a:stretch>
            <a:fillRect/>
          </a:stretch>
        </p:blipFill>
        <p:spPr>
          <a:xfrm>
            <a:off x="355600" y="186500"/>
            <a:ext cx="8432800" cy="48387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7"/>
          <p:cNvSpPr txBox="1">
            <a:spLocks noGrp="1"/>
          </p:cNvSpPr>
          <p:nvPr>
            <p:ph type="ctrTitle"/>
          </p:nvPr>
        </p:nvSpPr>
        <p:spPr>
          <a:xfrm>
            <a:off x="457200" y="563759"/>
            <a:ext cx="8229600" cy="30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Break!</a:t>
            </a:r>
            <a:endParaRPr sz="3600"/>
          </a:p>
          <a:p>
            <a:pPr marL="0" lvl="0" indent="0" algn="l" rtl="0">
              <a:spcBef>
                <a:spcPts val="0"/>
              </a:spcBef>
              <a:spcAft>
                <a:spcPts val="0"/>
              </a:spcAft>
              <a:buNone/>
            </a:pPr>
            <a:r>
              <a:rPr lang="en" sz="3600">
                <a:solidFill>
                  <a:srgbClr val="4A86E8"/>
                </a:solidFill>
              </a:rPr>
              <a:t>Please fill out this feedback form:</a:t>
            </a:r>
            <a:endParaRPr sz="3600">
              <a:solidFill>
                <a:srgbClr val="4A86E8"/>
              </a:solidFill>
            </a:endParaRPr>
          </a:p>
          <a:p>
            <a:pPr marL="0" lvl="0" indent="0" algn="l" rtl="0">
              <a:spcBef>
                <a:spcPts val="0"/>
              </a:spcBef>
              <a:spcAft>
                <a:spcPts val="0"/>
              </a:spcAft>
              <a:buNone/>
            </a:pPr>
            <a:endParaRPr sz="3600">
              <a:solidFill>
                <a:srgbClr val="4A86E8"/>
              </a:solidFill>
            </a:endParaRPr>
          </a:p>
          <a:p>
            <a:pPr marL="0" lvl="0" indent="0" algn="ctr" rtl="0">
              <a:spcBef>
                <a:spcPts val="0"/>
              </a:spcBef>
              <a:spcAft>
                <a:spcPts val="0"/>
              </a:spcAft>
              <a:buClr>
                <a:schemeClr val="dk1"/>
              </a:buClr>
              <a:buFont typeface="Arial"/>
              <a:buNone/>
            </a:pPr>
            <a:r>
              <a:rPr lang="en" sz="2400" b="0">
                <a:solidFill>
                  <a:schemeClr val="accent1"/>
                </a:solidFill>
              </a:rPr>
              <a:t>hkn.mu/feedback</a:t>
            </a:r>
            <a:endParaRPr sz="36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108"/>
          <p:cNvSpPr txBox="1">
            <a:spLocks noGrp="1"/>
          </p:cNvSpPr>
          <p:nvPr>
            <p:ph type="ctrTitle"/>
          </p:nvPr>
        </p:nvSpPr>
        <p:spPr>
          <a:xfrm>
            <a:off x="457200" y="563759"/>
            <a:ext cx="8229600" cy="30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Font typeface="Arial"/>
              <a:buNone/>
            </a:pPr>
            <a:r>
              <a:rPr lang="en" sz="7200" b="1" i="0" u="none" strike="noStrike" cap="none">
                <a:solidFill>
                  <a:srgbClr val="4A86E8"/>
                </a:solidFill>
                <a:latin typeface="Arial"/>
                <a:ea typeface="Arial"/>
                <a:cs typeface="Arial"/>
                <a:sym typeface="Arial"/>
              </a:rPr>
              <a:t>Orders of Growth</a:t>
            </a:r>
            <a:endParaRPr>
              <a:solidFill>
                <a:srgbClr val="4A86E8"/>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latin typeface="Arial"/>
                <a:ea typeface="Arial"/>
                <a:cs typeface="Arial"/>
                <a:sym typeface="Arial"/>
              </a:rPr>
              <a:t>SQL</a:t>
            </a:r>
            <a:endParaRPr/>
          </a:p>
        </p:txBody>
      </p:sp>
      <p:sp>
        <p:nvSpPr>
          <p:cNvPr id="139" name="Google Shape;139;p28"/>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20000"/>
              </a:lnSpc>
              <a:spcBef>
                <a:spcPts val="0"/>
              </a:spcBef>
              <a:spcAft>
                <a:spcPts val="0"/>
              </a:spcAft>
              <a:buClr>
                <a:schemeClr val="dk1"/>
              </a:buClr>
              <a:buFont typeface="Arial"/>
              <a:buNone/>
            </a:pPr>
            <a:r>
              <a:rPr lang="en" sz="1400" b="0" i="0" u="none" strike="noStrike" cap="none">
                <a:solidFill>
                  <a:schemeClr val="dk1"/>
                </a:solidFill>
                <a:latin typeface="Arial"/>
                <a:ea typeface="Arial"/>
                <a:cs typeface="Arial"/>
                <a:sym typeface="Arial"/>
              </a:rPr>
              <a:t>#1: Write a SQL statement to create a new table called </a:t>
            </a:r>
            <a:r>
              <a:rPr lang="en" sz="1400" b="0" i="0" u="none" strike="noStrike" cap="none">
                <a:solidFill>
                  <a:schemeClr val="dk1"/>
                </a:solidFill>
                <a:latin typeface="Consolas"/>
                <a:ea typeface="Consolas"/>
                <a:cs typeface="Consolas"/>
                <a:sym typeface="Consolas"/>
              </a:rPr>
              <a:t>cards</a:t>
            </a:r>
            <a:r>
              <a:rPr lang="en" sz="1400" b="0" i="0" u="none" strike="noStrike" cap="none">
                <a:solidFill>
                  <a:schemeClr val="dk1"/>
                </a:solidFill>
                <a:latin typeface="Arial"/>
                <a:ea typeface="Arial"/>
                <a:cs typeface="Arial"/>
                <a:sym typeface="Arial"/>
              </a:rPr>
              <a:t> that combines all 3 tables.</a:t>
            </a:r>
            <a:endParaRPr/>
          </a:p>
          <a:p>
            <a:pPr marL="0" marR="0" lvl="0" indent="0" algn="l" rtl="0">
              <a:lnSpc>
                <a:spcPct val="115000"/>
              </a:lnSpc>
              <a:spcBef>
                <a:spcPts val="0"/>
              </a:spcBef>
              <a:spcAft>
                <a:spcPts val="0"/>
              </a:spcAft>
              <a:buClr>
                <a:schemeClr val="dk1"/>
              </a:buClr>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sqlite&gt; create table cards as</a:t>
            </a:r>
            <a:endParaRPr/>
          </a:p>
          <a:p>
            <a:pPr marL="0" marR="0" lvl="0" indent="0" algn="l" rtl="0">
              <a:lnSpc>
                <a:spcPct val="12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select costs.name, cost, attack, armor from costs, attacks, armors</a:t>
            </a:r>
            <a:endParaRPr/>
          </a:p>
          <a:p>
            <a:pPr marL="0" marR="0" lvl="0" indent="0" algn="l" rtl="0">
              <a:lnSpc>
                <a:spcPct val="120000"/>
              </a:lnSpc>
              <a:spcBef>
                <a:spcPts val="0"/>
              </a:spcBef>
              <a:spcAft>
                <a:spcPts val="0"/>
              </a:spcAft>
              <a:buClr>
                <a:schemeClr val="dk1"/>
              </a:buClr>
              <a:buFont typeface="Arial"/>
              <a:buNone/>
            </a:pPr>
            <a:r>
              <a:rPr lang="en" sz="1400" b="0" i="0" u="none" strike="noStrike" cap="none">
                <a:solidFill>
                  <a:srgbClr val="FF0000"/>
                </a:solidFill>
                <a:latin typeface="Consolas"/>
                <a:ea typeface="Consolas"/>
                <a:cs typeface="Consolas"/>
                <a:sym typeface="Consolas"/>
              </a:rPr>
              <a:t>	     where costs.name = attacks.name and attacks.name = armors.name;</a:t>
            </a:r>
            <a:endParaRPr/>
          </a:p>
          <a:p>
            <a:pPr marL="0" marR="0" lvl="0" indent="0" algn="l" rtl="0">
              <a:lnSpc>
                <a:spcPct val="115000"/>
              </a:lnSpc>
              <a:spcBef>
                <a:spcPts val="0"/>
              </a:spcBef>
              <a:spcAft>
                <a:spcPts val="0"/>
              </a:spcAft>
              <a:buClr>
                <a:schemeClr val="dk1"/>
              </a:buClr>
              <a:buFont typeface="Arial"/>
              <a:buNone/>
            </a:pPr>
            <a:endParaRPr sz="1400" b="0" i="0" u="none" strike="noStrike" cap="none">
              <a:solidFill>
                <a:srgbClr val="FF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rgbClr val="FF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1400" b="0" i="0" u="none" strike="noStrike" cap="none">
              <a:solidFill>
                <a:srgbClr val="FF0000"/>
              </a:solidFill>
              <a:latin typeface="Consolas"/>
              <a:ea typeface="Consolas"/>
              <a:cs typeface="Consolas"/>
              <a:sym typeface="Consolas"/>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p:txBody>
      </p:sp>
      <p:sp>
        <p:nvSpPr>
          <p:cNvPr id="140" name="Google Shape;140;p28"/>
          <p:cNvSpPr txBox="1"/>
          <p:nvPr/>
        </p:nvSpPr>
        <p:spPr>
          <a:xfrm>
            <a:off x="457200" y="2641325"/>
            <a:ext cx="7912200" cy="2284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FF"/>
              </a:buClr>
              <a:buFont typeface="Arial"/>
              <a:buNone/>
            </a:pPr>
            <a:r>
              <a:rPr lang="en" sz="1400" b="0" i="0" u="none" strike="noStrike" cap="none">
                <a:solidFill>
                  <a:srgbClr val="0000FF"/>
                </a:solidFill>
                <a:latin typeface="Arial"/>
                <a:ea typeface="Arial"/>
                <a:cs typeface="Arial"/>
                <a:sym typeface="Arial"/>
              </a:rPr>
              <a:t>The table looks something like this:</a:t>
            </a:r>
            <a:endParaRPr/>
          </a:p>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FF"/>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create table cards as</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select "Warbot" as name,    1 as cost, 1 as attack, 3 as armor union</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select "Puddlestomper",     2,         3,           2          union</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select "Blingtron 3000",    5,         3,           4          union</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select "Annoy-o-tron",      1,         1,           2          union</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select "Jeeves",            3,         1,           4          union</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select "Madder Bomber",     5,         5,           4          union</a:t>
            </a:r>
            <a:endParaRPr/>
          </a:p>
          <a:p>
            <a:pPr marL="0" marR="0" lvl="0" indent="0" algn="l" rtl="0">
              <a:lnSpc>
                <a:spcPct val="100000"/>
              </a:lnSpc>
              <a:spcBef>
                <a:spcPts val="0"/>
              </a:spcBef>
              <a:spcAft>
                <a:spcPts val="0"/>
              </a:spcAft>
              <a:buClr>
                <a:schemeClr val="dk1"/>
              </a:buClr>
              <a:buFont typeface="Consolas"/>
              <a:buNone/>
            </a:pPr>
            <a:r>
              <a:rPr lang="en" sz="1400" b="0" i="0" u="none" strike="noStrike" cap="none">
                <a:solidFill>
                  <a:schemeClr val="dk1"/>
                </a:solidFill>
                <a:latin typeface="Consolas"/>
                <a:ea typeface="Consolas"/>
                <a:cs typeface="Consolas"/>
                <a:sym typeface="Consolas"/>
              </a:rPr>
              <a:t>	select "Piloted Shredder",  4,         4,           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animEffect transition="in" filter="fade">
                                      <p:cBhvr>
                                        <p:cTn id="7" dur="1"/>
                                        <p:tgtEl>
                                          <p:spTgt spid="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xEl>
                                              <p:pRg st="1" end="1"/>
                                            </p:txEl>
                                          </p:spTgt>
                                        </p:tgtEl>
                                        <p:attrNameLst>
                                          <p:attrName>style.visibility</p:attrName>
                                        </p:attrNameLst>
                                      </p:cBhvr>
                                      <p:to>
                                        <p:strVal val="visible"/>
                                      </p:to>
                                    </p:set>
                                    <p:animEffect transition="in" filter="fade">
                                      <p:cBhvr>
                                        <p:cTn id="12" dur="1"/>
                                        <p:tgtEl>
                                          <p:spTgt spid="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9">
                                            <p:txEl>
                                              <p:pRg st="2" end="2"/>
                                            </p:txEl>
                                          </p:spTgt>
                                        </p:tgtEl>
                                        <p:attrNameLst>
                                          <p:attrName>style.visibility</p:attrName>
                                        </p:attrNameLst>
                                      </p:cBhvr>
                                      <p:to>
                                        <p:strVal val="visible"/>
                                      </p:to>
                                    </p:set>
                                    <p:animEffect transition="in" filter="fade">
                                      <p:cBhvr>
                                        <p:cTn id="17" dur="1"/>
                                        <p:tgtEl>
                                          <p:spTgt spid="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9">
                                            <p:txEl>
                                              <p:pRg st="3" end="3"/>
                                            </p:txEl>
                                          </p:spTgt>
                                        </p:tgtEl>
                                        <p:attrNameLst>
                                          <p:attrName>style.visibility</p:attrName>
                                        </p:attrNameLst>
                                      </p:cBhvr>
                                      <p:to>
                                        <p:strVal val="visible"/>
                                      </p:to>
                                    </p:set>
                                    <p:animEffect transition="in" filter="fade">
                                      <p:cBhvr>
                                        <p:cTn id="22" dur="1"/>
                                        <p:tgtEl>
                                          <p:spTgt spid="1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
                                            <p:txEl>
                                              <p:pRg st="4" end="4"/>
                                            </p:txEl>
                                          </p:spTgt>
                                        </p:tgtEl>
                                        <p:attrNameLst>
                                          <p:attrName>style.visibility</p:attrName>
                                        </p:attrNameLst>
                                      </p:cBhvr>
                                      <p:to>
                                        <p:strVal val="visible"/>
                                      </p:to>
                                    </p:set>
                                    <p:animEffect transition="in" filter="fade">
                                      <p:cBhvr>
                                        <p:cTn id="27" dur="1"/>
                                        <p:tgtEl>
                                          <p:spTgt spid="1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9">
                                            <p:txEl>
                                              <p:pRg st="5" end="5"/>
                                            </p:txEl>
                                          </p:spTgt>
                                        </p:tgtEl>
                                        <p:attrNameLst>
                                          <p:attrName>style.visibility</p:attrName>
                                        </p:attrNameLst>
                                      </p:cBhvr>
                                      <p:to>
                                        <p:strVal val="visible"/>
                                      </p:to>
                                    </p:set>
                                    <p:animEffect transition="in" filter="fade">
                                      <p:cBhvr>
                                        <p:cTn id="32" dur="1"/>
                                        <p:tgtEl>
                                          <p:spTgt spid="1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9">
                                            <p:txEl>
                                              <p:pRg st="6" end="6"/>
                                            </p:txEl>
                                          </p:spTgt>
                                        </p:tgtEl>
                                        <p:attrNameLst>
                                          <p:attrName>style.visibility</p:attrName>
                                        </p:attrNameLst>
                                      </p:cBhvr>
                                      <p:to>
                                        <p:strVal val="visible"/>
                                      </p:to>
                                    </p:set>
                                    <p:animEffect transition="in" filter="fade">
                                      <p:cBhvr>
                                        <p:cTn id="37" dur="1"/>
                                        <p:tgtEl>
                                          <p:spTgt spid="1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9">
                                            <p:txEl>
                                              <p:pRg st="7" end="7"/>
                                            </p:txEl>
                                          </p:spTgt>
                                        </p:tgtEl>
                                        <p:attrNameLst>
                                          <p:attrName>style.visibility</p:attrName>
                                        </p:attrNameLst>
                                      </p:cBhvr>
                                      <p:to>
                                        <p:strVal val="visible"/>
                                      </p:to>
                                    </p:set>
                                    <p:animEffect transition="in" filter="fade">
                                      <p:cBhvr>
                                        <p:cTn id="42" dur="1"/>
                                        <p:tgtEl>
                                          <p:spTgt spid="1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9">
                                            <p:txEl>
                                              <p:pRg st="8" end="8"/>
                                            </p:txEl>
                                          </p:spTgt>
                                        </p:tgtEl>
                                        <p:attrNameLst>
                                          <p:attrName>style.visibility</p:attrName>
                                        </p:attrNameLst>
                                      </p:cBhvr>
                                      <p:to>
                                        <p:strVal val="visible"/>
                                      </p:to>
                                    </p:set>
                                    <p:animEffect transition="in" filter="fade">
                                      <p:cBhvr>
                                        <p:cTn id="47" dur="1"/>
                                        <p:tgtEl>
                                          <p:spTgt spid="1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0"/>
                                        </p:tgtEl>
                                        <p:attrNameLst>
                                          <p:attrName>style.visibility</p:attrName>
                                        </p:attrNameLst>
                                      </p:cBhvr>
                                      <p:to>
                                        <p:strVal val="visible"/>
                                      </p:to>
                                    </p:set>
                                    <p:animEffect transition="in" filter="fade">
                                      <p:cBhvr>
                                        <p:cTn id="52" dur="1"/>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10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Orders of Growth</a:t>
            </a:r>
            <a:endParaRPr>
              <a:solidFill>
                <a:srgbClr val="4A86E8"/>
              </a:solidFill>
            </a:endParaRPr>
          </a:p>
        </p:txBody>
      </p:sp>
      <p:sp>
        <p:nvSpPr>
          <p:cNvPr id="685" name="Google Shape;685;p10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1800">
                <a:solidFill>
                  <a:schemeClr val="dk1"/>
                </a:solidFill>
              </a:rPr>
              <a:t>As users of computer programs, we care about how fast they run and how much space on our computer they use.</a:t>
            </a:r>
            <a:endParaRPr sz="1800"/>
          </a:p>
          <a:p>
            <a:pPr marL="0" marR="0" lvl="0" indent="0" algn="l" rtl="0">
              <a:lnSpc>
                <a:spcPct val="100000"/>
              </a:lnSpc>
              <a:spcBef>
                <a:spcPts val="0"/>
              </a:spcBef>
              <a:spcAft>
                <a:spcPts val="0"/>
              </a:spcAft>
              <a:buClr>
                <a:schemeClr val="dk1"/>
              </a:buClr>
              <a:buFont typeface="Arial"/>
              <a:buNone/>
            </a:pPr>
            <a:endParaRPr sz="1800">
              <a:solidFill>
                <a:schemeClr val="dk1"/>
              </a:solidFill>
            </a:endParaRPr>
          </a:p>
          <a:p>
            <a:pPr marL="0" marR="0" lvl="0" indent="0" algn="l" rtl="0">
              <a:lnSpc>
                <a:spcPct val="100000"/>
              </a:lnSpc>
              <a:spcBef>
                <a:spcPts val="0"/>
              </a:spcBef>
              <a:spcAft>
                <a:spcPts val="0"/>
              </a:spcAft>
              <a:buClr>
                <a:schemeClr val="dk1"/>
              </a:buClr>
              <a:buFont typeface="Arial"/>
              <a:buNone/>
            </a:pPr>
            <a:r>
              <a:rPr lang="en" sz="1800">
                <a:solidFill>
                  <a:schemeClr val="dk1"/>
                </a:solidFill>
              </a:rPr>
              <a:t>“Orders of Growth” is an important and common way of classifying this.</a:t>
            </a:r>
            <a:endParaRPr sz="1800">
              <a:solidFill>
                <a:schemeClr val="dk1"/>
              </a:solidFill>
            </a:endParaRPr>
          </a:p>
          <a:p>
            <a:pPr marL="0" marR="0" lvl="0" indent="0" algn="l" rtl="0">
              <a:lnSpc>
                <a:spcPct val="100000"/>
              </a:lnSpc>
              <a:spcBef>
                <a:spcPts val="0"/>
              </a:spcBef>
              <a:spcAft>
                <a:spcPts val="0"/>
              </a:spcAft>
              <a:buClr>
                <a:schemeClr val="dk1"/>
              </a:buClr>
              <a:buFont typeface="Arial"/>
              <a:buNone/>
            </a:pPr>
            <a:endParaRPr sz="1800">
              <a:solidFill>
                <a:schemeClr val="dk1"/>
              </a:solidFill>
            </a:endParaRPr>
          </a:p>
          <a:p>
            <a:pPr marL="0" marR="0" lvl="0" indent="0" algn="l" rtl="0">
              <a:lnSpc>
                <a:spcPct val="100000"/>
              </a:lnSpc>
              <a:spcBef>
                <a:spcPts val="0"/>
              </a:spcBef>
              <a:spcAft>
                <a:spcPts val="0"/>
              </a:spcAft>
              <a:buClr>
                <a:schemeClr val="dk1"/>
              </a:buClr>
              <a:buFont typeface="Arial"/>
              <a:buNone/>
            </a:pPr>
            <a:r>
              <a:rPr lang="en" sz="1800">
                <a:solidFill>
                  <a:srgbClr val="000000"/>
                </a:solidFill>
              </a:rPr>
              <a:t>For </a:t>
            </a:r>
            <a:r>
              <a:rPr lang="en" sz="1800" i="1">
                <a:solidFill>
                  <a:srgbClr val="000000"/>
                </a:solidFill>
              </a:rPr>
              <a:t>running time</a:t>
            </a:r>
            <a:r>
              <a:rPr lang="en" sz="1800">
                <a:solidFill>
                  <a:srgbClr val="000000"/>
                </a:solidFill>
              </a:rPr>
              <a:t>, </a:t>
            </a:r>
            <a:r>
              <a:rPr lang="en" sz="1800" b="0" i="0" u="none" strike="noStrike" cap="none">
                <a:solidFill>
                  <a:srgbClr val="0000FF"/>
                </a:solidFill>
                <a:latin typeface="Arial"/>
                <a:ea typeface="Arial"/>
                <a:cs typeface="Arial"/>
                <a:sym typeface="Arial"/>
              </a:rPr>
              <a:t>Big Θ notation</a:t>
            </a:r>
            <a:r>
              <a:rPr lang="en" sz="1800" b="0" i="0" u="none" strike="noStrike" cap="none">
                <a:solidFill>
                  <a:schemeClr val="dk1"/>
                </a:solidFill>
                <a:latin typeface="Arial"/>
                <a:ea typeface="Arial"/>
                <a:cs typeface="Arial"/>
                <a:sym typeface="Arial"/>
              </a:rPr>
              <a:t> is used to classify algorithms by how </a:t>
            </a:r>
            <a:r>
              <a:rPr lang="en" sz="1800">
                <a:solidFill>
                  <a:schemeClr val="dk1"/>
                </a:solidFill>
              </a:rPr>
              <a:t>long it takes them to finish </a:t>
            </a:r>
            <a:r>
              <a:rPr lang="en" sz="1800" b="1">
                <a:solidFill>
                  <a:schemeClr val="dk1"/>
                </a:solidFill>
              </a:rPr>
              <a:t>with respect to (as a function of) the size of the input</a:t>
            </a:r>
            <a:r>
              <a:rPr lang="en"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sz="1800">
              <a:solidFill>
                <a:schemeClr val="dk1"/>
              </a:solidFill>
            </a:endParaRPr>
          </a:p>
          <a:p>
            <a:pPr marL="0" marR="0" lvl="0" indent="0" algn="l" rtl="0">
              <a:lnSpc>
                <a:spcPct val="100000"/>
              </a:lnSpc>
              <a:spcBef>
                <a:spcPts val="0"/>
              </a:spcBef>
              <a:spcAft>
                <a:spcPts val="0"/>
              </a:spcAft>
              <a:buClr>
                <a:schemeClr val="dk1"/>
              </a:buClr>
              <a:buFont typeface="Arial"/>
              <a:buNone/>
            </a:pPr>
            <a:r>
              <a:rPr lang="en" sz="1800">
                <a:solidFill>
                  <a:schemeClr val="dk1"/>
                </a:solidFill>
              </a:rPr>
              <a:t>For </a:t>
            </a:r>
            <a:r>
              <a:rPr lang="en" sz="1800" i="1">
                <a:solidFill>
                  <a:schemeClr val="dk1"/>
                </a:solidFill>
              </a:rPr>
              <a:t>space</a:t>
            </a:r>
            <a:r>
              <a:rPr lang="en" sz="1800">
                <a:solidFill>
                  <a:schemeClr val="dk1"/>
                </a:solidFill>
              </a:rPr>
              <a:t>, we use the same system, but we care about the maximum amount of space the function uses at any point in time. </a:t>
            </a:r>
            <a:endParaRPr sz="1800">
              <a:solidFill>
                <a:schemeClr val="dk1"/>
              </a:solidFill>
            </a:endParaRPr>
          </a:p>
          <a:p>
            <a:pPr marL="0" marR="0" lvl="0" indent="0" algn="l" rtl="0">
              <a:lnSpc>
                <a:spcPct val="100000"/>
              </a:lnSpc>
              <a:spcBef>
                <a:spcPts val="0"/>
              </a:spcBef>
              <a:spcAft>
                <a:spcPts val="0"/>
              </a:spcAft>
              <a:buClr>
                <a:schemeClr val="dk1"/>
              </a:buClr>
              <a:buFont typeface="Arial"/>
              <a:buNone/>
            </a:pPr>
            <a:endParaRPr sz="1800">
              <a:solidFill>
                <a:schemeClr val="dk1"/>
              </a:solidFill>
            </a:endParaRPr>
          </a:p>
          <a:p>
            <a:pPr marL="0" marR="0" lvl="0" indent="0" algn="l" rtl="0">
              <a:lnSpc>
                <a:spcPct val="100000"/>
              </a:lnSpc>
              <a:spcBef>
                <a:spcPts val="0"/>
              </a:spcBef>
              <a:spcAft>
                <a:spcPts val="0"/>
              </a:spcAft>
              <a:buClr>
                <a:schemeClr val="dk1"/>
              </a:buClr>
              <a:buFont typeface="Arial"/>
              <a:buNone/>
            </a:pPr>
            <a:r>
              <a:rPr lang="en" sz="1800">
                <a:solidFill>
                  <a:schemeClr val="dk1"/>
                </a:solidFill>
              </a:rPr>
              <a:t>Sometimes, this is called </a:t>
            </a:r>
            <a:r>
              <a:rPr lang="en" sz="1800" b="1">
                <a:solidFill>
                  <a:schemeClr val="dk1"/>
                </a:solidFill>
              </a:rPr>
              <a:t>time complexity</a:t>
            </a:r>
            <a:r>
              <a:rPr lang="en" sz="1800">
                <a:solidFill>
                  <a:schemeClr val="dk1"/>
                </a:solidFill>
              </a:rPr>
              <a:t> or </a:t>
            </a:r>
            <a:r>
              <a:rPr lang="en" sz="1800" b="1">
                <a:solidFill>
                  <a:schemeClr val="dk1"/>
                </a:solidFill>
              </a:rPr>
              <a:t>space complexity</a:t>
            </a:r>
            <a:r>
              <a:rPr lang="en" sz="1800">
                <a:solidFill>
                  <a:schemeClr val="dk1"/>
                </a:solidFill>
              </a:rPr>
              <a:t>.</a:t>
            </a:r>
            <a:endParaRPr sz="1800">
              <a:solidFill>
                <a:schemeClr val="dk1"/>
              </a:solidFill>
            </a:endParaRPr>
          </a:p>
          <a:p>
            <a:pPr marL="0" marR="0" lvl="0" indent="0" algn="l" rtl="0">
              <a:lnSpc>
                <a:spcPct val="100000"/>
              </a:lnSpc>
              <a:spcBef>
                <a:spcPts val="0"/>
              </a:spcBef>
              <a:spcAft>
                <a:spcPts val="0"/>
              </a:spcAft>
              <a:buClr>
                <a:schemeClr val="dk1"/>
              </a:buClr>
              <a:buFont typeface="Arial"/>
              <a:buNone/>
            </a:pPr>
            <a:endParaRPr sz="3000" b="0" i="0" u="none" strike="noStrike" cap="none">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110"/>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Orders of Growth</a:t>
            </a:r>
            <a:endParaRPr>
              <a:solidFill>
                <a:srgbClr val="4A86E8"/>
              </a:solidFill>
            </a:endParaRPr>
          </a:p>
        </p:txBody>
      </p:sp>
      <p:sp>
        <p:nvSpPr>
          <p:cNvPr id="691" name="Google Shape;691;p110"/>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Font typeface="Arial"/>
              <a:buNone/>
            </a:pPr>
            <a:r>
              <a:rPr lang="en" sz="2400" b="0" i="0" u="none" strike="noStrike" cap="none">
                <a:solidFill>
                  <a:schemeClr val="dk1"/>
                </a:solidFill>
                <a:latin typeface="Arial"/>
                <a:ea typeface="Arial"/>
                <a:cs typeface="Arial"/>
                <a:sym typeface="Arial"/>
              </a:rPr>
              <a:t>Various runtimes</a:t>
            </a:r>
            <a:endParaRPr/>
          </a:p>
        </p:txBody>
      </p:sp>
      <p:pic>
        <p:nvPicPr>
          <p:cNvPr id="692" name="Google Shape;692;p110"/>
          <p:cNvPicPr preferRelativeResize="0"/>
          <p:nvPr/>
        </p:nvPicPr>
        <p:blipFill rotWithShape="1">
          <a:blip r:embed="rId3">
            <a:alphaModFix/>
          </a:blip>
          <a:srcRect/>
          <a:stretch/>
        </p:blipFill>
        <p:spPr>
          <a:xfrm>
            <a:off x="457200" y="2076124"/>
            <a:ext cx="8229600" cy="1913259"/>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11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Orders of Growth - </a:t>
            </a:r>
            <a:r>
              <a:rPr lang="en"/>
              <a:t>Tips</a:t>
            </a:r>
            <a:r>
              <a:rPr lang="en" sz="3600" b="1" i="0" u="none" strike="noStrike" cap="none">
                <a:solidFill>
                  <a:srgbClr val="4A86E8"/>
                </a:solidFill>
                <a:latin typeface="Arial"/>
                <a:ea typeface="Arial"/>
                <a:cs typeface="Arial"/>
                <a:sym typeface="Arial"/>
              </a:rPr>
              <a:t> </a:t>
            </a:r>
            <a:endParaRPr>
              <a:solidFill>
                <a:srgbClr val="4A86E8"/>
              </a:solidFill>
            </a:endParaRPr>
          </a:p>
        </p:txBody>
      </p:sp>
      <p:sp>
        <p:nvSpPr>
          <p:cNvPr id="698" name="Google Shape;698;p111"/>
          <p:cNvSpPr txBox="1">
            <a:spLocks noGrp="1"/>
          </p:cNvSpPr>
          <p:nvPr>
            <p:ph type="body" idx="1"/>
          </p:nvPr>
        </p:nvSpPr>
        <p:spPr>
          <a:xfrm>
            <a:off x="457200" y="1200150"/>
            <a:ext cx="8509500" cy="37257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Arial"/>
              <a:buChar char="●"/>
            </a:pPr>
            <a:r>
              <a:rPr lang="en" sz="1800">
                <a:solidFill>
                  <a:schemeClr val="dk1"/>
                </a:solidFill>
              </a:rPr>
              <a:t>Tally up all of the total time/space of each function first, then reduce later.</a:t>
            </a:r>
            <a:endParaRPr sz="1800">
              <a:solidFill>
                <a:schemeClr val="dk1"/>
              </a:solidFill>
            </a:endParaRPr>
          </a:p>
          <a:p>
            <a:pPr marL="0" marR="0" lvl="0" indent="0" algn="l" rtl="0">
              <a:lnSpc>
                <a:spcPct val="100000"/>
              </a:lnSpc>
              <a:spcBef>
                <a:spcPts val="0"/>
              </a:spcBef>
              <a:spcAft>
                <a:spcPts val="0"/>
              </a:spcAft>
              <a:buNone/>
            </a:pPr>
            <a:endParaRPr sz="1800">
              <a:solidFill>
                <a:schemeClr val="dk1"/>
              </a:solidFill>
            </a:endParaRPr>
          </a:p>
          <a:p>
            <a:pPr marL="457200" marR="0" lvl="0" indent="-342900" algn="l" rtl="0">
              <a:lnSpc>
                <a:spcPct val="100000"/>
              </a:lnSpc>
              <a:spcBef>
                <a:spcPts val="0"/>
              </a:spcBef>
              <a:spcAft>
                <a:spcPts val="0"/>
              </a:spcAft>
              <a:buClr>
                <a:schemeClr val="dk1"/>
              </a:buClr>
              <a:buSzPts val="1800"/>
              <a:buChar char="●"/>
            </a:pPr>
            <a:r>
              <a:rPr lang="en" sz="1800">
                <a:solidFill>
                  <a:schemeClr val="dk1"/>
                </a:solidFill>
              </a:rPr>
              <a:t>Remember to drop coefficients.  </a:t>
            </a:r>
            <a:r>
              <a:rPr lang="en" sz="1800">
                <a:solidFill>
                  <a:srgbClr val="1155CC"/>
                </a:solidFill>
              </a:rPr>
              <a:t>Θ(10000n^2) → Θ(n^2)</a:t>
            </a:r>
            <a:endParaRPr sz="1800">
              <a:solidFill>
                <a:srgbClr val="1155CC"/>
              </a:solidFill>
            </a:endParaRPr>
          </a:p>
          <a:p>
            <a:pPr marL="457200" marR="0" lvl="0" indent="0" algn="l" rtl="0">
              <a:lnSpc>
                <a:spcPct val="100000"/>
              </a:lnSpc>
              <a:spcBef>
                <a:spcPts val="0"/>
              </a:spcBef>
              <a:spcAft>
                <a:spcPts val="0"/>
              </a:spcAft>
              <a:buNone/>
            </a:pPr>
            <a:endParaRPr sz="1800">
              <a:solidFill>
                <a:srgbClr val="1155CC"/>
              </a:solidFill>
            </a:endParaRPr>
          </a:p>
          <a:p>
            <a:pPr marL="457200" marR="0" lvl="0" indent="-342900" algn="l" rtl="0">
              <a:lnSpc>
                <a:spcPct val="100000"/>
              </a:lnSpc>
              <a:spcBef>
                <a:spcPts val="0"/>
              </a:spcBef>
              <a:spcAft>
                <a:spcPts val="0"/>
              </a:spcAft>
              <a:buClr>
                <a:schemeClr val="dk1"/>
              </a:buClr>
              <a:buSzPts val="1800"/>
              <a:buFont typeface="Arial"/>
              <a:buChar char="●"/>
            </a:pPr>
            <a:r>
              <a:rPr lang="en" sz="1800">
                <a:solidFill>
                  <a:schemeClr val="dk1"/>
                </a:solidFill>
              </a:rPr>
              <a:t>We only care about the largest (worst) part of ou</a:t>
            </a:r>
            <a:r>
              <a:rPr lang="en" sz="1800">
                <a:solidFill>
                  <a:srgbClr val="000000"/>
                </a:solidFill>
              </a:rPr>
              <a:t>r Θ(), so drop any smaller terms if they are added on. </a:t>
            </a:r>
            <a:endParaRPr sz="1800">
              <a:solidFill>
                <a:srgbClr val="000000"/>
              </a:solidFill>
            </a:endParaRPr>
          </a:p>
          <a:p>
            <a:pPr marL="914400" marR="0" lvl="1" indent="-342900" algn="l" rtl="0">
              <a:lnSpc>
                <a:spcPct val="100000"/>
              </a:lnSpc>
              <a:spcBef>
                <a:spcPts val="0"/>
              </a:spcBef>
              <a:spcAft>
                <a:spcPts val="0"/>
              </a:spcAft>
              <a:buClr>
                <a:srgbClr val="000000"/>
              </a:buClr>
              <a:buSzPts val="1800"/>
              <a:buChar char="○"/>
            </a:pPr>
            <a:r>
              <a:rPr lang="en" sz="1800">
                <a:solidFill>
                  <a:srgbClr val="000000"/>
                </a:solidFill>
              </a:rPr>
              <a:t>Ex. </a:t>
            </a:r>
            <a:r>
              <a:rPr lang="en" sz="1800">
                <a:solidFill>
                  <a:srgbClr val="1155CC"/>
                </a:solidFill>
              </a:rPr>
              <a:t>Θ(n log n + log n) →   Θ(n log n)         Θ(3^n + 4^n + n^5) → Θ(4^n)</a:t>
            </a:r>
            <a:endParaRPr sz="1800">
              <a:solidFill>
                <a:srgbClr val="1155CC"/>
              </a:solidFill>
            </a:endParaRPr>
          </a:p>
          <a:p>
            <a:pPr marL="914400" marR="0" lvl="0" indent="0" algn="l" rtl="0">
              <a:lnSpc>
                <a:spcPct val="100000"/>
              </a:lnSpc>
              <a:spcBef>
                <a:spcPts val="0"/>
              </a:spcBef>
              <a:spcAft>
                <a:spcPts val="0"/>
              </a:spcAft>
              <a:buNone/>
            </a:pPr>
            <a:endParaRPr sz="1800">
              <a:solidFill>
                <a:srgbClr val="1155CC"/>
              </a:solidFill>
            </a:endParaRPr>
          </a:p>
          <a:p>
            <a:pPr marL="457200" marR="0" lvl="0" indent="-342900" algn="l" rtl="0">
              <a:lnSpc>
                <a:spcPct val="100000"/>
              </a:lnSpc>
              <a:spcBef>
                <a:spcPts val="0"/>
              </a:spcBef>
              <a:spcAft>
                <a:spcPts val="0"/>
              </a:spcAft>
              <a:buClr>
                <a:srgbClr val="000000"/>
              </a:buClr>
              <a:buSzPts val="1800"/>
              <a:buChar char="●"/>
            </a:pPr>
            <a:r>
              <a:rPr lang="en" sz="1800" b="1">
                <a:solidFill>
                  <a:srgbClr val="000000"/>
                </a:solidFill>
              </a:rPr>
              <a:t>DRAW DIAGRAMS!!!!!</a:t>
            </a:r>
            <a:endParaRPr sz="1800" b="1">
              <a:solidFill>
                <a:srgbClr val="000000"/>
              </a:solidFill>
            </a:endParaRPr>
          </a:p>
          <a:p>
            <a:pPr marL="457200" marR="0" lvl="0" indent="0" algn="l" rtl="0">
              <a:lnSpc>
                <a:spcPct val="100000"/>
              </a:lnSpc>
              <a:spcBef>
                <a:spcPts val="0"/>
              </a:spcBef>
              <a:spcAft>
                <a:spcPts val="0"/>
              </a:spcAft>
              <a:buNone/>
            </a:pPr>
            <a:endParaRPr sz="1800" b="1">
              <a:solidFill>
                <a:srgbClr val="000000"/>
              </a:solidFill>
            </a:endParaRPr>
          </a:p>
          <a:p>
            <a:pPr marL="457200" marR="0" lvl="0" indent="-342900" algn="l" rtl="0">
              <a:lnSpc>
                <a:spcPct val="100000"/>
              </a:lnSpc>
              <a:spcBef>
                <a:spcPts val="0"/>
              </a:spcBef>
              <a:spcAft>
                <a:spcPts val="0"/>
              </a:spcAft>
              <a:buClr>
                <a:srgbClr val="000000"/>
              </a:buClr>
              <a:buSzPts val="1800"/>
              <a:buChar char="●"/>
            </a:pPr>
            <a:r>
              <a:rPr lang="en" sz="1800">
                <a:solidFill>
                  <a:srgbClr val="000000"/>
                </a:solidFill>
              </a:rPr>
              <a:t>Always remember: you are finding the time/space </a:t>
            </a:r>
            <a:r>
              <a:rPr lang="en" sz="1800" b="1">
                <a:solidFill>
                  <a:srgbClr val="000000"/>
                </a:solidFill>
              </a:rPr>
              <a:t>in terms of</a:t>
            </a:r>
            <a:r>
              <a:rPr lang="en" sz="1800">
                <a:solidFill>
                  <a:srgbClr val="000000"/>
                </a:solidFill>
              </a:rPr>
              <a:t> the input size, which is some variable(s) given in the problem.</a:t>
            </a:r>
            <a:endParaRPr sz="1800">
              <a:solidFill>
                <a:srgbClr val="00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11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Orders of Growth - </a:t>
            </a:r>
            <a:r>
              <a:rPr lang="en"/>
              <a:t>Advanced</a:t>
            </a:r>
            <a:r>
              <a:rPr lang="en" sz="3600" b="1" i="0" u="none" strike="noStrike" cap="none">
                <a:solidFill>
                  <a:srgbClr val="4A86E8"/>
                </a:solidFill>
                <a:latin typeface="Arial"/>
                <a:ea typeface="Arial"/>
                <a:cs typeface="Arial"/>
                <a:sym typeface="Arial"/>
              </a:rPr>
              <a:t> </a:t>
            </a:r>
            <a:endParaRPr>
              <a:solidFill>
                <a:srgbClr val="4A86E8"/>
              </a:solidFill>
            </a:endParaRPr>
          </a:p>
        </p:txBody>
      </p:sp>
      <p:sp>
        <p:nvSpPr>
          <p:cNvPr id="704" name="Google Shape;704;p112"/>
          <p:cNvSpPr txBox="1">
            <a:spLocks noGrp="1"/>
          </p:cNvSpPr>
          <p:nvPr>
            <p:ph type="body" idx="1"/>
          </p:nvPr>
        </p:nvSpPr>
        <p:spPr>
          <a:xfrm>
            <a:off x="457200" y="1200150"/>
            <a:ext cx="8509500" cy="37257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Char char="●"/>
            </a:pPr>
            <a:r>
              <a:rPr lang="en" sz="1800">
                <a:solidFill>
                  <a:srgbClr val="000000"/>
                </a:solidFill>
              </a:rPr>
              <a:t>When two nested loops don’t mess with each other, multiply their individual runtimes. (BE CAREFUL!)</a:t>
            </a:r>
            <a:endParaRPr sz="1800">
              <a:solidFill>
                <a:srgbClr val="000000"/>
              </a:solidFill>
            </a:endParaRPr>
          </a:p>
          <a:p>
            <a:pPr marL="457200" marR="0" lvl="0" indent="0" algn="l" rtl="0">
              <a:lnSpc>
                <a:spcPct val="100000"/>
              </a:lnSpc>
              <a:spcBef>
                <a:spcPts val="0"/>
              </a:spcBef>
              <a:spcAft>
                <a:spcPts val="0"/>
              </a:spcAft>
              <a:buNone/>
            </a:pPr>
            <a:endParaRPr sz="1800">
              <a:solidFill>
                <a:srgbClr val="000000"/>
              </a:solidFill>
            </a:endParaRPr>
          </a:p>
          <a:p>
            <a:pPr marL="457200" marR="0" lvl="0" indent="-342900" algn="l" rtl="0">
              <a:lnSpc>
                <a:spcPct val="100000"/>
              </a:lnSpc>
              <a:spcBef>
                <a:spcPts val="0"/>
              </a:spcBef>
              <a:spcAft>
                <a:spcPts val="0"/>
              </a:spcAft>
              <a:buClr>
                <a:srgbClr val="000000"/>
              </a:buClr>
              <a:buSzPts val="1800"/>
              <a:buChar char="●"/>
            </a:pPr>
            <a:r>
              <a:rPr lang="en" sz="1800">
                <a:solidFill>
                  <a:srgbClr val="000000"/>
                </a:solidFill>
              </a:rPr>
              <a:t>How to recognize a log(n) function: If you </a:t>
            </a:r>
            <a:r>
              <a:rPr lang="en" sz="1800">
                <a:solidFill>
                  <a:srgbClr val="1155CC"/>
                </a:solidFill>
              </a:rPr>
              <a:t>multiply</a:t>
            </a:r>
            <a:r>
              <a:rPr lang="en" sz="1800">
                <a:solidFill>
                  <a:srgbClr val="000000"/>
                </a:solidFill>
              </a:rPr>
              <a:t> the input size by a constant, then a </a:t>
            </a:r>
            <a:r>
              <a:rPr lang="en" sz="1800">
                <a:solidFill>
                  <a:srgbClr val="1155CC"/>
                </a:solidFill>
              </a:rPr>
              <a:t>constant gets </a:t>
            </a:r>
            <a:r>
              <a:rPr lang="en" sz="1800" b="1">
                <a:solidFill>
                  <a:srgbClr val="1155CC"/>
                </a:solidFill>
              </a:rPr>
              <a:t>added</a:t>
            </a:r>
            <a:r>
              <a:rPr lang="en" sz="1800">
                <a:solidFill>
                  <a:srgbClr val="000000"/>
                </a:solidFill>
              </a:rPr>
              <a:t> to the time/space.</a:t>
            </a:r>
            <a:endParaRPr sz="1800">
              <a:solidFill>
                <a:srgbClr val="000000"/>
              </a:solidFill>
            </a:endParaRPr>
          </a:p>
          <a:p>
            <a:pPr marL="457200" marR="0" lvl="0" indent="0" algn="l" rtl="0">
              <a:lnSpc>
                <a:spcPct val="100000"/>
              </a:lnSpc>
              <a:spcBef>
                <a:spcPts val="0"/>
              </a:spcBef>
              <a:spcAft>
                <a:spcPts val="0"/>
              </a:spcAft>
              <a:buNone/>
            </a:pPr>
            <a:endParaRPr sz="1800">
              <a:solidFill>
                <a:srgbClr val="000000"/>
              </a:solidFill>
            </a:endParaRPr>
          </a:p>
          <a:p>
            <a:pPr marL="457200" marR="0" lvl="0" indent="-342900" algn="l" rtl="0">
              <a:lnSpc>
                <a:spcPct val="100000"/>
              </a:lnSpc>
              <a:spcBef>
                <a:spcPts val="0"/>
              </a:spcBef>
              <a:spcAft>
                <a:spcPts val="0"/>
              </a:spcAft>
              <a:buClr>
                <a:srgbClr val="000000"/>
              </a:buClr>
              <a:buSzPts val="1800"/>
              <a:buChar char="●"/>
            </a:pPr>
            <a:r>
              <a:rPr lang="en" sz="1800">
                <a:solidFill>
                  <a:srgbClr val="000000"/>
                </a:solidFill>
              </a:rPr>
              <a:t>Think about data structures: Appending to the beginning of a linked list (length n) is </a:t>
            </a:r>
            <a:r>
              <a:rPr lang="en" sz="1800">
                <a:solidFill>
                  <a:srgbClr val="1155CC"/>
                </a:solidFill>
              </a:rPr>
              <a:t>Θ(1).</a:t>
            </a:r>
            <a:r>
              <a:rPr lang="en" sz="1800">
                <a:solidFill>
                  <a:srgbClr val="000000"/>
                </a:solidFill>
              </a:rPr>
              <a:t> Appending to the end is </a:t>
            </a:r>
            <a:r>
              <a:rPr lang="en" sz="1800">
                <a:solidFill>
                  <a:srgbClr val="1155CC"/>
                </a:solidFill>
              </a:rPr>
              <a:t>Θ(n)</a:t>
            </a:r>
            <a:r>
              <a:rPr lang="en" sz="1800">
                <a:solidFill>
                  <a:srgbClr val="000000"/>
                </a:solidFill>
              </a:rPr>
              <a:t>. Can you see why?</a:t>
            </a:r>
            <a:endParaRPr sz="1800">
              <a:solidFill>
                <a:srgbClr val="000000"/>
              </a:solidFill>
            </a:endParaRPr>
          </a:p>
          <a:p>
            <a:pPr marL="457200" marR="0" lvl="0" indent="0" algn="l" rtl="0">
              <a:lnSpc>
                <a:spcPct val="100000"/>
              </a:lnSpc>
              <a:spcBef>
                <a:spcPts val="0"/>
              </a:spcBef>
              <a:spcAft>
                <a:spcPts val="0"/>
              </a:spcAft>
              <a:buNone/>
            </a:pPr>
            <a:endParaRPr sz="1800">
              <a:solidFill>
                <a:srgbClr val="000000"/>
              </a:solidFill>
            </a:endParaRPr>
          </a:p>
          <a:p>
            <a:pPr marL="457200" lvl="0" indent="-342900" algn="l" rtl="0">
              <a:spcBef>
                <a:spcPts val="0"/>
              </a:spcBef>
              <a:spcAft>
                <a:spcPts val="0"/>
              </a:spcAft>
              <a:buClr>
                <a:srgbClr val="000000"/>
              </a:buClr>
              <a:buSzPts val="1800"/>
              <a:buChar char="●"/>
            </a:pPr>
            <a:r>
              <a:rPr lang="en" sz="1800" b="1">
                <a:solidFill>
                  <a:schemeClr val="dk1"/>
                </a:solidFill>
              </a:rPr>
              <a:t>DRAW DIAGRAMS!!!!!</a:t>
            </a:r>
            <a:endParaRPr sz="1800">
              <a:solidFill>
                <a:srgbClr val="00000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11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Orders of Growth - Merge Sort</a:t>
            </a:r>
            <a:endParaRPr>
              <a:solidFill>
                <a:srgbClr val="4A86E8"/>
              </a:solidFill>
            </a:endParaRPr>
          </a:p>
        </p:txBody>
      </p:sp>
      <p:pic>
        <p:nvPicPr>
          <p:cNvPr id="710" name="Google Shape;710;p113"/>
          <p:cNvPicPr preferRelativeResize="0"/>
          <p:nvPr/>
        </p:nvPicPr>
        <p:blipFill rotWithShape="1">
          <a:blip r:embed="rId3">
            <a:alphaModFix/>
          </a:blip>
          <a:srcRect/>
          <a:stretch/>
        </p:blipFill>
        <p:spPr>
          <a:xfrm>
            <a:off x="1926912" y="1327400"/>
            <a:ext cx="5290200" cy="2654700"/>
          </a:xfrm>
          <a:prstGeom prst="rect">
            <a:avLst/>
          </a:prstGeom>
          <a:noFill/>
          <a:ln>
            <a:noFill/>
          </a:ln>
        </p:spPr>
      </p:pic>
      <p:sp>
        <p:nvSpPr>
          <p:cNvPr id="711" name="Google Shape;711;p113"/>
          <p:cNvSpPr txBox="1"/>
          <p:nvPr/>
        </p:nvSpPr>
        <p:spPr>
          <a:xfrm>
            <a:off x="857250" y="4037400"/>
            <a:ext cx="7860300" cy="7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Given: </a:t>
            </a:r>
            <a:r>
              <a:rPr lang="en" sz="1800">
                <a:solidFill>
                  <a:srgbClr val="1155CC"/>
                </a:solidFill>
              </a:rPr>
              <a:t>merge(a, b) </a:t>
            </a:r>
            <a:r>
              <a:rPr lang="en" sz="1800"/>
              <a:t>takes </a:t>
            </a:r>
            <a:r>
              <a:rPr lang="en" sz="1800">
                <a:solidFill>
                  <a:srgbClr val="1155CC"/>
                </a:solidFill>
              </a:rPr>
              <a:t>Θ(m + n)</a:t>
            </a:r>
            <a:r>
              <a:rPr lang="en" sz="1800"/>
              <a:t> time, where </a:t>
            </a:r>
            <a:r>
              <a:rPr lang="en" sz="1800">
                <a:solidFill>
                  <a:srgbClr val="1155CC"/>
                </a:solidFill>
              </a:rPr>
              <a:t>len(a) = m</a:t>
            </a:r>
            <a:r>
              <a:rPr lang="en" sz="1800"/>
              <a:t> and</a:t>
            </a:r>
            <a:r>
              <a:rPr lang="en" sz="1800">
                <a:solidFill>
                  <a:srgbClr val="1155CC"/>
                </a:solidFill>
              </a:rPr>
              <a:t> len(b) = n</a:t>
            </a:r>
            <a:endParaRPr sz="1800">
              <a:solidFill>
                <a:srgbClr val="1155CC"/>
              </a:solidFill>
            </a:endParaRPr>
          </a:p>
          <a:p>
            <a:pPr marL="0" lvl="0" indent="0" algn="l" rtl="0">
              <a:spcBef>
                <a:spcPts val="0"/>
              </a:spcBef>
              <a:spcAft>
                <a:spcPts val="0"/>
              </a:spcAft>
              <a:buNone/>
            </a:pPr>
            <a:r>
              <a:rPr lang="en" sz="1800"/>
              <a:t>Consider: Draw a tree and figure out the runtime at each step.</a:t>
            </a:r>
            <a:endParaRPr sz="180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14"/>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Orders of Growth - Merge Sort Soln.</a:t>
            </a:r>
            <a:endParaRPr>
              <a:solidFill>
                <a:srgbClr val="4A86E8"/>
              </a:solidFill>
            </a:endParaRPr>
          </a:p>
        </p:txBody>
      </p:sp>
      <p:pic>
        <p:nvPicPr>
          <p:cNvPr id="717" name="Google Shape;717;p114"/>
          <p:cNvPicPr preferRelativeResize="0"/>
          <p:nvPr/>
        </p:nvPicPr>
        <p:blipFill rotWithShape="1">
          <a:blip r:embed="rId3">
            <a:alphaModFix/>
          </a:blip>
          <a:srcRect b="48130"/>
          <a:stretch/>
        </p:blipFill>
        <p:spPr>
          <a:xfrm>
            <a:off x="5236900" y="1763500"/>
            <a:ext cx="2671800" cy="1272900"/>
          </a:xfrm>
          <a:prstGeom prst="rect">
            <a:avLst/>
          </a:prstGeom>
          <a:noFill/>
          <a:ln>
            <a:noFill/>
          </a:ln>
        </p:spPr>
      </p:pic>
      <p:pic>
        <p:nvPicPr>
          <p:cNvPr id="718" name="Google Shape;718;p114"/>
          <p:cNvPicPr preferRelativeResize="0"/>
          <p:nvPr/>
        </p:nvPicPr>
        <p:blipFill rotWithShape="1">
          <a:blip r:embed="rId4">
            <a:alphaModFix/>
          </a:blip>
          <a:srcRect/>
          <a:stretch/>
        </p:blipFill>
        <p:spPr>
          <a:xfrm>
            <a:off x="498672" y="1466925"/>
            <a:ext cx="4385700" cy="2200800"/>
          </a:xfrm>
          <a:prstGeom prst="rect">
            <a:avLst/>
          </a:prstGeom>
          <a:noFill/>
          <a:ln>
            <a:noFill/>
          </a:ln>
        </p:spPr>
      </p:pic>
      <p:sp>
        <p:nvSpPr>
          <p:cNvPr id="719" name="Google Shape;719;p114"/>
          <p:cNvSpPr txBox="1"/>
          <p:nvPr/>
        </p:nvSpPr>
        <p:spPr>
          <a:xfrm>
            <a:off x="421825" y="3736525"/>
            <a:ext cx="8109900" cy="117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b="1">
                <a:solidFill>
                  <a:srgbClr val="DC322F"/>
                </a:solidFill>
              </a:rPr>
              <a:t>Solution Strategy: Draw tree, count total time on each level</a:t>
            </a:r>
            <a:r>
              <a:rPr lang="en" sz="1500">
                <a:solidFill>
                  <a:srgbClr val="DC322F"/>
                </a:solidFill>
              </a:rPr>
              <a:t>. Each call to merge takes </a:t>
            </a:r>
            <a:r>
              <a:rPr lang="en" sz="1500">
                <a:solidFill>
                  <a:srgbClr val="DC322F"/>
                </a:solidFill>
                <a:latin typeface="Source Code Pro"/>
                <a:ea typeface="Source Code Pro"/>
                <a:cs typeface="Source Code Pro"/>
                <a:sym typeface="Source Code Pro"/>
              </a:rPr>
              <a:t>θ(n)</a:t>
            </a:r>
            <a:r>
              <a:rPr lang="en" sz="1500">
                <a:solidFill>
                  <a:srgbClr val="DC322F"/>
                </a:solidFill>
              </a:rPr>
              <a:t> time. We call merge once on an input of size </a:t>
            </a:r>
            <a:r>
              <a:rPr lang="en" sz="1500">
                <a:solidFill>
                  <a:srgbClr val="DC322F"/>
                </a:solidFill>
                <a:latin typeface="Source Code Pro"/>
                <a:ea typeface="Source Code Pro"/>
                <a:cs typeface="Source Code Pro"/>
                <a:sym typeface="Source Code Pro"/>
              </a:rPr>
              <a:t>n</a:t>
            </a:r>
            <a:r>
              <a:rPr lang="en" sz="1500">
                <a:solidFill>
                  <a:srgbClr val="DC322F"/>
                </a:solidFill>
              </a:rPr>
              <a:t>, twice on an input of size </a:t>
            </a:r>
            <a:r>
              <a:rPr lang="en" sz="1500">
                <a:solidFill>
                  <a:srgbClr val="DC322F"/>
                </a:solidFill>
                <a:latin typeface="Source Code Pro"/>
                <a:ea typeface="Source Code Pro"/>
                <a:cs typeface="Source Code Pro"/>
                <a:sym typeface="Source Code Pro"/>
              </a:rPr>
              <a:t>n/2</a:t>
            </a:r>
            <a:r>
              <a:rPr lang="en" sz="1500">
                <a:solidFill>
                  <a:srgbClr val="DC322F"/>
                </a:solidFill>
              </a:rPr>
              <a:t> (left and right), four times on an input of size </a:t>
            </a:r>
            <a:r>
              <a:rPr lang="en" sz="1500">
                <a:solidFill>
                  <a:srgbClr val="DC322F"/>
                </a:solidFill>
                <a:latin typeface="Source Code Pro"/>
                <a:ea typeface="Source Code Pro"/>
                <a:cs typeface="Source Code Pro"/>
                <a:sym typeface="Source Code Pro"/>
              </a:rPr>
              <a:t>n/4</a:t>
            </a:r>
            <a:r>
              <a:rPr lang="en" sz="1500">
                <a:solidFill>
                  <a:srgbClr val="DC322F"/>
                </a:solidFill>
              </a:rPr>
              <a:t>, and so on. This means that we do </a:t>
            </a:r>
            <a:r>
              <a:rPr lang="en" sz="1500">
                <a:solidFill>
                  <a:srgbClr val="DC322F"/>
                </a:solidFill>
                <a:latin typeface="Source Code Pro"/>
                <a:ea typeface="Source Code Pro"/>
                <a:cs typeface="Source Code Pro"/>
                <a:sym typeface="Source Code Pro"/>
              </a:rPr>
              <a:t>θ(n)</a:t>
            </a:r>
            <a:r>
              <a:rPr lang="en" sz="1500">
                <a:solidFill>
                  <a:srgbClr val="DC322F"/>
                </a:solidFill>
              </a:rPr>
              <a:t> work at each level. There are </a:t>
            </a:r>
            <a:r>
              <a:rPr lang="en" sz="1500">
                <a:solidFill>
                  <a:srgbClr val="DC322F"/>
                </a:solidFill>
                <a:latin typeface="Source Code Pro"/>
                <a:ea typeface="Source Code Pro"/>
                <a:cs typeface="Source Code Pro"/>
                <a:sym typeface="Source Code Pro"/>
              </a:rPr>
              <a:t>log n</a:t>
            </a:r>
            <a:r>
              <a:rPr lang="en" sz="1500">
                <a:solidFill>
                  <a:srgbClr val="DC322F"/>
                </a:solidFill>
              </a:rPr>
              <a:t> of these layers, so the total runtime is </a:t>
            </a:r>
            <a:r>
              <a:rPr lang="en" sz="1500" b="1">
                <a:solidFill>
                  <a:srgbClr val="DC322F"/>
                </a:solidFill>
                <a:latin typeface="Source Code Pro"/>
                <a:ea typeface="Source Code Pro"/>
                <a:cs typeface="Source Code Pro"/>
                <a:sym typeface="Source Code Pro"/>
              </a:rPr>
              <a:t>θ(n log n)</a:t>
            </a:r>
            <a:r>
              <a:rPr lang="en" sz="1500">
                <a:solidFill>
                  <a:srgbClr val="DC322F"/>
                </a:solidFill>
              </a:rPr>
              <a:t>.</a:t>
            </a:r>
            <a:endParaRPr sz="1500">
              <a:solidFill>
                <a:srgbClr val="DC322F"/>
              </a:solidFill>
            </a:endParaRPr>
          </a:p>
        </p:txBody>
      </p:sp>
      <p:sp>
        <p:nvSpPr>
          <p:cNvPr id="720" name="Google Shape;720;p114"/>
          <p:cNvSpPr txBox="1"/>
          <p:nvPr/>
        </p:nvSpPr>
        <p:spPr>
          <a:xfrm>
            <a:off x="8171550" y="1728325"/>
            <a:ext cx="732900" cy="32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rgbClr val="DC322F"/>
                </a:solidFill>
                <a:latin typeface="Source Code Pro"/>
                <a:ea typeface="Source Code Pro"/>
                <a:cs typeface="Source Code Pro"/>
                <a:sym typeface="Source Code Pro"/>
              </a:rPr>
              <a:t>θ(n)</a:t>
            </a:r>
            <a:endParaRPr/>
          </a:p>
        </p:txBody>
      </p:sp>
      <p:sp>
        <p:nvSpPr>
          <p:cNvPr id="721" name="Google Shape;721;p114"/>
          <p:cNvSpPr txBox="1"/>
          <p:nvPr/>
        </p:nvSpPr>
        <p:spPr>
          <a:xfrm>
            <a:off x="8171550" y="2053225"/>
            <a:ext cx="732900" cy="32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DC322F"/>
                </a:solidFill>
                <a:latin typeface="Source Code Pro"/>
                <a:ea typeface="Source Code Pro"/>
                <a:cs typeface="Source Code Pro"/>
                <a:sym typeface="Source Code Pro"/>
              </a:rPr>
              <a:t>θ(n)</a:t>
            </a:r>
            <a:endParaRPr/>
          </a:p>
        </p:txBody>
      </p:sp>
      <p:sp>
        <p:nvSpPr>
          <p:cNvPr id="722" name="Google Shape;722;p114"/>
          <p:cNvSpPr txBox="1"/>
          <p:nvPr/>
        </p:nvSpPr>
        <p:spPr>
          <a:xfrm>
            <a:off x="8171550" y="2404875"/>
            <a:ext cx="732900" cy="32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DC322F"/>
                </a:solidFill>
                <a:latin typeface="Source Code Pro"/>
                <a:ea typeface="Source Code Pro"/>
                <a:cs typeface="Source Code Pro"/>
                <a:sym typeface="Source Code Pro"/>
              </a:rPr>
              <a:t>θ(n)</a:t>
            </a:r>
            <a:endParaRPr/>
          </a:p>
        </p:txBody>
      </p:sp>
      <p:sp>
        <p:nvSpPr>
          <p:cNvPr id="723" name="Google Shape;723;p114"/>
          <p:cNvSpPr txBox="1"/>
          <p:nvPr/>
        </p:nvSpPr>
        <p:spPr>
          <a:xfrm>
            <a:off x="8171550" y="2681700"/>
            <a:ext cx="732900" cy="32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DC322F"/>
                </a:solidFill>
                <a:latin typeface="Source Code Pro"/>
                <a:ea typeface="Source Code Pro"/>
                <a:cs typeface="Source Code Pro"/>
                <a:sym typeface="Source Code Pro"/>
              </a:rPr>
              <a:t>θ(n)</a:t>
            </a:r>
            <a:endParaRPr/>
          </a:p>
        </p:txBody>
      </p:sp>
      <p:cxnSp>
        <p:nvCxnSpPr>
          <p:cNvPr id="724" name="Google Shape;724;p114"/>
          <p:cNvCxnSpPr/>
          <p:nvPr/>
        </p:nvCxnSpPr>
        <p:spPr>
          <a:xfrm rot="10800000">
            <a:off x="7376375" y="1928800"/>
            <a:ext cx="726000" cy="0"/>
          </a:xfrm>
          <a:prstGeom prst="straightConnector1">
            <a:avLst/>
          </a:prstGeom>
          <a:noFill/>
          <a:ln w="9525" cap="flat" cmpd="sng">
            <a:solidFill>
              <a:srgbClr val="FF0000"/>
            </a:solidFill>
            <a:prstDash val="solid"/>
            <a:round/>
            <a:headEnd type="none" w="med" len="med"/>
            <a:tailEnd type="triangle" w="med" len="med"/>
          </a:ln>
        </p:spPr>
      </p:cxnSp>
      <p:cxnSp>
        <p:nvCxnSpPr>
          <p:cNvPr id="725" name="Google Shape;725;p114"/>
          <p:cNvCxnSpPr/>
          <p:nvPr/>
        </p:nvCxnSpPr>
        <p:spPr>
          <a:xfrm rot="10800000">
            <a:off x="7376375" y="2243350"/>
            <a:ext cx="726000" cy="0"/>
          </a:xfrm>
          <a:prstGeom prst="straightConnector1">
            <a:avLst/>
          </a:prstGeom>
          <a:noFill/>
          <a:ln w="9525" cap="flat" cmpd="sng">
            <a:solidFill>
              <a:srgbClr val="FF0000"/>
            </a:solidFill>
            <a:prstDash val="solid"/>
            <a:round/>
            <a:headEnd type="none" w="med" len="med"/>
            <a:tailEnd type="triangle" w="med" len="med"/>
          </a:ln>
        </p:spPr>
      </p:cxnSp>
      <p:cxnSp>
        <p:nvCxnSpPr>
          <p:cNvPr id="726" name="Google Shape;726;p114"/>
          <p:cNvCxnSpPr/>
          <p:nvPr/>
        </p:nvCxnSpPr>
        <p:spPr>
          <a:xfrm rot="10800000">
            <a:off x="7749750" y="2620125"/>
            <a:ext cx="421800" cy="600"/>
          </a:xfrm>
          <a:prstGeom prst="straightConnector1">
            <a:avLst/>
          </a:prstGeom>
          <a:noFill/>
          <a:ln w="9525" cap="flat" cmpd="sng">
            <a:solidFill>
              <a:srgbClr val="FF0000"/>
            </a:solidFill>
            <a:prstDash val="solid"/>
            <a:round/>
            <a:headEnd type="none" w="med" len="med"/>
            <a:tailEnd type="triangle" w="med" len="med"/>
          </a:ln>
        </p:spPr>
      </p:cxnSp>
      <p:cxnSp>
        <p:nvCxnSpPr>
          <p:cNvPr id="727" name="Google Shape;727;p114"/>
          <p:cNvCxnSpPr/>
          <p:nvPr/>
        </p:nvCxnSpPr>
        <p:spPr>
          <a:xfrm rot="10800000">
            <a:off x="7784625" y="2894575"/>
            <a:ext cx="421800" cy="600"/>
          </a:xfrm>
          <a:prstGeom prst="straightConnector1">
            <a:avLst/>
          </a:prstGeom>
          <a:noFill/>
          <a:ln w="9525" cap="flat" cmpd="sng">
            <a:solidFill>
              <a:srgbClr val="FF0000"/>
            </a:solidFill>
            <a:prstDash val="solid"/>
            <a:round/>
            <a:headEnd type="none" w="med" len="med"/>
            <a:tailEnd type="triangle" w="med" len="med"/>
          </a:ln>
        </p:spPr>
      </p:cxnSp>
      <p:sp>
        <p:nvSpPr>
          <p:cNvPr id="728" name="Google Shape;728;p114"/>
          <p:cNvSpPr txBox="1"/>
          <p:nvPr/>
        </p:nvSpPr>
        <p:spPr>
          <a:xfrm>
            <a:off x="4915700" y="1403425"/>
            <a:ext cx="2025300" cy="32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DC322F"/>
                </a:solidFill>
                <a:latin typeface="Source Code Pro"/>
                <a:ea typeface="Source Code Pro"/>
                <a:cs typeface="Source Code Pro"/>
                <a:sym typeface="Source Code Pro"/>
              </a:rPr>
              <a:t>Height: θ(log n) </a:t>
            </a:r>
            <a:endParaRPr/>
          </a:p>
        </p:txBody>
      </p:sp>
      <p:cxnSp>
        <p:nvCxnSpPr>
          <p:cNvPr id="729" name="Google Shape;729;p114"/>
          <p:cNvCxnSpPr/>
          <p:nvPr/>
        </p:nvCxnSpPr>
        <p:spPr>
          <a:xfrm>
            <a:off x="5164525" y="1825400"/>
            <a:ext cx="6600" cy="11058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11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Orders of Growth - Another Example</a:t>
            </a:r>
            <a:endParaRPr>
              <a:solidFill>
                <a:srgbClr val="4A86E8"/>
              </a:solidFill>
            </a:endParaRPr>
          </a:p>
        </p:txBody>
      </p:sp>
      <p:sp>
        <p:nvSpPr>
          <p:cNvPr id="735" name="Google Shape;735;p115"/>
          <p:cNvSpPr txBox="1"/>
          <p:nvPr/>
        </p:nvSpPr>
        <p:spPr>
          <a:xfrm>
            <a:off x="5061425" y="1249400"/>
            <a:ext cx="3762300" cy="358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736" name="Google Shape;736;p115"/>
          <p:cNvPicPr preferRelativeResize="0"/>
          <p:nvPr/>
        </p:nvPicPr>
        <p:blipFill rotWithShape="1">
          <a:blip r:embed="rId3">
            <a:alphaModFix/>
          </a:blip>
          <a:srcRect/>
          <a:stretch/>
        </p:blipFill>
        <p:spPr>
          <a:xfrm>
            <a:off x="2602000" y="1536000"/>
            <a:ext cx="3732000" cy="2071500"/>
          </a:xfrm>
          <a:prstGeom prst="rect">
            <a:avLst/>
          </a:prstGeom>
          <a:noFill/>
          <a:ln>
            <a:noFill/>
          </a:ln>
        </p:spPr>
      </p:pic>
      <p:sp>
        <p:nvSpPr>
          <p:cNvPr id="737" name="Google Shape;737;p115"/>
          <p:cNvSpPr txBox="1"/>
          <p:nvPr/>
        </p:nvSpPr>
        <p:spPr>
          <a:xfrm>
            <a:off x="857250" y="4037400"/>
            <a:ext cx="7860300" cy="7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Consider: Draw a diagram and figure out the runtime at each step.</a:t>
            </a:r>
            <a:endParaRPr sz="1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11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Orders of Growth </a:t>
            </a:r>
            <a:r>
              <a:rPr lang="en"/>
              <a:t>- Another Ex. Soln.</a:t>
            </a:r>
            <a:endParaRPr>
              <a:solidFill>
                <a:srgbClr val="4A86E8"/>
              </a:solidFill>
            </a:endParaRPr>
          </a:p>
        </p:txBody>
      </p:sp>
      <p:sp>
        <p:nvSpPr>
          <p:cNvPr id="743" name="Google Shape;743;p116"/>
          <p:cNvSpPr txBox="1"/>
          <p:nvPr/>
        </p:nvSpPr>
        <p:spPr>
          <a:xfrm>
            <a:off x="320400" y="3817425"/>
            <a:ext cx="8229600" cy="133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FF0000"/>
                </a:solidFill>
              </a:rPr>
              <a:t>Each call to </a:t>
            </a:r>
            <a:r>
              <a:rPr lang="en" sz="1800">
                <a:solidFill>
                  <a:srgbClr val="FF0000"/>
                </a:solidFill>
                <a:latin typeface="Source Code Pro"/>
                <a:ea typeface="Source Code Pro"/>
                <a:cs typeface="Source Code Pro"/>
                <a:sym typeface="Source Code Pro"/>
              </a:rPr>
              <a:t>f(n)</a:t>
            </a:r>
            <a:r>
              <a:rPr lang="en" sz="1800">
                <a:solidFill>
                  <a:srgbClr val="FF0000"/>
                </a:solidFill>
              </a:rPr>
              <a:t> takes n^2 time, due to the </a:t>
            </a:r>
            <a:r>
              <a:rPr lang="en" sz="1800">
                <a:solidFill>
                  <a:srgbClr val="FF0000"/>
                </a:solidFill>
                <a:latin typeface="Source Code Pro"/>
                <a:ea typeface="Source Code Pro"/>
                <a:cs typeface="Source Code Pro"/>
                <a:sym typeface="Source Code Pro"/>
              </a:rPr>
              <a:t>for</a:t>
            </a:r>
            <a:r>
              <a:rPr lang="en" sz="1800">
                <a:solidFill>
                  <a:srgbClr val="FF0000"/>
                </a:solidFill>
              </a:rPr>
              <a:t> loop.</a:t>
            </a:r>
            <a:endParaRPr sz="1800">
              <a:solidFill>
                <a:srgbClr val="FF0000"/>
              </a:solidFill>
            </a:endParaRPr>
          </a:p>
          <a:p>
            <a:pPr marL="0" lvl="0" indent="0" algn="l" rtl="0">
              <a:spcBef>
                <a:spcPts val="0"/>
              </a:spcBef>
              <a:spcAft>
                <a:spcPts val="0"/>
              </a:spcAft>
              <a:buNone/>
            </a:pPr>
            <a:endParaRPr>
              <a:solidFill>
                <a:srgbClr val="FF0000"/>
              </a:solidFill>
            </a:endParaRPr>
          </a:p>
          <a:p>
            <a:pPr marL="0" lvl="0" indent="0" algn="l" rtl="0">
              <a:spcBef>
                <a:spcPts val="0"/>
              </a:spcBef>
              <a:spcAft>
                <a:spcPts val="0"/>
              </a:spcAft>
              <a:buClr>
                <a:schemeClr val="dk1"/>
              </a:buClr>
              <a:buSzPts val="1100"/>
              <a:buFont typeface="Arial"/>
              <a:buNone/>
            </a:pPr>
            <a:r>
              <a:rPr lang="en" sz="1800">
                <a:solidFill>
                  <a:srgbClr val="FF0000"/>
                </a:solidFill>
                <a:latin typeface="Source Code Pro"/>
                <a:ea typeface="Source Code Pro"/>
                <a:cs typeface="Source Code Pro"/>
                <a:sym typeface="Source Code Pro"/>
              </a:rPr>
              <a:t>f </a:t>
            </a:r>
            <a:r>
              <a:rPr lang="en" sz="1800">
                <a:solidFill>
                  <a:srgbClr val="FF0000"/>
                </a:solidFill>
              </a:rPr>
              <a:t>gets recursively called n times, and each time it does approx.</a:t>
            </a:r>
            <a:r>
              <a:rPr lang="en" sz="1800">
                <a:solidFill>
                  <a:srgbClr val="FF0000"/>
                </a:solidFill>
                <a:latin typeface="Source Code Pro"/>
                <a:ea typeface="Source Code Pro"/>
                <a:cs typeface="Source Code Pro"/>
                <a:sym typeface="Source Code Pro"/>
              </a:rPr>
              <a:t> n^2 </a:t>
            </a:r>
            <a:r>
              <a:rPr lang="en" sz="1800">
                <a:solidFill>
                  <a:srgbClr val="FF0000"/>
                </a:solidFill>
              </a:rPr>
              <a:t>work.</a:t>
            </a:r>
            <a:endParaRPr>
              <a:solidFill>
                <a:srgbClr val="FF0000"/>
              </a:solidFill>
            </a:endParaRPr>
          </a:p>
          <a:p>
            <a:pPr marL="0" lvl="0" indent="0" algn="l" rtl="0">
              <a:spcBef>
                <a:spcPts val="0"/>
              </a:spcBef>
              <a:spcAft>
                <a:spcPts val="0"/>
              </a:spcAft>
              <a:buNone/>
            </a:pPr>
            <a:endParaRPr sz="1800" b="1">
              <a:solidFill>
                <a:srgbClr val="FF0000"/>
              </a:solidFill>
              <a:highlight>
                <a:schemeClr val="lt1"/>
              </a:highlight>
            </a:endParaRPr>
          </a:p>
          <a:p>
            <a:pPr marL="0" lvl="0" indent="0" algn="l" rtl="0">
              <a:spcBef>
                <a:spcPts val="0"/>
              </a:spcBef>
              <a:spcAft>
                <a:spcPts val="0"/>
              </a:spcAft>
              <a:buNone/>
            </a:pPr>
            <a:r>
              <a:rPr lang="en" sz="1800">
                <a:solidFill>
                  <a:srgbClr val="FF0000"/>
                </a:solidFill>
                <a:highlight>
                  <a:schemeClr val="lt1"/>
                </a:highlight>
              </a:rPr>
              <a:t>Therefore, our final runtime is </a:t>
            </a:r>
            <a:r>
              <a:rPr lang="en" sz="1800">
                <a:solidFill>
                  <a:srgbClr val="FF0000"/>
                </a:solidFill>
                <a:highlight>
                  <a:schemeClr val="lt1"/>
                </a:highlight>
                <a:latin typeface="Source Code Pro"/>
                <a:ea typeface="Source Code Pro"/>
                <a:cs typeface="Source Code Pro"/>
                <a:sym typeface="Source Code Pro"/>
              </a:rPr>
              <a:t>θ(n^2 * n) =</a:t>
            </a:r>
            <a:r>
              <a:rPr lang="en" sz="1800" b="1">
                <a:solidFill>
                  <a:srgbClr val="FF0000"/>
                </a:solidFill>
                <a:highlight>
                  <a:schemeClr val="lt1"/>
                </a:highlight>
                <a:latin typeface="Source Code Pro"/>
                <a:ea typeface="Source Code Pro"/>
                <a:cs typeface="Source Code Pro"/>
                <a:sym typeface="Source Code Pro"/>
              </a:rPr>
              <a:t> θ(n^3)</a:t>
            </a:r>
            <a:r>
              <a:rPr lang="en" sz="1800">
                <a:solidFill>
                  <a:srgbClr val="FF0000"/>
                </a:solidFill>
                <a:highlight>
                  <a:schemeClr val="lt1"/>
                </a:highlight>
              </a:rPr>
              <a:t>.</a:t>
            </a:r>
            <a:endParaRPr>
              <a:solidFill>
                <a:schemeClr val="dk1"/>
              </a:solidFill>
            </a:endParaRPr>
          </a:p>
          <a:p>
            <a:pPr marL="0" lvl="0" indent="0" algn="l" rtl="0">
              <a:spcBef>
                <a:spcPts val="0"/>
              </a:spcBef>
              <a:spcAft>
                <a:spcPts val="0"/>
              </a:spcAft>
              <a:buNone/>
            </a:pPr>
            <a:endParaRPr>
              <a:solidFill>
                <a:schemeClr val="dk1"/>
              </a:solidFill>
            </a:endParaRPr>
          </a:p>
        </p:txBody>
      </p:sp>
      <p:pic>
        <p:nvPicPr>
          <p:cNvPr id="744" name="Google Shape;744;p116"/>
          <p:cNvPicPr preferRelativeResize="0"/>
          <p:nvPr/>
        </p:nvPicPr>
        <p:blipFill rotWithShape="1">
          <a:blip r:embed="rId3">
            <a:alphaModFix/>
          </a:blip>
          <a:srcRect/>
          <a:stretch/>
        </p:blipFill>
        <p:spPr>
          <a:xfrm>
            <a:off x="769950" y="1309700"/>
            <a:ext cx="3732000" cy="2071500"/>
          </a:xfrm>
          <a:prstGeom prst="rect">
            <a:avLst/>
          </a:prstGeom>
          <a:noFill/>
          <a:ln>
            <a:noFill/>
          </a:ln>
        </p:spPr>
      </p:pic>
      <p:sp>
        <p:nvSpPr>
          <p:cNvPr id="745" name="Google Shape;745;p116"/>
          <p:cNvSpPr/>
          <p:nvPr/>
        </p:nvSpPr>
        <p:spPr>
          <a:xfrm>
            <a:off x="4728700" y="1493275"/>
            <a:ext cx="401100" cy="26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a:t>
            </a:r>
            <a:endParaRPr/>
          </a:p>
        </p:txBody>
      </p:sp>
      <p:sp>
        <p:nvSpPr>
          <p:cNvPr id="746" name="Google Shape;746;p116"/>
          <p:cNvSpPr/>
          <p:nvPr/>
        </p:nvSpPr>
        <p:spPr>
          <a:xfrm>
            <a:off x="5356550" y="1762975"/>
            <a:ext cx="443700" cy="26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n-1</a:t>
            </a:r>
            <a:endParaRPr/>
          </a:p>
        </p:txBody>
      </p:sp>
      <p:sp>
        <p:nvSpPr>
          <p:cNvPr id="747" name="Google Shape;747;p116"/>
          <p:cNvSpPr/>
          <p:nvPr/>
        </p:nvSpPr>
        <p:spPr>
          <a:xfrm>
            <a:off x="7562200" y="2827925"/>
            <a:ext cx="443700" cy="26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cxnSp>
        <p:nvCxnSpPr>
          <p:cNvPr id="748" name="Google Shape;748;p116"/>
          <p:cNvCxnSpPr/>
          <p:nvPr/>
        </p:nvCxnSpPr>
        <p:spPr>
          <a:xfrm>
            <a:off x="5973100" y="2067075"/>
            <a:ext cx="1472400" cy="684300"/>
          </a:xfrm>
          <a:prstGeom prst="straightConnector1">
            <a:avLst/>
          </a:prstGeom>
          <a:noFill/>
          <a:ln w="9525" cap="flat" cmpd="sng">
            <a:solidFill>
              <a:schemeClr val="dk2"/>
            </a:solidFill>
            <a:prstDash val="solid"/>
            <a:round/>
            <a:headEnd type="none" w="med" len="med"/>
            <a:tailEnd type="triangle" w="med" len="med"/>
          </a:ln>
        </p:spPr>
      </p:cxnSp>
      <p:cxnSp>
        <p:nvCxnSpPr>
          <p:cNvPr id="749" name="Google Shape;749;p116"/>
          <p:cNvCxnSpPr/>
          <p:nvPr/>
        </p:nvCxnSpPr>
        <p:spPr>
          <a:xfrm>
            <a:off x="4929200" y="1894250"/>
            <a:ext cx="0" cy="1092300"/>
          </a:xfrm>
          <a:prstGeom prst="straightConnector1">
            <a:avLst/>
          </a:prstGeom>
          <a:noFill/>
          <a:ln w="9525" cap="flat" cmpd="sng">
            <a:solidFill>
              <a:schemeClr val="dk2"/>
            </a:solidFill>
            <a:prstDash val="solid"/>
            <a:round/>
            <a:headEnd type="none" w="med" len="med"/>
            <a:tailEnd type="triangle" w="med" len="med"/>
          </a:ln>
        </p:spPr>
      </p:cxnSp>
      <p:cxnSp>
        <p:nvCxnSpPr>
          <p:cNvPr id="750" name="Google Shape;750;p116"/>
          <p:cNvCxnSpPr/>
          <p:nvPr/>
        </p:nvCxnSpPr>
        <p:spPr>
          <a:xfrm>
            <a:off x="5578400" y="2032675"/>
            <a:ext cx="21300" cy="1216500"/>
          </a:xfrm>
          <a:prstGeom prst="straightConnector1">
            <a:avLst/>
          </a:prstGeom>
          <a:noFill/>
          <a:ln w="9525" cap="flat" cmpd="sng">
            <a:solidFill>
              <a:schemeClr val="dk2"/>
            </a:solidFill>
            <a:prstDash val="solid"/>
            <a:round/>
            <a:headEnd type="none" w="med" len="med"/>
            <a:tailEnd type="triangle" w="med" len="med"/>
          </a:ln>
        </p:spPr>
      </p:cxnSp>
      <p:cxnSp>
        <p:nvCxnSpPr>
          <p:cNvPr id="751" name="Google Shape;751;p116"/>
          <p:cNvCxnSpPr/>
          <p:nvPr/>
        </p:nvCxnSpPr>
        <p:spPr>
          <a:xfrm>
            <a:off x="7805125" y="3228525"/>
            <a:ext cx="0" cy="131400"/>
          </a:xfrm>
          <a:prstGeom prst="straightConnector1">
            <a:avLst/>
          </a:prstGeom>
          <a:noFill/>
          <a:ln w="9525" cap="flat" cmpd="sng">
            <a:solidFill>
              <a:schemeClr val="dk2"/>
            </a:solidFill>
            <a:prstDash val="solid"/>
            <a:round/>
            <a:headEnd type="none" w="med" len="med"/>
            <a:tailEnd type="triangle" w="med" len="med"/>
          </a:ln>
        </p:spPr>
      </p:cxnSp>
      <p:cxnSp>
        <p:nvCxnSpPr>
          <p:cNvPr id="752" name="Google Shape;752;p116"/>
          <p:cNvCxnSpPr/>
          <p:nvPr/>
        </p:nvCxnSpPr>
        <p:spPr>
          <a:xfrm>
            <a:off x="6235050" y="2316425"/>
            <a:ext cx="7800" cy="1188600"/>
          </a:xfrm>
          <a:prstGeom prst="straightConnector1">
            <a:avLst/>
          </a:prstGeom>
          <a:noFill/>
          <a:ln w="9525" cap="flat" cmpd="sng">
            <a:solidFill>
              <a:schemeClr val="dk2"/>
            </a:solidFill>
            <a:prstDash val="solid"/>
            <a:round/>
            <a:headEnd type="none" w="med" len="med"/>
            <a:tailEnd type="triangle" w="med" len="med"/>
          </a:ln>
        </p:spPr>
      </p:cxnSp>
      <p:cxnSp>
        <p:nvCxnSpPr>
          <p:cNvPr id="753" name="Google Shape;753;p116"/>
          <p:cNvCxnSpPr/>
          <p:nvPr/>
        </p:nvCxnSpPr>
        <p:spPr>
          <a:xfrm>
            <a:off x="6940525" y="2641725"/>
            <a:ext cx="600" cy="718200"/>
          </a:xfrm>
          <a:prstGeom prst="straightConnector1">
            <a:avLst/>
          </a:prstGeom>
          <a:noFill/>
          <a:ln w="9525" cap="flat" cmpd="sng">
            <a:solidFill>
              <a:schemeClr val="dk2"/>
            </a:solidFill>
            <a:prstDash val="solid"/>
            <a:round/>
            <a:headEnd type="none" w="med" len="med"/>
            <a:tailEnd type="triangle" w="med" len="med"/>
          </a:ln>
        </p:spPr>
      </p:cxnSp>
      <p:sp>
        <p:nvSpPr>
          <p:cNvPr id="754" name="Google Shape;754;p116"/>
          <p:cNvSpPr txBox="1"/>
          <p:nvPr/>
        </p:nvSpPr>
        <p:spPr>
          <a:xfrm>
            <a:off x="4555150" y="2986550"/>
            <a:ext cx="748200" cy="26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0000"/>
                </a:solidFill>
                <a:highlight>
                  <a:schemeClr val="lt1"/>
                </a:highlight>
                <a:latin typeface="Source Code Pro"/>
                <a:ea typeface="Source Code Pro"/>
                <a:cs typeface="Source Code Pro"/>
                <a:sym typeface="Source Code Pro"/>
              </a:rPr>
              <a:t>θ(</a:t>
            </a:r>
            <a:r>
              <a:rPr lang="en" sz="1200">
                <a:solidFill>
                  <a:srgbClr val="FF0000"/>
                </a:solidFill>
                <a:latin typeface="Source Code Pro"/>
                <a:ea typeface="Source Code Pro"/>
                <a:cs typeface="Source Code Pro"/>
                <a:sym typeface="Source Code Pro"/>
              </a:rPr>
              <a:t>n^2)</a:t>
            </a:r>
            <a:endParaRPr sz="1200">
              <a:solidFill>
                <a:srgbClr val="FF0000"/>
              </a:solidFill>
              <a:latin typeface="Source Code Pro"/>
              <a:ea typeface="Source Code Pro"/>
              <a:cs typeface="Source Code Pro"/>
              <a:sym typeface="Source Code Pro"/>
            </a:endParaRPr>
          </a:p>
        </p:txBody>
      </p:sp>
      <p:sp>
        <p:nvSpPr>
          <p:cNvPr id="755" name="Google Shape;755;p116"/>
          <p:cNvSpPr txBox="1"/>
          <p:nvPr/>
        </p:nvSpPr>
        <p:spPr>
          <a:xfrm>
            <a:off x="5016800" y="3228525"/>
            <a:ext cx="1144500" cy="26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0000"/>
                </a:solidFill>
                <a:highlight>
                  <a:schemeClr val="lt1"/>
                </a:highlight>
                <a:latin typeface="Source Code Pro"/>
                <a:ea typeface="Source Code Pro"/>
                <a:cs typeface="Source Code Pro"/>
                <a:sym typeface="Source Code Pro"/>
              </a:rPr>
              <a:t>θ((n</a:t>
            </a:r>
            <a:r>
              <a:rPr lang="en" sz="1200">
                <a:solidFill>
                  <a:srgbClr val="FF0000"/>
                </a:solidFill>
                <a:latin typeface="Source Code Pro"/>
                <a:ea typeface="Source Code Pro"/>
                <a:cs typeface="Source Code Pro"/>
                <a:sym typeface="Source Code Pro"/>
              </a:rPr>
              <a:t>-1)^2)</a:t>
            </a:r>
            <a:endParaRPr sz="1200">
              <a:solidFill>
                <a:srgbClr val="FF0000"/>
              </a:solidFill>
              <a:latin typeface="Source Code Pro"/>
              <a:ea typeface="Source Code Pro"/>
              <a:cs typeface="Source Code Pro"/>
              <a:sym typeface="Source Code Pro"/>
            </a:endParaRPr>
          </a:p>
        </p:txBody>
      </p:sp>
      <p:sp>
        <p:nvSpPr>
          <p:cNvPr id="756" name="Google Shape;756;p116"/>
          <p:cNvSpPr txBox="1"/>
          <p:nvPr/>
        </p:nvSpPr>
        <p:spPr>
          <a:xfrm>
            <a:off x="5751225" y="3456750"/>
            <a:ext cx="1144500" cy="26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0000"/>
                </a:solidFill>
                <a:highlight>
                  <a:schemeClr val="lt1"/>
                </a:highlight>
                <a:latin typeface="Source Code Pro"/>
                <a:ea typeface="Source Code Pro"/>
                <a:cs typeface="Source Code Pro"/>
                <a:sym typeface="Source Code Pro"/>
              </a:rPr>
              <a:t>θ((n</a:t>
            </a:r>
            <a:r>
              <a:rPr lang="en" sz="1200">
                <a:solidFill>
                  <a:srgbClr val="FF0000"/>
                </a:solidFill>
                <a:latin typeface="Source Code Pro"/>
                <a:ea typeface="Source Code Pro"/>
                <a:cs typeface="Source Code Pro"/>
                <a:sym typeface="Source Code Pro"/>
              </a:rPr>
              <a:t>-2)^2)</a:t>
            </a:r>
            <a:endParaRPr sz="1200">
              <a:solidFill>
                <a:srgbClr val="FF0000"/>
              </a:solidFill>
              <a:latin typeface="Source Code Pro"/>
              <a:ea typeface="Source Code Pro"/>
              <a:cs typeface="Source Code Pro"/>
              <a:sym typeface="Source Code Pro"/>
            </a:endParaRPr>
          </a:p>
        </p:txBody>
      </p:sp>
      <p:sp>
        <p:nvSpPr>
          <p:cNvPr id="757" name="Google Shape;757;p116"/>
          <p:cNvSpPr txBox="1"/>
          <p:nvPr/>
        </p:nvSpPr>
        <p:spPr>
          <a:xfrm>
            <a:off x="7405500" y="3456750"/>
            <a:ext cx="1144500" cy="26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0000"/>
                </a:solidFill>
                <a:highlight>
                  <a:schemeClr val="lt1"/>
                </a:highlight>
                <a:latin typeface="Source Code Pro"/>
                <a:ea typeface="Source Code Pro"/>
                <a:cs typeface="Source Code Pro"/>
                <a:sym typeface="Source Code Pro"/>
              </a:rPr>
              <a:t>θ(1</a:t>
            </a:r>
            <a:r>
              <a:rPr lang="en" sz="1200">
                <a:solidFill>
                  <a:srgbClr val="FF0000"/>
                </a:solidFill>
                <a:latin typeface="Source Code Pro"/>
                <a:ea typeface="Source Code Pro"/>
                <a:cs typeface="Source Code Pro"/>
                <a:sym typeface="Source Code Pro"/>
              </a:rPr>
              <a:t>^2)</a:t>
            </a:r>
            <a:endParaRPr sz="1200">
              <a:solidFill>
                <a:srgbClr val="FF0000"/>
              </a:solidFill>
              <a:latin typeface="Source Code Pro"/>
              <a:ea typeface="Source Code Pro"/>
              <a:cs typeface="Source Code Pro"/>
              <a:sym typeface="Source Code Pro"/>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117"/>
          <p:cNvSpPr txBox="1">
            <a:spLocks noGrp="1"/>
          </p:cNvSpPr>
          <p:nvPr>
            <p:ph type="ctrTitle"/>
          </p:nvPr>
        </p:nvSpPr>
        <p:spPr>
          <a:xfrm>
            <a:off x="457200" y="563759"/>
            <a:ext cx="8229600" cy="30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1"/>
              </a:buClr>
              <a:buFont typeface="Arial"/>
              <a:buNone/>
            </a:pPr>
            <a:r>
              <a:rPr lang="en" sz="7200" b="1" i="0" u="none" strike="noStrike" cap="none">
                <a:solidFill>
                  <a:srgbClr val="4A86E8"/>
                </a:solidFill>
                <a:latin typeface="Arial"/>
                <a:ea typeface="Arial"/>
                <a:cs typeface="Arial"/>
                <a:sym typeface="Arial"/>
              </a:rPr>
              <a:t>Object-Oriented Programming</a:t>
            </a:r>
            <a:endParaRPr>
              <a:solidFill>
                <a:srgbClr val="4A86E8"/>
              </a:solidFill>
            </a:endParaRPr>
          </a:p>
        </p:txBody>
      </p:sp>
      <p:sp>
        <p:nvSpPr>
          <p:cNvPr id="763" name="Google Shape;763;p117"/>
          <p:cNvSpPr txBox="1">
            <a:spLocks noGrp="1"/>
          </p:cNvSpPr>
          <p:nvPr>
            <p:ph type="subTitle" idx="1"/>
          </p:nvPr>
        </p:nvSpPr>
        <p:spPr>
          <a:xfrm>
            <a:off x="457200" y="3716392"/>
            <a:ext cx="8229600" cy="12326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Font typeface="Arial"/>
              <a:buNone/>
            </a:pPr>
            <a:endParaRPr sz="4800" b="0" i="0" u="none" strike="noStrike" cap="none">
              <a:solidFill>
                <a:schemeClr val="dk2"/>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118"/>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Font typeface="Arial"/>
              <a:buNone/>
            </a:pPr>
            <a:r>
              <a:rPr lang="en" sz="3600" b="1" i="0" u="none" strike="noStrike" cap="none">
                <a:solidFill>
                  <a:srgbClr val="4A86E8"/>
                </a:solidFill>
                <a:latin typeface="Arial"/>
                <a:ea typeface="Arial"/>
                <a:cs typeface="Arial"/>
                <a:sym typeface="Arial"/>
              </a:rPr>
              <a:t>Object Oriented Programming</a:t>
            </a:r>
            <a:endParaRPr>
              <a:solidFill>
                <a:srgbClr val="4A86E8"/>
              </a:solidFill>
            </a:endParaRPr>
          </a:p>
        </p:txBody>
      </p:sp>
      <p:sp>
        <p:nvSpPr>
          <p:cNvPr id="769" name="Google Shape;769;p118"/>
          <p:cNvSpPr txBox="1">
            <a:spLocks noGrp="1"/>
          </p:cNvSpPr>
          <p:nvPr>
            <p:ph type="body" idx="1"/>
          </p:nvPr>
        </p:nvSpPr>
        <p:spPr>
          <a:xfrm>
            <a:off x="457200" y="1200150"/>
            <a:ext cx="8686800" cy="3725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4A86E8"/>
              </a:buClr>
              <a:buSzPts val="2400"/>
              <a:buFont typeface="Arial"/>
              <a:buChar char="●"/>
            </a:pPr>
            <a:r>
              <a:rPr lang="en" sz="2400" b="0" i="0" u="none" strike="noStrike" cap="none">
                <a:solidFill>
                  <a:srgbClr val="000000"/>
                </a:solidFill>
                <a:latin typeface="Arial"/>
                <a:ea typeface="Arial"/>
                <a:cs typeface="Arial"/>
                <a:sym typeface="Arial"/>
              </a:rPr>
              <a:t>Objects have</a:t>
            </a:r>
            <a:r>
              <a:rPr lang="en" sz="2400" b="0" i="0" u="none" strike="noStrike" cap="none">
                <a:solidFill>
                  <a:srgbClr val="4A86E8"/>
                </a:solidFill>
                <a:latin typeface="Arial"/>
                <a:ea typeface="Arial"/>
                <a:cs typeface="Arial"/>
                <a:sym typeface="Arial"/>
              </a:rPr>
              <a:t> State </a:t>
            </a:r>
            <a:r>
              <a:rPr lang="en" sz="2400" b="0" i="0" u="none" strike="noStrike" cap="none">
                <a:solidFill>
                  <a:srgbClr val="000000"/>
                </a:solidFill>
                <a:latin typeface="Arial"/>
                <a:ea typeface="Arial"/>
                <a:cs typeface="Arial"/>
                <a:sym typeface="Arial"/>
              </a:rPr>
              <a:t>and</a:t>
            </a:r>
            <a:r>
              <a:rPr lang="en" sz="2400" b="0" i="0" u="none" strike="noStrike" cap="none">
                <a:solidFill>
                  <a:srgbClr val="4A86E8"/>
                </a:solidFill>
                <a:latin typeface="Arial"/>
                <a:ea typeface="Arial"/>
                <a:cs typeface="Arial"/>
                <a:sym typeface="Arial"/>
              </a:rPr>
              <a:t> Behavior</a:t>
            </a:r>
            <a:endParaRPr sz="2400" b="0" i="0" u="none" strike="noStrike" cap="none">
              <a:solidFill>
                <a:srgbClr val="4A86E8"/>
              </a:solidFill>
              <a:latin typeface="Arial"/>
              <a:ea typeface="Arial"/>
              <a:cs typeface="Arial"/>
              <a:sym typeface="Arial"/>
            </a:endParaRPr>
          </a:p>
          <a:p>
            <a:pPr marL="457200" marR="0" lvl="0" indent="0" algn="l" rtl="0">
              <a:lnSpc>
                <a:spcPct val="100000"/>
              </a:lnSpc>
              <a:spcBef>
                <a:spcPts val="0"/>
              </a:spcBef>
              <a:spcAft>
                <a:spcPts val="0"/>
              </a:spcAft>
              <a:buNone/>
            </a:pPr>
            <a:endParaRPr sz="2400">
              <a:solidFill>
                <a:srgbClr val="4A86E8"/>
              </a:solidFill>
            </a:endParaRPr>
          </a:p>
          <a:p>
            <a:pPr marL="457200" marR="0" lvl="0" indent="-381000" algn="l" rtl="0">
              <a:lnSpc>
                <a:spcPct val="100000"/>
              </a:lnSpc>
              <a:spcBef>
                <a:spcPts val="0"/>
              </a:spcBef>
              <a:spcAft>
                <a:spcPts val="0"/>
              </a:spcAft>
              <a:buClr>
                <a:srgbClr val="4A86E8"/>
              </a:buClr>
              <a:buSzPts val="2400"/>
              <a:buFont typeface="Arial"/>
              <a:buChar char="●"/>
            </a:pPr>
            <a:r>
              <a:rPr lang="en" sz="2400" b="0" i="0" u="none" strike="noStrike" cap="none">
                <a:solidFill>
                  <a:srgbClr val="4A86E8"/>
                </a:solidFill>
                <a:latin typeface="Arial"/>
                <a:ea typeface="Arial"/>
                <a:cs typeface="Arial"/>
                <a:sym typeface="Arial"/>
              </a:rPr>
              <a:t>Classes </a:t>
            </a:r>
            <a:r>
              <a:rPr lang="en" sz="2400">
                <a:solidFill>
                  <a:srgbClr val="000000"/>
                </a:solidFill>
              </a:rPr>
              <a:t>“</a:t>
            </a:r>
            <a:r>
              <a:rPr lang="en" sz="2400" b="0" i="0" u="none" strike="noStrike" cap="none">
                <a:solidFill>
                  <a:srgbClr val="000000"/>
                </a:solidFill>
                <a:latin typeface="Arial"/>
                <a:ea typeface="Arial"/>
                <a:cs typeface="Arial"/>
                <a:sym typeface="Arial"/>
              </a:rPr>
              <a:t>blueprint</a:t>
            </a:r>
            <a:r>
              <a:rPr lang="en" sz="2400">
                <a:solidFill>
                  <a:srgbClr val="000000"/>
                </a:solidFill>
              </a:rPr>
              <a:t>”</a:t>
            </a:r>
            <a:r>
              <a:rPr lang="en" sz="2400" b="0" i="0" u="none" strike="noStrike" cap="none">
                <a:solidFill>
                  <a:srgbClr val="4A86E8"/>
                </a:solidFill>
                <a:latin typeface="Arial"/>
                <a:ea typeface="Arial"/>
                <a:cs typeface="Arial"/>
                <a:sym typeface="Arial"/>
              </a:rPr>
              <a:t> Objects</a:t>
            </a:r>
            <a:r>
              <a:rPr lang="en" sz="2400" b="0" i="0" u="none" strike="noStrike" cap="none">
                <a:solidFill>
                  <a:srgbClr val="000000"/>
                </a:solidFill>
                <a:latin typeface="Arial"/>
                <a:ea typeface="Arial"/>
                <a:cs typeface="Arial"/>
                <a:sym typeface="Arial"/>
              </a:rPr>
              <a:t>, which are instanced.</a:t>
            </a:r>
            <a:endParaRPr sz="2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endParaRPr sz="2400">
              <a:solidFill>
                <a:srgbClr val="000000"/>
              </a:solidFill>
            </a:endParaRPr>
          </a:p>
          <a:p>
            <a:pPr marL="457200" marR="0" lvl="0" indent="-381000" algn="l" rtl="0">
              <a:lnSpc>
                <a:spcPct val="100000"/>
              </a:lnSpc>
              <a:spcBef>
                <a:spcPts val="0"/>
              </a:spcBef>
              <a:spcAft>
                <a:spcPts val="0"/>
              </a:spcAft>
              <a:buClr>
                <a:srgbClr val="000000"/>
              </a:buClr>
              <a:buSzPts val="2400"/>
              <a:buFont typeface="Arial"/>
              <a:buChar char="●"/>
            </a:pPr>
            <a:r>
              <a:rPr lang="en" sz="2400">
                <a:solidFill>
                  <a:srgbClr val="000000"/>
                </a:solidFill>
              </a:rPr>
              <a:t>A </a:t>
            </a:r>
            <a:r>
              <a:rPr lang="en" sz="2400">
                <a:solidFill>
                  <a:srgbClr val="3C78D8"/>
                </a:solidFill>
              </a:rPr>
              <a:t>bound method</a:t>
            </a:r>
            <a:r>
              <a:rPr lang="en" sz="2400">
                <a:solidFill>
                  <a:srgbClr val="000000"/>
                </a:solidFill>
              </a:rPr>
              <a:t> is a function in a class which is called using </a:t>
            </a:r>
            <a:r>
              <a:rPr lang="en" sz="2400" b="1">
                <a:solidFill>
                  <a:srgbClr val="000000"/>
                </a:solidFill>
              </a:rPr>
              <a:t>dot notation</a:t>
            </a:r>
            <a:r>
              <a:rPr lang="en" sz="2400">
                <a:solidFill>
                  <a:srgbClr val="000000"/>
                </a:solidFill>
              </a:rPr>
              <a:t> from an </a:t>
            </a:r>
            <a:r>
              <a:rPr lang="en" sz="2400" b="1">
                <a:solidFill>
                  <a:srgbClr val="000000"/>
                </a:solidFill>
              </a:rPr>
              <a:t>instance</a:t>
            </a:r>
            <a:r>
              <a:rPr lang="en" sz="2400">
                <a:solidFill>
                  <a:srgbClr val="000000"/>
                </a:solidFill>
              </a:rPr>
              <a:t> of a class.</a:t>
            </a:r>
            <a:endParaRPr sz="2400">
              <a:solidFill>
                <a:srgbClr val="000000"/>
              </a:solidFill>
            </a:endParaRPr>
          </a:p>
          <a:p>
            <a:pPr marL="914400" marR="0" lvl="0" indent="0" algn="l" rtl="0">
              <a:lnSpc>
                <a:spcPct val="100000"/>
              </a:lnSpc>
              <a:spcBef>
                <a:spcPts val="0"/>
              </a:spcBef>
              <a:spcAft>
                <a:spcPts val="0"/>
              </a:spcAft>
              <a:buNone/>
            </a:pPr>
            <a:r>
              <a:rPr lang="en" sz="1800">
                <a:solidFill>
                  <a:srgbClr val="000000"/>
                </a:solidFill>
              </a:rPr>
              <a:t>Bound Methods have their first argument automatically bound to the instance which called them.</a:t>
            </a:r>
            <a:endParaRPr>
              <a:solidFill>
                <a:srgbClr val="4A86E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9"/>
                                        </p:tgtEl>
                                        <p:attrNameLst>
                                          <p:attrName>style.visibility</p:attrName>
                                        </p:attrNameLst>
                                      </p:cBhvr>
                                      <p:to>
                                        <p:strVal val="visible"/>
                                      </p:to>
                                    </p:set>
                                    <p:animEffect transition="in" filter="fade">
                                      <p:cBhvr>
                                        <p:cTn id="7" dur="1000"/>
                                        <p:tgtEl>
                                          <p:spTgt spid="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6183</Words>
  <Application>Microsoft Macintosh PowerPoint</Application>
  <PresentationFormat>Presentación en pantalla (16:9)</PresentationFormat>
  <Paragraphs>994</Paragraphs>
  <Slides>120</Slides>
  <Notes>120</Notes>
  <HiddenSlides>8</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120</vt:i4>
      </vt:variant>
    </vt:vector>
  </HeadingPairs>
  <TitlesOfParts>
    <vt:vector size="128" baseType="lpstr">
      <vt:lpstr>Source Code Pro</vt:lpstr>
      <vt:lpstr>Roboto Mono</vt:lpstr>
      <vt:lpstr>Arial</vt:lpstr>
      <vt:lpstr>Courier New</vt:lpstr>
      <vt:lpstr>Consolas</vt:lpstr>
      <vt:lpstr>Georgia</vt:lpstr>
      <vt:lpstr>Swiss</vt:lpstr>
      <vt:lpstr>Simple Dark</vt:lpstr>
      <vt:lpstr>HKN CS61A Final Review  Spring 2019</vt:lpstr>
      <vt:lpstr>Hello!</vt:lpstr>
      <vt:lpstr>Agenda</vt:lpstr>
      <vt:lpstr>Structured Query Language</vt:lpstr>
      <vt:lpstr>SQL</vt:lpstr>
      <vt:lpstr>SQL Queries</vt:lpstr>
      <vt:lpstr>Order of Operations</vt:lpstr>
      <vt:lpstr>SQL</vt:lpstr>
      <vt:lpstr>SQL</vt:lpstr>
      <vt:lpstr>SQL</vt:lpstr>
      <vt:lpstr>Scheme</vt:lpstr>
      <vt:lpstr>Scheme</vt:lpstr>
      <vt:lpstr>Scheme Review</vt:lpstr>
      <vt:lpstr>What Would Scheme Print?</vt:lpstr>
      <vt:lpstr>What Would Scheme Print?</vt:lpstr>
      <vt:lpstr>What Would Scheme Print?</vt:lpstr>
      <vt:lpstr>What Would Scheme Print?</vt:lpstr>
      <vt:lpstr>What Would Scheme Print?</vt:lpstr>
      <vt:lpstr>What Would Scheme Print?</vt:lpstr>
      <vt:lpstr>Scheme (Fall 2016 Final Q: 6b)</vt:lpstr>
      <vt:lpstr>Scheme (Fall 2016 Final Q: 6b)</vt:lpstr>
      <vt:lpstr>Tail Recursion</vt:lpstr>
      <vt:lpstr>Scheme (Summer 2015 Final Q: 7a)</vt:lpstr>
      <vt:lpstr>Scheme (Summer 2015 Final Q: 7a)</vt:lpstr>
      <vt:lpstr>Iterators &amp; Generators</vt:lpstr>
      <vt:lpstr>Iterators/Generators</vt:lpstr>
      <vt:lpstr>Iterators/Generators</vt:lpstr>
      <vt:lpstr>Iterators/Generators</vt:lpstr>
      <vt:lpstr>Iterators/Generators</vt:lpstr>
      <vt:lpstr>Iterators/Generators</vt:lpstr>
      <vt:lpstr>Iterators/Generators (Fa ‘15 Q: 1)</vt:lpstr>
      <vt:lpstr>Iterators/Generators (Fa ‘15 Q: 1)</vt:lpstr>
      <vt:lpstr>Streams &amp; Macros</vt:lpstr>
      <vt:lpstr>Final Exam Format (Example)</vt:lpstr>
      <vt:lpstr>Streams</vt:lpstr>
      <vt:lpstr>Streams</vt:lpstr>
      <vt:lpstr>Streams Syntax</vt:lpstr>
      <vt:lpstr>Streams Syntax</vt:lpstr>
      <vt:lpstr>Streams Syntax</vt:lpstr>
      <vt:lpstr>Example stream problem </vt:lpstr>
      <vt:lpstr>Example stream problem </vt:lpstr>
      <vt:lpstr>Example stream problem (LCG)</vt:lpstr>
      <vt:lpstr>Streams</vt:lpstr>
      <vt:lpstr>Streams</vt:lpstr>
      <vt:lpstr>Streams</vt:lpstr>
      <vt:lpstr>Streams</vt:lpstr>
      <vt:lpstr>Streams (Fall 2015 Final Q: 7a)</vt:lpstr>
      <vt:lpstr>Streams (Fall 2015 Final Q: 7a)</vt:lpstr>
      <vt:lpstr>Macros</vt:lpstr>
      <vt:lpstr>Macros</vt:lpstr>
      <vt:lpstr>Build the list: (begin &lt;f&gt; &lt;f&gt;)</vt:lpstr>
      <vt:lpstr>Presentación de PowerPoint</vt:lpstr>
      <vt:lpstr>Presentación de PowerPoint</vt:lpstr>
      <vt:lpstr>Tree Recursion &amp; Trees</vt:lpstr>
      <vt:lpstr>Recursion Checklist</vt:lpstr>
      <vt:lpstr>Tree Recursion</vt:lpstr>
      <vt:lpstr>Trees: Insert Everywhere</vt:lpstr>
      <vt:lpstr>Trees: Insert Everywhere</vt:lpstr>
      <vt:lpstr>Trees: Insert Everywhere</vt:lpstr>
      <vt:lpstr>Trees: Greater Than</vt:lpstr>
      <vt:lpstr>Trees: Greater Than Solution</vt:lpstr>
      <vt:lpstr>Binary Trees</vt:lpstr>
      <vt:lpstr>Presentación de PowerPoint</vt:lpstr>
      <vt:lpstr>Presentación de PowerPoint</vt:lpstr>
      <vt:lpstr>Presentación de PowerPoint</vt:lpstr>
      <vt:lpstr>Presentación de PowerPoint</vt:lpstr>
      <vt:lpstr>Presentación de PowerPoint</vt:lpstr>
      <vt:lpstr>Presentación de PowerPoint</vt:lpstr>
      <vt:lpstr>Lists &amp; Linked Lists</vt:lpstr>
      <vt:lpstr>Lists</vt:lpstr>
      <vt:lpstr>List Mutation</vt:lpstr>
      <vt:lpstr>List Mutation</vt:lpstr>
      <vt:lpstr>List Mutation</vt:lpstr>
      <vt:lpstr>Presentación de PowerPoint</vt:lpstr>
      <vt:lpstr>Presentación de PowerPoint</vt:lpstr>
      <vt:lpstr>Presentación de PowerPoint</vt:lpstr>
      <vt:lpstr>Presentación de PowerPoint</vt:lpstr>
      <vt:lpstr>Presentación de PowerPoint</vt:lpstr>
      <vt:lpstr>Presentación de PowerPoint</vt:lpstr>
      <vt:lpstr>Linked Lists</vt:lpstr>
      <vt:lpstr>Linked Lists: Swap Pairs</vt:lpstr>
      <vt:lpstr>Linked Lists</vt:lpstr>
      <vt:lpstr>Linked Lists: Double Double </vt:lpstr>
      <vt:lpstr>Linked Lists: Double Double </vt:lpstr>
      <vt:lpstr>Linked Lists: Double Double </vt:lpstr>
      <vt:lpstr>Presentación de PowerPoint</vt:lpstr>
      <vt:lpstr>Presentación de PowerPoint</vt:lpstr>
      <vt:lpstr>Break! Please fill out this feedback form:  hkn.mu/feedback</vt:lpstr>
      <vt:lpstr>Orders of Growth</vt:lpstr>
      <vt:lpstr>Orders of Growth</vt:lpstr>
      <vt:lpstr>Orders of Growth</vt:lpstr>
      <vt:lpstr>Orders of Growth - Tips </vt:lpstr>
      <vt:lpstr>Orders of Growth - Advanced </vt:lpstr>
      <vt:lpstr>Orders of Growth - Merge Sort</vt:lpstr>
      <vt:lpstr>Orders of Growth - Merge Sort Soln.</vt:lpstr>
      <vt:lpstr>Orders of Growth - Another Example</vt:lpstr>
      <vt:lpstr>Orders of Growth - Another Ex. Soln.</vt:lpstr>
      <vt:lpstr>Object-Oriented Programming</vt:lpstr>
      <vt:lpstr>Object Oriented Programming</vt:lpstr>
      <vt:lpstr>OOP</vt:lpstr>
      <vt:lpstr>Representation</vt:lpstr>
      <vt:lpstr>Representation Examples</vt:lpstr>
      <vt:lpstr>Representation Examples</vt:lpstr>
      <vt:lpstr>OOP: What would Python print?</vt:lpstr>
      <vt:lpstr>OOP: What would Python print?</vt:lpstr>
      <vt:lpstr>OOP (Summer 2015 Final Q: 5a)</vt:lpstr>
      <vt:lpstr>OOP (Summer 2015 Final Q: 5a)</vt:lpstr>
      <vt:lpstr>Environment Diagrams</vt:lpstr>
      <vt:lpstr>Environment diagrams</vt:lpstr>
      <vt:lpstr>Environment Diagrams</vt:lpstr>
      <vt:lpstr>Environment Diagrams</vt:lpstr>
      <vt:lpstr>Environment Diagrams</vt:lpstr>
      <vt:lpstr>Environment Diagrams</vt:lpstr>
      <vt:lpstr>Environment Diagrams (Fa ‘15 Final)</vt:lpstr>
      <vt:lpstr>Environment Diagrams (Fa ‘15 Final)</vt:lpstr>
      <vt:lpstr>Conclusion</vt:lpstr>
      <vt:lpstr>SQL (Aggregation)</vt:lpstr>
      <vt:lpstr>SQL (Aggregation)</vt:lpstr>
      <vt:lpstr>Recursive SQL (Fall 2015 Final 7b)</vt:lpstr>
      <vt:lpstr>Recursive SQL (Fall 2015 Final 7b)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HKN CS61A Final Review  Spring 2019</dc:title>
  <cp:lastModifiedBy>Usuario de Microsoft Office</cp:lastModifiedBy>
  <cp:revision>1</cp:revision>
  <dcterms:modified xsi:type="dcterms:W3CDTF">2019-05-07T19:26:54Z</dcterms:modified>
</cp:coreProperties>
</file>