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17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5" r:id="rId163"/>
    <p:sldId id="416" r:id="rId164"/>
    <p:sldId id="417" r:id="rId165"/>
    <p:sldId id="418" r:id="rId166"/>
    <p:sldId id="419" r:id="rId167"/>
    <p:sldId id="420" r:id="rId168"/>
    <p:sldId id="421" r:id="rId169"/>
    <p:sldId id="422" r:id="rId170"/>
    <p:sldId id="423" r:id="rId171"/>
    <p:sldId id="424" r:id="rId172"/>
    <p:sldId id="425" r:id="rId173"/>
  </p:sldIdLst>
  <p:sldSz cx="9144000" cy="5143500" type="screen16x9"/>
  <p:notesSz cx="6858000" cy="9144000"/>
  <p:embeddedFontLst>
    <p:embeddedFont>
      <p:font typeface="Bodoni" pitchFamily="2" charset="0"/>
      <p:regular r:id="rId175"/>
      <p:bold r:id="rId176"/>
      <p:italic r:id="rId177"/>
      <p:boldItalic r:id="rId178"/>
    </p:embeddedFont>
    <p:embeddedFont>
      <p:font typeface="Consolas" panose="020B0609020204030204" pitchFamily="49" charset="0"/>
      <p:regular r:id="rId179"/>
      <p:bold r:id="rId180"/>
      <p:italic r:id="rId181"/>
      <p:boldItalic r:id="rId182"/>
    </p:embeddedFont>
    <p:embeddedFont>
      <p:font typeface="Roboto" panose="02000000000000000000" pitchFamily="2" charset="0"/>
      <p:regular r:id="rId183"/>
      <p:bold r:id="rId184"/>
      <p:italic r:id="rId185"/>
      <p:boldItalic r:id="rId186"/>
    </p:embeddedFont>
    <p:embeddedFont>
      <p:font typeface="Roboto Mono" pitchFamily="2" charset="0"/>
      <p:regular r:id="rId187"/>
      <p:bold r:id="rId188"/>
      <p:italic r:id="rId189"/>
      <p:boldItalic r:id="rId190"/>
    </p:embeddedFont>
    <p:embeddedFont>
      <p:font typeface="Source Code Pro" panose="020B0509030403020204" pitchFamily="49" charset="77"/>
      <p:regular r:id="rId191"/>
      <p:bold r:id="rId192"/>
    </p:embeddedFont>
    <p:embeddedFont>
      <p:font typeface="Verdana" panose="020B0604030504040204" pitchFamily="34" charset="0"/>
      <p:regular r:id="rId193"/>
      <p:bold r:id="rId194"/>
      <p:italic r:id="rId195"/>
      <p:boldItalic r:id="rId1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font" Target="fonts/font17.fntdata"/><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font" Target="fonts/font7.fntdata"/><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font" Target="fonts/font18.fntdata"/><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openxmlformats.org/officeDocument/2006/relationships/font" Target="fonts/font8.fntdata"/><Relationship Id="rId6" Type="http://schemas.openxmlformats.org/officeDocument/2006/relationships/slide" Target="slides/slide3.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5" Type="http://schemas.openxmlformats.org/officeDocument/2006/relationships/slide" Target="slides/slide62.xml"/><Relationship Id="rId86" Type="http://schemas.openxmlformats.org/officeDocument/2006/relationships/slide" Target="slides/slide83.xml"/><Relationship Id="rId130" Type="http://schemas.openxmlformats.org/officeDocument/2006/relationships/slide" Target="slides/slide127.xml"/><Relationship Id="rId151" Type="http://schemas.openxmlformats.org/officeDocument/2006/relationships/slide" Target="slides/slide148.xml"/><Relationship Id="rId172" Type="http://schemas.openxmlformats.org/officeDocument/2006/relationships/slide" Target="slides/slide169.xml"/><Relationship Id="rId193" Type="http://schemas.openxmlformats.org/officeDocument/2006/relationships/font" Target="fonts/font19.fntdata"/><Relationship Id="rId13" Type="http://schemas.openxmlformats.org/officeDocument/2006/relationships/slide" Target="slides/slide10.xml"/><Relationship Id="rId109" Type="http://schemas.openxmlformats.org/officeDocument/2006/relationships/slide" Target="slides/slide106.xml"/><Relationship Id="rId34" Type="http://schemas.openxmlformats.org/officeDocument/2006/relationships/slide" Target="slides/slide31.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20" Type="http://schemas.openxmlformats.org/officeDocument/2006/relationships/slide" Target="slides/slide117.xml"/><Relationship Id="rId141" Type="http://schemas.openxmlformats.org/officeDocument/2006/relationships/slide" Target="slides/slide138.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font" Target="fonts/font4.fntdata"/><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font" Target="fonts/font20.fntdata"/><Relationship Id="rId199"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font" Target="fonts/font10.fntdata"/><Relationship Id="rId189" Type="http://schemas.openxmlformats.org/officeDocument/2006/relationships/font" Target="fonts/font15.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notesMaster" Target="notesMasters/notesMaster1.xml"/><Relationship Id="rId179" Type="http://schemas.openxmlformats.org/officeDocument/2006/relationships/font" Target="fonts/font5.fntdata"/><Relationship Id="rId195" Type="http://schemas.openxmlformats.org/officeDocument/2006/relationships/font" Target="fonts/font21.fntdata"/><Relationship Id="rId190" Type="http://schemas.openxmlformats.org/officeDocument/2006/relationships/font" Target="fonts/font16.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font" Target="fonts/font6.fntdata"/><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font" Target="fonts/font1.fntdata"/><Relationship Id="rId196" Type="http://schemas.openxmlformats.org/officeDocument/2006/relationships/font" Target="fonts/font22.fntdata"/><Relationship Id="rId200" Type="http://schemas.openxmlformats.org/officeDocument/2006/relationships/tableStyles" Target="tableStyles.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font" Target="fonts/font12.fntdata"/><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font" Target="fonts/font2.fntdata"/><Relationship Id="rId197" Type="http://schemas.openxmlformats.org/officeDocument/2006/relationships/presProps" Target="presProps.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font" Target="fonts/font13.fntdata"/><Relationship Id="rId1" Type="http://schemas.openxmlformats.org/officeDocument/2006/relationships/slideMaster" Target="slideMasters/slideMaster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font" Target="fonts/font3.fntdata"/><Relationship Id="rId198" Type="http://schemas.openxmlformats.org/officeDocument/2006/relationships/viewProps" Target="viewProps.xml"/><Relationship Id="rId18" Type="http://schemas.openxmlformats.org/officeDocument/2006/relationships/slide" Target="slides/slide15.xml"/><Relationship Id="rId39" Type="http://schemas.openxmlformats.org/officeDocument/2006/relationships/slide" Target="slides/slide36.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SzPts val="1100"/>
              <a:buFont typeface="Arial"/>
              <a:buChar char="●"/>
              <a:defRPr sz="1100" b="0" i="0" u="none" strike="noStrike" cap="none"/>
            </a:lvl1pPr>
            <a:lvl2pPr marL="914400" marR="0" lvl="1" indent="-298450" algn="l" rtl="0">
              <a:spcBef>
                <a:spcPts val="0"/>
              </a:spcBef>
              <a:spcAft>
                <a:spcPts val="0"/>
              </a:spcAft>
              <a:buSzPts val="1100"/>
              <a:buFont typeface="Arial"/>
              <a:buChar char="○"/>
              <a:defRPr sz="1100" b="0" i="0" u="none" strike="noStrike" cap="none"/>
            </a:lvl2pPr>
            <a:lvl3pPr marL="1371600" marR="0" lvl="2" indent="-298450" algn="l" rtl="0">
              <a:spcBef>
                <a:spcPts val="0"/>
              </a:spcBef>
              <a:spcAft>
                <a:spcPts val="0"/>
              </a:spcAft>
              <a:buSzPts val="1100"/>
              <a:buFont typeface="Arial"/>
              <a:buChar char="■"/>
              <a:defRPr sz="1100" b="0" i="0" u="none" strike="noStrike" cap="none"/>
            </a:lvl3pPr>
            <a:lvl4pPr marL="1828800" marR="0" lvl="3" indent="-298450" algn="l" rtl="0">
              <a:spcBef>
                <a:spcPts val="0"/>
              </a:spcBef>
              <a:spcAft>
                <a:spcPts val="0"/>
              </a:spcAft>
              <a:buSzPts val="1100"/>
              <a:buFont typeface="Arial"/>
              <a:buChar char="●"/>
              <a:defRPr sz="1100" b="0" i="0" u="none" strike="noStrike" cap="none"/>
            </a:lvl4pPr>
            <a:lvl5pPr marL="2286000" marR="0" lvl="4" indent="-298450" algn="l" rtl="0">
              <a:spcBef>
                <a:spcPts val="0"/>
              </a:spcBef>
              <a:spcAft>
                <a:spcPts val="0"/>
              </a:spcAft>
              <a:buSzPts val="1100"/>
              <a:buFont typeface="Arial"/>
              <a:buChar char="○"/>
              <a:defRPr sz="1100" b="0" i="0" u="none" strike="noStrike" cap="none"/>
            </a:lvl5pPr>
            <a:lvl6pPr marL="2743200" marR="0" lvl="5" indent="-298450" algn="l" rtl="0">
              <a:spcBef>
                <a:spcPts val="0"/>
              </a:spcBef>
              <a:spcAft>
                <a:spcPts val="0"/>
              </a:spcAft>
              <a:buSzPts val="1100"/>
              <a:buFont typeface="Arial"/>
              <a:buChar char="■"/>
              <a:defRPr sz="1100" b="0" i="0" u="none" strike="noStrike" cap="none"/>
            </a:lvl6pPr>
            <a:lvl7pPr marL="3200400" marR="0" lvl="6" indent="-298450" algn="l" rtl="0">
              <a:spcBef>
                <a:spcPts val="0"/>
              </a:spcBef>
              <a:spcAft>
                <a:spcPts val="0"/>
              </a:spcAft>
              <a:buSzPts val="1100"/>
              <a:buFont typeface="Arial"/>
              <a:buChar char="●"/>
              <a:defRPr sz="1100" b="0" i="0" u="none" strike="noStrike" cap="none"/>
            </a:lvl7pPr>
            <a:lvl8pPr marL="3657600" marR="0" lvl="7" indent="-298450" algn="l" rtl="0">
              <a:spcBef>
                <a:spcPts val="0"/>
              </a:spcBef>
              <a:spcAft>
                <a:spcPts val="0"/>
              </a:spcAft>
              <a:buSzPts val="1100"/>
              <a:buFont typeface="Arial"/>
              <a:buChar char="○"/>
              <a:defRPr sz="1100" b="0" i="0" u="none" strike="noStrike" cap="none"/>
            </a:lvl8pPr>
            <a:lvl9pPr marL="4114800" marR="0" lvl="8" indent="-298450" algn="l" rtl="0">
              <a:spcBef>
                <a:spcPts val="0"/>
              </a:spcBef>
              <a:spcAft>
                <a:spcPts val="0"/>
              </a:spcAft>
              <a:buSzPts val="1100"/>
              <a:buFont typeface="Arial"/>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2/library/functions.html#sorte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s makes a shallow copy of r, the tuple</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184: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p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186: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0" name="Google Shape;790;p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188: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8" name="Google Shape;798;p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190: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6" name="Google Shape;806;p1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92: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p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194: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8" name="Google Shape;818;p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96: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4" name="Google Shape;824;p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198: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2" name="Google Shape;832;p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20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1" name="Google Shape;841;p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20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7" name="Google Shape;847;p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r>
              <a:rPr lang="en" sz="1100" b="0" i="0" u="none" strike="noStrike" cap="none">
                <a:solidFill>
                  <a:schemeClr val="dk1"/>
                </a:solidFill>
              </a:rPr>
              <a:t>0th index of r is a pointer to a list and 2nd index of the list will point to the 0th index of t which is the pointer to a list</a:t>
            </a:r>
            <a:endParaRPr/>
          </a:p>
          <a:p>
            <a:pPr marL="0" marR="0" lvl="0" indent="0" algn="l" rtl="0">
              <a:spcBef>
                <a:spcPts val="0"/>
              </a:spcBef>
              <a:spcAft>
                <a:spcPts val="0"/>
              </a:spcAft>
              <a:buClr>
                <a:schemeClr val="dk1"/>
              </a:buClr>
              <a:buFont typeface="Arial"/>
              <a:buNone/>
            </a:pPr>
            <a:endParaRPr sz="1100" b="0" i="0" u="none" strike="noStrike" cap="none">
              <a:solidFill>
                <a:schemeClr val="dk1"/>
              </a:solidFill>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20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3" name="Google Shape;853;p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20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9" name="Google Shape;859;p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20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5" name="Google Shape;865;p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21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1" name="Google Shape;871;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21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7" name="Google Shape;877;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3" name="Google Shape;883;p2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21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9" name="Google Shape;889;p2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21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5" name="Google Shape;895;p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22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6" name="Google Shape;906;p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22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p2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22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2" name="Google Shape;922;p2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22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8" name="Google Shape;928;p2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22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4" name="Google Shape;934;p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0" name="Google Shape;940;p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6" name="Google Shape;946;p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23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2" name="Google Shape;952;p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543e03ca13_3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543e03ca13_3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23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4" name="Google Shape;964;p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23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0" name="Google Shape;970;p2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24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6" name="Google Shape;976;p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Austin, s[0] = r[0][1:] makes a shallow copy,right?</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24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9" name="Google Shape;989;p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24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5" name="Google Shape;995;p2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43d75c05d_0_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1" name="Google Shape;1001;g543d75c05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24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 name="Google Shape;1048;p2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24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4" name="Google Shape;1054;p2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543e03ca13_3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543e03ca13_3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543e03ca13_3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543e03ca13_3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543e03ca13_3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543e03ca13_3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p25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4" name="Google Shape;1084;p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25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0" name="Google Shape;1090;p2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p25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6" name="Google Shape;1096;p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p25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2" name="Google Shape;1102;p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p25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8" name="Google Shape;1108;p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p26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4" name="Google Shape;1114;p2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26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7" name="Google Shape;1137;p2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26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3" name="Google Shape;1143;p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26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0" name="Google Shape;1150;p2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26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6" name="Google Shape;1156;p2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27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2" name="Google Shape;1162;p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7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8" name="Google Shape;1168;p2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for item in to_be_changed makes a copy in its frame which gets destroyed</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p27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4" name="Google Shape;1174;p2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27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0" name="Google Shape;1180;p2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27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6" name="Google Shape;1186;p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543d75c05d_0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3" name="Google Shape;1193;g543d75c05d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543d75c05d_0_9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2" name="Google Shape;1222;g543d75c05d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543d75c05d_0_1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8" name="Google Shape;1228;g543d75c05d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p28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5" name="Google Shape;1235;p2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p28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1" name="Google Shape;1241;p2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543d75c05d_0_1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g543d75c05d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28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3" name="Google Shape;1253;p2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28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9" name="Google Shape;1259;p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28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p2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29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1" name="Google Shape;1271;p2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p29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p2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29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4" name="Google Shape;1284;p2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p29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2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p29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8" name="Google Shape;1298;p2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p30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5" name="Google Shape;1305;p3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p30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2" name="Google Shape;1312;p3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543d75c05d_0_10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8" name="Google Shape;1318;g543d75c05d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visits actual elements</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543d75c05d_0_1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5" name="Google Shape;1325;g543d75c05d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4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4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4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5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5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5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Font typeface="Arial"/>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6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6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6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6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6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7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7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7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7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7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Font typeface="Arial"/>
              <a:buNone/>
            </a:pPr>
            <a:r>
              <a:rPr lang="en" sz="1150">
                <a:solidFill>
                  <a:schemeClr val="dk1"/>
                </a:solidFill>
                <a:highlight>
                  <a:srgbClr val="FFFFFF"/>
                </a:highlight>
              </a:rPr>
              <a:t>List Methods...</a:t>
            </a:r>
            <a:endParaRPr sz="115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150">
                <a:solidFill>
                  <a:schemeClr val="dk1"/>
                </a:solidFill>
                <a:highlight>
                  <a:srgbClr val="FFFFFF"/>
                </a:highlight>
              </a:rPr>
              <a:t>list.</a:t>
            </a:r>
            <a:r>
              <a:rPr lang="en" sz="1450" b="1">
                <a:solidFill>
                  <a:schemeClr val="dk1"/>
                </a:solidFill>
                <a:highlight>
                  <a:srgbClr val="FFFFFF"/>
                </a:highlight>
              </a:rPr>
              <a:t>append</a:t>
            </a:r>
            <a:r>
              <a:rPr lang="en" sz="1200">
                <a:solidFill>
                  <a:schemeClr val="dk1"/>
                </a:solidFill>
                <a:highlight>
                  <a:srgbClr val="FFFFFF"/>
                </a:highlight>
              </a:rPr>
              <a:t>(</a:t>
            </a:r>
            <a:r>
              <a:rPr lang="en" sz="1200" i="1">
                <a:solidFill>
                  <a:schemeClr val="dk1"/>
                </a:solidFill>
                <a:highlight>
                  <a:srgbClr val="FFFFFF"/>
                </a:highlight>
              </a:rPr>
              <a:t>x</a:t>
            </a:r>
            <a:r>
              <a:rPr lang="en" sz="1200">
                <a:solidFill>
                  <a:schemeClr val="dk1"/>
                </a:solidFill>
                <a:highlight>
                  <a:srgbClr val="FFFFFF"/>
                </a:highlight>
              </a:rPr>
              <a:t>)</a:t>
            </a:r>
            <a:endParaRPr sz="1200">
              <a:solidFill>
                <a:schemeClr val="dk1"/>
              </a:solidFill>
              <a:highlight>
                <a:srgbClr val="FFFFFF"/>
              </a:highlight>
            </a:endParaRPr>
          </a:p>
          <a:p>
            <a:pPr marL="292100" lvl="0" indent="0" algn="just" rtl="0">
              <a:lnSpc>
                <a:spcPct val="130000"/>
              </a:lnSpc>
              <a:spcBef>
                <a:spcPts val="1100"/>
              </a:spcBef>
              <a:spcAft>
                <a:spcPts val="0"/>
              </a:spcAft>
              <a:buClr>
                <a:schemeClr val="dk1"/>
              </a:buClr>
              <a:buSzPts val="1100"/>
              <a:buFont typeface="Arial"/>
              <a:buNone/>
            </a:pPr>
            <a:r>
              <a:rPr lang="en" sz="1200">
                <a:solidFill>
                  <a:schemeClr val="dk1"/>
                </a:solidFill>
                <a:highlight>
                  <a:srgbClr val="FFFFFF"/>
                </a:highlight>
              </a:rPr>
              <a:t>Add an item to the end of the list; equivalent to </a:t>
            </a:r>
            <a:r>
              <a:rPr lang="en" sz="1150">
                <a:solidFill>
                  <a:schemeClr val="dk1"/>
                </a:solidFill>
                <a:highlight>
                  <a:srgbClr val="ECF0F3"/>
                </a:highlight>
              </a:rPr>
              <a:t>a[len(a):] = [x]</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1900"/>
              </a:spcBef>
              <a:spcAft>
                <a:spcPts val="0"/>
              </a:spcAft>
              <a:buClr>
                <a:schemeClr val="dk1"/>
              </a:buClr>
              <a:buSzPts val="1100"/>
              <a:buFont typeface="Arial"/>
              <a:buNone/>
            </a:pPr>
            <a:r>
              <a:rPr lang="en" sz="1150">
                <a:solidFill>
                  <a:schemeClr val="dk1"/>
                </a:solidFill>
                <a:highlight>
                  <a:srgbClr val="FFFFFF"/>
                </a:highlight>
              </a:rPr>
              <a:t>list.</a:t>
            </a:r>
            <a:r>
              <a:rPr lang="en" sz="1450" b="1">
                <a:solidFill>
                  <a:schemeClr val="dk1"/>
                </a:solidFill>
                <a:highlight>
                  <a:srgbClr val="FFFFFF"/>
                </a:highlight>
              </a:rPr>
              <a:t>extend</a:t>
            </a:r>
            <a:r>
              <a:rPr lang="en" sz="1200">
                <a:solidFill>
                  <a:schemeClr val="dk1"/>
                </a:solidFill>
                <a:highlight>
                  <a:srgbClr val="FFFFFF"/>
                </a:highlight>
              </a:rPr>
              <a:t>(</a:t>
            </a:r>
            <a:r>
              <a:rPr lang="en" sz="1200" i="1">
                <a:solidFill>
                  <a:schemeClr val="dk1"/>
                </a:solidFill>
                <a:highlight>
                  <a:srgbClr val="FFFFFF"/>
                </a:highlight>
              </a:rPr>
              <a:t>L</a:t>
            </a:r>
            <a:r>
              <a:rPr lang="en" sz="1200">
                <a:solidFill>
                  <a:schemeClr val="dk1"/>
                </a:solidFill>
                <a:highlight>
                  <a:srgbClr val="FFFFFF"/>
                </a:highlight>
              </a:rPr>
              <a:t>)</a:t>
            </a:r>
            <a:endParaRPr sz="1200">
              <a:solidFill>
                <a:schemeClr val="dk1"/>
              </a:solidFill>
              <a:highlight>
                <a:srgbClr val="FFFFFF"/>
              </a:highlight>
            </a:endParaRPr>
          </a:p>
          <a:p>
            <a:pPr marL="292100" lvl="0" indent="0" algn="just" rtl="0">
              <a:lnSpc>
                <a:spcPct val="130000"/>
              </a:lnSpc>
              <a:spcBef>
                <a:spcPts val="1100"/>
              </a:spcBef>
              <a:spcAft>
                <a:spcPts val="0"/>
              </a:spcAft>
              <a:buClr>
                <a:schemeClr val="dk1"/>
              </a:buClr>
              <a:buSzPts val="1100"/>
              <a:buFont typeface="Arial"/>
              <a:buNone/>
            </a:pPr>
            <a:r>
              <a:rPr lang="en" sz="1200">
                <a:solidFill>
                  <a:schemeClr val="dk1"/>
                </a:solidFill>
                <a:highlight>
                  <a:srgbClr val="FFFFFF"/>
                </a:highlight>
              </a:rPr>
              <a:t>Extend the list by appending all the items in the given list; equivalent to </a:t>
            </a:r>
            <a:r>
              <a:rPr lang="en" sz="1150">
                <a:solidFill>
                  <a:schemeClr val="dk1"/>
                </a:solidFill>
                <a:highlight>
                  <a:srgbClr val="ECF0F3"/>
                </a:highlight>
              </a:rPr>
              <a:t>a[len(a):] = L</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1900"/>
              </a:spcBef>
              <a:spcAft>
                <a:spcPts val="0"/>
              </a:spcAft>
              <a:buClr>
                <a:schemeClr val="dk1"/>
              </a:buClr>
              <a:buSzPts val="1100"/>
              <a:buFont typeface="Arial"/>
              <a:buNone/>
            </a:pPr>
            <a:r>
              <a:rPr lang="en" sz="1150">
                <a:solidFill>
                  <a:schemeClr val="dk1"/>
                </a:solidFill>
                <a:highlight>
                  <a:srgbClr val="FFFFFF"/>
                </a:highlight>
              </a:rPr>
              <a:t>list.</a:t>
            </a:r>
            <a:r>
              <a:rPr lang="en" sz="1450" b="1">
                <a:solidFill>
                  <a:schemeClr val="dk1"/>
                </a:solidFill>
                <a:highlight>
                  <a:srgbClr val="FFFFFF"/>
                </a:highlight>
              </a:rPr>
              <a:t>insert</a:t>
            </a:r>
            <a:r>
              <a:rPr lang="en" sz="1200">
                <a:solidFill>
                  <a:schemeClr val="dk1"/>
                </a:solidFill>
                <a:highlight>
                  <a:srgbClr val="FFFFFF"/>
                </a:highlight>
              </a:rPr>
              <a:t>(</a:t>
            </a:r>
            <a:r>
              <a:rPr lang="en" sz="1200" i="1">
                <a:solidFill>
                  <a:schemeClr val="dk1"/>
                </a:solidFill>
                <a:highlight>
                  <a:srgbClr val="FFFFFF"/>
                </a:highlight>
              </a:rPr>
              <a:t>i</a:t>
            </a:r>
            <a:r>
              <a:rPr lang="en" sz="1200">
                <a:solidFill>
                  <a:schemeClr val="dk1"/>
                </a:solidFill>
                <a:highlight>
                  <a:srgbClr val="FFFFFF"/>
                </a:highlight>
              </a:rPr>
              <a:t>, </a:t>
            </a:r>
            <a:r>
              <a:rPr lang="en" sz="1200" i="1">
                <a:solidFill>
                  <a:schemeClr val="dk1"/>
                </a:solidFill>
                <a:highlight>
                  <a:srgbClr val="FFFFFF"/>
                </a:highlight>
              </a:rPr>
              <a:t>x</a:t>
            </a:r>
            <a:r>
              <a:rPr lang="en" sz="1200">
                <a:solidFill>
                  <a:schemeClr val="dk1"/>
                </a:solidFill>
                <a:highlight>
                  <a:srgbClr val="FFFFFF"/>
                </a:highlight>
              </a:rPr>
              <a:t>)</a:t>
            </a:r>
            <a:endParaRPr sz="1200">
              <a:solidFill>
                <a:schemeClr val="dk1"/>
              </a:solidFill>
              <a:highlight>
                <a:srgbClr val="FFFFFF"/>
              </a:highlight>
            </a:endParaRPr>
          </a:p>
          <a:p>
            <a:pPr marL="292100" lvl="0" indent="0" algn="just" rtl="0">
              <a:lnSpc>
                <a:spcPct val="130000"/>
              </a:lnSpc>
              <a:spcBef>
                <a:spcPts val="1100"/>
              </a:spcBef>
              <a:spcAft>
                <a:spcPts val="0"/>
              </a:spcAft>
              <a:buClr>
                <a:schemeClr val="dk1"/>
              </a:buClr>
              <a:buSzPts val="1100"/>
              <a:buFont typeface="Arial"/>
              <a:buNone/>
            </a:pPr>
            <a:r>
              <a:rPr lang="en" sz="1200">
                <a:solidFill>
                  <a:schemeClr val="dk1"/>
                </a:solidFill>
                <a:highlight>
                  <a:srgbClr val="FFFFFF"/>
                </a:highlight>
              </a:rPr>
              <a:t>Insert an item at a given position. The first argument is the index of the element before which to insert, so </a:t>
            </a:r>
            <a:r>
              <a:rPr lang="en" sz="1150">
                <a:solidFill>
                  <a:schemeClr val="dk1"/>
                </a:solidFill>
                <a:highlight>
                  <a:srgbClr val="ECF0F3"/>
                </a:highlight>
              </a:rPr>
              <a:t>a.insert(0, x)</a:t>
            </a:r>
            <a:r>
              <a:rPr lang="en" sz="1200">
                <a:solidFill>
                  <a:schemeClr val="dk1"/>
                </a:solidFill>
                <a:highlight>
                  <a:srgbClr val="FFFFFF"/>
                </a:highlight>
              </a:rPr>
              <a:t> inserts at the front of the list, and </a:t>
            </a:r>
            <a:r>
              <a:rPr lang="en" sz="1150">
                <a:solidFill>
                  <a:schemeClr val="dk1"/>
                </a:solidFill>
                <a:highlight>
                  <a:srgbClr val="ECF0F3"/>
                </a:highlight>
              </a:rPr>
              <a:t>a.insert(len(a), x)</a:t>
            </a:r>
            <a:r>
              <a:rPr lang="en" sz="1200">
                <a:solidFill>
                  <a:schemeClr val="dk1"/>
                </a:solidFill>
                <a:highlight>
                  <a:srgbClr val="FFFFFF"/>
                </a:highlight>
              </a:rPr>
              <a:t> is equivalent to </a:t>
            </a:r>
            <a:r>
              <a:rPr lang="en" sz="1150">
                <a:solidFill>
                  <a:schemeClr val="dk1"/>
                </a:solidFill>
                <a:highlight>
                  <a:srgbClr val="ECF0F3"/>
                </a:highlight>
              </a:rPr>
              <a:t>a.append(x)</a:t>
            </a:r>
            <a:r>
              <a:rPr lang="en" sz="1200">
                <a:solidFill>
                  <a:schemeClr val="dk1"/>
                </a:solidFill>
                <a:highlight>
                  <a:srgbClr val="FFFFFF"/>
                </a:highlight>
              </a:rPr>
              <a:t>.</a:t>
            </a:r>
            <a:endParaRPr sz="1200">
              <a:solidFill>
                <a:schemeClr val="dk1"/>
              </a:solidFill>
              <a:highlight>
                <a:srgbClr val="FFFFFF"/>
              </a:highlight>
            </a:endParaRPr>
          </a:p>
          <a:p>
            <a:pPr marL="0" lvl="0" indent="0" algn="l" rtl="0">
              <a:lnSpc>
                <a:spcPct val="115000"/>
              </a:lnSpc>
              <a:spcBef>
                <a:spcPts val="1900"/>
              </a:spcBef>
              <a:spcAft>
                <a:spcPts val="0"/>
              </a:spcAft>
              <a:buClr>
                <a:schemeClr val="dk1"/>
              </a:buClr>
              <a:buSzPts val="1100"/>
              <a:buFont typeface="Arial"/>
              <a:buNone/>
            </a:pPr>
            <a:r>
              <a:rPr lang="en" sz="1150">
                <a:solidFill>
                  <a:schemeClr val="dk1"/>
                </a:solidFill>
                <a:highlight>
                  <a:srgbClr val="FFFFFF"/>
                </a:highlight>
              </a:rPr>
              <a:t>list.</a:t>
            </a:r>
            <a:r>
              <a:rPr lang="en" sz="1450" b="1">
                <a:solidFill>
                  <a:schemeClr val="dk1"/>
                </a:solidFill>
                <a:highlight>
                  <a:srgbClr val="FFFFFF"/>
                </a:highlight>
              </a:rPr>
              <a:t>remove</a:t>
            </a:r>
            <a:r>
              <a:rPr lang="en" sz="1200">
                <a:solidFill>
                  <a:schemeClr val="dk1"/>
                </a:solidFill>
                <a:highlight>
                  <a:srgbClr val="FFFFFF"/>
                </a:highlight>
              </a:rPr>
              <a:t>(</a:t>
            </a:r>
            <a:r>
              <a:rPr lang="en" sz="1200" i="1">
                <a:solidFill>
                  <a:schemeClr val="dk1"/>
                </a:solidFill>
                <a:highlight>
                  <a:srgbClr val="FFFFFF"/>
                </a:highlight>
              </a:rPr>
              <a:t>x</a:t>
            </a:r>
            <a:r>
              <a:rPr lang="en" sz="1200">
                <a:solidFill>
                  <a:schemeClr val="dk1"/>
                </a:solidFill>
                <a:highlight>
                  <a:srgbClr val="FFFFFF"/>
                </a:highlight>
              </a:rPr>
              <a:t>)</a:t>
            </a:r>
            <a:endParaRPr sz="1200">
              <a:solidFill>
                <a:schemeClr val="dk1"/>
              </a:solidFill>
              <a:highlight>
                <a:srgbClr val="FFFFFF"/>
              </a:highlight>
            </a:endParaRPr>
          </a:p>
          <a:p>
            <a:pPr marL="292100" lvl="0" indent="0" algn="just" rtl="0">
              <a:lnSpc>
                <a:spcPct val="130000"/>
              </a:lnSpc>
              <a:spcBef>
                <a:spcPts val="1100"/>
              </a:spcBef>
              <a:spcAft>
                <a:spcPts val="0"/>
              </a:spcAft>
              <a:buClr>
                <a:schemeClr val="dk1"/>
              </a:buClr>
              <a:buSzPts val="1100"/>
              <a:buFont typeface="Arial"/>
              <a:buNone/>
            </a:pPr>
            <a:r>
              <a:rPr lang="en" sz="1200">
                <a:solidFill>
                  <a:schemeClr val="dk1"/>
                </a:solidFill>
                <a:highlight>
                  <a:srgbClr val="FFFFFF"/>
                </a:highlight>
              </a:rPr>
              <a:t>Remove the first item from the list whose value is </a:t>
            </a:r>
            <a:r>
              <a:rPr lang="en" sz="1200" i="1">
                <a:solidFill>
                  <a:schemeClr val="dk1"/>
                </a:solidFill>
                <a:highlight>
                  <a:srgbClr val="FFFFFF"/>
                </a:highlight>
              </a:rPr>
              <a:t>x</a:t>
            </a:r>
            <a:r>
              <a:rPr lang="en" sz="1200">
                <a:solidFill>
                  <a:schemeClr val="dk1"/>
                </a:solidFill>
                <a:highlight>
                  <a:srgbClr val="FFFFFF"/>
                </a:highlight>
              </a:rPr>
              <a:t>. It is an error if there is no such item.</a:t>
            </a:r>
            <a:endParaRPr sz="1200">
              <a:solidFill>
                <a:schemeClr val="dk1"/>
              </a:solidFill>
              <a:highlight>
                <a:srgbClr val="FFFFFF"/>
              </a:highlight>
            </a:endParaRPr>
          </a:p>
          <a:p>
            <a:pPr marL="0" lvl="0" indent="0" algn="l" rtl="0">
              <a:lnSpc>
                <a:spcPct val="115000"/>
              </a:lnSpc>
              <a:spcBef>
                <a:spcPts val="1900"/>
              </a:spcBef>
              <a:spcAft>
                <a:spcPts val="0"/>
              </a:spcAft>
              <a:buClr>
                <a:schemeClr val="dk1"/>
              </a:buClr>
              <a:buSzPts val="1100"/>
              <a:buFont typeface="Arial"/>
              <a:buNone/>
            </a:pPr>
            <a:r>
              <a:rPr lang="en" sz="1150">
                <a:solidFill>
                  <a:schemeClr val="dk1"/>
                </a:solidFill>
                <a:highlight>
                  <a:srgbClr val="FFFFFF"/>
                </a:highlight>
              </a:rPr>
              <a:t>list.</a:t>
            </a:r>
            <a:r>
              <a:rPr lang="en" sz="1450" b="1">
                <a:solidFill>
                  <a:schemeClr val="dk1"/>
                </a:solidFill>
                <a:highlight>
                  <a:srgbClr val="FFFFFF"/>
                </a:highlight>
              </a:rPr>
              <a:t>pop</a:t>
            </a:r>
            <a:r>
              <a:rPr lang="en" sz="1200">
                <a:solidFill>
                  <a:schemeClr val="dk1"/>
                </a:solidFill>
                <a:highlight>
                  <a:srgbClr val="FFFFFF"/>
                </a:highlight>
              </a:rPr>
              <a:t>(</a:t>
            </a:r>
            <a:r>
              <a:rPr lang="en" sz="1550">
                <a:solidFill>
                  <a:schemeClr val="dk1"/>
                </a:solidFill>
                <a:highlight>
                  <a:srgbClr val="FFFFFF"/>
                </a:highlight>
              </a:rPr>
              <a:t>[</a:t>
            </a:r>
            <a:r>
              <a:rPr lang="en" sz="1200" i="1">
                <a:solidFill>
                  <a:schemeClr val="dk1"/>
                </a:solidFill>
                <a:highlight>
                  <a:srgbClr val="FFFFFF"/>
                </a:highlight>
              </a:rPr>
              <a:t>i</a:t>
            </a:r>
            <a:r>
              <a:rPr lang="en" sz="1550">
                <a:solidFill>
                  <a:schemeClr val="dk1"/>
                </a:solidFill>
                <a:highlight>
                  <a:srgbClr val="FFFFFF"/>
                </a:highlight>
              </a:rPr>
              <a:t>]</a:t>
            </a:r>
            <a:r>
              <a:rPr lang="en" sz="1200">
                <a:solidFill>
                  <a:schemeClr val="dk1"/>
                </a:solidFill>
                <a:highlight>
                  <a:srgbClr val="FFFFFF"/>
                </a:highlight>
              </a:rPr>
              <a:t>)</a:t>
            </a:r>
            <a:endParaRPr sz="1200">
              <a:solidFill>
                <a:schemeClr val="dk1"/>
              </a:solidFill>
              <a:highlight>
                <a:srgbClr val="FFFFFF"/>
              </a:highlight>
            </a:endParaRPr>
          </a:p>
          <a:p>
            <a:pPr marL="292100" lvl="0" indent="0" algn="just" rtl="0">
              <a:lnSpc>
                <a:spcPct val="130000"/>
              </a:lnSpc>
              <a:spcBef>
                <a:spcPts val="1100"/>
              </a:spcBef>
              <a:spcAft>
                <a:spcPts val="0"/>
              </a:spcAft>
              <a:buClr>
                <a:schemeClr val="dk1"/>
              </a:buClr>
              <a:buSzPts val="1100"/>
              <a:buFont typeface="Arial"/>
              <a:buNone/>
            </a:pPr>
            <a:r>
              <a:rPr lang="en" sz="1200">
                <a:solidFill>
                  <a:schemeClr val="dk1"/>
                </a:solidFill>
                <a:highlight>
                  <a:srgbClr val="FFFFFF"/>
                </a:highlight>
              </a:rPr>
              <a:t>Remove the item at the given position in the list, and return it. If no index is specified, </a:t>
            </a:r>
            <a:r>
              <a:rPr lang="en" sz="1150">
                <a:solidFill>
                  <a:schemeClr val="dk1"/>
                </a:solidFill>
                <a:highlight>
                  <a:srgbClr val="ECF0F3"/>
                </a:highlight>
              </a:rPr>
              <a:t>a.pop()</a:t>
            </a:r>
            <a:r>
              <a:rPr lang="en" sz="1200">
                <a:solidFill>
                  <a:schemeClr val="dk1"/>
                </a:solidFill>
                <a:highlight>
                  <a:srgbClr val="FFFFFF"/>
                </a:highlight>
              </a:rPr>
              <a:t> removes and returns the last item in the list. (The square brackets around the </a:t>
            </a:r>
            <a:r>
              <a:rPr lang="en" sz="1200" i="1">
                <a:solidFill>
                  <a:schemeClr val="dk1"/>
                </a:solidFill>
                <a:highlight>
                  <a:srgbClr val="FFFFFF"/>
                </a:highlight>
              </a:rPr>
              <a:t>i</a:t>
            </a:r>
            <a:r>
              <a:rPr lang="en" sz="1200">
                <a:solidFill>
                  <a:schemeClr val="dk1"/>
                </a:solidFill>
                <a:highlight>
                  <a:srgbClr val="FFFFFF"/>
                </a:highlight>
              </a:rPr>
              <a:t> in the method signature denote that the parameter is optional, not that you should type square brackets at that position. You will see this notation frequently in the Python Library Reference.)</a:t>
            </a:r>
            <a:endParaRPr sz="1200">
              <a:solidFill>
                <a:schemeClr val="dk1"/>
              </a:solidFill>
              <a:highlight>
                <a:srgbClr val="FFFFFF"/>
              </a:highlight>
            </a:endParaRPr>
          </a:p>
          <a:p>
            <a:pPr marL="0" lvl="0" indent="0" algn="l" rtl="0">
              <a:lnSpc>
                <a:spcPct val="115000"/>
              </a:lnSpc>
              <a:spcBef>
                <a:spcPts val="1900"/>
              </a:spcBef>
              <a:spcAft>
                <a:spcPts val="0"/>
              </a:spcAft>
              <a:buClr>
                <a:schemeClr val="dk1"/>
              </a:buClr>
              <a:buSzPts val="1100"/>
              <a:buFont typeface="Arial"/>
              <a:buNone/>
            </a:pPr>
            <a:r>
              <a:rPr lang="en" sz="1150">
                <a:solidFill>
                  <a:schemeClr val="dk1"/>
                </a:solidFill>
                <a:highlight>
                  <a:srgbClr val="FFFFFF"/>
                </a:highlight>
              </a:rPr>
              <a:t>list.</a:t>
            </a:r>
            <a:r>
              <a:rPr lang="en" sz="1450" b="1">
                <a:solidFill>
                  <a:schemeClr val="dk1"/>
                </a:solidFill>
                <a:highlight>
                  <a:srgbClr val="FFFFFF"/>
                </a:highlight>
              </a:rPr>
              <a:t>index</a:t>
            </a:r>
            <a:r>
              <a:rPr lang="en" sz="1200">
                <a:solidFill>
                  <a:schemeClr val="dk1"/>
                </a:solidFill>
                <a:highlight>
                  <a:srgbClr val="FFFFFF"/>
                </a:highlight>
              </a:rPr>
              <a:t>(</a:t>
            </a:r>
            <a:r>
              <a:rPr lang="en" sz="1200" i="1">
                <a:solidFill>
                  <a:schemeClr val="dk1"/>
                </a:solidFill>
                <a:highlight>
                  <a:srgbClr val="FFFFFF"/>
                </a:highlight>
              </a:rPr>
              <a:t>x</a:t>
            </a:r>
            <a:r>
              <a:rPr lang="en" sz="1200">
                <a:solidFill>
                  <a:schemeClr val="dk1"/>
                </a:solidFill>
                <a:highlight>
                  <a:srgbClr val="FFFFFF"/>
                </a:highlight>
              </a:rPr>
              <a:t>)</a:t>
            </a:r>
            <a:endParaRPr sz="1200">
              <a:solidFill>
                <a:schemeClr val="dk1"/>
              </a:solidFill>
              <a:highlight>
                <a:srgbClr val="FFFFFF"/>
              </a:highlight>
            </a:endParaRPr>
          </a:p>
          <a:p>
            <a:pPr marL="292100" lvl="0" indent="0" algn="just" rtl="0">
              <a:lnSpc>
                <a:spcPct val="130000"/>
              </a:lnSpc>
              <a:spcBef>
                <a:spcPts val="1100"/>
              </a:spcBef>
              <a:spcAft>
                <a:spcPts val="0"/>
              </a:spcAft>
              <a:buClr>
                <a:schemeClr val="dk1"/>
              </a:buClr>
              <a:buSzPts val="1100"/>
              <a:buFont typeface="Arial"/>
              <a:buNone/>
            </a:pPr>
            <a:r>
              <a:rPr lang="en" sz="1200">
                <a:solidFill>
                  <a:schemeClr val="dk1"/>
                </a:solidFill>
                <a:highlight>
                  <a:srgbClr val="FFFFFF"/>
                </a:highlight>
              </a:rPr>
              <a:t>Return the index in the list of the first item whose value is </a:t>
            </a:r>
            <a:r>
              <a:rPr lang="en" sz="1200" i="1">
                <a:solidFill>
                  <a:schemeClr val="dk1"/>
                </a:solidFill>
                <a:highlight>
                  <a:srgbClr val="FFFFFF"/>
                </a:highlight>
              </a:rPr>
              <a:t>x</a:t>
            </a:r>
            <a:r>
              <a:rPr lang="en" sz="1200">
                <a:solidFill>
                  <a:schemeClr val="dk1"/>
                </a:solidFill>
                <a:highlight>
                  <a:srgbClr val="FFFFFF"/>
                </a:highlight>
              </a:rPr>
              <a:t>. It is an error if there is no such item.</a:t>
            </a:r>
            <a:endParaRPr sz="1200">
              <a:solidFill>
                <a:schemeClr val="dk1"/>
              </a:solidFill>
              <a:highlight>
                <a:srgbClr val="FFFFFF"/>
              </a:highlight>
            </a:endParaRPr>
          </a:p>
          <a:p>
            <a:pPr marL="0" lvl="0" indent="0" algn="l" rtl="0">
              <a:lnSpc>
                <a:spcPct val="115000"/>
              </a:lnSpc>
              <a:spcBef>
                <a:spcPts val="1900"/>
              </a:spcBef>
              <a:spcAft>
                <a:spcPts val="0"/>
              </a:spcAft>
              <a:buClr>
                <a:schemeClr val="dk1"/>
              </a:buClr>
              <a:buSzPts val="1100"/>
              <a:buFont typeface="Arial"/>
              <a:buNone/>
            </a:pPr>
            <a:r>
              <a:rPr lang="en" sz="1150">
                <a:solidFill>
                  <a:schemeClr val="dk1"/>
                </a:solidFill>
                <a:highlight>
                  <a:srgbClr val="FFFFFF"/>
                </a:highlight>
              </a:rPr>
              <a:t>list.</a:t>
            </a:r>
            <a:r>
              <a:rPr lang="en" sz="1450" b="1">
                <a:solidFill>
                  <a:schemeClr val="dk1"/>
                </a:solidFill>
                <a:highlight>
                  <a:srgbClr val="FFFFFF"/>
                </a:highlight>
              </a:rPr>
              <a:t>count</a:t>
            </a:r>
            <a:r>
              <a:rPr lang="en" sz="1200">
                <a:solidFill>
                  <a:schemeClr val="dk1"/>
                </a:solidFill>
                <a:highlight>
                  <a:srgbClr val="FFFFFF"/>
                </a:highlight>
              </a:rPr>
              <a:t>(</a:t>
            </a:r>
            <a:r>
              <a:rPr lang="en" sz="1200" i="1">
                <a:solidFill>
                  <a:schemeClr val="dk1"/>
                </a:solidFill>
                <a:highlight>
                  <a:srgbClr val="FFFFFF"/>
                </a:highlight>
              </a:rPr>
              <a:t>x</a:t>
            </a:r>
            <a:r>
              <a:rPr lang="en" sz="1200">
                <a:solidFill>
                  <a:schemeClr val="dk1"/>
                </a:solidFill>
                <a:highlight>
                  <a:srgbClr val="FFFFFF"/>
                </a:highlight>
              </a:rPr>
              <a:t>)</a:t>
            </a:r>
            <a:endParaRPr sz="1200">
              <a:solidFill>
                <a:schemeClr val="dk1"/>
              </a:solidFill>
              <a:highlight>
                <a:srgbClr val="FFFFFF"/>
              </a:highlight>
            </a:endParaRPr>
          </a:p>
          <a:p>
            <a:pPr marL="292100" lvl="0" indent="0" algn="just" rtl="0">
              <a:lnSpc>
                <a:spcPct val="130000"/>
              </a:lnSpc>
              <a:spcBef>
                <a:spcPts val="1100"/>
              </a:spcBef>
              <a:spcAft>
                <a:spcPts val="0"/>
              </a:spcAft>
              <a:buClr>
                <a:schemeClr val="dk1"/>
              </a:buClr>
              <a:buSzPts val="1100"/>
              <a:buFont typeface="Arial"/>
              <a:buNone/>
            </a:pPr>
            <a:r>
              <a:rPr lang="en" sz="1200">
                <a:solidFill>
                  <a:schemeClr val="dk1"/>
                </a:solidFill>
                <a:highlight>
                  <a:srgbClr val="FFFFFF"/>
                </a:highlight>
              </a:rPr>
              <a:t>Return the number of times </a:t>
            </a:r>
            <a:r>
              <a:rPr lang="en" sz="1200" i="1">
                <a:solidFill>
                  <a:schemeClr val="dk1"/>
                </a:solidFill>
                <a:highlight>
                  <a:srgbClr val="FFFFFF"/>
                </a:highlight>
              </a:rPr>
              <a:t>x</a:t>
            </a:r>
            <a:r>
              <a:rPr lang="en" sz="1200">
                <a:solidFill>
                  <a:schemeClr val="dk1"/>
                </a:solidFill>
                <a:highlight>
                  <a:srgbClr val="FFFFFF"/>
                </a:highlight>
              </a:rPr>
              <a:t> appears in the list.</a:t>
            </a:r>
            <a:endParaRPr sz="1200">
              <a:solidFill>
                <a:schemeClr val="dk1"/>
              </a:solidFill>
              <a:highlight>
                <a:srgbClr val="FFFFFF"/>
              </a:highlight>
            </a:endParaRPr>
          </a:p>
          <a:p>
            <a:pPr marL="0" lvl="0" indent="0" algn="l" rtl="0">
              <a:lnSpc>
                <a:spcPct val="115000"/>
              </a:lnSpc>
              <a:spcBef>
                <a:spcPts val="1900"/>
              </a:spcBef>
              <a:spcAft>
                <a:spcPts val="0"/>
              </a:spcAft>
              <a:buClr>
                <a:schemeClr val="dk1"/>
              </a:buClr>
              <a:buSzPts val="1100"/>
              <a:buFont typeface="Arial"/>
              <a:buNone/>
            </a:pPr>
            <a:r>
              <a:rPr lang="en" sz="1150">
                <a:solidFill>
                  <a:schemeClr val="dk1"/>
                </a:solidFill>
                <a:highlight>
                  <a:srgbClr val="FFFFFF"/>
                </a:highlight>
              </a:rPr>
              <a:t>list.</a:t>
            </a:r>
            <a:r>
              <a:rPr lang="en" sz="1450" b="1">
                <a:solidFill>
                  <a:schemeClr val="dk1"/>
                </a:solidFill>
                <a:highlight>
                  <a:srgbClr val="FFFFFF"/>
                </a:highlight>
              </a:rPr>
              <a:t>sort</a:t>
            </a:r>
            <a:r>
              <a:rPr lang="en" sz="1200">
                <a:solidFill>
                  <a:schemeClr val="dk1"/>
                </a:solidFill>
                <a:highlight>
                  <a:srgbClr val="FFFFFF"/>
                </a:highlight>
              </a:rPr>
              <a:t>(</a:t>
            </a:r>
            <a:r>
              <a:rPr lang="en" sz="1200" i="1">
                <a:solidFill>
                  <a:schemeClr val="dk1"/>
                </a:solidFill>
                <a:highlight>
                  <a:srgbClr val="FFFFFF"/>
                </a:highlight>
              </a:rPr>
              <a:t>cmp=None</a:t>
            </a:r>
            <a:r>
              <a:rPr lang="en" sz="1200">
                <a:solidFill>
                  <a:schemeClr val="dk1"/>
                </a:solidFill>
                <a:highlight>
                  <a:srgbClr val="FFFFFF"/>
                </a:highlight>
              </a:rPr>
              <a:t>, </a:t>
            </a:r>
            <a:r>
              <a:rPr lang="en" sz="1200" i="1">
                <a:solidFill>
                  <a:schemeClr val="dk1"/>
                </a:solidFill>
                <a:highlight>
                  <a:srgbClr val="FFFFFF"/>
                </a:highlight>
              </a:rPr>
              <a:t>key=None</a:t>
            </a:r>
            <a:r>
              <a:rPr lang="en" sz="1200">
                <a:solidFill>
                  <a:schemeClr val="dk1"/>
                </a:solidFill>
                <a:highlight>
                  <a:srgbClr val="FFFFFF"/>
                </a:highlight>
              </a:rPr>
              <a:t>, </a:t>
            </a:r>
            <a:r>
              <a:rPr lang="en" sz="1200" i="1">
                <a:solidFill>
                  <a:schemeClr val="dk1"/>
                </a:solidFill>
                <a:highlight>
                  <a:srgbClr val="FFFFFF"/>
                </a:highlight>
              </a:rPr>
              <a:t>reverse=False</a:t>
            </a:r>
            <a:r>
              <a:rPr lang="en" sz="1200">
                <a:solidFill>
                  <a:schemeClr val="dk1"/>
                </a:solidFill>
                <a:highlight>
                  <a:srgbClr val="FFFFFF"/>
                </a:highlight>
              </a:rPr>
              <a:t>)</a:t>
            </a:r>
            <a:endParaRPr sz="1200">
              <a:solidFill>
                <a:schemeClr val="dk1"/>
              </a:solidFill>
              <a:highlight>
                <a:srgbClr val="FFFFFF"/>
              </a:highlight>
            </a:endParaRPr>
          </a:p>
          <a:p>
            <a:pPr marL="292100" lvl="0" indent="0" algn="just" rtl="0">
              <a:lnSpc>
                <a:spcPct val="130000"/>
              </a:lnSpc>
              <a:spcBef>
                <a:spcPts val="1100"/>
              </a:spcBef>
              <a:spcAft>
                <a:spcPts val="0"/>
              </a:spcAft>
              <a:buClr>
                <a:schemeClr val="dk1"/>
              </a:buClr>
              <a:buSzPts val="1100"/>
              <a:buFont typeface="Arial"/>
              <a:buNone/>
            </a:pPr>
            <a:r>
              <a:rPr lang="en" sz="1200">
                <a:solidFill>
                  <a:schemeClr val="dk1"/>
                </a:solidFill>
                <a:highlight>
                  <a:srgbClr val="FFFFFF"/>
                </a:highlight>
              </a:rPr>
              <a:t>Sort the items of the list in place (the arguments can be used for sort customization, see </a:t>
            </a:r>
            <a:r>
              <a:rPr lang="en" sz="1150" b="1" u="sng">
                <a:solidFill>
                  <a:srgbClr val="355F7C"/>
                </a:solidFill>
                <a:highlight>
                  <a:srgbClr val="FFFFFF"/>
                </a:highlight>
                <a:hlinkClick r:id="rId3"/>
              </a:rPr>
              <a:t>sorted()</a:t>
            </a:r>
            <a:r>
              <a:rPr lang="en" sz="1200">
                <a:solidFill>
                  <a:schemeClr val="dk1"/>
                </a:solidFill>
                <a:highlight>
                  <a:srgbClr val="FFFFFF"/>
                </a:highlight>
              </a:rPr>
              <a:t> for their explanation).</a:t>
            </a:r>
            <a:endParaRPr sz="1200">
              <a:solidFill>
                <a:schemeClr val="dk1"/>
              </a:solidFill>
              <a:highlight>
                <a:srgbClr val="FFFFFF"/>
              </a:highlight>
            </a:endParaRPr>
          </a:p>
          <a:p>
            <a:pPr marL="0" lvl="0" indent="0" algn="l" rtl="0">
              <a:lnSpc>
                <a:spcPct val="115000"/>
              </a:lnSpc>
              <a:spcBef>
                <a:spcPts val="1900"/>
              </a:spcBef>
              <a:spcAft>
                <a:spcPts val="0"/>
              </a:spcAft>
              <a:buClr>
                <a:schemeClr val="dk1"/>
              </a:buClr>
              <a:buSzPts val="1100"/>
              <a:buFont typeface="Arial"/>
              <a:buNone/>
            </a:pPr>
            <a:r>
              <a:rPr lang="en" sz="1150">
                <a:solidFill>
                  <a:schemeClr val="dk1"/>
                </a:solidFill>
                <a:highlight>
                  <a:srgbClr val="FFFFFF"/>
                </a:highlight>
              </a:rPr>
              <a:t>list.</a:t>
            </a:r>
            <a:r>
              <a:rPr lang="en" sz="1450" b="1">
                <a:solidFill>
                  <a:schemeClr val="dk1"/>
                </a:solidFill>
                <a:highlight>
                  <a:srgbClr val="FFFFFF"/>
                </a:highlight>
              </a:rPr>
              <a:t>reverse</a:t>
            </a:r>
            <a:r>
              <a:rPr lang="en" sz="1200">
                <a:solidFill>
                  <a:schemeClr val="dk1"/>
                </a:solidFill>
                <a:highlight>
                  <a:srgbClr val="FFFFFF"/>
                </a:highlight>
              </a:rPr>
              <a:t>()</a:t>
            </a:r>
            <a:endParaRPr sz="1200">
              <a:solidFill>
                <a:schemeClr val="dk1"/>
              </a:solidFill>
              <a:highlight>
                <a:srgbClr val="FFFFFF"/>
              </a:highlight>
            </a:endParaRPr>
          </a:p>
          <a:p>
            <a:pPr marL="292100" lvl="0" indent="0" algn="just" rtl="0">
              <a:lnSpc>
                <a:spcPct val="130000"/>
              </a:lnSpc>
              <a:spcBef>
                <a:spcPts val="1100"/>
              </a:spcBef>
              <a:spcAft>
                <a:spcPts val="0"/>
              </a:spcAft>
              <a:buClr>
                <a:schemeClr val="dk1"/>
              </a:buClr>
              <a:buSzPts val="1100"/>
              <a:buFont typeface="Arial"/>
              <a:buNone/>
            </a:pPr>
            <a:r>
              <a:rPr lang="en" sz="1200">
                <a:solidFill>
                  <a:schemeClr val="dk1"/>
                </a:solidFill>
                <a:highlight>
                  <a:srgbClr val="FFFFFF"/>
                </a:highlight>
              </a:rPr>
              <a:t>Reverse the elements of the list, in place.</a:t>
            </a:r>
            <a:endParaRPr sz="1200">
              <a:solidFill>
                <a:schemeClr val="dk1"/>
              </a:solidFill>
              <a:highlight>
                <a:srgbClr val="FFFFFF"/>
              </a:highlight>
            </a:endParaRPr>
          </a:p>
          <a:p>
            <a:pPr marL="0" marR="0" lvl="0" indent="0" algn="l" rtl="0">
              <a:spcBef>
                <a:spcPts val="1900"/>
              </a:spcBef>
              <a:spcAft>
                <a:spcPts val="0"/>
              </a:spcAft>
              <a:buFont typeface="Arial"/>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8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8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8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43e03ca1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543e03ca13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543e03ca13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543e03ca13_3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43e03ca13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g543e03ca13_3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43e03ca13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43e03ca13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3e03ca13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543e03ca13_3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43e03ca13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543e03ca13_3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3e03ca13_3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g543e03ca13_3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b3bea192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28b3bea19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50">
                <a:solidFill>
                  <a:schemeClr val="dk1"/>
                </a:solidFill>
                <a:highlight>
                  <a:srgbClr val="FFFFFF"/>
                </a:highlight>
              </a:rPr>
              <a:t>List </a:t>
            </a:r>
            <a:endParaRPr sz="1150">
              <a:solidFill>
                <a:schemeClr val="dk1"/>
              </a:solidFill>
              <a:highlight>
                <a:srgbClr val="FFFFFF"/>
              </a:highlight>
            </a:endParaRPr>
          </a:p>
          <a:p>
            <a:pPr marL="0" marR="0" lvl="0" indent="0" algn="l" rtl="0">
              <a:spcBef>
                <a:spcPts val="0"/>
              </a:spcBef>
              <a:spcAft>
                <a:spcPts val="0"/>
              </a:spcAft>
              <a:buFont typeface="Arial"/>
              <a:buNone/>
            </a:pPr>
            <a:r>
              <a:rPr lang="en" sz="1150">
                <a:solidFill>
                  <a:schemeClr val="dk1"/>
                </a:solidFill>
                <a:highlight>
                  <a:srgbClr val="FFFFFF"/>
                </a:highlight>
              </a:rPr>
              <a:t>x += [2]       mutates</a:t>
            </a:r>
            <a:endParaRPr sz="1150">
              <a:solidFill>
                <a:schemeClr val="dk1"/>
              </a:solidFill>
              <a:highlight>
                <a:srgbClr val="FFFFFF"/>
              </a:highlight>
            </a:endParaRPr>
          </a:p>
          <a:p>
            <a:pPr marL="0" marR="0" lvl="0" indent="0" algn="l" rtl="0">
              <a:spcBef>
                <a:spcPts val="0"/>
              </a:spcBef>
              <a:spcAft>
                <a:spcPts val="0"/>
              </a:spcAft>
              <a:buFont typeface="Arial"/>
              <a:buNone/>
            </a:pPr>
            <a:r>
              <a:rPr lang="en" sz="1150">
                <a:solidFill>
                  <a:schemeClr val="dk1"/>
                </a:solidFill>
                <a:highlight>
                  <a:srgbClr val="FFFFFF"/>
                </a:highlight>
              </a:rPr>
              <a:t>x = x + [2]   will create a new list</a:t>
            </a:r>
            <a:endParaRPr sz="1150">
              <a:solidFill>
                <a:schemeClr val="dk1"/>
              </a:solidFill>
              <a:highlight>
                <a:srgbClr val="FFFFFF"/>
              </a:highlight>
            </a:endParaRPr>
          </a:p>
          <a:p>
            <a:pPr marL="0" marR="0" lvl="0" indent="0" algn="l" rtl="0">
              <a:spcBef>
                <a:spcPts val="0"/>
              </a:spcBef>
              <a:spcAft>
                <a:spcPts val="0"/>
              </a:spcAft>
              <a:buFont typeface="Arial"/>
              <a:buNone/>
            </a:pPr>
            <a:endParaRPr sz="1150">
              <a:solidFill>
                <a:schemeClr val="dk1"/>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43e03ca13_3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g543e03ca13_3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43e03ca13_3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543e03ca13_3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3e03ca13_3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3e03ca13_3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8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8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9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I changed the x() and y() functions to be x_val() and y_val() to be more clear about what they do</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9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“Represent lines as two-tuples of the start and end points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9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9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00: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Lis is immutable and tuples aren’t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102: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104: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06: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r>
              <a:rPr lang="en" sz="1100" b="0" i="0" u="none" strike="noStrike" cap="none">
                <a:solidFill>
                  <a:schemeClr val="dk1"/>
                </a:solidFill>
              </a:rPr>
              <a:t>Start, end, length, consecutive</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108: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11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1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11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1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11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4" name="Google Shape;564;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12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12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0" name="Google Shape;580;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12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9" name="Google Shape;589;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12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12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3" name="Google Shape;603;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13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13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7" name="Google Shape;617;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13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4" name="Google Shape;624;p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13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1" name="Google Shape;631;p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13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8" name="Google Shape;638;p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14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5" name="Google Shape;645;p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a:t>In one element tuple creation, format requires a comma after the element.</a:t>
            </a:r>
            <a:endParaRPr sz="1100" b="0" i="0" u="none" strike="noStrike" cap="none"/>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143: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p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543e03ca13_3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543e03ca13_3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145: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3" name="Google Shape;663;p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149: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p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155: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7" name="Google Shape;687;p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157: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4" name="Google Shape;694;p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159: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p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161: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8" name="Google Shape;708;p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9: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r>
              <a:rPr lang="en" sz="1100" b="0" i="0" u="none" strike="noStrike" cap="none">
                <a:solidFill>
                  <a:schemeClr val="dk1"/>
                </a:solidFill>
              </a:rPr>
              <a:t>s makes a shallow copy of r, the tuple</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163: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5" name="Google Shape;715;p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165: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2" name="Google Shape;722;p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167: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9" name="Google Shape;729;p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169: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6" name="Google Shape;736;p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171: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3" name="Google Shape;743;p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173: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0" name="Google Shape;750;p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175: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7" name="Google Shape;757;p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177: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4" name="Google Shape;764;p1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179:notes"/>
          <p:cNvSpPr>
            <a:spLocks noGrp="1" noRot="1" noChangeAspect="1"/>
          </p:cNvSpPr>
          <p:nvPr>
            <p:ph type="sldImg" idx="2"/>
          </p:nvPr>
        </p:nvSpPr>
        <p:spPr>
          <a:xfrm>
            <a:off x="1143212"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1" name="Google Shape;771;p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181:notes"/>
          <p:cNvSpPr>
            <a:spLocks noGrp="1" noRot="1" noChangeAspect="1"/>
          </p:cNvSpPr>
          <p:nvPr>
            <p:ph type="sldImg" idx="2"/>
          </p:nvPr>
        </p:nvSpPr>
        <p:spPr>
          <a:xfrm>
            <a:off x="381175"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8" name="Google Shape;778;p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 y="563759"/>
            <a:ext cx="8229600" cy="30093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1"/>
              </a:buClr>
              <a:buSzPts val="1400"/>
              <a:buFont typeface="Arial"/>
              <a:buNone/>
              <a:defRPr sz="7200" b="1" i="0" u="none" strike="noStrike" cap="none">
                <a:solidFill>
                  <a:schemeClr val="accent1"/>
                </a:solidFill>
                <a:latin typeface="Arial"/>
                <a:ea typeface="Arial"/>
                <a:cs typeface="Arial"/>
                <a:sym typeface="Arial"/>
              </a:defRPr>
            </a:lvl1pPr>
            <a:lvl2pPr lvl="1" indent="0" algn="l" rtl="0">
              <a:spcBef>
                <a:spcPts val="0"/>
              </a:spcBef>
              <a:spcAft>
                <a:spcPts val="0"/>
              </a:spcAft>
              <a:buClr>
                <a:schemeClr val="accent1"/>
              </a:buClr>
              <a:buSzPts val="1400"/>
              <a:buFont typeface="Arial"/>
              <a:buNone/>
              <a:defRPr sz="7200" b="1" i="0" u="none" strike="noStrike" cap="none">
                <a:solidFill>
                  <a:schemeClr val="accent1"/>
                </a:solidFill>
                <a:latin typeface="Arial"/>
                <a:ea typeface="Arial"/>
                <a:cs typeface="Arial"/>
                <a:sym typeface="Arial"/>
              </a:defRPr>
            </a:lvl2pPr>
            <a:lvl3pPr lvl="2" indent="0" algn="l" rtl="0">
              <a:spcBef>
                <a:spcPts val="0"/>
              </a:spcBef>
              <a:spcAft>
                <a:spcPts val="0"/>
              </a:spcAft>
              <a:buClr>
                <a:schemeClr val="accent1"/>
              </a:buClr>
              <a:buSzPts val="1400"/>
              <a:buFont typeface="Arial"/>
              <a:buNone/>
              <a:defRPr sz="7200" b="1" i="0" u="none" strike="noStrike" cap="none">
                <a:solidFill>
                  <a:schemeClr val="accent1"/>
                </a:solidFill>
                <a:latin typeface="Arial"/>
                <a:ea typeface="Arial"/>
                <a:cs typeface="Arial"/>
                <a:sym typeface="Arial"/>
              </a:defRPr>
            </a:lvl3pPr>
            <a:lvl4pPr lvl="3" indent="0" algn="l" rtl="0">
              <a:spcBef>
                <a:spcPts val="0"/>
              </a:spcBef>
              <a:spcAft>
                <a:spcPts val="0"/>
              </a:spcAft>
              <a:buClr>
                <a:schemeClr val="accent1"/>
              </a:buClr>
              <a:buSzPts val="1400"/>
              <a:buFont typeface="Arial"/>
              <a:buNone/>
              <a:defRPr sz="7200" b="1" i="0" u="none" strike="noStrike" cap="none">
                <a:solidFill>
                  <a:schemeClr val="accent1"/>
                </a:solidFill>
                <a:latin typeface="Arial"/>
                <a:ea typeface="Arial"/>
                <a:cs typeface="Arial"/>
                <a:sym typeface="Arial"/>
              </a:defRPr>
            </a:lvl4pPr>
            <a:lvl5pPr lvl="4" indent="0" algn="l" rtl="0">
              <a:spcBef>
                <a:spcPts val="0"/>
              </a:spcBef>
              <a:spcAft>
                <a:spcPts val="0"/>
              </a:spcAft>
              <a:buClr>
                <a:schemeClr val="accent1"/>
              </a:buClr>
              <a:buSzPts val="1400"/>
              <a:buFont typeface="Arial"/>
              <a:buNone/>
              <a:defRPr sz="7200" b="1" i="0" u="none" strike="noStrike" cap="none">
                <a:solidFill>
                  <a:schemeClr val="accent1"/>
                </a:solidFill>
                <a:latin typeface="Arial"/>
                <a:ea typeface="Arial"/>
                <a:cs typeface="Arial"/>
                <a:sym typeface="Arial"/>
              </a:defRPr>
            </a:lvl5pPr>
            <a:lvl6pPr lvl="5" indent="0" algn="l" rtl="0">
              <a:spcBef>
                <a:spcPts val="0"/>
              </a:spcBef>
              <a:spcAft>
                <a:spcPts val="0"/>
              </a:spcAft>
              <a:buClr>
                <a:schemeClr val="accent1"/>
              </a:buClr>
              <a:buSzPts val="1400"/>
              <a:buFont typeface="Arial"/>
              <a:buNone/>
              <a:defRPr sz="7200" b="1" i="0" u="none" strike="noStrike" cap="none">
                <a:solidFill>
                  <a:schemeClr val="accent1"/>
                </a:solidFill>
                <a:latin typeface="Arial"/>
                <a:ea typeface="Arial"/>
                <a:cs typeface="Arial"/>
                <a:sym typeface="Arial"/>
              </a:defRPr>
            </a:lvl6pPr>
            <a:lvl7pPr lvl="6" indent="0" algn="l" rtl="0">
              <a:spcBef>
                <a:spcPts val="0"/>
              </a:spcBef>
              <a:spcAft>
                <a:spcPts val="0"/>
              </a:spcAft>
              <a:buClr>
                <a:schemeClr val="accent1"/>
              </a:buClr>
              <a:buSzPts val="1400"/>
              <a:buFont typeface="Arial"/>
              <a:buNone/>
              <a:defRPr sz="7200" b="1" i="0" u="none" strike="noStrike" cap="none">
                <a:solidFill>
                  <a:schemeClr val="accent1"/>
                </a:solidFill>
                <a:latin typeface="Arial"/>
                <a:ea typeface="Arial"/>
                <a:cs typeface="Arial"/>
                <a:sym typeface="Arial"/>
              </a:defRPr>
            </a:lvl7pPr>
            <a:lvl8pPr lvl="7" indent="0" algn="l" rtl="0">
              <a:spcBef>
                <a:spcPts val="0"/>
              </a:spcBef>
              <a:spcAft>
                <a:spcPts val="0"/>
              </a:spcAft>
              <a:buClr>
                <a:schemeClr val="accent1"/>
              </a:buClr>
              <a:buSzPts val="1400"/>
              <a:buFont typeface="Arial"/>
              <a:buNone/>
              <a:defRPr sz="7200" b="1" i="0" u="none" strike="noStrike" cap="none">
                <a:solidFill>
                  <a:schemeClr val="accent1"/>
                </a:solidFill>
                <a:latin typeface="Arial"/>
                <a:ea typeface="Arial"/>
                <a:cs typeface="Arial"/>
                <a:sym typeface="Arial"/>
              </a:defRPr>
            </a:lvl8pPr>
            <a:lvl9pPr lvl="8" indent="0" algn="l" rtl="0">
              <a:spcBef>
                <a:spcPts val="0"/>
              </a:spcBef>
              <a:spcAft>
                <a:spcPts val="0"/>
              </a:spcAft>
              <a:buClr>
                <a:schemeClr val="accent1"/>
              </a:buClr>
              <a:buSzPts val="1400"/>
              <a:buFont typeface="Arial"/>
              <a:buNone/>
              <a:defRPr sz="7200" b="1" i="0" u="none" strike="noStrike" cap="none">
                <a:solidFill>
                  <a:schemeClr val="accent1"/>
                </a:solidFill>
                <a:latin typeface="Arial"/>
                <a:ea typeface="Arial"/>
                <a:cs typeface="Arial"/>
                <a:sym typeface="Arial"/>
              </a:defRPr>
            </a:lvl9pPr>
          </a:lstStyle>
          <a:p>
            <a:endParaRPr/>
          </a:p>
        </p:txBody>
      </p:sp>
      <p:sp>
        <p:nvSpPr>
          <p:cNvPr id="11" name="Google Shape;11;p2"/>
          <p:cNvSpPr txBox="1">
            <a:spLocks noGrp="1"/>
          </p:cNvSpPr>
          <p:nvPr>
            <p:ph type="subTitle" idx="1"/>
          </p:nvPr>
        </p:nvSpPr>
        <p:spPr>
          <a:xfrm>
            <a:off x="457200" y="3716392"/>
            <a:ext cx="8229600" cy="12324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3000"/>
              <a:buFont typeface="Arial"/>
              <a:buNone/>
              <a:defRPr sz="48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2"/>
              </a:buClr>
              <a:buSzPts val="2400"/>
              <a:buFont typeface="Arial"/>
              <a:buNone/>
              <a:defRPr sz="48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chemeClr val="dk2"/>
              </a:buClr>
              <a:buSzPts val="2400"/>
              <a:buFont typeface="Arial"/>
              <a:buNone/>
              <a:defRPr sz="48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9pPr>
          </a:lstStyle>
          <a:p>
            <a:endParaRPr/>
          </a:p>
        </p:txBody>
      </p:sp>
      <p:cxnSp>
        <p:nvCxnSpPr>
          <p:cNvPr id="12" name="Google Shape;12;p2"/>
          <p:cNvCxnSpPr/>
          <p:nvPr/>
        </p:nvCxnSpPr>
        <p:spPr>
          <a:xfrm>
            <a:off x="457200" y="411479"/>
            <a:ext cx="8229600" cy="0"/>
          </a:xfrm>
          <a:prstGeom prst="straightConnector1">
            <a:avLst/>
          </a:prstGeom>
          <a:noFill/>
          <a:ln w="57150" cap="flat" cmpd="sng">
            <a:solidFill>
              <a:schemeClr val="accent1"/>
            </a:solidFill>
            <a:prstDash val="solid"/>
            <a:round/>
            <a:headEnd type="none" w="sm" len="sm"/>
            <a:tailEnd type="none" w="sm" len="sm"/>
          </a:ln>
        </p:spPr>
      </p:cxnSp>
      <p:cxnSp>
        <p:nvCxnSpPr>
          <p:cNvPr id="13" name="Google Shape;13;p2"/>
          <p:cNvCxnSpPr/>
          <p:nvPr/>
        </p:nvCxnSpPr>
        <p:spPr>
          <a:xfrm>
            <a:off x="457200" y="3633382"/>
            <a:ext cx="8229600" cy="0"/>
          </a:xfrm>
          <a:prstGeom prst="straightConnector1">
            <a:avLst/>
          </a:prstGeom>
          <a:noFill/>
          <a:ln w="571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1pPr>
            <a:lvl2pPr lvl="1" indent="0" rtl="0">
              <a:spcBef>
                <a:spcPts val="0"/>
              </a:spcBef>
              <a:spcAft>
                <a:spcPts val="0"/>
              </a:spcAft>
              <a:buClr>
                <a:schemeClr val="accent1"/>
              </a:buClr>
              <a:buSzPts val="1400"/>
              <a:buFont typeface="Arial"/>
              <a:buNone/>
              <a:defRPr sz="3600" b="1">
                <a:solidFill>
                  <a:schemeClr val="accent1"/>
                </a:solidFill>
              </a:defRPr>
            </a:lvl2pPr>
            <a:lvl3pPr lvl="2" indent="0" rtl="0">
              <a:spcBef>
                <a:spcPts val="0"/>
              </a:spcBef>
              <a:spcAft>
                <a:spcPts val="0"/>
              </a:spcAft>
              <a:buClr>
                <a:schemeClr val="accent1"/>
              </a:buClr>
              <a:buSzPts val="1400"/>
              <a:buFont typeface="Arial"/>
              <a:buNone/>
              <a:defRPr sz="3600" b="1">
                <a:solidFill>
                  <a:schemeClr val="accent1"/>
                </a:solidFill>
              </a:defRPr>
            </a:lvl3pPr>
            <a:lvl4pPr lvl="3" indent="0" rtl="0">
              <a:spcBef>
                <a:spcPts val="0"/>
              </a:spcBef>
              <a:spcAft>
                <a:spcPts val="0"/>
              </a:spcAft>
              <a:buClr>
                <a:schemeClr val="accent1"/>
              </a:buClr>
              <a:buSzPts val="1400"/>
              <a:buFont typeface="Arial"/>
              <a:buNone/>
              <a:defRPr sz="3600" b="1">
                <a:solidFill>
                  <a:schemeClr val="accent1"/>
                </a:solidFill>
              </a:defRPr>
            </a:lvl4pPr>
            <a:lvl5pPr lvl="4" indent="0" rtl="0">
              <a:spcBef>
                <a:spcPts val="0"/>
              </a:spcBef>
              <a:spcAft>
                <a:spcPts val="0"/>
              </a:spcAft>
              <a:buClr>
                <a:schemeClr val="accent1"/>
              </a:buClr>
              <a:buSzPts val="1400"/>
              <a:buFont typeface="Arial"/>
              <a:buNone/>
              <a:defRPr sz="3600" b="1">
                <a:solidFill>
                  <a:schemeClr val="accent1"/>
                </a:solidFill>
              </a:defRPr>
            </a:lvl5pPr>
            <a:lvl6pPr lvl="5" indent="0" rtl="0">
              <a:spcBef>
                <a:spcPts val="0"/>
              </a:spcBef>
              <a:spcAft>
                <a:spcPts val="0"/>
              </a:spcAft>
              <a:buClr>
                <a:schemeClr val="accent1"/>
              </a:buClr>
              <a:buSzPts val="1400"/>
              <a:buFont typeface="Arial"/>
              <a:buNone/>
              <a:defRPr sz="3600" b="1">
                <a:solidFill>
                  <a:schemeClr val="accent1"/>
                </a:solidFill>
              </a:defRPr>
            </a:lvl6pPr>
            <a:lvl7pPr lvl="6" indent="0" rtl="0">
              <a:spcBef>
                <a:spcPts val="0"/>
              </a:spcBef>
              <a:spcAft>
                <a:spcPts val="0"/>
              </a:spcAft>
              <a:buClr>
                <a:schemeClr val="accent1"/>
              </a:buClr>
              <a:buSzPts val="1400"/>
              <a:buFont typeface="Arial"/>
              <a:buNone/>
              <a:defRPr sz="3600" b="1">
                <a:solidFill>
                  <a:schemeClr val="accent1"/>
                </a:solidFill>
              </a:defRPr>
            </a:lvl7pPr>
            <a:lvl8pPr lvl="7" indent="0" rtl="0">
              <a:spcBef>
                <a:spcPts val="0"/>
              </a:spcBef>
              <a:spcAft>
                <a:spcPts val="0"/>
              </a:spcAft>
              <a:buClr>
                <a:schemeClr val="accent1"/>
              </a:buClr>
              <a:buSzPts val="1400"/>
              <a:buFont typeface="Arial"/>
              <a:buNone/>
              <a:defRPr sz="3600" b="1">
                <a:solidFill>
                  <a:schemeClr val="accent1"/>
                </a:solidFill>
              </a:defRPr>
            </a:lvl8pPr>
            <a:lvl9pPr lvl="8" indent="0" rtl="0">
              <a:spcBef>
                <a:spcPts val="0"/>
              </a:spcBef>
              <a:spcAft>
                <a:spcPts val="0"/>
              </a:spcAft>
              <a:buClr>
                <a:schemeClr val="accent1"/>
              </a:buClr>
              <a:buSzPts val="1400"/>
              <a:buFont typeface="Arial"/>
              <a:buNone/>
              <a:defRPr sz="3600" b="1">
                <a:solidFill>
                  <a:schemeClr val="accent1"/>
                </a:solidFill>
              </a:defRPr>
            </a:lvl9pPr>
          </a:lstStyle>
          <a:p>
            <a:endParaRPr/>
          </a:p>
        </p:txBody>
      </p:sp>
      <p:cxnSp>
        <p:nvCxnSpPr>
          <p:cNvPr id="51" name="Google Shape;51;p12"/>
          <p:cNvCxnSpPr/>
          <p:nvPr/>
        </p:nvCxnSpPr>
        <p:spPr>
          <a:xfrm>
            <a:off x="457200" y="1143000"/>
            <a:ext cx="8229600" cy="0"/>
          </a:xfrm>
          <a:prstGeom prst="straightConnector1">
            <a:avLst/>
          </a:prstGeom>
          <a:noFill/>
          <a:ln w="5080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3"/>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chemeClr val="dk1"/>
              </a:buClr>
              <a:buSzPts val="3000"/>
              <a:buFont typeface="Arial"/>
              <a:buNone/>
              <a:defRPr sz="1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54" name="Google Shape;54;p13"/>
          <p:cNvCxnSpPr/>
          <p:nvPr/>
        </p:nvCxnSpPr>
        <p:spPr>
          <a:xfrm>
            <a:off x="457200" y="4317760"/>
            <a:ext cx="8229600" cy="0"/>
          </a:xfrm>
          <a:prstGeom prst="straightConnector1">
            <a:avLst/>
          </a:prstGeom>
          <a:noFill/>
          <a:ln w="50800" cap="flat" cmpd="sng">
            <a:solidFill>
              <a:schemeClr val="lt2"/>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cxnSp>
        <p:nvCxnSpPr>
          <p:cNvPr id="56" name="Google Shape;56;p14"/>
          <p:cNvCxnSpPr/>
          <p:nvPr/>
        </p:nvCxnSpPr>
        <p:spPr>
          <a:xfrm>
            <a:off x="457200" y="113139"/>
            <a:ext cx="8229600" cy="0"/>
          </a:xfrm>
          <a:prstGeom prst="straightConnector1">
            <a:avLst/>
          </a:prstGeom>
          <a:noFill/>
          <a:ln w="50800" cap="flat" cmpd="sng">
            <a:solidFill>
              <a:schemeClr val="lt2"/>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16"/>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3" name="Google Shape;63;p16"/>
          <p:cNvSpPr/>
          <p:nvPr/>
        </p:nvSpPr>
        <p:spPr>
          <a:xfrm flipH="1">
            <a:off x="8246400" y="4245875"/>
            <a:ext cx="897600" cy="897600"/>
          </a:xfrm>
          <a:prstGeom prst="round1Rect">
            <a:avLst>
              <a:gd name="adj" fmla="val 16667"/>
            </a:avLst>
          </a:prstGeom>
          <a:solidFill>
            <a:schemeClr val="lt1">
              <a:alpha val="678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4" name="Google Shape;64;p16"/>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2pPr>
            <a:lvl3pPr lvl="2" indent="0" rtl="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3pPr>
            <a:lvl4pPr lvl="3" indent="0" rtl="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4pPr>
            <a:lvl5pPr lvl="4" indent="0" rtl="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5pPr>
            <a:lvl6pPr lvl="5" indent="0" rtl="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6pPr>
            <a:lvl7pPr lvl="6" indent="0" rtl="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7pPr>
            <a:lvl8pPr lvl="7" indent="0" rtl="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8pPr>
            <a:lvl9pPr lvl="8" indent="0" rtl="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9pPr>
          </a:lstStyle>
          <a:p>
            <a:endParaRPr/>
          </a:p>
        </p:txBody>
      </p:sp>
      <p:sp>
        <p:nvSpPr>
          <p:cNvPr id="65" name="Google Shape;65;p16"/>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0" marR="0" lvl="1"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2pPr>
            <a:lvl3pPr marL="0" marR="0" lvl="2"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3pPr>
            <a:lvl4pPr marL="0" marR="0" lvl="3"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4pPr>
            <a:lvl5pPr marL="0" marR="0" lvl="4"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5pPr>
            <a:lvl6pPr marL="0" marR="0" lvl="5"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6pPr>
            <a:lvl7pPr marL="0" marR="0" lvl="6"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7pPr>
            <a:lvl8pPr marL="0" marR="0" lvl="7"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8pPr>
            <a:lvl9pPr marL="0" marR="0" lvl="8"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66" name="Google Shape;66;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sp>
        <p:nvSpPr>
          <p:cNvPr id="68" name="Google Shape;68;p1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9" name="Google Shape;69;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0" name="Google Shape;70;p1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a:endParaRPr/>
          </a:p>
        </p:txBody>
      </p:sp>
      <p:sp>
        <p:nvSpPr>
          <p:cNvPr id="71" name="Google Shape;71;p1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72" name="Google Shape;72;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Roboto"/>
              <a:buNone/>
              <a:defRPr sz="4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2pPr>
            <a:lvl3pPr lvl="2" indent="0" rtl="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3pPr>
            <a:lvl4pPr lvl="3" indent="0" rtl="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4pPr>
            <a:lvl5pPr lvl="4" indent="0" rtl="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5pPr>
            <a:lvl6pPr lvl="5" indent="0" rtl="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6pPr>
            <a:lvl7pPr lvl="6" indent="0" rtl="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7pPr>
            <a:lvl8pPr lvl="7" indent="0" rtl="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8pPr>
            <a:lvl9pPr lvl="8" indent="0" rtl="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9pPr>
          </a:lstStyle>
          <a:p>
            <a:endParaRPr/>
          </a:p>
        </p:txBody>
      </p:sp>
      <p:sp>
        <p:nvSpPr>
          <p:cNvPr id="75" name="Google Shape;75;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8" name="Google Shape;78;p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9" name="Google Shape;79;p1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a:endParaRPr/>
          </a:p>
        </p:txBody>
      </p:sp>
      <p:sp>
        <p:nvSpPr>
          <p:cNvPr id="80" name="Google Shape;80;p19"/>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endParaRPr/>
          </a:p>
        </p:txBody>
      </p:sp>
      <p:sp>
        <p:nvSpPr>
          <p:cNvPr id="81" name="Google Shape;81;p19"/>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endParaRPr/>
          </a:p>
        </p:txBody>
      </p:sp>
      <p:sp>
        <p:nvSpPr>
          <p:cNvPr id="82" name="Google Shape;82;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20"/>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5" name="Google Shape;85;p2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6" name="Google Shape;86;p2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2pPr>
            <a:lvl3pPr lvl="2" indent="0" rtl="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3pPr>
            <a:lvl4pPr lvl="3" indent="0" rtl="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4pPr>
            <a:lvl5pPr lvl="4" indent="0" rtl="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5pPr>
            <a:lvl6pPr lvl="5" indent="0" rtl="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6pPr>
            <a:lvl7pPr lvl="6" indent="0" rtl="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7pPr>
            <a:lvl8pPr lvl="7" indent="0" rtl="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8pPr>
            <a:lvl9pPr lvl="8" indent="0" rtl="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9pPr>
          </a:lstStyle>
          <a:p>
            <a:endParaRPr/>
          </a:p>
        </p:txBody>
      </p:sp>
      <p:sp>
        <p:nvSpPr>
          <p:cNvPr id="87" name="Google Shape;87;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8"/>
        <p:cNvGrpSpPr/>
        <p:nvPr/>
      </p:nvGrpSpPr>
      <p:grpSpPr>
        <a:xfrm>
          <a:off x="0" y="0"/>
          <a:ext cx="0" cy="0"/>
          <a:chOff x="0" y="0"/>
          <a:chExt cx="0" cy="0"/>
        </a:xfrm>
      </p:grpSpPr>
      <p:sp>
        <p:nvSpPr>
          <p:cNvPr id="89" name="Google Shape;89;p21"/>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0" name="Google Shape;90;p2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1" name="Google Shape;91;p21"/>
          <p:cNvSpPr txBox="1">
            <a:spLocks noGrp="1"/>
          </p:cNvSpPr>
          <p:nvPr>
            <p:ph type="title"/>
          </p:nvPr>
        </p:nvSpPr>
        <p:spPr>
          <a:xfrm>
            <a:off x="226077" y="357800"/>
            <a:ext cx="2808000" cy="953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Roboto"/>
              <a:buNone/>
              <a:defRPr sz="24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2pPr>
            <a:lvl3pPr lvl="2" indent="0" rtl="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3pPr>
            <a:lvl4pPr lvl="3" indent="0" rtl="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4pPr>
            <a:lvl5pPr lvl="4" indent="0" rtl="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5pPr>
            <a:lvl6pPr lvl="5" indent="0" rtl="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6pPr>
            <a:lvl7pPr lvl="6" indent="0" rtl="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7pPr>
            <a:lvl8pPr lvl="7" indent="0" rtl="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8pPr>
            <a:lvl9pPr lvl="8" indent="0" rtl="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9pPr>
          </a:lstStyle>
          <a:p>
            <a:endParaRPr/>
          </a:p>
        </p:txBody>
      </p:sp>
      <p:sp>
        <p:nvSpPr>
          <p:cNvPr id="92" name="Google Shape;92;p21"/>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1"/>
              </a:buClr>
              <a:buSzPts val="1200"/>
              <a:buFont typeface="Roboto"/>
              <a:buChar char="■"/>
              <a:defRPr sz="1200" b="0" i="0" u="none" strike="noStrike" cap="none">
                <a:solidFill>
                  <a:schemeClr val="lt1"/>
                </a:solidFill>
                <a:latin typeface="Roboto"/>
                <a:ea typeface="Roboto"/>
                <a:cs typeface="Roboto"/>
                <a:sym typeface="Roboto"/>
              </a:defRPr>
            </a:lvl9pPr>
          </a:lstStyle>
          <a:p>
            <a:endParaRPr/>
          </a:p>
        </p:txBody>
      </p:sp>
      <p:sp>
        <p:nvSpPr>
          <p:cNvPr id="93" name="Google Shape;93;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2pPr>
            <a:lvl3pPr lvl="2" indent="0" rtl="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3pPr>
            <a:lvl4pPr lvl="3" indent="0" rtl="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4pPr>
            <a:lvl5pPr lvl="4" indent="0" rtl="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5pPr>
            <a:lvl6pPr lvl="5" indent="0" rtl="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6pPr>
            <a:lvl7pPr lvl="6" indent="0" rtl="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7pPr>
            <a:lvl8pPr lvl="7" indent="0" rtl="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8pPr>
            <a:lvl9pPr lvl="8" indent="0" rtl="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9pPr>
          </a:lstStyle>
          <a:p>
            <a:endParaRPr/>
          </a:p>
        </p:txBody>
      </p:sp>
      <p:sp>
        <p:nvSpPr>
          <p:cNvPr id="96" name="Google Shape;96;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1pPr>
            <a:lvl2pPr lvl="1"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2pPr>
            <a:lvl3pPr lvl="2"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3pPr>
            <a:lvl4pPr lvl="3"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4pPr>
            <a:lvl5pPr lvl="4"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5pPr>
            <a:lvl6pPr lvl="5"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6pPr>
            <a:lvl7pPr lvl="6"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7pPr>
            <a:lvl8pPr lvl="7"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8pPr>
            <a:lvl9pPr lvl="8"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9pPr>
          </a:lstStyle>
          <a:p>
            <a:endParaRPr/>
          </a:p>
        </p:txBody>
      </p:sp>
      <p:sp>
        <p:nvSpPr>
          <p:cNvPr id="16" name="Google Shape;16;p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Courier New"/>
              <a:buChar char="o"/>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cxnSp>
        <p:nvCxnSpPr>
          <p:cNvPr id="17" name="Google Shape;17;p3"/>
          <p:cNvCxnSpPr/>
          <p:nvPr/>
        </p:nvCxnSpPr>
        <p:spPr>
          <a:xfrm>
            <a:off x="457200" y="1143000"/>
            <a:ext cx="8229600" cy="0"/>
          </a:xfrm>
          <a:prstGeom prst="straightConnector1">
            <a:avLst/>
          </a:prstGeom>
          <a:noFill/>
          <a:ln w="50800" cap="flat" cmpd="sng">
            <a:solidFill>
              <a:srgbClr val="DA0002"/>
            </a:solidFill>
            <a:prstDash val="solid"/>
            <a:round/>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7"/>
        <p:cNvGrpSpPr/>
        <p:nvPr/>
      </p:nvGrpSpPr>
      <p:grpSpPr>
        <a:xfrm>
          <a:off x="0" y="0"/>
          <a:ext cx="0" cy="0"/>
          <a:chOff x="0" y="0"/>
          <a:chExt cx="0" cy="0"/>
        </a:xfrm>
      </p:grpSpPr>
      <p:sp>
        <p:nvSpPr>
          <p:cNvPr id="98" name="Google Shape;98;p23"/>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9" name="Google Shape;99;p2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1400"/>
              <a:buFont typeface="Roboto"/>
              <a:buNone/>
              <a:defRPr sz="42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2pPr>
            <a:lvl3pPr lvl="2" indent="0" algn="ctr" rtl="0">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3pPr>
            <a:lvl4pPr lvl="3" indent="0" algn="ctr" rtl="0">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4pPr>
            <a:lvl5pPr lvl="4" indent="0" algn="ctr" rtl="0">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5pPr>
            <a:lvl6pPr lvl="5" indent="0" algn="ctr" rtl="0">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6pPr>
            <a:lvl7pPr lvl="6" indent="0" algn="ctr" rtl="0">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7pPr>
            <a:lvl8pPr lvl="7" indent="0" algn="ctr" rtl="0">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8pPr>
            <a:lvl9pPr lvl="8" indent="0" algn="ctr" rtl="0">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9pPr>
          </a:lstStyle>
          <a:p>
            <a:endParaRPr/>
          </a:p>
        </p:txBody>
      </p:sp>
      <p:sp>
        <p:nvSpPr>
          <p:cNvPr id="101" name="Google Shape;101;p23"/>
          <p:cNvSpPr txBox="1">
            <a:spLocks noGrp="1"/>
          </p:cNvSpPr>
          <p:nvPr>
            <p:ph type="subTitle" idx="1"/>
          </p:nvPr>
        </p:nvSpPr>
        <p:spPr>
          <a:xfrm>
            <a:off x="265500" y="2779466"/>
            <a:ext cx="4045200" cy="12351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lt2"/>
              </a:buClr>
              <a:buSzPts val="1800"/>
              <a:buFont typeface="Roboto"/>
              <a:buNone/>
              <a:defRPr sz="2100" b="0" i="0" u="none" strike="noStrike" cap="none">
                <a:solidFill>
                  <a:schemeClr val="lt2"/>
                </a:solidFill>
                <a:latin typeface="Roboto"/>
                <a:ea typeface="Roboto"/>
                <a:cs typeface="Roboto"/>
                <a:sym typeface="Roboto"/>
              </a:defRPr>
            </a:lvl1pPr>
            <a:lvl2pPr marL="0" marR="0" lvl="1"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2pPr>
            <a:lvl3pPr marL="0" marR="0" lvl="2"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3pPr>
            <a:lvl4pPr marL="0" marR="0" lvl="3"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4pPr>
            <a:lvl5pPr marL="0" marR="0" lvl="4"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5pPr>
            <a:lvl6pPr marL="0" marR="0" lvl="5"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6pPr>
            <a:lvl7pPr marL="0" marR="0" lvl="6"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7pPr>
            <a:lvl8pPr marL="0" marR="0" lvl="7"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8pPr>
            <a:lvl9pPr marL="0" marR="0" lvl="8"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02" name="Google Shape;102;p2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Roboto"/>
              <a:buChar char="●"/>
              <a:defRPr sz="1800" b="0" i="0" u="none" strike="noStrike" cap="none">
                <a:solidFill>
                  <a:schemeClr val="l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endParaRPr/>
          </a:p>
        </p:txBody>
      </p:sp>
      <p:sp>
        <p:nvSpPr>
          <p:cNvPr id="103" name="Google Shape;103;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4"/>
        <p:cNvGrpSpPr/>
        <p:nvPr/>
      </p:nvGrpSpPr>
      <p:grpSpPr>
        <a:xfrm>
          <a:off x="0" y="0"/>
          <a:ext cx="0" cy="0"/>
          <a:chOff x="0" y="0"/>
          <a:chExt cx="0" cy="0"/>
        </a:xfrm>
      </p:grpSpPr>
      <p:sp>
        <p:nvSpPr>
          <p:cNvPr id="105" name="Google Shape;105;p24"/>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4"/>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800"/>
              <a:buFont typeface="Roboto"/>
              <a:buNone/>
              <a:defRPr sz="1200" b="0" i="0" u="none" strike="noStrike" cap="none">
                <a:solidFill>
                  <a:schemeClr val="lt1"/>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108" name="Google Shape;108;p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2pPr>
            <a:lvl3pPr lvl="2" indent="0" algn="ctr" rtl="0">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3pPr>
            <a:lvl4pPr lvl="3" indent="0" algn="ctr" rtl="0">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4pPr>
            <a:lvl5pPr lvl="4" indent="0" algn="ctr" rtl="0">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5pPr>
            <a:lvl6pPr lvl="5" indent="0" algn="ctr" rtl="0">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6pPr>
            <a:lvl7pPr lvl="6" indent="0" algn="ctr" rtl="0">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7pPr>
            <a:lvl8pPr lvl="7" indent="0" algn="ctr" rtl="0">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8pPr>
            <a:lvl9pPr lvl="8" indent="0" algn="ctr" rtl="0">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9pPr>
          </a:lstStyle>
          <a:p>
            <a:endParaRPr/>
          </a:p>
        </p:txBody>
      </p:sp>
      <p:sp>
        <p:nvSpPr>
          <p:cNvPr id="111" name="Google Shape;111;p25"/>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112" name="Google Shape;112;p2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13"/>
        <p:cNvGrpSpPr/>
        <p:nvPr/>
      </p:nvGrpSpPr>
      <p:grpSpPr>
        <a:xfrm>
          <a:off x="0" y="0"/>
          <a:ext cx="0" cy="0"/>
          <a:chOff x="0" y="0"/>
          <a:chExt cx="0" cy="0"/>
        </a:xfrm>
      </p:grpSpPr>
      <p:sp>
        <p:nvSpPr>
          <p:cNvPr id="114" name="Google Shape;114;p2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1pPr>
            <a:lvl2pPr lvl="1"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2pPr>
            <a:lvl3pPr lvl="2"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3pPr>
            <a:lvl4pPr lvl="3"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4pPr>
            <a:lvl5pPr lvl="4"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5pPr>
            <a:lvl6pPr lvl="5"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6pPr>
            <a:lvl7pPr lvl="6"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7pPr>
            <a:lvl8pPr lvl="7"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8pPr>
            <a:lvl9pPr lvl="8" indent="0" algn="l" rtl="0">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9pPr>
          </a:lstStyle>
          <a:p>
            <a:endParaRPr/>
          </a:p>
        </p:txBody>
      </p:sp>
      <p:sp>
        <p:nvSpPr>
          <p:cNvPr id="20" name="Google Shape;20;p4"/>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Courier New"/>
              <a:buChar char="o"/>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4"/>
          <p:cNvSpPr txBox="1">
            <a:spLocks noGrp="1"/>
          </p:cNvSpPr>
          <p:nvPr>
            <p:ph type="body" idx="2"/>
          </p:nvPr>
        </p:nvSpPr>
        <p:spPr>
          <a:xfrm>
            <a:off x="4692273" y="1200150"/>
            <a:ext cx="39945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Courier New"/>
              <a:buChar char="o"/>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cxnSp>
        <p:nvCxnSpPr>
          <p:cNvPr id="22" name="Google Shape;22;p4"/>
          <p:cNvCxnSpPr/>
          <p:nvPr/>
        </p:nvCxnSpPr>
        <p:spPr>
          <a:xfrm>
            <a:off x="457200" y="1143000"/>
            <a:ext cx="8229600" cy="0"/>
          </a:xfrm>
          <a:prstGeom prst="straightConnector1">
            <a:avLst/>
          </a:prstGeom>
          <a:noFill/>
          <a:ln w="50800" cap="flat" cmpd="sng">
            <a:solidFill>
              <a:srgbClr val="DA0002"/>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cxnSp>
        <p:nvCxnSpPr>
          <p:cNvPr id="24" name="Google Shape;24;p5"/>
          <p:cNvCxnSpPr/>
          <p:nvPr/>
        </p:nvCxnSpPr>
        <p:spPr>
          <a:xfrm>
            <a:off x="457200" y="113139"/>
            <a:ext cx="8229600" cy="0"/>
          </a:xfrm>
          <a:prstGeom prst="straightConnector1">
            <a:avLst/>
          </a:prstGeom>
          <a:noFill/>
          <a:ln w="50800" cap="flat" cmpd="sng">
            <a:solidFill>
              <a:schemeClr val="lt2"/>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1pPr>
            <a:lvl2pPr lvl="1"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2pPr>
            <a:lvl3pPr lvl="2"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3pPr>
            <a:lvl4pPr lvl="3"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4pPr>
            <a:lvl5pPr lvl="4"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5pPr>
            <a:lvl6pPr lvl="5"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6pPr>
            <a:lvl7pPr lvl="6"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7pPr>
            <a:lvl8pPr lvl="7"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8pPr>
            <a:lvl9pPr lvl="8"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9pPr>
          </a:lstStyle>
          <a:p>
            <a:endParaRPr/>
          </a:p>
        </p:txBody>
      </p:sp>
      <p:cxnSp>
        <p:nvCxnSpPr>
          <p:cNvPr id="27" name="Google Shape;27;p6"/>
          <p:cNvCxnSpPr/>
          <p:nvPr/>
        </p:nvCxnSpPr>
        <p:spPr>
          <a:xfrm>
            <a:off x="457200" y="1143000"/>
            <a:ext cx="8229600" cy="0"/>
          </a:xfrm>
          <a:prstGeom prst="straightConnector1">
            <a:avLst/>
          </a:prstGeom>
          <a:noFill/>
          <a:ln w="5080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
        <p:cNvGrpSpPr/>
        <p:nvPr/>
      </p:nvGrpSpPr>
      <p:grpSpPr>
        <a:xfrm>
          <a:off x="0" y="0"/>
          <a:ext cx="0" cy="0"/>
          <a:chOff x="0" y="0"/>
          <a:chExt cx="0" cy="0"/>
        </a:xfrm>
      </p:grpSpPr>
      <p:sp>
        <p:nvSpPr>
          <p:cNvPr id="29" name="Google Shape;29;p7"/>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lstStyle>
            <a:lvl1pPr marL="457200" marR="0" lvl="0" indent="-342900" algn="ctr"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ctr" rtl="0">
              <a:lnSpc>
                <a:spcPct val="100000"/>
              </a:lnSpc>
              <a:spcBef>
                <a:spcPts val="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2pPr>
            <a:lvl3pPr marL="1371600" marR="0" lvl="2" indent="-342900" algn="ctr" rtl="0">
              <a:lnSpc>
                <a:spcPct val="100000"/>
              </a:lnSpc>
              <a:spcBef>
                <a:spcPts val="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42900" algn="ctr"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ctr" rtl="0">
              <a:lnSpc>
                <a:spcPct val="100000"/>
              </a:lnSpc>
              <a:spcBef>
                <a:spcPts val="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5pPr>
            <a:lvl6pPr marL="2743200" marR="0" lvl="5" indent="-342900" algn="ctr" rtl="0">
              <a:lnSpc>
                <a:spcPct val="100000"/>
              </a:lnSpc>
              <a:spcBef>
                <a:spcPts val="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ctr"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ctr" rtl="0">
              <a:lnSpc>
                <a:spcPct val="100000"/>
              </a:lnSpc>
              <a:spcBef>
                <a:spcPts val="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8pPr>
            <a:lvl9pPr marL="4114800" marR="0" lvl="8" indent="-342900" algn="ctr" rtl="0">
              <a:lnSpc>
                <a:spcPct val="100000"/>
              </a:lnSpc>
              <a:spcBef>
                <a:spcPts val="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cxnSp>
        <p:nvCxnSpPr>
          <p:cNvPr id="30" name="Google Shape;30;p7"/>
          <p:cNvCxnSpPr/>
          <p:nvPr/>
        </p:nvCxnSpPr>
        <p:spPr>
          <a:xfrm>
            <a:off x="457200" y="4317760"/>
            <a:ext cx="8229600" cy="0"/>
          </a:xfrm>
          <a:prstGeom prst="straightConnector1">
            <a:avLst/>
          </a:prstGeom>
          <a:noFill/>
          <a:ln w="50800" cap="flat" cmpd="sng">
            <a:solidFill>
              <a:schemeClr val="lt2"/>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1pPr>
            <a:lvl2pPr lvl="1" indent="0" rtl="0">
              <a:spcBef>
                <a:spcPts val="0"/>
              </a:spcBef>
              <a:spcAft>
                <a:spcPts val="0"/>
              </a:spcAft>
              <a:buClr>
                <a:schemeClr val="accent1"/>
              </a:buClr>
              <a:buSzPts val="1400"/>
              <a:buFont typeface="Arial"/>
              <a:buNone/>
              <a:defRPr sz="3600" b="1">
                <a:solidFill>
                  <a:srgbClr val="DA0002"/>
                </a:solidFill>
              </a:defRPr>
            </a:lvl2pPr>
            <a:lvl3pPr lvl="2" indent="0" rtl="0">
              <a:spcBef>
                <a:spcPts val="0"/>
              </a:spcBef>
              <a:spcAft>
                <a:spcPts val="0"/>
              </a:spcAft>
              <a:buClr>
                <a:schemeClr val="accent1"/>
              </a:buClr>
              <a:buSzPts val="1400"/>
              <a:buFont typeface="Arial"/>
              <a:buNone/>
              <a:defRPr sz="3600" b="1">
                <a:solidFill>
                  <a:srgbClr val="DA0002"/>
                </a:solidFill>
              </a:defRPr>
            </a:lvl3pPr>
            <a:lvl4pPr lvl="3" indent="0" rtl="0">
              <a:spcBef>
                <a:spcPts val="0"/>
              </a:spcBef>
              <a:spcAft>
                <a:spcPts val="0"/>
              </a:spcAft>
              <a:buClr>
                <a:schemeClr val="accent1"/>
              </a:buClr>
              <a:buSzPts val="1400"/>
              <a:buFont typeface="Arial"/>
              <a:buNone/>
              <a:defRPr sz="3600" b="1">
                <a:solidFill>
                  <a:srgbClr val="DA0002"/>
                </a:solidFill>
              </a:defRPr>
            </a:lvl4pPr>
            <a:lvl5pPr lvl="4" indent="0" rtl="0">
              <a:spcBef>
                <a:spcPts val="0"/>
              </a:spcBef>
              <a:spcAft>
                <a:spcPts val="0"/>
              </a:spcAft>
              <a:buClr>
                <a:schemeClr val="accent1"/>
              </a:buClr>
              <a:buSzPts val="1400"/>
              <a:buFont typeface="Arial"/>
              <a:buNone/>
              <a:defRPr sz="3600" b="1">
                <a:solidFill>
                  <a:srgbClr val="DA0002"/>
                </a:solidFill>
              </a:defRPr>
            </a:lvl5pPr>
            <a:lvl6pPr lvl="5" indent="0" rtl="0">
              <a:spcBef>
                <a:spcPts val="0"/>
              </a:spcBef>
              <a:spcAft>
                <a:spcPts val="0"/>
              </a:spcAft>
              <a:buClr>
                <a:schemeClr val="accent1"/>
              </a:buClr>
              <a:buSzPts val="1400"/>
              <a:buFont typeface="Arial"/>
              <a:buNone/>
              <a:defRPr sz="3600" b="1">
                <a:solidFill>
                  <a:srgbClr val="DA0002"/>
                </a:solidFill>
              </a:defRPr>
            </a:lvl6pPr>
            <a:lvl7pPr lvl="6" indent="0" rtl="0">
              <a:spcBef>
                <a:spcPts val="0"/>
              </a:spcBef>
              <a:spcAft>
                <a:spcPts val="0"/>
              </a:spcAft>
              <a:buClr>
                <a:schemeClr val="accent1"/>
              </a:buClr>
              <a:buSzPts val="1400"/>
              <a:buFont typeface="Arial"/>
              <a:buNone/>
              <a:defRPr sz="3600" b="1">
                <a:solidFill>
                  <a:srgbClr val="DA0002"/>
                </a:solidFill>
              </a:defRPr>
            </a:lvl7pPr>
            <a:lvl8pPr lvl="7" indent="0" rtl="0">
              <a:spcBef>
                <a:spcPts val="0"/>
              </a:spcBef>
              <a:spcAft>
                <a:spcPts val="0"/>
              </a:spcAft>
              <a:buClr>
                <a:schemeClr val="accent1"/>
              </a:buClr>
              <a:buSzPts val="1400"/>
              <a:buFont typeface="Arial"/>
              <a:buNone/>
              <a:defRPr sz="3600" b="1">
                <a:solidFill>
                  <a:srgbClr val="DA0002"/>
                </a:solidFill>
              </a:defRPr>
            </a:lvl8pPr>
            <a:lvl9pPr lvl="8" indent="0" rtl="0">
              <a:spcBef>
                <a:spcPts val="0"/>
              </a:spcBef>
              <a:spcAft>
                <a:spcPts val="0"/>
              </a:spcAft>
              <a:buClr>
                <a:schemeClr val="accent1"/>
              </a:buClr>
              <a:buSzPts val="1400"/>
              <a:buFont typeface="Arial"/>
              <a:buNone/>
              <a:defRPr sz="3600" b="1">
                <a:solidFill>
                  <a:srgbClr val="DA0002"/>
                </a:solidFill>
              </a:defRPr>
            </a:lvl9pPr>
          </a:lstStyle>
          <a:p>
            <a:endParaRPr/>
          </a:p>
        </p:txBody>
      </p:sp>
      <p:sp>
        <p:nvSpPr>
          <p:cNvPr id="37" name="Google Shape;37;p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8" name="Google Shape;38;p9"/>
          <p:cNvCxnSpPr/>
          <p:nvPr/>
        </p:nvCxnSpPr>
        <p:spPr>
          <a:xfrm>
            <a:off x="457200" y="1143000"/>
            <a:ext cx="8229600" cy="0"/>
          </a:xfrm>
          <a:prstGeom prst="straightConnector1">
            <a:avLst/>
          </a:prstGeom>
          <a:noFill/>
          <a:ln w="50800" cap="flat" cmpd="sng">
            <a:solidFill>
              <a:srgbClr val="DA0002"/>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600" b="1" i="0" u="none" strike="noStrike" cap="none">
                <a:solidFill>
                  <a:srgbClr val="DA0002"/>
                </a:solidFill>
                <a:latin typeface="Arial"/>
                <a:ea typeface="Arial"/>
                <a:cs typeface="Arial"/>
                <a:sym typeface="Arial"/>
              </a:defRPr>
            </a:lvl1pPr>
            <a:lvl2pPr lvl="1" indent="0" rtl="0">
              <a:spcBef>
                <a:spcPts val="0"/>
              </a:spcBef>
              <a:spcAft>
                <a:spcPts val="0"/>
              </a:spcAft>
              <a:buClr>
                <a:schemeClr val="accent1"/>
              </a:buClr>
              <a:buSzPts val="1400"/>
              <a:buFont typeface="Arial"/>
              <a:buNone/>
              <a:defRPr sz="3600" b="1">
                <a:solidFill>
                  <a:srgbClr val="DA0002"/>
                </a:solidFill>
              </a:defRPr>
            </a:lvl2pPr>
            <a:lvl3pPr lvl="2" indent="0" rtl="0">
              <a:spcBef>
                <a:spcPts val="0"/>
              </a:spcBef>
              <a:spcAft>
                <a:spcPts val="0"/>
              </a:spcAft>
              <a:buClr>
                <a:schemeClr val="accent1"/>
              </a:buClr>
              <a:buSzPts val="1400"/>
              <a:buFont typeface="Arial"/>
              <a:buNone/>
              <a:defRPr sz="3600" b="1">
                <a:solidFill>
                  <a:srgbClr val="DA0002"/>
                </a:solidFill>
              </a:defRPr>
            </a:lvl3pPr>
            <a:lvl4pPr lvl="3" indent="0" rtl="0">
              <a:spcBef>
                <a:spcPts val="0"/>
              </a:spcBef>
              <a:spcAft>
                <a:spcPts val="0"/>
              </a:spcAft>
              <a:buClr>
                <a:schemeClr val="accent1"/>
              </a:buClr>
              <a:buSzPts val="1400"/>
              <a:buFont typeface="Arial"/>
              <a:buNone/>
              <a:defRPr sz="3600" b="1">
                <a:solidFill>
                  <a:srgbClr val="DA0002"/>
                </a:solidFill>
              </a:defRPr>
            </a:lvl4pPr>
            <a:lvl5pPr lvl="4" indent="0" rtl="0">
              <a:spcBef>
                <a:spcPts val="0"/>
              </a:spcBef>
              <a:spcAft>
                <a:spcPts val="0"/>
              </a:spcAft>
              <a:buClr>
                <a:schemeClr val="accent1"/>
              </a:buClr>
              <a:buSzPts val="1400"/>
              <a:buFont typeface="Arial"/>
              <a:buNone/>
              <a:defRPr sz="3600" b="1">
                <a:solidFill>
                  <a:srgbClr val="DA0002"/>
                </a:solidFill>
              </a:defRPr>
            </a:lvl5pPr>
            <a:lvl6pPr lvl="5" indent="0" rtl="0">
              <a:spcBef>
                <a:spcPts val="0"/>
              </a:spcBef>
              <a:spcAft>
                <a:spcPts val="0"/>
              </a:spcAft>
              <a:buClr>
                <a:schemeClr val="accent1"/>
              </a:buClr>
              <a:buSzPts val="1400"/>
              <a:buFont typeface="Arial"/>
              <a:buNone/>
              <a:defRPr sz="3600" b="1">
                <a:solidFill>
                  <a:srgbClr val="DA0002"/>
                </a:solidFill>
              </a:defRPr>
            </a:lvl6pPr>
            <a:lvl7pPr lvl="6" indent="0" rtl="0">
              <a:spcBef>
                <a:spcPts val="0"/>
              </a:spcBef>
              <a:spcAft>
                <a:spcPts val="0"/>
              </a:spcAft>
              <a:buClr>
                <a:schemeClr val="accent1"/>
              </a:buClr>
              <a:buSzPts val="1400"/>
              <a:buFont typeface="Arial"/>
              <a:buNone/>
              <a:defRPr sz="3600" b="1">
                <a:solidFill>
                  <a:srgbClr val="DA0002"/>
                </a:solidFill>
              </a:defRPr>
            </a:lvl7pPr>
            <a:lvl8pPr lvl="7" indent="0" rtl="0">
              <a:spcBef>
                <a:spcPts val="0"/>
              </a:spcBef>
              <a:spcAft>
                <a:spcPts val="0"/>
              </a:spcAft>
              <a:buClr>
                <a:schemeClr val="accent1"/>
              </a:buClr>
              <a:buSzPts val="1400"/>
              <a:buFont typeface="Arial"/>
              <a:buNone/>
              <a:defRPr sz="3600" b="1">
                <a:solidFill>
                  <a:srgbClr val="DA0002"/>
                </a:solidFill>
              </a:defRPr>
            </a:lvl8pPr>
            <a:lvl9pPr lvl="8" indent="0" rtl="0">
              <a:spcBef>
                <a:spcPts val="0"/>
              </a:spcBef>
              <a:spcAft>
                <a:spcPts val="0"/>
              </a:spcAft>
              <a:buClr>
                <a:schemeClr val="accent1"/>
              </a:buClr>
              <a:buSzPts val="1400"/>
              <a:buFont typeface="Arial"/>
              <a:buNone/>
              <a:defRPr sz="3600" b="1">
                <a:solidFill>
                  <a:srgbClr val="DA0002"/>
                </a:solidFill>
              </a:defRPr>
            </a:lvl9pPr>
          </a:lstStyle>
          <a:p>
            <a:endParaRPr/>
          </a:p>
        </p:txBody>
      </p:sp>
      <p:sp>
        <p:nvSpPr>
          <p:cNvPr id="41" name="Google Shape;41;p10"/>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10"/>
          <p:cNvSpPr txBox="1">
            <a:spLocks noGrp="1"/>
          </p:cNvSpPr>
          <p:nvPr>
            <p:ph type="body" idx="2"/>
          </p:nvPr>
        </p:nvSpPr>
        <p:spPr>
          <a:xfrm>
            <a:off x="4692273" y="1200150"/>
            <a:ext cx="39945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43" name="Google Shape;43;p10"/>
          <p:cNvCxnSpPr/>
          <p:nvPr/>
        </p:nvCxnSpPr>
        <p:spPr>
          <a:xfrm>
            <a:off x="457200" y="1143000"/>
            <a:ext cx="8229600" cy="0"/>
          </a:xfrm>
          <a:prstGeom prst="straightConnector1">
            <a:avLst/>
          </a:prstGeom>
          <a:noFill/>
          <a:ln w="50800" cap="flat" cmpd="sng">
            <a:solidFill>
              <a:srgbClr val="DA000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accent1"/>
              </a:buClr>
              <a:buSzPts val="1400"/>
              <a:buFont typeface="Arial"/>
              <a:buNone/>
              <a:defRPr sz="7200" b="1" i="0" u="none" strike="noStrike" cap="none">
                <a:solidFill>
                  <a:schemeClr val="accent1"/>
                </a:solidFill>
                <a:latin typeface="Arial"/>
                <a:ea typeface="Arial"/>
                <a:cs typeface="Arial"/>
                <a:sym typeface="Arial"/>
              </a:defRPr>
            </a:lvl1pPr>
            <a:lvl2pPr lvl="1" indent="0" rtl="0">
              <a:spcBef>
                <a:spcPts val="0"/>
              </a:spcBef>
              <a:spcAft>
                <a:spcPts val="0"/>
              </a:spcAft>
              <a:buClr>
                <a:schemeClr val="accent1"/>
              </a:buClr>
              <a:buSzPts val="1400"/>
              <a:buFont typeface="Arial"/>
              <a:buNone/>
              <a:defRPr sz="7200" b="1">
                <a:solidFill>
                  <a:schemeClr val="accent1"/>
                </a:solidFill>
              </a:defRPr>
            </a:lvl2pPr>
            <a:lvl3pPr lvl="2" indent="0" rtl="0">
              <a:spcBef>
                <a:spcPts val="0"/>
              </a:spcBef>
              <a:spcAft>
                <a:spcPts val="0"/>
              </a:spcAft>
              <a:buClr>
                <a:schemeClr val="accent1"/>
              </a:buClr>
              <a:buSzPts val="1400"/>
              <a:buFont typeface="Arial"/>
              <a:buNone/>
              <a:defRPr sz="7200" b="1">
                <a:solidFill>
                  <a:schemeClr val="accent1"/>
                </a:solidFill>
              </a:defRPr>
            </a:lvl3pPr>
            <a:lvl4pPr lvl="3" indent="0" rtl="0">
              <a:spcBef>
                <a:spcPts val="0"/>
              </a:spcBef>
              <a:spcAft>
                <a:spcPts val="0"/>
              </a:spcAft>
              <a:buClr>
                <a:schemeClr val="accent1"/>
              </a:buClr>
              <a:buSzPts val="1400"/>
              <a:buFont typeface="Arial"/>
              <a:buNone/>
              <a:defRPr sz="7200" b="1">
                <a:solidFill>
                  <a:schemeClr val="accent1"/>
                </a:solidFill>
              </a:defRPr>
            </a:lvl4pPr>
            <a:lvl5pPr lvl="4" indent="0" rtl="0">
              <a:spcBef>
                <a:spcPts val="0"/>
              </a:spcBef>
              <a:spcAft>
                <a:spcPts val="0"/>
              </a:spcAft>
              <a:buClr>
                <a:schemeClr val="accent1"/>
              </a:buClr>
              <a:buSzPts val="1400"/>
              <a:buFont typeface="Arial"/>
              <a:buNone/>
              <a:defRPr sz="7200" b="1">
                <a:solidFill>
                  <a:schemeClr val="accent1"/>
                </a:solidFill>
              </a:defRPr>
            </a:lvl5pPr>
            <a:lvl6pPr lvl="5" indent="0" rtl="0">
              <a:spcBef>
                <a:spcPts val="0"/>
              </a:spcBef>
              <a:spcAft>
                <a:spcPts val="0"/>
              </a:spcAft>
              <a:buClr>
                <a:schemeClr val="accent1"/>
              </a:buClr>
              <a:buSzPts val="1400"/>
              <a:buFont typeface="Arial"/>
              <a:buNone/>
              <a:defRPr sz="7200" b="1">
                <a:solidFill>
                  <a:schemeClr val="accent1"/>
                </a:solidFill>
              </a:defRPr>
            </a:lvl6pPr>
            <a:lvl7pPr lvl="6" indent="0" rtl="0">
              <a:spcBef>
                <a:spcPts val="0"/>
              </a:spcBef>
              <a:spcAft>
                <a:spcPts val="0"/>
              </a:spcAft>
              <a:buClr>
                <a:schemeClr val="accent1"/>
              </a:buClr>
              <a:buSzPts val="1400"/>
              <a:buFont typeface="Arial"/>
              <a:buNone/>
              <a:defRPr sz="7200" b="1">
                <a:solidFill>
                  <a:schemeClr val="accent1"/>
                </a:solidFill>
              </a:defRPr>
            </a:lvl7pPr>
            <a:lvl8pPr lvl="7" indent="0" rtl="0">
              <a:spcBef>
                <a:spcPts val="0"/>
              </a:spcBef>
              <a:spcAft>
                <a:spcPts val="0"/>
              </a:spcAft>
              <a:buClr>
                <a:schemeClr val="accent1"/>
              </a:buClr>
              <a:buSzPts val="1400"/>
              <a:buFont typeface="Arial"/>
              <a:buNone/>
              <a:defRPr sz="7200" b="1">
                <a:solidFill>
                  <a:schemeClr val="accent1"/>
                </a:solidFill>
              </a:defRPr>
            </a:lvl8pPr>
            <a:lvl9pPr lvl="8" indent="0" rtl="0">
              <a:spcBef>
                <a:spcPts val="0"/>
              </a:spcBef>
              <a:spcAft>
                <a:spcPts val="0"/>
              </a:spcAft>
              <a:buClr>
                <a:schemeClr val="accent1"/>
              </a:buClr>
              <a:buSzPts val="1400"/>
              <a:buFont typeface="Arial"/>
              <a:buNone/>
              <a:defRPr sz="7200" b="1">
                <a:solidFill>
                  <a:schemeClr val="accent1"/>
                </a:solidFill>
              </a:defRPr>
            </a:lvl9pPr>
          </a:lstStyle>
          <a:p>
            <a:endParaRPr/>
          </a:p>
        </p:txBody>
      </p:sp>
      <p:sp>
        <p:nvSpPr>
          <p:cNvPr id="46" name="Google Shape;46;p11"/>
          <p:cNvSpPr txBox="1">
            <a:spLocks noGrp="1"/>
          </p:cNvSpPr>
          <p:nvPr>
            <p:ph type="subTitle" idx="1"/>
          </p:nvPr>
        </p:nvSpPr>
        <p:spPr>
          <a:xfrm>
            <a:off x="457200" y="3716392"/>
            <a:ext cx="8229600" cy="1232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3000"/>
              <a:buFont typeface="Arial"/>
              <a:buNone/>
              <a:defRPr sz="48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2"/>
              </a:buClr>
              <a:buSzPts val="2400"/>
              <a:buFont typeface="Arial"/>
              <a:buNone/>
              <a:defRPr sz="48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chemeClr val="dk2"/>
              </a:buClr>
              <a:buSzPts val="2400"/>
              <a:buFont typeface="Arial"/>
              <a:buNone/>
              <a:defRPr sz="48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9pPr>
          </a:lstStyle>
          <a:p>
            <a:endParaRPr/>
          </a:p>
        </p:txBody>
      </p:sp>
      <p:cxnSp>
        <p:nvCxnSpPr>
          <p:cNvPr id="47" name="Google Shape;47;p11"/>
          <p:cNvCxnSpPr/>
          <p:nvPr/>
        </p:nvCxnSpPr>
        <p:spPr>
          <a:xfrm>
            <a:off x="457200" y="411479"/>
            <a:ext cx="8229600" cy="0"/>
          </a:xfrm>
          <a:prstGeom prst="straightConnector1">
            <a:avLst/>
          </a:prstGeom>
          <a:noFill/>
          <a:ln w="57150" cap="flat" cmpd="sng">
            <a:solidFill>
              <a:schemeClr val="accent1"/>
            </a:solidFill>
            <a:prstDash val="solid"/>
            <a:round/>
            <a:headEnd type="none" w="sm" len="sm"/>
            <a:tailEnd type="none" w="sm" len="sm"/>
          </a:ln>
        </p:spPr>
      </p:cxnSp>
      <p:cxnSp>
        <p:nvCxnSpPr>
          <p:cNvPr id="48" name="Google Shape;48;p11"/>
          <p:cNvCxnSpPr/>
          <p:nvPr/>
        </p:nvCxnSpPr>
        <p:spPr>
          <a:xfrm>
            <a:off x="457200" y="3633382"/>
            <a:ext cx="8229600" cy="0"/>
          </a:xfrm>
          <a:prstGeom prst="straightConnector1">
            <a:avLst/>
          </a:prstGeom>
          <a:noFill/>
          <a:ln w="571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1pPr>
            <a:lvl2pPr lvl="1"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2pPr>
            <a:lvl3pPr lvl="2"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3pPr>
            <a:lvl4pPr lvl="3"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4pPr>
            <a:lvl5pPr lvl="4"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5pPr>
            <a:lvl6pPr lvl="5"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6pPr>
            <a:lvl7pPr lvl="6"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7pPr>
            <a:lvl8pPr lvl="7"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8pPr>
            <a:lvl9pPr lvl="8" indent="0" algn="l" rtl="0">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Courier New"/>
              <a:buChar char="o"/>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Courier New"/>
              <a:buChar char="o"/>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cxnSp>
        <p:nvCxnSpPr>
          <p:cNvPr id="8" name="Google Shape;8;p1"/>
          <p:cNvCxnSpPr/>
          <p:nvPr/>
        </p:nvCxnSpPr>
        <p:spPr>
          <a:xfrm>
            <a:off x="457200" y="5023259"/>
            <a:ext cx="8229600" cy="0"/>
          </a:xfrm>
          <a:prstGeom prst="straightConnector1">
            <a:avLst/>
          </a:prstGeom>
          <a:noFill/>
          <a:ln w="50800" cap="flat" cmpd="sng">
            <a:solidFill>
              <a:schemeClr val="l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accent1"/>
              </a:buClr>
              <a:buSzPts val="1400"/>
              <a:buFont typeface="Arial"/>
              <a:buNone/>
              <a:defRPr sz="3600" b="1" i="0" u="none" strike="noStrike" cap="none">
                <a:solidFill>
                  <a:schemeClr val="accent1"/>
                </a:solidFill>
                <a:latin typeface="Arial"/>
                <a:ea typeface="Arial"/>
                <a:cs typeface="Arial"/>
                <a:sym typeface="Arial"/>
              </a:defRPr>
            </a:lvl1pPr>
            <a:lvl2pPr lvl="1" indent="0" rtl="0">
              <a:spcBef>
                <a:spcPts val="0"/>
              </a:spcBef>
              <a:spcAft>
                <a:spcPts val="0"/>
              </a:spcAft>
              <a:buClr>
                <a:schemeClr val="accent1"/>
              </a:buClr>
              <a:buSzPts val="1400"/>
              <a:buFont typeface="Arial"/>
              <a:buNone/>
              <a:defRPr sz="3600" b="1">
                <a:solidFill>
                  <a:schemeClr val="accent1"/>
                </a:solidFill>
              </a:defRPr>
            </a:lvl2pPr>
            <a:lvl3pPr lvl="2" indent="0" rtl="0">
              <a:spcBef>
                <a:spcPts val="0"/>
              </a:spcBef>
              <a:spcAft>
                <a:spcPts val="0"/>
              </a:spcAft>
              <a:buClr>
                <a:schemeClr val="accent1"/>
              </a:buClr>
              <a:buSzPts val="1400"/>
              <a:buFont typeface="Arial"/>
              <a:buNone/>
              <a:defRPr sz="3600" b="1">
                <a:solidFill>
                  <a:schemeClr val="accent1"/>
                </a:solidFill>
              </a:defRPr>
            </a:lvl3pPr>
            <a:lvl4pPr lvl="3" indent="0" rtl="0">
              <a:spcBef>
                <a:spcPts val="0"/>
              </a:spcBef>
              <a:spcAft>
                <a:spcPts val="0"/>
              </a:spcAft>
              <a:buClr>
                <a:schemeClr val="accent1"/>
              </a:buClr>
              <a:buSzPts val="1400"/>
              <a:buFont typeface="Arial"/>
              <a:buNone/>
              <a:defRPr sz="3600" b="1">
                <a:solidFill>
                  <a:schemeClr val="accent1"/>
                </a:solidFill>
              </a:defRPr>
            </a:lvl4pPr>
            <a:lvl5pPr lvl="4" indent="0" rtl="0">
              <a:spcBef>
                <a:spcPts val="0"/>
              </a:spcBef>
              <a:spcAft>
                <a:spcPts val="0"/>
              </a:spcAft>
              <a:buClr>
                <a:schemeClr val="accent1"/>
              </a:buClr>
              <a:buSzPts val="1400"/>
              <a:buFont typeface="Arial"/>
              <a:buNone/>
              <a:defRPr sz="3600" b="1">
                <a:solidFill>
                  <a:schemeClr val="accent1"/>
                </a:solidFill>
              </a:defRPr>
            </a:lvl5pPr>
            <a:lvl6pPr lvl="5" indent="0" rtl="0">
              <a:spcBef>
                <a:spcPts val="0"/>
              </a:spcBef>
              <a:spcAft>
                <a:spcPts val="0"/>
              </a:spcAft>
              <a:buClr>
                <a:schemeClr val="accent1"/>
              </a:buClr>
              <a:buSzPts val="1400"/>
              <a:buFont typeface="Arial"/>
              <a:buNone/>
              <a:defRPr sz="3600" b="1">
                <a:solidFill>
                  <a:schemeClr val="accent1"/>
                </a:solidFill>
              </a:defRPr>
            </a:lvl6pPr>
            <a:lvl7pPr lvl="6" indent="0" rtl="0">
              <a:spcBef>
                <a:spcPts val="0"/>
              </a:spcBef>
              <a:spcAft>
                <a:spcPts val="0"/>
              </a:spcAft>
              <a:buClr>
                <a:schemeClr val="accent1"/>
              </a:buClr>
              <a:buSzPts val="1400"/>
              <a:buFont typeface="Arial"/>
              <a:buNone/>
              <a:defRPr sz="3600" b="1">
                <a:solidFill>
                  <a:schemeClr val="accent1"/>
                </a:solidFill>
              </a:defRPr>
            </a:lvl7pPr>
            <a:lvl8pPr lvl="7" indent="0" rtl="0">
              <a:spcBef>
                <a:spcPts val="0"/>
              </a:spcBef>
              <a:spcAft>
                <a:spcPts val="0"/>
              </a:spcAft>
              <a:buClr>
                <a:schemeClr val="accent1"/>
              </a:buClr>
              <a:buSzPts val="1400"/>
              <a:buFont typeface="Arial"/>
              <a:buNone/>
              <a:defRPr sz="3600" b="1">
                <a:solidFill>
                  <a:schemeClr val="accent1"/>
                </a:solidFill>
              </a:defRPr>
            </a:lvl8pPr>
            <a:lvl9pPr lvl="8" indent="0" rtl="0">
              <a:spcBef>
                <a:spcPts val="0"/>
              </a:spcBef>
              <a:spcAft>
                <a:spcPts val="0"/>
              </a:spcAft>
              <a:buClr>
                <a:schemeClr val="accent1"/>
              </a:buClr>
              <a:buSzPts val="1400"/>
              <a:buFont typeface="Arial"/>
              <a:buNone/>
              <a:defRPr sz="3600" b="1">
                <a:solidFill>
                  <a:schemeClr val="accent1"/>
                </a:solidFill>
              </a:defRPr>
            </a:lvl9pPr>
          </a:lstStyle>
          <a:p>
            <a:endParaRPr/>
          </a:p>
        </p:txBody>
      </p:sp>
      <p:sp>
        <p:nvSpPr>
          <p:cNvPr id="33" name="Google Shape;33;p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4" name="Google Shape;34;p8"/>
          <p:cNvCxnSpPr/>
          <p:nvPr/>
        </p:nvCxnSpPr>
        <p:spPr>
          <a:xfrm>
            <a:off x="457200" y="5023259"/>
            <a:ext cx="8229600" cy="0"/>
          </a:xfrm>
          <a:prstGeom prst="straightConnector1">
            <a:avLst/>
          </a:prstGeom>
          <a:noFill/>
          <a:ln w="50800" cap="flat" cmpd="sng">
            <a:solidFill>
              <a:schemeClr val="l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a:endParaRPr/>
          </a:p>
        </p:txBody>
      </p:sp>
      <p:sp>
        <p:nvSpPr>
          <p:cNvPr id="59" name="Google Shape;59;p1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60" name="Google Shape;60;p1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en.wikipedia.org/wiki/Pointer_(computer_programming)" TargetMode="External"/><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hyperlink" Target="http://pythontutor.com/live.html#code=def%20_factorial(x,%20y%29%3A%0A%20%20%20%20if%20x%20%3D%3D%200%3A%0A%20%20%20%20%20%20%20%20return%20y%0A%20%20%20%20return%20_factorial(x%20-%201,%20x%20*%20y%29%0A%20%20%20%20%0Adef%20factorial(x%29%3A%0A%20%20%20%20return%20_factorial(x,%201%29%0A%0Aprint(factorial(5%29%29&amp;cumulative=true&amp;curInstr=1&amp;heapPrimitives=false&amp;mode=display&amp;origin=opt-live.js&amp;py=3&amp;rawInputLstJSON=%5B%5D&amp;textReferences=false" TargetMode="External"/><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2/library/functions.html#sorte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xkcd.com/676/"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ctrTitle"/>
          </p:nvPr>
        </p:nvSpPr>
        <p:spPr>
          <a:xfrm>
            <a:off x="457200" y="1067066"/>
            <a:ext cx="8229600" cy="300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Font typeface="Arial"/>
              <a:buNone/>
            </a:pPr>
            <a:r>
              <a:rPr lang="en" sz="7200" b="1" i="0" u="none" strike="noStrike" cap="none">
                <a:solidFill>
                  <a:schemeClr val="accent1"/>
                </a:solidFill>
                <a:latin typeface="Arial"/>
                <a:ea typeface="Arial"/>
                <a:cs typeface="Arial"/>
                <a:sym typeface="Arial"/>
              </a:rPr>
              <a:t>HKN CS 61A Midterm 2 Review</a:t>
            </a:r>
            <a:endParaRPr/>
          </a:p>
        </p:txBody>
      </p:sp>
      <p:sp>
        <p:nvSpPr>
          <p:cNvPr id="120" name="Google Shape;120;p27"/>
          <p:cNvSpPr txBox="1">
            <a:spLocks noGrp="1"/>
          </p:cNvSpPr>
          <p:nvPr>
            <p:ph type="subTitle" idx="1"/>
          </p:nvPr>
        </p:nvSpPr>
        <p:spPr>
          <a:xfrm>
            <a:off x="2365000" y="3716392"/>
            <a:ext cx="4112400" cy="123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Arial"/>
              <a:buNone/>
            </a:pPr>
            <a:r>
              <a:rPr lang="en" sz="2400">
                <a:solidFill>
                  <a:schemeClr val="dk1"/>
                </a:solidFill>
              </a:rPr>
              <a:t>Angela, Alex, Danny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Box &amp; Pointer Diagram!</a:t>
            </a:r>
            <a:endParaRPr/>
          </a:p>
        </p:txBody>
      </p:sp>
      <p:pic>
        <p:nvPicPr>
          <p:cNvPr id="185" name="Google Shape;185;p36" descr="b9a3bdad4b.png"/>
          <p:cNvPicPr preferRelativeResize="0"/>
          <p:nvPr/>
        </p:nvPicPr>
        <p:blipFill rotWithShape="1">
          <a:blip r:embed="rId3">
            <a:alphaModFix/>
          </a:blip>
          <a:srcRect/>
          <a:stretch/>
        </p:blipFill>
        <p:spPr>
          <a:xfrm>
            <a:off x="212800" y="1488150"/>
            <a:ext cx="3598600" cy="2263706"/>
          </a:xfrm>
          <a:prstGeom prst="rect">
            <a:avLst/>
          </a:prstGeom>
          <a:noFill/>
          <a:ln>
            <a:noFill/>
          </a:ln>
        </p:spPr>
      </p:pic>
      <p:pic>
        <p:nvPicPr>
          <p:cNvPr id="186" name="Google Shape;186;p36" descr="dbd701b26c.png"/>
          <p:cNvPicPr preferRelativeResize="0"/>
          <p:nvPr/>
        </p:nvPicPr>
        <p:blipFill rotWithShape="1">
          <a:blip r:embed="rId4">
            <a:alphaModFix/>
          </a:blip>
          <a:srcRect/>
          <a:stretch/>
        </p:blipFill>
        <p:spPr>
          <a:xfrm>
            <a:off x="4257575" y="1853793"/>
            <a:ext cx="3321918" cy="1775812"/>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26"/>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class Person(object):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def __init__(self, name, age):</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self.age = age</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def has_birthday(self):</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self.age = self.age + 1</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self.age</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def greet(self):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"Hi, I'm " + self.name</a:t>
            </a:r>
            <a:endParaRPr/>
          </a:p>
        </p:txBody>
      </p:sp>
      <p:sp>
        <p:nvSpPr>
          <p:cNvPr id="786" name="Google Shape;786;p12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Inheritance: Example</a:t>
            </a:r>
            <a:endParaRPr/>
          </a:p>
        </p:txBody>
      </p:sp>
      <p:sp>
        <p:nvSpPr>
          <p:cNvPr id="787" name="Google Shape;787;p126"/>
          <p:cNvSpPr txBox="1">
            <a:spLocks noGrp="1"/>
          </p:cNvSpPr>
          <p:nvPr>
            <p:ph type="body" idx="2"/>
          </p:nvPr>
        </p:nvSpPr>
        <p:spPr>
          <a:xfrm>
            <a:off x="4692273" y="1200150"/>
            <a:ext cx="39945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class Fireman(object):</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age, fid):</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self.fid = fid</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has_birthday(self):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self.age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self.age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greet(self):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"Hi, I'm " + self.name</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def put_out_fire(self):</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print(‘PUTTING OUT FIRE!’)</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7"/>
                                        </p:tgtEl>
                                        <p:attrNameLst>
                                          <p:attrName>style.visibility</p:attrName>
                                        </p:attrNameLst>
                                      </p:cBhvr>
                                      <p:to>
                                        <p:strVal val="visible"/>
                                      </p:to>
                                    </p:set>
                                    <p:animEffect transition="in" filter="fade">
                                      <p:cBhvr>
                                        <p:cTn id="7" dur="200"/>
                                        <p:tgtEl>
                                          <p:spTgt spid="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127"/>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Person(object):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has_birthday(self):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self.age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self.age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greet(self):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"Hi, I'm " + self.name</a:t>
            </a:r>
            <a:endParaRPr/>
          </a:p>
        </p:txBody>
      </p:sp>
      <p:sp>
        <p:nvSpPr>
          <p:cNvPr id="793" name="Google Shape;793;p12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Inheritance: Example</a:t>
            </a:r>
            <a:endParaRPr/>
          </a:p>
        </p:txBody>
      </p:sp>
      <p:sp>
        <p:nvSpPr>
          <p:cNvPr id="794" name="Google Shape;794;p127"/>
          <p:cNvSpPr txBox="1">
            <a:spLocks noGrp="1"/>
          </p:cNvSpPr>
          <p:nvPr>
            <p:ph type="body" idx="2"/>
          </p:nvPr>
        </p:nvSpPr>
        <p:spPr>
          <a:xfrm>
            <a:off x="4692273" y="1200150"/>
            <a:ext cx="39945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Fireman(object):</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age, fid):</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self.fid = fid</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has_birthday(self):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self.age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self.age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greet(self):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"Hi, I'm " + self.name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put_out_fire(self):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print(‘PUTTING OUT FIRE!’)</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p:txBody>
      </p:sp>
      <p:sp>
        <p:nvSpPr>
          <p:cNvPr id="795" name="Google Shape;795;p127"/>
          <p:cNvSpPr txBox="1"/>
          <p:nvPr/>
        </p:nvSpPr>
        <p:spPr>
          <a:xfrm>
            <a:off x="321325" y="3859000"/>
            <a:ext cx="4830900" cy="53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0000"/>
              </a:buClr>
              <a:buFont typeface="Arial"/>
              <a:buNone/>
            </a:pPr>
            <a:r>
              <a:rPr lang="en" sz="2400" b="0" i="0" u="none" strike="noStrike" cap="none">
                <a:solidFill>
                  <a:srgbClr val="FF0000"/>
                </a:solidFill>
                <a:latin typeface="Arial"/>
                <a:ea typeface="Arial"/>
                <a:cs typeface="Arial"/>
                <a:sym typeface="Arial"/>
              </a:rPr>
              <a:t>How can we use the concept of inheritance to improve our Fireman class?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128"/>
          <p:cNvSpPr txBox="1">
            <a:spLocks noGrp="1"/>
          </p:cNvSpPr>
          <p:nvPr>
            <p:ph type="body" idx="1"/>
          </p:nvPr>
        </p:nvSpPr>
        <p:spPr>
          <a:xfrm>
            <a:off x="0" y="1200150"/>
            <a:ext cx="39945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Person(object):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has_birthday(self):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self.age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self.age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greet(self):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"Hi, I'm " + self.name</a:t>
            </a:r>
            <a:endParaRPr/>
          </a:p>
        </p:txBody>
      </p:sp>
      <p:sp>
        <p:nvSpPr>
          <p:cNvPr id="801" name="Google Shape;801;p12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Inheritance: Better Example</a:t>
            </a:r>
            <a:endParaRPr/>
          </a:p>
        </p:txBody>
      </p:sp>
      <p:sp>
        <p:nvSpPr>
          <p:cNvPr id="802" name="Google Shape;802;p128"/>
          <p:cNvSpPr txBox="1">
            <a:spLocks noGrp="1"/>
          </p:cNvSpPr>
          <p:nvPr>
            <p:ph type="body" idx="2"/>
          </p:nvPr>
        </p:nvSpPr>
        <p:spPr>
          <a:xfrm>
            <a:off x="4512300" y="1009675"/>
            <a:ext cx="4174500" cy="196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Fireman(</a:t>
            </a:r>
            <a:r>
              <a:rPr lang="en" sz="1400" b="0" i="0" u="none" strike="noStrike" cap="none">
                <a:solidFill>
                  <a:schemeClr val="accent2"/>
                </a:solidFill>
                <a:latin typeface="Consolas"/>
                <a:ea typeface="Consolas"/>
                <a:cs typeface="Consolas"/>
                <a:sym typeface="Consolas"/>
              </a:rPr>
              <a:t>Person</a:t>
            </a:r>
            <a:r>
              <a:rPr lang="en" sz="1400" b="0" i="0" u="none" strike="noStrike" cap="none">
                <a:solidFill>
                  <a:schemeClr val="dk1"/>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age, fid):</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accent2"/>
                </a:solidFill>
                <a:latin typeface="Consolas"/>
                <a:ea typeface="Consolas"/>
                <a:cs typeface="Consolas"/>
                <a:sym typeface="Consolas"/>
              </a:rPr>
              <a:t>        Person.__init__(self, name,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self.fid = fid</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put_out_fire(self):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print(‘PUTTING OUT FIRE!’)</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p:txBody>
      </p:sp>
      <p:sp>
        <p:nvSpPr>
          <p:cNvPr id="803" name="Google Shape;803;p128"/>
          <p:cNvSpPr txBox="1"/>
          <p:nvPr/>
        </p:nvSpPr>
        <p:spPr>
          <a:xfrm>
            <a:off x="4571050" y="2970175"/>
            <a:ext cx="4235100" cy="191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&gt;&gt;&gt; f = Fireman('John DeNero', 8341, 1)</a:t>
            </a:r>
            <a:endParaRPr/>
          </a:p>
          <a:p>
            <a:pPr marL="0" marR="0" lvl="0" indent="0" algn="l" rtl="0">
              <a:lnSpc>
                <a:spcPct val="100000"/>
              </a:lnSpc>
              <a:spcBef>
                <a:spcPts val="60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&gt;&gt;&gt; f.name</a:t>
            </a:r>
            <a:endParaRPr/>
          </a:p>
          <a:p>
            <a:pPr marL="0" marR="0" lvl="0" indent="0" algn="l" rtl="0">
              <a:lnSpc>
                <a:spcPct val="100000"/>
              </a:lnSpc>
              <a:spcBef>
                <a:spcPts val="60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'John DeNero'</a:t>
            </a:r>
            <a:endParaRPr/>
          </a:p>
          <a:p>
            <a:pPr marL="0" marR="0" lvl="0" indent="0" algn="l" rtl="0">
              <a:lnSpc>
                <a:spcPct val="100000"/>
              </a:lnSpc>
              <a:spcBef>
                <a:spcPts val="60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&gt;&gt;&gt; f.has_birthday()</a:t>
            </a:r>
            <a:endParaRPr/>
          </a:p>
          <a:p>
            <a:pPr marL="0" marR="0" lvl="0" indent="0" algn="l" rtl="0">
              <a:lnSpc>
                <a:spcPct val="100000"/>
              </a:lnSpc>
              <a:spcBef>
                <a:spcPts val="60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8342</a:t>
            </a:r>
            <a:endParaRPr/>
          </a:p>
          <a:p>
            <a:pPr marL="0" marR="0" lvl="0" indent="0" algn="l" rtl="0">
              <a:lnSpc>
                <a:spcPct val="100000"/>
              </a:lnSpc>
              <a:spcBef>
                <a:spcPts val="60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&gt;&gt;&gt; f.put_out_fire()</a:t>
            </a:r>
            <a:endParaRPr/>
          </a:p>
          <a:p>
            <a:pPr marL="0" marR="0" lvl="0" indent="0" algn="l" rtl="0">
              <a:lnSpc>
                <a:spcPct val="100000"/>
              </a:lnSpc>
              <a:spcBef>
                <a:spcPts val="60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PUTTING OUT FIRE!</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2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Jedi</a:t>
            </a:r>
            <a:endParaRPr/>
          </a:p>
        </p:txBody>
      </p:sp>
      <p:sp>
        <p:nvSpPr>
          <p:cNvPr id="809" name="Google Shape;809;p12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Jedi(object):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lightsaber_color, ls_power):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self.ls_color = lightsaber_color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self.ls_power = ls_power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lightsaber_duel(self, other_jedi):</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if self.ls_power &gt; other_jedi.ls_power: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print(self.name + ‘ defeated ’ + other_jedi.name)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elif self.ls_power == other_jedi.ls_power: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print(‘Tie!’)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else: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print(self.name + ‘ has fallen to ’ + other_jedi.name)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3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DarkJedi</a:t>
            </a:r>
            <a:endParaRPr/>
          </a:p>
        </p:txBody>
      </p:sp>
      <p:sp>
        <p:nvSpPr>
          <p:cNvPr id="815" name="Google Shape;815;p13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class Jedi(object): </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def __init__(self, name, lightsaber_color, ls_power):</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self.ls_color = lightsaber_color</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self.ls_power = ls_power</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def lightsaber_duel(self, other_jedi):</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class DarkJedi(Jedi): </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def __init__(self, name, lightsaber_color, ls_power, evil_power):</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rgbClr val="FF0000"/>
                </a:solidFill>
                <a:latin typeface="Consolas"/>
                <a:ea typeface="Consolas"/>
                <a:cs typeface="Consolas"/>
                <a:sym typeface="Consolas"/>
              </a:rPr>
              <a:t>        "*** YOUR CODE HERE ***"	</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def use_power(self):</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print(self.evil_power)</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def lightsaber_duel(self, other_jedi):</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rgbClr val="FF0000"/>
                </a:solidFill>
                <a:latin typeface="Consolas"/>
                <a:ea typeface="Consolas"/>
                <a:cs typeface="Consolas"/>
                <a:sym typeface="Consolas"/>
              </a:rPr>
              <a:t>        "*** YOUR CODE HERE ***"	</a:t>
            </a:r>
            <a:r>
              <a:rPr lang="en" sz="12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13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DarkJedi</a:t>
            </a:r>
            <a:endParaRPr/>
          </a:p>
        </p:txBody>
      </p:sp>
      <p:sp>
        <p:nvSpPr>
          <p:cNvPr id="821" name="Google Shape;821;p131"/>
          <p:cNvSpPr txBox="1">
            <a:spLocks noGrp="1"/>
          </p:cNvSpPr>
          <p:nvPr>
            <p:ph type="body" idx="1"/>
          </p:nvPr>
        </p:nvSpPr>
        <p:spPr>
          <a:xfrm>
            <a:off x="457200" y="1063375"/>
            <a:ext cx="8229600" cy="386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class Jedi(object): </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def __init__(self, name, lightsaber_color, ls_power):</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self.ls_color = lightsaber_color</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self.ls_power = ls_power</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def lightsaber_duel(self, other_jedi):</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class DarkJedi(Jedi): </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def __init__(self, name, lightsaber_color, ls_power, evil_power):</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rgbClr val="FF0000"/>
                </a:solidFill>
                <a:latin typeface="Consolas"/>
                <a:ea typeface="Consolas"/>
                <a:cs typeface="Consolas"/>
                <a:sym typeface="Consolas"/>
              </a:rPr>
              <a:t>        Jedi.__init__(self, name, lightsaber_color, ls_power)</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a:t>
            </a:r>
            <a:r>
              <a:rPr lang="en" sz="1200" b="0" i="0" u="none" strike="noStrike" cap="none">
                <a:solidFill>
                  <a:srgbClr val="FF0000"/>
                </a:solidFill>
                <a:latin typeface="Consolas"/>
                <a:ea typeface="Consolas"/>
                <a:cs typeface="Consolas"/>
                <a:sym typeface="Consolas"/>
              </a:rPr>
              <a:t>self.evil_power = evil_power</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def use_power(self):</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print(self.evil_power)</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def lightsaber_duel(self, other_jedi):</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rgbClr val="FF0000"/>
                </a:solidFill>
                <a:latin typeface="Consolas"/>
                <a:ea typeface="Consolas"/>
                <a:cs typeface="Consolas"/>
                <a:sym typeface="Consolas"/>
              </a:rPr>
              <a:t>        Jedi.lightsaber_duel(self, other_jedi)</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DarkJedi</a:t>
            </a:r>
            <a:endParaRPr/>
          </a:p>
        </p:txBody>
      </p:sp>
      <p:sp>
        <p:nvSpPr>
          <p:cNvPr id="827" name="Google Shape;827;p132"/>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DarkJedi(Jedi):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lightsaber_color, ls_power, evil_power):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Jedi.__init__(self, name, lightsaber_color, ls_power)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FF0000"/>
                </a:solidFill>
                <a:latin typeface="Consolas"/>
                <a:ea typeface="Consolas"/>
                <a:cs typeface="Consolas"/>
                <a:sym typeface="Consolas"/>
              </a:rPr>
              <a:t>self.evil_power = evil_power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use_power(self):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print(self.evil_power)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lightsaber_duel(self, other_jedi):</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Jedi.lightsaber_duel(self, other_jedi)</a:t>
            </a:r>
            <a:endParaRPr/>
          </a:p>
        </p:txBody>
      </p:sp>
      <p:sp>
        <p:nvSpPr>
          <p:cNvPr id="828" name="Google Shape;828;p132"/>
          <p:cNvSpPr txBox="1"/>
          <p:nvPr/>
        </p:nvSpPr>
        <p:spPr>
          <a:xfrm>
            <a:off x="6528600" y="2997618"/>
            <a:ext cx="2030700" cy="41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Do we need this?</a:t>
            </a:r>
            <a:endParaRPr/>
          </a:p>
        </p:txBody>
      </p:sp>
      <p:cxnSp>
        <p:nvCxnSpPr>
          <p:cNvPr id="829" name="Google Shape;829;p132"/>
          <p:cNvCxnSpPr>
            <a:stCxn id="828" idx="1"/>
          </p:cNvCxnSpPr>
          <p:nvPr/>
        </p:nvCxnSpPr>
        <p:spPr>
          <a:xfrm flipH="1">
            <a:off x="4795500" y="3204918"/>
            <a:ext cx="1733100" cy="24000"/>
          </a:xfrm>
          <a:prstGeom prst="straightConnector1">
            <a:avLst/>
          </a:prstGeom>
          <a:noFill/>
          <a:ln w="19050" cap="flat" cmpd="sng">
            <a:solidFill>
              <a:schemeClr val="dk2"/>
            </a:solidFill>
            <a:prstDash val="solid"/>
            <a:round/>
            <a:headEnd type="none" w="sm" len="sm"/>
            <a:tailEnd type="triangle" w="lg" len="lg"/>
          </a:ln>
        </p:spPr>
      </p:cxn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3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DarkJedi</a:t>
            </a:r>
            <a:endParaRPr/>
          </a:p>
        </p:txBody>
      </p:sp>
      <p:sp>
        <p:nvSpPr>
          <p:cNvPr id="835" name="Google Shape;835;p13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DarkJedi(Jedi):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lightsaber_color, ls_power, evil_power):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Jedi.__init__(self, name, lightsaber_color, ls_power)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FF0000"/>
                </a:solidFill>
                <a:latin typeface="Consolas"/>
                <a:ea typeface="Consolas"/>
                <a:cs typeface="Consolas"/>
                <a:sym typeface="Consolas"/>
              </a:rPr>
              <a:t>self.evil_power = evil_power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use_power(self):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print(self.evil_power)</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a:t>
            </a:r>
            <a:r>
              <a:rPr lang="en" sz="1400" b="0" i="0" u="none" strike="sngStrike" cap="none">
                <a:solidFill>
                  <a:schemeClr val="dk1"/>
                </a:solidFill>
                <a:latin typeface="Consolas"/>
                <a:ea typeface="Consolas"/>
                <a:cs typeface="Consolas"/>
                <a:sym typeface="Consolas"/>
              </a:rPr>
              <a:t>def lightsaber_duel(self, other_jedi):</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a:t>
            </a:r>
            <a:r>
              <a:rPr lang="en" sz="1400" b="0" i="0" u="none" strike="sngStrike" cap="none">
                <a:solidFill>
                  <a:srgbClr val="FF0000"/>
                </a:solidFill>
                <a:latin typeface="Consolas"/>
                <a:ea typeface="Consolas"/>
                <a:cs typeface="Consolas"/>
                <a:sym typeface="Consolas"/>
              </a:rPr>
              <a:t>Jedi.lightsaber_duel(self, other_jedi)</a:t>
            </a:r>
            <a:endParaRPr/>
          </a:p>
        </p:txBody>
      </p:sp>
      <p:cxnSp>
        <p:nvCxnSpPr>
          <p:cNvPr id="836" name="Google Shape;836;p133"/>
          <p:cNvCxnSpPr/>
          <p:nvPr/>
        </p:nvCxnSpPr>
        <p:spPr>
          <a:xfrm flipH="1">
            <a:off x="4848125" y="3181731"/>
            <a:ext cx="1733100" cy="24000"/>
          </a:xfrm>
          <a:prstGeom prst="straightConnector1">
            <a:avLst/>
          </a:prstGeom>
          <a:noFill/>
          <a:ln w="19050" cap="flat" cmpd="sng">
            <a:solidFill>
              <a:schemeClr val="dk2"/>
            </a:solidFill>
            <a:prstDash val="solid"/>
            <a:round/>
            <a:headEnd type="none" w="sm" len="sm"/>
            <a:tailEnd type="triangle" w="lg" len="lg"/>
          </a:ln>
        </p:spPr>
      </p:cxnSp>
      <p:sp>
        <p:nvSpPr>
          <p:cNvPr id="837" name="Google Shape;837;p133"/>
          <p:cNvSpPr txBox="1"/>
          <p:nvPr/>
        </p:nvSpPr>
        <p:spPr>
          <a:xfrm>
            <a:off x="6581225" y="2974431"/>
            <a:ext cx="2030700" cy="41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800" b="0" i="0" u="none" strike="noStrike" cap="none">
                <a:solidFill>
                  <a:srgbClr val="000000"/>
                </a:solidFill>
                <a:latin typeface="Arial"/>
                <a:ea typeface="Arial"/>
                <a:cs typeface="Arial"/>
                <a:sym typeface="Arial"/>
              </a:rPr>
              <a:t>Do we need this?</a:t>
            </a:r>
            <a:endParaRPr/>
          </a:p>
        </p:txBody>
      </p:sp>
      <p:sp>
        <p:nvSpPr>
          <p:cNvPr id="838" name="Google Shape;838;p133"/>
          <p:cNvSpPr txBox="1"/>
          <p:nvPr/>
        </p:nvSpPr>
        <p:spPr>
          <a:xfrm>
            <a:off x="5507325" y="3277450"/>
            <a:ext cx="3413100" cy="41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0000"/>
              </a:buClr>
              <a:buFont typeface="Arial"/>
              <a:buNone/>
            </a:pPr>
            <a:r>
              <a:rPr lang="en" sz="1800" b="0" i="0" u="none" strike="noStrike" cap="none">
                <a:solidFill>
                  <a:srgbClr val="FF0000"/>
                </a:solidFill>
                <a:latin typeface="Arial"/>
                <a:ea typeface="Arial"/>
                <a:cs typeface="Arial"/>
                <a:sym typeface="Arial"/>
              </a:rPr>
              <a:t>Nope! It is inherited from Jedi.</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13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Facepalm</a:t>
            </a:r>
            <a:endParaRPr/>
          </a:p>
        </p:txBody>
      </p:sp>
      <p:sp>
        <p:nvSpPr>
          <p:cNvPr id="844" name="Google Shape;844;p13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000000"/>
                </a:solidFill>
                <a:latin typeface="Arial"/>
                <a:ea typeface="Arial"/>
                <a:cs typeface="Arial"/>
                <a:sym typeface="Arial"/>
              </a:rPr>
              <a:t>It is 2001 and you are a college student at Cal. You decide to create </a:t>
            </a:r>
            <a:r>
              <a:rPr lang="en" sz="1800" b="1" i="0" u="none" strike="noStrike" cap="none">
                <a:solidFill>
                  <a:srgbClr val="000000"/>
                </a:solidFill>
                <a:latin typeface="Arial"/>
                <a:ea typeface="Arial"/>
                <a:cs typeface="Arial"/>
                <a:sym typeface="Arial"/>
              </a:rPr>
              <a:t>Facepalm</a:t>
            </a:r>
            <a:r>
              <a:rPr lang="en" sz="1800" b="0" i="0" u="none" strike="noStrike" cap="none">
                <a:solidFill>
                  <a:srgbClr val="000000"/>
                </a:solidFill>
                <a:latin typeface="Arial"/>
                <a:ea typeface="Arial"/>
                <a:cs typeface="Arial"/>
                <a:sym typeface="Arial"/>
              </a:rPr>
              <a:t>, an application for the Palm Pilot that maintains information about different  people in your address book. </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800" b="1" i="0" u="none" strike="noStrike" cap="none">
                <a:solidFill>
                  <a:srgbClr val="000000"/>
                </a:solidFill>
                <a:latin typeface="Arial"/>
                <a:ea typeface="Arial"/>
                <a:cs typeface="Arial"/>
                <a:sym typeface="Arial"/>
              </a:rPr>
              <a:t>Facepalm</a:t>
            </a:r>
            <a:r>
              <a:rPr lang="en" sz="1800" b="0" i="0" u="none" strike="noStrike" cap="none">
                <a:solidFill>
                  <a:srgbClr val="000000"/>
                </a:solidFill>
                <a:latin typeface="Arial"/>
                <a:ea typeface="Arial"/>
                <a:cs typeface="Arial"/>
                <a:sym typeface="Arial"/>
              </a:rPr>
              <a:t> will have a </a:t>
            </a:r>
            <a:r>
              <a:rPr lang="en" sz="1800" b="1" i="0" u="none" strike="noStrike" cap="none">
                <a:solidFill>
                  <a:srgbClr val="000000"/>
                </a:solidFill>
                <a:latin typeface="Arial"/>
                <a:ea typeface="Arial"/>
                <a:cs typeface="Arial"/>
                <a:sym typeface="Arial"/>
              </a:rPr>
              <a:t>Profile </a:t>
            </a:r>
            <a:r>
              <a:rPr lang="en" sz="1800" b="0" i="0" u="none" strike="noStrike" cap="none">
                <a:solidFill>
                  <a:srgbClr val="000000"/>
                </a:solidFill>
                <a:latin typeface="Arial"/>
                <a:ea typeface="Arial"/>
                <a:cs typeface="Arial"/>
                <a:sym typeface="Arial"/>
              </a:rPr>
              <a:t>for each person. You decide to write a class called </a:t>
            </a:r>
            <a:r>
              <a:rPr lang="en" sz="1800" b="1" i="0" u="none" strike="noStrike" cap="none">
                <a:solidFill>
                  <a:srgbClr val="000000"/>
                </a:solidFill>
                <a:latin typeface="Arial"/>
                <a:ea typeface="Arial"/>
                <a:cs typeface="Arial"/>
                <a:sym typeface="Arial"/>
              </a:rPr>
              <a:t>Profile</a:t>
            </a:r>
            <a:r>
              <a:rPr lang="en" sz="1800" b="0" i="0" u="none" strike="noStrike" cap="none">
                <a:solidFill>
                  <a:srgbClr val="000000"/>
                </a:solidFill>
                <a:latin typeface="Arial"/>
                <a:ea typeface="Arial"/>
                <a:cs typeface="Arial"/>
                <a:sym typeface="Arial"/>
              </a:rPr>
              <a:t> that simulates a </a:t>
            </a:r>
            <a:r>
              <a:rPr lang="en" sz="1800" b="1" i="0" u="none" strike="noStrike" cap="none">
                <a:solidFill>
                  <a:srgbClr val="000000"/>
                </a:solidFill>
                <a:latin typeface="Arial"/>
                <a:ea typeface="Arial"/>
                <a:cs typeface="Arial"/>
                <a:sym typeface="Arial"/>
              </a:rPr>
              <a:t>Facepalm </a:t>
            </a:r>
            <a:r>
              <a:rPr lang="en" sz="1800" b="0" i="0" u="none" strike="noStrike" cap="none">
                <a:solidFill>
                  <a:srgbClr val="000000"/>
                </a:solidFill>
                <a:latin typeface="Arial"/>
                <a:ea typeface="Arial"/>
                <a:cs typeface="Arial"/>
                <a:sym typeface="Arial"/>
              </a:rPr>
              <a:t>profile. It stores a person's </a:t>
            </a:r>
            <a:r>
              <a:rPr lang="en" sz="1800" b="1" i="0" u="none" strike="noStrike" cap="none">
                <a:solidFill>
                  <a:srgbClr val="000000"/>
                </a:solidFill>
                <a:latin typeface="Arial"/>
                <a:ea typeface="Arial"/>
                <a:cs typeface="Arial"/>
                <a:sym typeface="Arial"/>
              </a:rPr>
              <a:t>name</a:t>
            </a:r>
            <a:r>
              <a:rPr lang="en" sz="1800" b="0" i="0" u="none" strike="noStrike" cap="none">
                <a:solidFill>
                  <a:srgbClr val="000000"/>
                </a:solidFill>
                <a:latin typeface="Arial"/>
                <a:ea typeface="Arial"/>
                <a:cs typeface="Arial"/>
                <a:sym typeface="Arial"/>
              </a:rPr>
              <a:t>, the person's </a:t>
            </a:r>
            <a:r>
              <a:rPr lang="en" sz="1800" b="1" i="0" u="none" strike="noStrike" cap="none">
                <a:solidFill>
                  <a:srgbClr val="000000"/>
                </a:solidFill>
                <a:latin typeface="Arial"/>
                <a:ea typeface="Arial"/>
                <a:cs typeface="Arial"/>
                <a:sym typeface="Arial"/>
              </a:rPr>
              <a:t>institution</a:t>
            </a:r>
            <a:r>
              <a:rPr lang="en" sz="1800" b="0" i="0" u="none" strike="noStrike" cap="none">
                <a:solidFill>
                  <a:srgbClr val="000000"/>
                </a:solidFill>
                <a:latin typeface="Arial"/>
                <a:ea typeface="Arial"/>
                <a:cs typeface="Arial"/>
                <a:sym typeface="Arial"/>
              </a:rPr>
              <a:t>, and a </a:t>
            </a:r>
            <a:r>
              <a:rPr lang="en" sz="1800" b="1" i="0" u="none" strike="noStrike" cap="none">
                <a:solidFill>
                  <a:srgbClr val="000000"/>
                </a:solidFill>
                <a:latin typeface="Arial"/>
                <a:ea typeface="Arial"/>
                <a:cs typeface="Arial"/>
                <a:sym typeface="Arial"/>
              </a:rPr>
              <a:t>list of Profiles </a:t>
            </a:r>
            <a:r>
              <a:rPr lang="en" sz="1800" b="0" i="0" u="none" strike="noStrike" cap="none">
                <a:solidFill>
                  <a:srgbClr val="000000"/>
                </a:solidFill>
                <a:latin typeface="Arial"/>
                <a:ea typeface="Arial"/>
                <a:cs typeface="Arial"/>
                <a:sym typeface="Arial"/>
              </a:rPr>
              <a:t>of the person's friends. It also has the </a:t>
            </a:r>
            <a:r>
              <a:rPr lang="en" sz="1800" b="0" i="0" u="none" strike="noStrike" cap="none">
                <a:solidFill>
                  <a:srgbClr val="000000"/>
                </a:solidFill>
                <a:latin typeface="Consolas"/>
                <a:ea typeface="Consolas"/>
                <a:cs typeface="Consolas"/>
                <a:sym typeface="Consolas"/>
              </a:rPr>
              <a:t>add_friend(profile) </a:t>
            </a:r>
            <a:r>
              <a:rPr lang="en" sz="1800" b="0" i="0" u="none" strike="noStrike" cap="none">
                <a:solidFill>
                  <a:srgbClr val="000000"/>
                </a:solidFill>
                <a:latin typeface="Arial"/>
                <a:ea typeface="Arial"/>
                <a:cs typeface="Arial"/>
                <a:sym typeface="Arial"/>
              </a:rPr>
              <a:t>method, which adds the given </a:t>
            </a:r>
            <a:r>
              <a:rPr lang="en" sz="1800" b="0" i="0" u="none" strike="noStrike" cap="none">
                <a:solidFill>
                  <a:srgbClr val="000000"/>
                </a:solidFill>
                <a:latin typeface="Consolas"/>
                <a:ea typeface="Consolas"/>
                <a:cs typeface="Consolas"/>
                <a:sym typeface="Consolas"/>
              </a:rPr>
              <a:t>profile</a:t>
            </a:r>
            <a:r>
              <a:rPr lang="en" sz="1800" b="0" i="0" u="none" strike="noStrike" cap="none">
                <a:solidFill>
                  <a:srgbClr val="000000"/>
                </a:solidFill>
                <a:latin typeface="Arial"/>
                <a:ea typeface="Arial"/>
                <a:cs typeface="Arial"/>
                <a:sym typeface="Arial"/>
              </a:rPr>
              <a:t> to the list of friends’ Profiles, if </a:t>
            </a:r>
            <a:r>
              <a:rPr lang="en" sz="1800" b="0" i="0" u="none" strike="noStrike" cap="none">
                <a:solidFill>
                  <a:schemeClr val="dk1"/>
                </a:solidFill>
                <a:latin typeface="Consolas"/>
                <a:ea typeface="Consolas"/>
                <a:cs typeface="Consolas"/>
                <a:sym typeface="Consolas"/>
              </a:rPr>
              <a:t>profile</a:t>
            </a:r>
            <a:r>
              <a:rPr lang="en" sz="1800" b="0" i="0" u="none" strike="noStrike" cap="none">
                <a:solidFill>
                  <a:srgbClr val="000000"/>
                </a:solidFill>
                <a:latin typeface="Arial"/>
                <a:ea typeface="Arial"/>
                <a:cs typeface="Arial"/>
                <a:sym typeface="Arial"/>
              </a:rPr>
              <a:t> is not already present.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13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Facepalm - Solution</a:t>
            </a:r>
            <a:endParaRPr/>
          </a:p>
        </p:txBody>
      </p:sp>
      <p:sp>
        <p:nvSpPr>
          <p:cNvPr id="850" name="Google Shape;850;p13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class Profile(object):</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def __init__(self, name, inst):</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FF0000"/>
                </a:solidFill>
                <a:latin typeface="Consolas"/>
                <a:ea typeface="Consolas"/>
                <a:cs typeface="Consolas"/>
                <a:sym typeface="Consolas"/>
              </a:rPr>
              <a:t>        "*** YOUR CODE HERE ***"	</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def add_friend(self, profile):</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FF0000"/>
                </a:solidFill>
                <a:latin typeface="Consolas"/>
                <a:ea typeface="Consolas"/>
                <a:cs typeface="Consolas"/>
                <a:sym typeface="Consolas"/>
              </a:rPr>
              <a:t>        "*** YOUR CODE HERE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Box &amp; Pointer Diagram!</a:t>
            </a:r>
            <a:endParaRPr/>
          </a:p>
        </p:txBody>
      </p:sp>
      <p:pic>
        <p:nvPicPr>
          <p:cNvPr id="192" name="Google Shape;192;p37" descr="b9a3bdad4b.png"/>
          <p:cNvPicPr preferRelativeResize="0"/>
          <p:nvPr/>
        </p:nvPicPr>
        <p:blipFill rotWithShape="1">
          <a:blip r:embed="rId3">
            <a:alphaModFix/>
          </a:blip>
          <a:srcRect/>
          <a:stretch/>
        </p:blipFill>
        <p:spPr>
          <a:xfrm>
            <a:off x="212800" y="1488150"/>
            <a:ext cx="3598600" cy="2263706"/>
          </a:xfrm>
          <a:prstGeom prst="rect">
            <a:avLst/>
          </a:prstGeom>
          <a:noFill/>
          <a:ln>
            <a:noFill/>
          </a:ln>
        </p:spPr>
      </p:pic>
      <p:pic>
        <p:nvPicPr>
          <p:cNvPr id="193" name="Google Shape;193;p37" descr="97f47b566a.png"/>
          <p:cNvPicPr preferRelativeResize="0"/>
          <p:nvPr/>
        </p:nvPicPr>
        <p:blipFill rotWithShape="1">
          <a:blip r:embed="rId4">
            <a:alphaModFix/>
          </a:blip>
          <a:srcRect/>
          <a:stretch/>
        </p:blipFill>
        <p:spPr>
          <a:xfrm>
            <a:off x="4129496" y="1884209"/>
            <a:ext cx="3417980" cy="18676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13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Facepalm - Solution</a:t>
            </a:r>
            <a:endParaRPr/>
          </a:p>
        </p:txBody>
      </p:sp>
      <p:sp>
        <p:nvSpPr>
          <p:cNvPr id="856" name="Google Shape;856;p136"/>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class Profile(object):</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def __init__(self, name, inst):</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FF0000"/>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FF0000"/>
                </a:solidFill>
                <a:latin typeface="Consolas"/>
                <a:ea typeface="Consolas"/>
                <a:cs typeface="Consolas"/>
                <a:sym typeface="Consolas"/>
              </a:rPr>
              <a:t>        self.inst = inst</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FF0000"/>
                </a:solidFill>
                <a:latin typeface="Consolas"/>
                <a:ea typeface="Consolas"/>
                <a:cs typeface="Consolas"/>
                <a:sym typeface="Consolas"/>
              </a:rPr>
              <a:t>        self.friends = []</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def add_friend(self, profile):</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FF0000"/>
                </a:solidFill>
                <a:latin typeface="Consolas"/>
                <a:ea typeface="Consolas"/>
                <a:cs typeface="Consolas"/>
                <a:sym typeface="Consolas"/>
              </a:rPr>
              <a:t>        if profile not in self.friends:</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FF0000"/>
                </a:solidFill>
                <a:latin typeface="Consolas"/>
                <a:ea typeface="Consolas"/>
                <a:cs typeface="Consolas"/>
                <a:sym typeface="Consolas"/>
              </a:rPr>
              <a:t>             self.friends.append(profile)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13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Facepalm … with profit</a:t>
            </a:r>
            <a:endParaRPr/>
          </a:p>
        </p:txBody>
      </p:sp>
      <p:sp>
        <p:nvSpPr>
          <p:cNvPr id="862" name="Google Shape;862;p13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You aren’t exactly raking in the money that you were expecting from the app. To try to get some revenue, you decide that profiles will be restricted by default. A restricted profile can only add 100 friends, beyond which they are not able to add more friends. If a person tries to add more friends when they have 100 already, you should tell them to upgrade to </a:t>
            </a:r>
            <a:r>
              <a:rPr lang="en" sz="1800" b="1" i="0" u="none" strike="noStrike" cap="none">
                <a:solidFill>
                  <a:schemeClr val="dk1"/>
                </a:solidFill>
                <a:latin typeface="Consolas"/>
                <a:ea typeface="Consolas"/>
                <a:cs typeface="Consolas"/>
                <a:sym typeface="Consolas"/>
              </a:rPr>
              <a:t>PaidProfile</a:t>
            </a:r>
            <a:r>
              <a:rPr lang="en" sz="1800" b="0" i="0" u="none" strike="noStrike" cap="none">
                <a:solidFill>
                  <a:schemeClr val="dk1"/>
                </a:solidFill>
                <a:latin typeface="Consolas"/>
                <a:ea typeface="Consolas"/>
                <a:cs typeface="Consolas"/>
                <a:sym typeface="Consolas"/>
              </a:rPr>
              <a:t>s</a:t>
            </a:r>
            <a:r>
              <a:rPr lang="en" sz="1800" b="0" i="0" u="none" strike="noStrike" cap="none">
                <a:solidFill>
                  <a:schemeClr val="dk1"/>
                </a:solidFill>
                <a:latin typeface="Arial"/>
                <a:ea typeface="Arial"/>
                <a:cs typeface="Arial"/>
                <a:sym typeface="Arial"/>
              </a:rPr>
              <a:t>, which lift this restriction.</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Modify </a:t>
            </a:r>
            <a:r>
              <a:rPr lang="en" sz="1800" b="0" i="0" u="none" strike="noStrike" cap="none">
                <a:solidFill>
                  <a:schemeClr val="dk1"/>
                </a:solidFill>
                <a:latin typeface="Consolas"/>
                <a:ea typeface="Consolas"/>
                <a:cs typeface="Consolas"/>
                <a:sym typeface="Consolas"/>
              </a:rPr>
              <a:t>Profile.add_friend </a:t>
            </a:r>
            <a:r>
              <a:rPr lang="en" sz="1800" b="0" i="0" u="none" strike="noStrike" cap="none">
                <a:solidFill>
                  <a:schemeClr val="dk1"/>
                </a:solidFill>
                <a:latin typeface="Arial"/>
                <a:ea typeface="Arial"/>
                <a:cs typeface="Arial"/>
                <a:sym typeface="Arial"/>
              </a:rPr>
              <a:t>to implement this restriction. Also define another class </a:t>
            </a:r>
            <a:r>
              <a:rPr lang="en" sz="1800" b="0" i="0" u="none" strike="noStrike" cap="none">
                <a:solidFill>
                  <a:schemeClr val="dk1"/>
                </a:solidFill>
                <a:latin typeface="Consolas"/>
                <a:ea typeface="Consolas"/>
                <a:cs typeface="Consolas"/>
                <a:sym typeface="Consolas"/>
              </a:rPr>
              <a:t>PaidProfile</a:t>
            </a:r>
            <a:r>
              <a:rPr lang="en" sz="1800" b="0" i="0" u="none" strike="noStrike" cap="none">
                <a:solidFill>
                  <a:schemeClr val="dk1"/>
                </a:solidFill>
                <a:latin typeface="Arial"/>
                <a:ea typeface="Arial"/>
                <a:cs typeface="Arial"/>
                <a:sym typeface="Arial"/>
              </a:rPr>
              <a:t> to mimic the </a:t>
            </a:r>
            <a:r>
              <a:rPr lang="en" sz="1800" b="0" i="0" u="none" strike="noStrike" cap="none">
                <a:solidFill>
                  <a:schemeClr val="dk1"/>
                </a:solidFill>
                <a:latin typeface="Consolas"/>
                <a:ea typeface="Consolas"/>
                <a:cs typeface="Consolas"/>
                <a:sym typeface="Consolas"/>
              </a:rPr>
              <a:t>Profile</a:t>
            </a:r>
            <a:r>
              <a:rPr lang="en" sz="1800" b="0" i="0" u="none" strike="noStrike" cap="none">
                <a:solidFill>
                  <a:schemeClr val="dk1"/>
                </a:solidFill>
                <a:latin typeface="Arial"/>
                <a:ea typeface="Arial"/>
                <a:cs typeface="Arial"/>
                <a:sym typeface="Arial"/>
              </a:rPr>
              <a:t> class, except in the behavior of the </a:t>
            </a:r>
            <a:r>
              <a:rPr lang="en" sz="1800" b="0" i="0" u="none" strike="noStrike" cap="none">
                <a:solidFill>
                  <a:schemeClr val="dk1"/>
                </a:solidFill>
                <a:latin typeface="Consolas"/>
                <a:ea typeface="Consolas"/>
                <a:cs typeface="Consolas"/>
                <a:sym typeface="Consolas"/>
              </a:rPr>
              <a:t>add_friend</a:t>
            </a:r>
            <a:r>
              <a:rPr lang="en" sz="1800" b="0" i="0" u="none" strike="noStrike" cap="none">
                <a:solidFill>
                  <a:schemeClr val="dk1"/>
                </a:solidFill>
                <a:latin typeface="Arial"/>
                <a:ea typeface="Arial"/>
                <a:cs typeface="Arial"/>
                <a:sym typeface="Arial"/>
              </a:rPr>
              <a:t> method.</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3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Facepalm … with profit</a:t>
            </a:r>
            <a:endParaRPr/>
          </a:p>
        </p:txBody>
      </p:sp>
      <p:sp>
        <p:nvSpPr>
          <p:cNvPr id="868" name="Google Shape;868;p13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class Profile(object):</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def __init__(self, name, inst):</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000000"/>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000000"/>
                </a:solidFill>
                <a:latin typeface="Consolas"/>
                <a:ea typeface="Consolas"/>
                <a:cs typeface="Consolas"/>
                <a:sym typeface="Consolas"/>
              </a:rPr>
              <a:t>        self.inst = inst</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000000"/>
                </a:solidFill>
                <a:latin typeface="Consolas"/>
                <a:ea typeface="Consolas"/>
                <a:cs typeface="Consolas"/>
                <a:sym typeface="Consolas"/>
              </a:rPr>
              <a:t>        self.friends = []</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def add_friend(self, profile):</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FF0000"/>
                </a:solidFill>
                <a:latin typeface="Consolas"/>
                <a:ea typeface="Consolas"/>
                <a:cs typeface="Consolas"/>
                <a:sym typeface="Consolas"/>
              </a:rPr>
              <a:t>		"*** YOUR CODE HERE ***"</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class PaidProfile(Profile):</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FF0000"/>
                </a:solidFill>
                <a:latin typeface="Consolas"/>
                <a:ea typeface="Consolas"/>
                <a:cs typeface="Consolas"/>
                <a:sym typeface="Consolas"/>
              </a:rPr>
              <a:t>	"*** YOUR CODE HERE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13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Facepalm … with profit - Solution</a:t>
            </a:r>
            <a:endParaRPr/>
          </a:p>
        </p:txBody>
      </p:sp>
      <p:sp>
        <p:nvSpPr>
          <p:cNvPr id="874" name="Google Shape;874;p13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000000"/>
                </a:solidFill>
                <a:latin typeface="Consolas"/>
                <a:ea typeface="Consolas"/>
                <a:cs typeface="Consolas"/>
                <a:sym typeface="Consolas"/>
              </a:rPr>
              <a:t>class Profile(object):</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000000"/>
                </a:solidFill>
                <a:latin typeface="Consolas"/>
                <a:ea typeface="Consolas"/>
                <a:cs typeface="Consolas"/>
                <a:sym typeface="Consolas"/>
              </a:rPr>
              <a:t>    def add_friend(self, profile):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000000"/>
                </a:solidFill>
                <a:latin typeface="Consolas"/>
                <a:ea typeface="Consolas"/>
                <a:cs typeface="Consolas"/>
                <a:sym typeface="Consolas"/>
              </a:rPr>
              <a:t>        </a:t>
            </a:r>
            <a:r>
              <a:rPr lang="en" sz="1400" b="0" i="0" u="none" strike="noStrike" cap="none">
                <a:solidFill>
                  <a:srgbClr val="FF0000"/>
                </a:solidFill>
                <a:latin typeface="Consolas"/>
                <a:ea typeface="Consolas"/>
                <a:cs typeface="Consolas"/>
                <a:sym typeface="Consolas"/>
              </a:rPr>
              <a:t>if profile not in self.friends:</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if len(self.friends) &lt; 100:</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self.friends.append(profile)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else: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print(“You have 100 friends, please upgrade!”)</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000000"/>
                </a:solidFill>
                <a:latin typeface="Consolas"/>
                <a:ea typeface="Consolas"/>
                <a:cs typeface="Consolas"/>
                <a:sym typeface="Consolas"/>
              </a:rPr>
              <a:t>class PaidProfile(Profile):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def add_friend(self, profile):</a:t>
            </a:r>
            <a:br>
              <a:rPr lang="en" sz="1400" b="0" i="0" u="none" strike="noStrike" cap="none">
                <a:solidFill>
                  <a:srgbClr val="FF0000"/>
                </a:solidFill>
                <a:latin typeface="Consolas"/>
                <a:ea typeface="Consolas"/>
                <a:cs typeface="Consolas"/>
                <a:sym typeface="Consolas"/>
              </a:rPr>
            </a:br>
            <a:r>
              <a:rPr lang="en" sz="1400" b="0" i="0" u="none" strike="noStrike" cap="none">
                <a:solidFill>
                  <a:srgbClr val="FF0000"/>
                </a:solidFill>
                <a:latin typeface="Consolas"/>
                <a:ea typeface="Consolas"/>
                <a:cs typeface="Consolas"/>
                <a:sym typeface="Consolas"/>
              </a:rPr>
              <a:t>        if profile not in self.friends:</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self.friends.append(profile)</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4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Next Topic: Linked Lists</a:t>
            </a:r>
            <a:endParaRPr/>
          </a:p>
        </p:txBody>
      </p:sp>
      <p:pic>
        <p:nvPicPr>
          <p:cNvPr id="880" name="Google Shape;880;p140" descr="qmeme_1414116237995_274.jpg"/>
          <p:cNvPicPr preferRelativeResize="0"/>
          <p:nvPr/>
        </p:nvPicPr>
        <p:blipFill rotWithShape="1">
          <a:blip r:embed="rId3">
            <a:alphaModFix/>
          </a:blip>
          <a:srcRect/>
          <a:stretch/>
        </p:blipFill>
        <p:spPr>
          <a:xfrm>
            <a:off x="1028700" y="1344965"/>
            <a:ext cx="5314800" cy="34362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4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a:t>
            </a:r>
            <a:endParaRPr/>
          </a:p>
        </p:txBody>
      </p:sp>
      <p:sp>
        <p:nvSpPr>
          <p:cNvPr id="886" name="Google Shape;886;p14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600" b="0" i="0" u="none" strike="noStrike" cap="none">
                <a:solidFill>
                  <a:schemeClr val="dk1"/>
                </a:solidFill>
                <a:latin typeface="Arial"/>
                <a:ea typeface="Arial"/>
                <a:cs typeface="Arial"/>
                <a:sym typeface="Arial"/>
              </a:rPr>
              <a:t>Wikipedia: </a:t>
            </a:r>
            <a:r>
              <a:rPr lang="en" sz="3600" b="0" i="0" u="none" strike="noStrike" cap="none">
                <a:solidFill>
                  <a:srgbClr val="252525"/>
                </a:solidFill>
                <a:highlight>
                  <a:srgbClr val="FFFFFF"/>
                </a:highlight>
                <a:latin typeface="Arial"/>
                <a:ea typeface="Arial"/>
                <a:cs typeface="Arial"/>
                <a:sym typeface="Arial"/>
              </a:rPr>
              <a:t> a </a:t>
            </a:r>
            <a:r>
              <a:rPr lang="en" sz="3600" b="1" i="0" u="none" strike="noStrike" cap="none">
                <a:solidFill>
                  <a:srgbClr val="252525"/>
                </a:solidFill>
                <a:highlight>
                  <a:srgbClr val="FFFFFF"/>
                </a:highlight>
                <a:latin typeface="Arial"/>
                <a:ea typeface="Arial"/>
                <a:cs typeface="Arial"/>
                <a:sym typeface="Arial"/>
              </a:rPr>
              <a:t>linked list</a:t>
            </a:r>
            <a:r>
              <a:rPr lang="en" sz="3600" b="0" i="0" u="none" strike="noStrike" cap="none">
                <a:solidFill>
                  <a:srgbClr val="252525"/>
                </a:solidFill>
                <a:highlight>
                  <a:srgbClr val="FFFFFF"/>
                </a:highlight>
                <a:latin typeface="Arial"/>
                <a:ea typeface="Arial"/>
                <a:cs typeface="Arial"/>
                <a:sym typeface="Arial"/>
              </a:rPr>
              <a:t> is a linear collection of data elements, called nodes, each pointing to the next node by means of a </a:t>
            </a:r>
            <a:r>
              <a:rPr lang="en" sz="3600" b="0" i="0" u="sng" strike="noStrike" cap="none">
                <a:solidFill>
                  <a:schemeClr val="hlink"/>
                </a:solidFill>
                <a:highlight>
                  <a:srgbClr val="FFFFFF"/>
                </a:highlight>
                <a:latin typeface="Arial"/>
                <a:ea typeface="Arial"/>
                <a:cs typeface="Arial"/>
                <a:sym typeface="Arial"/>
                <a:hlinkClick r:id="rId3"/>
              </a:rPr>
              <a:t>pointer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4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 </a:t>
            </a:r>
            <a:endParaRPr/>
          </a:p>
        </p:txBody>
      </p:sp>
      <p:sp>
        <p:nvSpPr>
          <p:cNvPr id="892" name="Google Shape;892;p142"/>
          <p:cNvSpPr txBox="1">
            <a:spLocks noGrp="1"/>
          </p:cNvSpPr>
          <p:nvPr>
            <p:ph type="body" idx="1"/>
          </p:nvPr>
        </p:nvSpPr>
        <p:spPr>
          <a:xfrm>
            <a:off x="515075" y="1173843"/>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Arial"/>
              <a:buNone/>
            </a:pPr>
            <a:r>
              <a:rPr lang="en" sz="1400" b="1" i="0" u="none" strike="noStrike" cap="none">
                <a:solidFill>
                  <a:srgbClr val="007020"/>
                </a:solidFill>
                <a:highlight>
                  <a:srgbClr val="FFFFFF"/>
                </a:highlight>
                <a:latin typeface="Consolas"/>
                <a:ea typeface="Consolas"/>
                <a:cs typeface="Consolas"/>
                <a:sym typeface="Consolas"/>
              </a:rPr>
              <a:t>class</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E84B5"/>
                </a:solidFill>
                <a:highlight>
                  <a:srgbClr val="FFFFFF"/>
                </a:highlight>
                <a:latin typeface="Consolas"/>
                <a:ea typeface="Consolas"/>
                <a:cs typeface="Consolas"/>
                <a:sym typeface="Consolas"/>
              </a:rPr>
              <a:t>Link</a:t>
            </a:r>
            <a:r>
              <a:rPr lang="en" sz="1400" b="0" i="0" u="none" strike="noStrike" cap="none">
                <a:solidFill>
                  <a:srgbClr val="484848"/>
                </a:solidFill>
                <a:highlight>
                  <a:srgbClr val="FFFFFF"/>
                </a:highlight>
                <a:latin typeface="Consolas"/>
                <a:ea typeface="Consolas"/>
                <a:cs typeface="Consolas"/>
                <a:sym typeface="Consolas"/>
              </a:rPr>
              <a: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0" i="1" u="none" strike="noStrike" cap="none">
                <a:solidFill>
                  <a:srgbClr val="4070A0"/>
                </a:solidFill>
                <a:highlight>
                  <a:srgbClr val="FFFFFF"/>
                </a:highlight>
                <a:latin typeface="Consolas"/>
                <a:ea typeface="Consolas"/>
                <a:cs typeface="Consolas"/>
                <a:sym typeface="Consolas"/>
              </a:rPr>
              <a:t>"""A linked list with a first element and the rest."""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empty </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 ()</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def</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6287E"/>
                </a:solidFill>
                <a:highlight>
                  <a:srgbClr val="FFFFFF"/>
                </a:highlight>
                <a:latin typeface="Consolas"/>
                <a:ea typeface="Consolas"/>
                <a:cs typeface="Consolas"/>
                <a:sym typeface="Consolas"/>
              </a:rPr>
              <a:t>__init__</a:t>
            </a:r>
            <a:r>
              <a:rPr lang="en" sz="1400" b="0" i="0" u="none" strike="noStrike" cap="none">
                <a:solidFill>
                  <a:srgbClr val="484848"/>
                </a:solidFill>
                <a:highlight>
                  <a:srgbClr val="FFFFFF"/>
                </a:highlight>
                <a:latin typeface="Consolas"/>
                <a:ea typeface="Consolas"/>
                <a:cs typeface="Consolas"/>
                <a:sym typeface="Consolas"/>
              </a:rPr>
              <a:t>(</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484848"/>
                </a:solidFill>
                <a:highlight>
                  <a:srgbClr val="FFFFFF"/>
                </a:highlight>
                <a:latin typeface="Consolas"/>
                <a:ea typeface="Consolas"/>
                <a:cs typeface="Consolas"/>
                <a:sym typeface="Consolas"/>
              </a:rPr>
              <a:t>, first, rest</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empty):</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assert</a:t>
            </a:r>
            <a:r>
              <a:rPr lang="en" sz="1400" b="0" i="0" u="none" strike="noStrike" cap="none">
                <a:solidFill>
                  <a:srgbClr val="484848"/>
                </a:solidFill>
                <a:highlight>
                  <a:srgbClr val="FFFFFF"/>
                </a:highlight>
                <a:latin typeface="Consolas"/>
                <a:ea typeface="Consolas"/>
                <a:cs typeface="Consolas"/>
                <a:sym typeface="Consolas"/>
              </a:rPr>
              <a:t> rest </a:t>
            </a:r>
            <a:r>
              <a:rPr lang="en" sz="1400" b="1" i="0" u="none" strike="noStrike" cap="none">
                <a:solidFill>
                  <a:srgbClr val="007020"/>
                </a:solidFill>
                <a:highlight>
                  <a:srgbClr val="FFFFFF"/>
                </a:highlight>
                <a:latin typeface="Consolas"/>
                <a:ea typeface="Consolas"/>
                <a:cs typeface="Consolas"/>
                <a:sym typeface="Consolas"/>
              </a:rPr>
              <a:t>is</a:t>
            </a:r>
            <a:r>
              <a:rPr lang="en" sz="1400" b="0" i="0" u="none" strike="noStrike" cap="none">
                <a:solidFill>
                  <a:srgbClr val="484848"/>
                </a:solidFill>
                <a:highlight>
                  <a:srgbClr val="FFFFFF"/>
                </a:highlight>
                <a:latin typeface="Consolas"/>
                <a:ea typeface="Consolas"/>
                <a:cs typeface="Consolas"/>
                <a:sym typeface="Consolas"/>
              </a:rPr>
              <a:t> Link</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empty </a:t>
            </a:r>
            <a:r>
              <a:rPr lang="en" sz="1400" b="1" i="0" u="none" strike="noStrike" cap="none">
                <a:solidFill>
                  <a:srgbClr val="007020"/>
                </a:solidFill>
                <a:highlight>
                  <a:srgbClr val="FFFFFF"/>
                </a:highlight>
                <a:latin typeface="Consolas"/>
                <a:ea typeface="Consolas"/>
                <a:cs typeface="Consolas"/>
                <a:sym typeface="Consolas"/>
              </a:rPr>
              <a:t>or</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isinstance</a:t>
            </a:r>
            <a:r>
              <a:rPr lang="en" sz="1400" b="0" i="0" u="none" strike="noStrike" cap="none">
                <a:solidFill>
                  <a:srgbClr val="484848"/>
                </a:solidFill>
                <a:highlight>
                  <a:srgbClr val="FFFFFF"/>
                </a:highlight>
                <a:latin typeface="Consolas"/>
                <a:ea typeface="Consolas"/>
                <a:cs typeface="Consolas"/>
                <a:sym typeface="Consolas"/>
              </a:rPr>
              <a:t>(rest, Link)</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first </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 first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rest </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 rest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def</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6287E"/>
                </a:solidFill>
                <a:highlight>
                  <a:srgbClr val="FFFFFF"/>
                </a:highlight>
                <a:latin typeface="Consolas"/>
                <a:ea typeface="Consolas"/>
                <a:cs typeface="Consolas"/>
                <a:sym typeface="Consolas"/>
              </a:rPr>
              <a:t>__getitem__</a:t>
            </a:r>
            <a:r>
              <a:rPr lang="en" sz="1400" b="0" i="0" u="none" strike="noStrike" cap="none">
                <a:solidFill>
                  <a:srgbClr val="484848"/>
                </a:solidFill>
                <a:highlight>
                  <a:srgbClr val="FFFFFF"/>
                </a:highlight>
                <a:latin typeface="Consolas"/>
                <a:ea typeface="Consolas"/>
                <a:cs typeface="Consolas"/>
                <a:sym typeface="Consolas"/>
              </a:rPr>
              <a:t>(</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484848"/>
                </a:solidFill>
                <a:highlight>
                  <a:srgbClr val="FFFFFF"/>
                </a:highlight>
                <a:latin typeface="Consolas"/>
                <a:ea typeface="Consolas"/>
                <a:cs typeface="Consolas"/>
                <a:sym typeface="Consolas"/>
              </a:rPr>
              <a:t>, i):</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if</a:t>
            </a:r>
            <a:r>
              <a:rPr lang="en" sz="1400" b="0" i="0" u="none" strike="noStrike" cap="none">
                <a:solidFill>
                  <a:srgbClr val="484848"/>
                </a:solidFill>
                <a:highlight>
                  <a:srgbClr val="FFFFFF"/>
                </a:highlight>
                <a:latin typeface="Consolas"/>
                <a:ea typeface="Consolas"/>
                <a:cs typeface="Consolas"/>
                <a:sym typeface="Consolas"/>
              </a:rPr>
              <a:t> i </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208050"/>
                </a:solidFill>
                <a:highlight>
                  <a:srgbClr val="FFFFFF"/>
                </a:highlight>
                <a:latin typeface="Consolas"/>
                <a:ea typeface="Consolas"/>
                <a:cs typeface="Consolas"/>
                <a:sym typeface="Consolas"/>
              </a:rPr>
              <a:t>0</a:t>
            </a:r>
            <a:r>
              <a:rPr lang="en" sz="1400" b="0" i="0" u="none" strike="noStrike" cap="none">
                <a:solidFill>
                  <a:srgbClr val="484848"/>
                </a:solidFill>
                <a:highlight>
                  <a:srgbClr val="FFFFFF"/>
                </a:highlight>
                <a:latin typeface="Consolas"/>
                <a:ea typeface="Consolas"/>
                <a:cs typeface="Consolas"/>
                <a:sym typeface="Consolas"/>
              </a:rPr>
              <a: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return</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first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else</a:t>
            </a:r>
            <a:r>
              <a:rPr lang="en" sz="1400" b="0" i="0" u="none" strike="noStrike" cap="none">
                <a:solidFill>
                  <a:srgbClr val="484848"/>
                </a:solidFill>
                <a:highlight>
                  <a:srgbClr val="FFFFFF"/>
                </a:highlight>
                <a:latin typeface="Consolas"/>
                <a:ea typeface="Consolas"/>
                <a:cs typeface="Consolas"/>
                <a:sym typeface="Consolas"/>
              </a:rPr>
              <a: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return</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rest[i</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208050"/>
                </a:solidFill>
                <a:highlight>
                  <a:srgbClr val="FFFFFF"/>
                </a:highlight>
                <a:latin typeface="Consolas"/>
                <a:ea typeface="Consolas"/>
                <a:cs typeface="Consolas"/>
                <a:sym typeface="Consolas"/>
              </a:rPr>
              <a:t>1</a:t>
            </a:r>
            <a:r>
              <a:rPr lang="en" sz="1400" b="0" i="0" u="none" strike="noStrike" cap="none">
                <a:solidFill>
                  <a:srgbClr val="484848"/>
                </a:solidFill>
                <a:highlight>
                  <a:srgbClr val="FFFFFF"/>
                </a:highlight>
                <a:latin typeface="Consolas"/>
                <a:ea typeface="Consolas"/>
                <a:cs typeface="Consolas"/>
                <a:sym typeface="Consolas"/>
              </a:rPr>
              <a: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def</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6287E"/>
                </a:solidFill>
                <a:highlight>
                  <a:srgbClr val="FFFFFF"/>
                </a:highlight>
                <a:latin typeface="Consolas"/>
                <a:ea typeface="Consolas"/>
                <a:cs typeface="Consolas"/>
                <a:sym typeface="Consolas"/>
              </a:rPr>
              <a:t>__len__</a:t>
            </a:r>
            <a:r>
              <a:rPr lang="en" sz="1400" b="0" i="0" u="none" strike="noStrike" cap="none">
                <a:solidFill>
                  <a:srgbClr val="484848"/>
                </a:solidFill>
                <a:highlight>
                  <a:srgbClr val="FFFFFF"/>
                </a:highlight>
                <a:latin typeface="Consolas"/>
                <a:ea typeface="Consolas"/>
                <a:cs typeface="Consolas"/>
                <a:sym typeface="Consolas"/>
              </a:rPr>
              <a:t>(</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484848"/>
                </a:solidFill>
                <a:highlight>
                  <a:srgbClr val="FFFFFF"/>
                </a:highlight>
                <a:latin typeface="Consolas"/>
                <a:ea typeface="Consolas"/>
                <a:cs typeface="Consolas"/>
                <a:sym typeface="Consolas"/>
              </a:rPr>
              <a: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return</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208050"/>
                </a:solidFill>
                <a:highlight>
                  <a:srgbClr val="FFFFFF"/>
                </a:highlight>
                <a:latin typeface="Consolas"/>
                <a:ea typeface="Consolas"/>
                <a:cs typeface="Consolas"/>
                <a:sym typeface="Consolas"/>
              </a:rPr>
              <a:t>1</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len</a:t>
            </a:r>
            <a:r>
              <a:rPr lang="en" sz="1400" b="0" i="0" u="none" strike="noStrike" cap="none">
                <a:solidFill>
                  <a:srgbClr val="484848"/>
                </a:solidFill>
                <a:highlight>
                  <a:srgbClr val="FFFFFF"/>
                </a:highlight>
                <a:latin typeface="Consolas"/>
                <a:ea typeface="Consolas"/>
                <a:cs typeface="Consolas"/>
                <a:sym typeface="Consolas"/>
              </a:rPr>
              <a:t>(</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rest)</a:t>
            </a:r>
            <a:endParaRPr/>
          </a:p>
          <a:p>
            <a:pPr marL="0" marR="0" lvl="0" indent="0" algn="l" rtl="0">
              <a:lnSpc>
                <a:spcPct val="100000"/>
              </a:lnSpc>
              <a:spcBef>
                <a:spcPts val="0"/>
              </a:spcBef>
              <a:spcAft>
                <a:spcPts val="0"/>
              </a:spcAft>
              <a:buClr>
                <a:schemeClr val="dk1"/>
              </a:buClr>
              <a:buFont typeface="Arial"/>
              <a:buNone/>
            </a:pPr>
            <a:endParaRPr sz="1400" b="1" i="0" u="none" strike="noStrike" cap="none">
              <a:solidFill>
                <a:srgbClr val="000000"/>
              </a:solidFill>
              <a:latin typeface="Consolas"/>
              <a:ea typeface="Consolas"/>
              <a:cs typeface="Consolas"/>
              <a:sym typeface="Consola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14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a:t>
            </a:r>
            <a:endParaRPr/>
          </a:p>
        </p:txBody>
      </p:sp>
      <p:sp>
        <p:nvSpPr>
          <p:cNvPr id="898" name="Google Shape;898;p143"/>
          <p:cNvSpPr txBox="1">
            <a:spLocks noGrp="1"/>
          </p:cNvSpPr>
          <p:nvPr>
            <p:ph type="body" idx="1"/>
          </p:nvPr>
        </p:nvSpPr>
        <p:spPr>
          <a:xfrm>
            <a:off x="457200" y="1063375"/>
            <a:ext cx="8229600" cy="2280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Arial"/>
              <a:buNone/>
            </a:pPr>
            <a:r>
              <a:rPr lang="en" sz="1100" b="1" i="0" u="none" strike="noStrike" cap="none">
                <a:solidFill>
                  <a:srgbClr val="007020"/>
                </a:solidFill>
                <a:highlight>
                  <a:srgbClr val="FFFFFF"/>
                </a:highlight>
                <a:latin typeface="Consolas"/>
                <a:ea typeface="Consolas"/>
                <a:cs typeface="Consolas"/>
                <a:sym typeface="Consolas"/>
              </a:rPr>
              <a:t>class</a:t>
            </a:r>
            <a:r>
              <a:rPr lang="en" sz="1100" b="0" i="0" u="none" strike="noStrike" cap="none">
                <a:solidFill>
                  <a:srgbClr val="484848"/>
                </a:solidFill>
                <a:highlight>
                  <a:srgbClr val="FFFFFF"/>
                </a:highlight>
                <a:latin typeface="Consolas"/>
                <a:ea typeface="Consolas"/>
                <a:cs typeface="Consolas"/>
                <a:sym typeface="Consolas"/>
              </a:rPr>
              <a:t> </a:t>
            </a:r>
            <a:r>
              <a:rPr lang="en" sz="1100" b="1" i="0" u="none" strike="noStrike" cap="none">
                <a:solidFill>
                  <a:srgbClr val="0E84B5"/>
                </a:solidFill>
                <a:highlight>
                  <a:srgbClr val="FFFFFF"/>
                </a:highlight>
                <a:latin typeface="Consolas"/>
                <a:ea typeface="Consolas"/>
                <a:cs typeface="Consolas"/>
                <a:sym typeface="Consolas"/>
              </a:rPr>
              <a:t>Link</a:t>
            </a:r>
            <a:r>
              <a:rPr lang="en" sz="1100" b="0" i="0" u="none" strike="noStrike" cap="none">
                <a:solidFill>
                  <a:srgbClr val="484848"/>
                </a:solidFill>
                <a:highlight>
                  <a:srgbClr val="FFFFFF"/>
                </a:highlight>
                <a:latin typeface="Consolas"/>
                <a:ea typeface="Consolas"/>
                <a:cs typeface="Consolas"/>
                <a:sym typeface="Consolas"/>
              </a:rPr>
              <a:t>:</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0" i="1" u="none" strike="noStrike" cap="none">
                <a:solidFill>
                  <a:srgbClr val="4070A0"/>
                </a:solidFill>
                <a:highlight>
                  <a:srgbClr val="FFFFFF"/>
                </a:highlight>
                <a:latin typeface="Consolas"/>
                <a:ea typeface="Consolas"/>
                <a:cs typeface="Consolas"/>
                <a:sym typeface="Consolas"/>
              </a:rPr>
              <a:t>"""A linked list with a first element and the rest."""</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empty </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 ()</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1" i="0" u="none" strike="noStrike" cap="none">
                <a:solidFill>
                  <a:srgbClr val="007020"/>
                </a:solidFill>
                <a:highlight>
                  <a:srgbClr val="FFFFFF"/>
                </a:highlight>
                <a:latin typeface="Consolas"/>
                <a:ea typeface="Consolas"/>
                <a:cs typeface="Consolas"/>
                <a:sym typeface="Consolas"/>
              </a:rPr>
              <a:t>def</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06287E"/>
                </a:solidFill>
                <a:highlight>
                  <a:srgbClr val="FFFFFF"/>
                </a:highlight>
                <a:latin typeface="Consolas"/>
                <a:ea typeface="Consolas"/>
                <a:cs typeface="Consolas"/>
                <a:sym typeface="Consolas"/>
              </a:rPr>
              <a:t>__init__</a:t>
            </a:r>
            <a:r>
              <a:rPr lang="en" sz="1100" b="0" i="0" u="none" strike="noStrike" cap="none">
                <a:solidFill>
                  <a:srgbClr val="484848"/>
                </a:solidFill>
                <a:highlight>
                  <a:srgbClr val="FFFFFF"/>
                </a:highlight>
                <a:latin typeface="Consolas"/>
                <a:ea typeface="Consolas"/>
                <a:cs typeface="Consolas"/>
                <a:sym typeface="Consolas"/>
              </a:rPr>
              <a:t>(</a:t>
            </a:r>
            <a:r>
              <a:rPr lang="en" sz="1100" b="0" i="0" u="none" strike="noStrike" cap="none">
                <a:solidFill>
                  <a:srgbClr val="007020"/>
                </a:solidFill>
                <a:highlight>
                  <a:srgbClr val="FFFFFF"/>
                </a:highlight>
                <a:latin typeface="Consolas"/>
                <a:ea typeface="Consolas"/>
                <a:cs typeface="Consolas"/>
                <a:sym typeface="Consolas"/>
              </a:rPr>
              <a:t>self</a:t>
            </a:r>
            <a:r>
              <a:rPr lang="en" sz="1100" b="0" i="0" u="none" strike="noStrike" cap="none">
                <a:solidFill>
                  <a:srgbClr val="484848"/>
                </a:solidFill>
                <a:highlight>
                  <a:srgbClr val="FFFFFF"/>
                </a:highlight>
                <a:latin typeface="Consolas"/>
                <a:ea typeface="Consolas"/>
                <a:cs typeface="Consolas"/>
                <a:sym typeface="Consolas"/>
              </a:rPr>
              <a:t>, first, rest</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empty):</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1" i="0" u="none" strike="noStrike" cap="none">
                <a:solidFill>
                  <a:srgbClr val="007020"/>
                </a:solidFill>
                <a:highlight>
                  <a:srgbClr val="FFFFFF"/>
                </a:highlight>
                <a:latin typeface="Consolas"/>
                <a:ea typeface="Consolas"/>
                <a:cs typeface="Consolas"/>
                <a:sym typeface="Consolas"/>
              </a:rPr>
              <a:t>assert</a:t>
            </a:r>
            <a:r>
              <a:rPr lang="en" sz="1100" b="0" i="0" u="none" strike="noStrike" cap="none">
                <a:solidFill>
                  <a:srgbClr val="484848"/>
                </a:solidFill>
                <a:highlight>
                  <a:srgbClr val="FFFFFF"/>
                </a:highlight>
                <a:latin typeface="Consolas"/>
                <a:ea typeface="Consolas"/>
                <a:cs typeface="Consolas"/>
                <a:sym typeface="Consolas"/>
              </a:rPr>
              <a:t> rest </a:t>
            </a:r>
            <a:r>
              <a:rPr lang="en" sz="1100" b="1" i="0" u="none" strike="noStrike" cap="none">
                <a:solidFill>
                  <a:srgbClr val="007020"/>
                </a:solidFill>
                <a:highlight>
                  <a:srgbClr val="FFFFFF"/>
                </a:highlight>
                <a:latin typeface="Consolas"/>
                <a:ea typeface="Consolas"/>
                <a:cs typeface="Consolas"/>
                <a:sym typeface="Consolas"/>
              </a:rPr>
              <a:t>is</a:t>
            </a:r>
            <a:r>
              <a:rPr lang="en" sz="1100" b="0" i="0" u="none" strike="noStrike" cap="none">
                <a:solidFill>
                  <a:srgbClr val="484848"/>
                </a:solidFill>
                <a:highlight>
                  <a:srgbClr val="FFFFFF"/>
                </a:highlight>
                <a:latin typeface="Consolas"/>
                <a:ea typeface="Consolas"/>
                <a:cs typeface="Consolas"/>
                <a:sym typeface="Consolas"/>
              </a:rPr>
              <a:t> Link</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empty </a:t>
            </a:r>
            <a:r>
              <a:rPr lang="en" sz="1100" b="1" i="0" u="none" strike="noStrike" cap="none">
                <a:solidFill>
                  <a:srgbClr val="007020"/>
                </a:solidFill>
                <a:highlight>
                  <a:srgbClr val="FFFFFF"/>
                </a:highlight>
                <a:latin typeface="Consolas"/>
                <a:ea typeface="Consolas"/>
                <a:cs typeface="Consolas"/>
                <a:sym typeface="Consolas"/>
              </a:rPr>
              <a:t>or</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007020"/>
                </a:solidFill>
                <a:highlight>
                  <a:srgbClr val="FFFFFF"/>
                </a:highlight>
                <a:latin typeface="Consolas"/>
                <a:ea typeface="Consolas"/>
                <a:cs typeface="Consolas"/>
                <a:sym typeface="Consolas"/>
              </a:rPr>
              <a:t>isinstance</a:t>
            </a:r>
            <a:r>
              <a:rPr lang="en" sz="1100" b="0" i="0" u="none" strike="noStrike" cap="none">
                <a:solidFill>
                  <a:srgbClr val="484848"/>
                </a:solidFill>
                <a:highlight>
                  <a:srgbClr val="FFFFFF"/>
                </a:highlight>
                <a:latin typeface="Consolas"/>
                <a:ea typeface="Consolas"/>
                <a:cs typeface="Consolas"/>
                <a:sym typeface="Consolas"/>
              </a:rPr>
              <a:t>(rest, Link)</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007020"/>
                </a:solidFill>
                <a:highlight>
                  <a:srgbClr val="FFFFFF"/>
                </a:highlight>
                <a:latin typeface="Consolas"/>
                <a:ea typeface="Consolas"/>
                <a:cs typeface="Consolas"/>
                <a:sym typeface="Consolas"/>
              </a:rPr>
              <a:t>self</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first </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 first</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007020"/>
                </a:solidFill>
                <a:highlight>
                  <a:srgbClr val="FFFFFF"/>
                </a:highlight>
                <a:latin typeface="Consolas"/>
                <a:ea typeface="Consolas"/>
                <a:cs typeface="Consolas"/>
                <a:sym typeface="Consolas"/>
              </a:rPr>
              <a:t>self</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rest </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 rest</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1" i="0" u="none" strike="noStrike" cap="none">
                <a:solidFill>
                  <a:srgbClr val="007020"/>
                </a:solidFill>
                <a:highlight>
                  <a:srgbClr val="FFFFFF"/>
                </a:highlight>
                <a:latin typeface="Consolas"/>
                <a:ea typeface="Consolas"/>
                <a:cs typeface="Consolas"/>
                <a:sym typeface="Consolas"/>
              </a:rPr>
              <a:t>def</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06287E"/>
                </a:solidFill>
                <a:highlight>
                  <a:srgbClr val="FFFFFF"/>
                </a:highlight>
                <a:latin typeface="Consolas"/>
                <a:ea typeface="Consolas"/>
                <a:cs typeface="Consolas"/>
                <a:sym typeface="Consolas"/>
              </a:rPr>
              <a:t>__getitem__</a:t>
            </a:r>
            <a:r>
              <a:rPr lang="en" sz="1100" b="0" i="0" u="none" strike="noStrike" cap="none">
                <a:solidFill>
                  <a:srgbClr val="484848"/>
                </a:solidFill>
                <a:highlight>
                  <a:srgbClr val="FFFFFF"/>
                </a:highlight>
                <a:latin typeface="Consolas"/>
                <a:ea typeface="Consolas"/>
                <a:cs typeface="Consolas"/>
                <a:sym typeface="Consolas"/>
              </a:rPr>
              <a:t>(</a:t>
            </a:r>
            <a:r>
              <a:rPr lang="en" sz="1100" b="0" i="0" u="none" strike="noStrike" cap="none">
                <a:solidFill>
                  <a:srgbClr val="007020"/>
                </a:solidFill>
                <a:highlight>
                  <a:srgbClr val="FFFFFF"/>
                </a:highlight>
                <a:latin typeface="Consolas"/>
                <a:ea typeface="Consolas"/>
                <a:cs typeface="Consolas"/>
                <a:sym typeface="Consolas"/>
              </a:rPr>
              <a:t>self</a:t>
            </a:r>
            <a:r>
              <a:rPr lang="en" sz="1100" b="0" i="0" u="none" strike="noStrike" cap="none">
                <a:solidFill>
                  <a:srgbClr val="484848"/>
                </a:solidFill>
                <a:highlight>
                  <a:srgbClr val="FFFFFF"/>
                </a:highlight>
                <a:latin typeface="Consolas"/>
                <a:ea typeface="Consolas"/>
                <a:cs typeface="Consolas"/>
                <a:sym typeface="Consolas"/>
              </a:rPr>
              <a:t>, i):</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1" i="0" u="none" strike="noStrike" cap="none">
                <a:solidFill>
                  <a:srgbClr val="007020"/>
                </a:solidFill>
                <a:highlight>
                  <a:srgbClr val="FFFFFF"/>
                </a:highlight>
                <a:latin typeface="Consolas"/>
                <a:ea typeface="Consolas"/>
                <a:cs typeface="Consolas"/>
                <a:sym typeface="Consolas"/>
              </a:rPr>
              <a:t>if</a:t>
            </a:r>
            <a:r>
              <a:rPr lang="en" sz="1100" b="0" i="0" u="none" strike="noStrike" cap="none">
                <a:solidFill>
                  <a:srgbClr val="484848"/>
                </a:solidFill>
                <a:highlight>
                  <a:srgbClr val="FFFFFF"/>
                </a:highlight>
                <a:latin typeface="Consolas"/>
                <a:ea typeface="Consolas"/>
                <a:cs typeface="Consolas"/>
                <a:sym typeface="Consolas"/>
              </a:rPr>
              <a:t> i </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208050"/>
                </a:solidFill>
                <a:highlight>
                  <a:srgbClr val="FFFFFF"/>
                </a:highlight>
                <a:latin typeface="Consolas"/>
                <a:ea typeface="Consolas"/>
                <a:cs typeface="Consolas"/>
                <a:sym typeface="Consolas"/>
              </a:rPr>
              <a:t>0</a:t>
            </a:r>
            <a:r>
              <a:rPr lang="en" sz="1100" b="0" i="0" u="none" strike="noStrike" cap="none">
                <a:solidFill>
                  <a:srgbClr val="484848"/>
                </a:solidFill>
                <a:highlight>
                  <a:srgbClr val="FFFFFF"/>
                </a:highlight>
                <a:latin typeface="Consolas"/>
                <a:ea typeface="Consolas"/>
                <a:cs typeface="Consolas"/>
                <a:sym typeface="Consolas"/>
              </a:rPr>
              <a:t>:</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1" i="0" u="none" strike="noStrike" cap="none">
                <a:solidFill>
                  <a:srgbClr val="007020"/>
                </a:solidFill>
                <a:highlight>
                  <a:srgbClr val="FFFFFF"/>
                </a:highlight>
                <a:latin typeface="Consolas"/>
                <a:ea typeface="Consolas"/>
                <a:cs typeface="Consolas"/>
                <a:sym typeface="Consolas"/>
              </a:rPr>
              <a:t>return</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007020"/>
                </a:solidFill>
                <a:highlight>
                  <a:srgbClr val="FFFFFF"/>
                </a:highlight>
                <a:latin typeface="Consolas"/>
                <a:ea typeface="Consolas"/>
                <a:cs typeface="Consolas"/>
                <a:sym typeface="Consolas"/>
              </a:rPr>
              <a:t>self</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first</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1" i="0" u="none" strike="noStrike" cap="none">
                <a:solidFill>
                  <a:srgbClr val="007020"/>
                </a:solidFill>
                <a:highlight>
                  <a:srgbClr val="FFFFFF"/>
                </a:highlight>
                <a:latin typeface="Consolas"/>
                <a:ea typeface="Consolas"/>
                <a:cs typeface="Consolas"/>
                <a:sym typeface="Consolas"/>
              </a:rPr>
              <a:t>else</a:t>
            </a:r>
            <a:r>
              <a:rPr lang="en" sz="1100" b="0" i="0" u="none" strike="noStrike" cap="none">
                <a:solidFill>
                  <a:srgbClr val="484848"/>
                </a:solidFill>
                <a:highlight>
                  <a:srgbClr val="FFFFFF"/>
                </a:highlight>
                <a:latin typeface="Consolas"/>
                <a:ea typeface="Consolas"/>
                <a:cs typeface="Consolas"/>
                <a:sym typeface="Consolas"/>
              </a:rPr>
              <a:t>:</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1" i="0" u="none" strike="noStrike" cap="none">
                <a:solidFill>
                  <a:srgbClr val="007020"/>
                </a:solidFill>
                <a:highlight>
                  <a:srgbClr val="FFFFFF"/>
                </a:highlight>
                <a:latin typeface="Consolas"/>
                <a:ea typeface="Consolas"/>
                <a:cs typeface="Consolas"/>
                <a:sym typeface="Consolas"/>
              </a:rPr>
              <a:t>return</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007020"/>
                </a:solidFill>
                <a:highlight>
                  <a:srgbClr val="FFFFFF"/>
                </a:highlight>
                <a:latin typeface="Consolas"/>
                <a:ea typeface="Consolas"/>
                <a:cs typeface="Consolas"/>
                <a:sym typeface="Consolas"/>
              </a:rPr>
              <a:t>self</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rest[i</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208050"/>
                </a:solidFill>
                <a:highlight>
                  <a:srgbClr val="FFFFFF"/>
                </a:highlight>
                <a:latin typeface="Consolas"/>
                <a:ea typeface="Consolas"/>
                <a:cs typeface="Consolas"/>
                <a:sym typeface="Consolas"/>
              </a:rPr>
              <a:t>1</a:t>
            </a:r>
            <a:r>
              <a:rPr lang="en" sz="1100" b="0" i="0" u="none" strike="noStrike" cap="none">
                <a:solidFill>
                  <a:srgbClr val="484848"/>
                </a:solidFill>
                <a:highlight>
                  <a:srgbClr val="FFFFFF"/>
                </a:highlight>
                <a:latin typeface="Consolas"/>
                <a:ea typeface="Consolas"/>
                <a:cs typeface="Consolas"/>
                <a:sym typeface="Consolas"/>
              </a:rPr>
              <a:t>]</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1" i="0" u="none" strike="noStrike" cap="none">
                <a:solidFill>
                  <a:srgbClr val="007020"/>
                </a:solidFill>
                <a:highlight>
                  <a:srgbClr val="FFFFFF"/>
                </a:highlight>
                <a:latin typeface="Consolas"/>
                <a:ea typeface="Consolas"/>
                <a:cs typeface="Consolas"/>
                <a:sym typeface="Consolas"/>
              </a:rPr>
              <a:t>def</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06287E"/>
                </a:solidFill>
                <a:highlight>
                  <a:srgbClr val="FFFFFF"/>
                </a:highlight>
                <a:latin typeface="Consolas"/>
                <a:ea typeface="Consolas"/>
                <a:cs typeface="Consolas"/>
                <a:sym typeface="Consolas"/>
              </a:rPr>
              <a:t>__len__</a:t>
            </a:r>
            <a:r>
              <a:rPr lang="en" sz="1100" b="0" i="0" u="none" strike="noStrike" cap="none">
                <a:solidFill>
                  <a:srgbClr val="484848"/>
                </a:solidFill>
                <a:highlight>
                  <a:srgbClr val="FFFFFF"/>
                </a:highlight>
                <a:latin typeface="Consolas"/>
                <a:ea typeface="Consolas"/>
                <a:cs typeface="Consolas"/>
                <a:sym typeface="Consolas"/>
              </a:rPr>
              <a:t>(</a:t>
            </a:r>
            <a:r>
              <a:rPr lang="en" sz="1100" b="0" i="0" u="none" strike="noStrike" cap="none">
                <a:solidFill>
                  <a:srgbClr val="007020"/>
                </a:solidFill>
                <a:highlight>
                  <a:srgbClr val="FFFFFF"/>
                </a:highlight>
                <a:latin typeface="Consolas"/>
                <a:ea typeface="Consolas"/>
                <a:cs typeface="Consolas"/>
                <a:sym typeface="Consolas"/>
              </a:rPr>
              <a:t>self</a:t>
            </a:r>
            <a:r>
              <a:rPr lang="en" sz="1100" b="0" i="0" u="none" strike="noStrike" cap="none">
                <a:solidFill>
                  <a:srgbClr val="484848"/>
                </a:solidFill>
                <a:highlight>
                  <a:srgbClr val="FFFFFF"/>
                </a:highlight>
                <a:latin typeface="Consolas"/>
                <a:ea typeface="Consolas"/>
                <a:cs typeface="Consolas"/>
                <a:sym typeface="Consolas"/>
              </a:rPr>
              <a:t>):</a:t>
            </a:r>
            <a:br>
              <a:rPr lang="en" sz="1100" b="0" i="0" u="none" strike="noStrike" cap="none">
                <a:solidFill>
                  <a:srgbClr val="484848"/>
                </a:solidFill>
                <a:highlight>
                  <a:srgbClr val="FFFFFF"/>
                </a:highlight>
                <a:latin typeface="Consolas"/>
                <a:ea typeface="Consolas"/>
                <a:cs typeface="Consolas"/>
                <a:sym typeface="Consolas"/>
              </a:rPr>
            </a:br>
            <a:r>
              <a:rPr lang="en" sz="1100" b="1" i="0" u="none" strike="noStrike" cap="none">
                <a:solidFill>
                  <a:srgbClr val="C65D09"/>
                </a:solidFill>
                <a:highlight>
                  <a:srgbClr val="FFFFFF"/>
                </a:highlight>
                <a:latin typeface="Consolas"/>
                <a:ea typeface="Consolas"/>
                <a:cs typeface="Consolas"/>
                <a:sym typeface="Consolas"/>
              </a:rPr>
              <a:t>	</a:t>
            </a:r>
            <a:r>
              <a:rPr lang="en" sz="1100" b="0" i="0" u="none" strike="noStrike" cap="none">
                <a:solidFill>
                  <a:srgbClr val="484848"/>
                </a:solidFill>
                <a:highlight>
                  <a:srgbClr val="FFFFFF"/>
                </a:highlight>
                <a:latin typeface="Consolas"/>
                <a:ea typeface="Consolas"/>
                <a:cs typeface="Consolas"/>
                <a:sym typeface="Consolas"/>
              </a:rPr>
              <a:t>        </a:t>
            </a:r>
            <a:r>
              <a:rPr lang="en" sz="1100" b="1" i="0" u="none" strike="noStrike" cap="none">
                <a:solidFill>
                  <a:srgbClr val="007020"/>
                </a:solidFill>
                <a:highlight>
                  <a:srgbClr val="FFFFFF"/>
                </a:highlight>
                <a:latin typeface="Consolas"/>
                <a:ea typeface="Consolas"/>
                <a:cs typeface="Consolas"/>
                <a:sym typeface="Consolas"/>
              </a:rPr>
              <a:t>return</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208050"/>
                </a:solidFill>
                <a:highlight>
                  <a:srgbClr val="FFFFFF"/>
                </a:highlight>
                <a:latin typeface="Consolas"/>
                <a:ea typeface="Consolas"/>
                <a:cs typeface="Consolas"/>
                <a:sym typeface="Consolas"/>
              </a:rPr>
              <a:t>1</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 </a:t>
            </a:r>
            <a:r>
              <a:rPr lang="en" sz="1100" b="0" i="0" u="none" strike="noStrike" cap="none">
                <a:solidFill>
                  <a:srgbClr val="007020"/>
                </a:solidFill>
                <a:highlight>
                  <a:srgbClr val="FFFFFF"/>
                </a:highlight>
                <a:latin typeface="Consolas"/>
                <a:ea typeface="Consolas"/>
                <a:cs typeface="Consolas"/>
                <a:sym typeface="Consolas"/>
              </a:rPr>
              <a:t>len</a:t>
            </a:r>
            <a:r>
              <a:rPr lang="en" sz="1100" b="0" i="0" u="none" strike="noStrike" cap="none">
                <a:solidFill>
                  <a:srgbClr val="484848"/>
                </a:solidFill>
                <a:highlight>
                  <a:srgbClr val="FFFFFF"/>
                </a:highlight>
                <a:latin typeface="Consolas"/>
                <a:ea typeface="Consolas"/>
                <a:cs typeface="Consolas"/>
                <a:sym typeface="Consolas"/>
              </a:rPr>
              <a:t>(</a:t>
            </a:r>
            <a:r>
              <a:rPr lang="en" sz="1100" b="0" i="0" u="none" strike="noStrike" cap="none">
                <a:solidFill>
                  <a:srgbClr val="007020"/>
                </a:solidFill>
                <a:highlight>
                  <a:srgbClr val="FFFFFF"/>
                </a:highlight>
                <a:latin typeface="Consolas"/>
                <a:ea typeface="Consolas"/>
                <a:cs typeface="Consolas"/>
                <a:sym typeface="Consolas"/>
              </a:rPr>
              <a:t>self</a:t>
            </a:r>
            <a:r>
              <a:rPr lang="en" sz="1100" b="0" i="0" u="none" strike="noStrike" cap="none">
                <a:solidFill>
                  <a:srgbClr val="666666"/>
                </a:solidFill>
                <a:highlight>
                  <a:srgbClr val="FFFFFF"/>
                </a:highlight>
                <a:latin typeface="Consolas"/>
                <a:ea typeface="Consolas"/>
                <a:cs typeface="Consolas"/>
                <a:sym typeface="Consolas"/>
              </a:rPr>
              <a:t>.</a:t>
            </a:r>
            <a:r>
              <a:rPr lang="en" sz="1100" b="0" i="0" u="none" strike="noStrike" cap="none">
                <a:solidFill>
                  <a:srgbClr val="484848"/>
                </a:solidFill>
                <a:highlight>
                  <a:srgbClr val="FFFFFF"/>
                </a:highlight>
                <a:latin typeface="Consolas"/>
                <a:ea typeface="Consolas"/>
                <a:cs typeface="Consolas"/>
                <a:sym typeface="Consolas"/>
              </a:rPr>
              <a:t>rest)</a:t>
            </a:r>
            <a:endParaRPr/>
          </a:p>
          <a:p>
            <a:pPr marL="0" marR="0" lvl="0" indent="0" algn="l" rtl="0">
              <a:lnSpc>
                <a:spcPct val="100000"/>
              </a:lnSpc>
              <a:spcBef>
                <a:spcPts val="0"/>
              </a:spcBef>
              <a:spcAft>
                <a:spcPts val="0"/>
              </a:spcAft>
              <a:buClr>
                <a:schemeClr val="dk1"/>
              </a:buClr>
              <a:buFont typeface="Arial"/>
              <a:buNone/>
            </a:pPr>
            <a:endParaRPr sz="110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10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100" b="1" i="0" u="none" strike="noStrike" cap="none">
              <a:solidFill>
                <a:srgbClr val="000000"/>
              </a:solidFill>
              <a:latin typeface="Consolas"/>
              <a:ea typeface="Consolas"/>
              <a:cs typeface="Consolas"/>
              <a:sym typeface="Consolas"/>
            </a:endParaRPr>
          </a:p>
        </p:txBody>
      </p:sp>
      <p:sp>
        <p:nvSpPr>
          <p:cNvPr id="899" name="Google Shape;899;p143"/>
          <p:cNvSpPr/>
          <p:nvPr/>
        </p:nvSpPr>
        <p:spPr>
          <a:xfrm>
            <a:off x="380825" y="3856631"/>
            <a:ext cx="5493300" cy="489900"/>
          </a:xfrm>
          <a:prstGeom prst="rect">
            <a:avLst/>
          </a:prstGeom>
          <a:solidFill>
            <a:srgbClr val="0000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2400" b="0" i="0" u="none" strike="noStrike" cap="none">
                <a:solidFill>
                  <a:srgbClr val="FFFFFF"/>
                </a:solidFill>
                <a:latin typeface="Droid Serif"/>
                <a:ea typeface="Droid Serif"/>
                <a:cs typeface="Droid Serif"/>
                <a:sym typeface="Droid Serif"/>
              </a:rPr>
              <a:t>Make an Linked List with a 2 in it?</a:t>
            </a:r>
            <a:endParaRPr/>
          </a:p>
        </p:txBody>
      </p:sp>
      <p:sp>
        <p:nvSpPr>
          <p:cNvPr id="900" name="Google Shape;900;p143"/>
          <p:cNvSpPr/>
          <p:nvPr/>
        </p:nvSpPr>
        <p:spPr>
          <a:xfrm>
            <a:off x="380825" y="4397081"/>
            <a:ext cx="5493300" cy="489900"/>
          </a:xfrm>
          <a:prstGeom prst="rect">
            <a:avLst/>
          </a:prstGeom>
          <a:solidFill>
            <a:srgbClr val="0000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2400" b="0" i="0" u="none" strike="noStrike" cap="none">
                <a:solidFill>
                  <a:srgbClr val="FFFFFF"/>
                </a:solidFill>
                <a:latin typeface="Droid Serif"/>
                <a:ea typeface="Droid Serif"/>
                <a:cs typeface="Droid Serif"/>
                <a:sym typeface="Droid Serif"/>
              </a:rPr>
              <a:t>A Linked List with 1 then 2 in it?</a:t>
            </a:r>
            <a:endParaRPr/>
          </a:p>
        </p:txBody>
      </p:sp>
      <p:sp>
        <p:nvSpPr>
          <p:cNvPr id="901" name="Google Shape;901;p143"/>
          <p:cNvSpPr txBox="1">
            <a:spLocks noGrp="1"/>
          </p:cNvSpPr>
          <p:nvPr>
            <p:ph type="body" idx="1"/>
          </p:nvPr>
        </p:nvSpPr>
        <p:spPr>
          <a:xfrm>
            <a:off x="5994950" y="3806006"/>
            <a:ext cx="3157200" cy="59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000000"/>
                </a:solidFill>
                <a:latin typeface="Consolas"/>
                <a:ea typeface="Consolas"/>
                <a:cs typeface="Consolas"/>
                <a:sym typeface="Consolas"/>
              </a:rPr>
              <a:t>Link(2)</a:t>
            </a:r>
            <a:endParaRPr/>
          </a:p>
        </p:txBody>
      </p:sp>
      <p:sp>
        <p:nvSpPr>
          <p:cNvPr id="902" name="Google Shape;902;p143"/>
          <p:cNvSpPr txBox="1">
            <a:spLocks noGrp="1"/>
          </p:cNvSpPr>
          <p:nvPr>
            <p:ph type="body" idx="1"/>
          </p:nvPr>
        </p:nvSpPr>
        <p:spPr>
          <a:xfrm>
            <a:off x="5994950" y="4346456"/>
            <a:ext cx="3512700" cy="59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000000"/>
                </a:solidFill>
                <a:latin typeface="Consolas"/>
                <a:ea typeface="Consolas"/>
                <a:cs typeface="Consolas"/>
                <a:sym typeface="Consolas"/>
              </a:rPr>
              <a:t>Link(1, Link(2))</a:t>
            </a:r>
            <a:endParaRPr/>
          </a:p>
        </p:txBody>
      </p:sp>
      <p:pic>
        <p:nvPicPr>
          <p:cNvPr id="903" name="Google Shape;903;p143"/>
          <p:cNvPicPr preferRelativeResize="0"/>
          <p:nvPr/>
        </p:nvPicPr>
        <p:blipFill rotWithShape="1">
          <a:blip r:embed="rId3">
            <a:alphaModFix/>
          </a:blip>
          <a:srcRect/>
          <a:stretch/>
        </p:blipFill>
        <p:spPr>
          <a:xfrm>
            <a:off x="4130299" y="262425"/>
            <a:ext cx="4874980" cy="4898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9"/>
                                        </p:tgtEl>
                                        <p:attrNameLst>
                                          <p:attrName>style.visibility</p:attrName>
                                        </p:attrNameLst>
                                      </p:cBhvr>
                                      <p:to>
                                        <p:strVal val="visible"/>
                                      </p:to>
                                    </p:set>
                                    <p:animEffect transition="in" filter="fade">
                                      <p:cBhvr>
                                        <p:cTn id="7" dur="1000"/>
                                        <p:tgtEl>
                                          <p:spTgt spid="8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1"/>
                                        </p:tgtEl>
                                        <p:attrNameLst>
                                          <p:attrName>style.visibility</p:attrName>
                                        </p:attrNameLst>
                                      </p:cBhvr>
                                      <p:to>
                                        <p:strVal val="visible"/>
                                      </p:to>
                                    </p:set>
                                    <p:animEffect transition="in" filter="fade">
                                      <p:cBhvr>
                                        <p:cTn id="12" dur="1000"/>
                                        <p:tgtEl>
                                          <p:spTgt spid="9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0"/>
                                        </p:tgtEl>
                                        <p:attrNameLst>
                                          <p:attrName>style.visibility</p:attrName>
                                        </p:attrNameLst>
                                      </p:cBhvr>
                                      <p:to>
                                        <p:strVal val="visible"/>
                                      </p:to>
                                    </p:set>
                                    <p:animEffect transition="in" filter="fade">
                                      <p:cBhvr>
                                        <p:cTn id="17" dur="1000"/>
                                        <p:tgtEl>
                                          <p:spTgt spid="9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2"/>
                                        </p:tgtEl>
                                        <p:attrNameLst>
                                          <p:attrName>style.visibility</p:attrName>
                                        </p:attrNameLst>
                                      </p:cBhvr>
                                      <p:to>
                                        <p:strVal val="visible"/>
                                      </p:to>
                                    </p:set>
                                    <p:animEffect transition="in" filter="fade">
                                      <p:cBhvr>
                                        <p:cTn id="22" dur="1000"/>
                                        <p:tgtEl>
                                          <p:spTgt spid="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4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a:t>
            </a:r>
            <a:endParaRPr/>
          </a:p>
        </p:txBody>
      </p:sp>
      <p:sp>
        <p:nvSpPr>
          <p:cNvPr id="909" name="Google Shape;909;p144"/>
          <p:cNvSpPr txBox="1">
            <a:spLocks noGrp="1"/>
          </p:cNvSpPr>
          <p:nvPr>
            <p:ph type="body" idx="1"/>
          </p:nvPr>
        </p:nvSpPr>
        <p:spPr>
          <a:xfrm>
            <a:off x="457200" y="1200150"/>
            <a:ext cx="6357000" cy="59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000000"/>
                </a:solidFill>
                <a:latin typeface="Consolas"/>
                <a:ea typeface="Consolas"/>
                <a:cs typeface="Consolas"/>
                <a:sym typeface="Consolas"/>
              </a:rPr>
              <a:t>r = Link(1, </a:t>
            </a:r>
            <a:r>
              <a:rPr lang="en" sz="2400" b="0" i="0" u="none" strike="noStrike" cap="none">
                <a:solidFill>
                  <a:schemeClr val="dk1"/>
                </a:solidFill>
                <a:latin typeface="Consolas"/>
                <a:ea typeface="Consolas"/>
                <a:cs typeface="Consolas"/>
                <a:sym typeface="Consolas"/>
              </a:rPr>
              <a:t>Link</a:t>
            </a:r>
            <a:r>
              <a:rPr lang="en" sz="2400" b="0" i="0" u="none" strike="noStrike" cap="none">
                <a:solidFill>
                  <a:srgbClr val="000000"/>
                </a:solidFill>
                <a:latin typeface="Consolas"/>
                <a:ea typeface="Consolas"/>
                <a:cs typeface="Consolas"/>
                <a:sym typeface="Consolas"/>
              </a:rPr>
              <a:t>(2, </a:t>
            </a:r>
            <a:r>
              <a:rPr lang="en" sz="2400" b="0" i="0" u="none" strike="noStrike" cap="none">
                <a:solidFill>
                  <a:schemeClr val="dk1"/>
                </a:solidFill>
                <a:latin typeface="Consolas"/>
                <a:ea typeface="Consolas"/>
                <a:cs typeface="Consolas"/>
                <a:sym typeface="Consolas"/>
              </a:rPr>
              <a:t>Link</a:t>
            </a:r>
            <a:r>
              <a:rPr lang="en" sz="2400" b="0" i="0" u="none" strike="noStrike" cap="none">
                <a:solidFill>
                  <a:srgbClr val="000000"/>
                </a:solidFill>
                <a:latin typeface="Consolas"/>
                <a:ea typeface="Consolas"/>
                <a:cs typeface="Consolas"/>
                <a:sym typeface="Consolas"/>
              </a:rPr>
              <a:t>(3)))</a:t>
            </a:r>
            <a:endParaRPr/>
          </a:p>
        </p:txBody>
      </p:sp>
      <p:sp>
        <p:nvSpPr>
          <p:cNvPr id="910" name="Google Shape;910;p144"/>
          <p:cNvSpPr/>
          <p:nvPr/>
        </p:nvSpPr>
        <p:spPr>
          <a:xfrm>
            <a:off x="301800" y="2223825"/>
            <a:ext cx="4571400" cy="489900"/>
          </a:xfrm>
          <a:prstGeom prst="rect">
            <a:avLst/>
          </a:prstGeom>
          <a:solidFill>
            <a:srgbClr val="0000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2400" b="0" i="0" u="none" strike="noStrike" cap="none">
                <a:solidFill>
                  <a:srgbClr val="FFFFFF"/>
                </a:solidFill>
                <a:latin typeface="Droid Serif"/>
                <a:ea typeface="Droid Serif"/>
                <a:cs typeface="Droid Serif"/>
                <a:sym typeface="Droid Serif"/>
              </a:rPr>
              <a:t>How do we retrieve the 1?</a:t>
            </a:r>
            <a:endParaRPr/>
          </a:p>
        </p:txBody>
      </p:sp>
      <p:sp>
        <p:nvSpPr>
          <p:cNvPr id="911" name="Google Shape;911;p144"/>
          <p:cNvSpPr/>
          <p:nvPr/>
        </p:nvSpPr>
        <p:spPr>
          <a:xfrm>
            <a:off x="301800" y="2990250"/>
            <a:ext cx="4571400" cy="489900"/>
          </a:xfrm>
          <a:prstGeom prst="rect">
            <a:avLst/>
          </a:prstGeom>
          <a:solidFill>
            <a:srgbClr val="0000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2400" b="0" i="0" u="none" strike="noStrike" cap="none">
                <a:solidFill>
                  <a:srgbClr val="FFFFFF"/>
                </a:solidFill>
                <a:latin typeface="Droid Serif"/>
                <a:ea typeface="Droid Serif"/>
                <a:cs typeface="Droid Serif"/>
                <a:sym typeface="Droid Serif"/>
              </a:rPr>
              <a:t>Retrieve the 2?</a:t>
            </a:r>
            <a:endParaRPr/>
          </a:p>
        </p:txBody>
      </p:sp>
      <p:sp>
        <p:nvSpPr>
          <p:cNvPr id="912" name="Google Shape;912;p144"/>
          <p:cNvSpPr txBox="1">
            <a:spLocks noGrp="1"/>
          </p:cNvSpPr>
          <p:nvPr>
            <p:ph type="body" idx="1"/>
          </p:nvPr>
        </p:nvSpPr>
        <p:spPr>
          <a:xfrm>
            <a:off x="5174100" y="2964937"/>
            <a:ext cx="3512700" cy="59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000000"/>
                </a:solidFill>
                <a:latin typeface="Consolas"/>
                <a:ea typeface="Consolas"/>
                <a:cs typeface="Consolas"/>
                <a:sym typeface="Consolas"/>
              </a:rPr>
              <a:t>r.rest.first</a:t>
            </a:r>
            <a:endParaRPr/>
          </a:p>
        </p:txBody>
      </p:sp>
      <p:sp>
        <p:nvSpPr>
          <p:cNvPr id="913" name="Google Shape;913;p144"/>
          <p:cNvSpPr txBox="1">
            <a:spLocks noGrp="1"/>
          </p:cNvSpPr>
          <p:nvPr>
            <p:ph type="body" idx="1"/>
          </p:nvPr>
        </p:nvSpPr>
        <p:spPr>
          <a:xfrm>
            <a:off x="5174100" y="2173200"/>
            <a:ext cx="3157200" cy="59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000000"/>
                </a:solidFill>
                <a:latin typeface="Consolas"/>
                <a:ea typeface="Consolas"/>
                <a:cs typeface="Consolas"/>
                <a:sym typeface="Consolas"/>
              </a:rPr>
              <a:t>r.first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0"/>
                                        </p:tgtEl>
                                        <p:attrNameLst>
                                          <p:attrName>style.visibility</p:attrName>
                                        </p:attrNameLst>
                                      </p:cBhvr>
                                      <p:to>
                                        <p:strVal val="visible"/>
                                      </p:to>
                                    </p:set>
                                    <p:animEffect transition="in" filter="fade">
                                      <p:cBhvr>
                                        <p:cTn id="7" dur="1000"/>
                                        <p:tgtEl>
                                          <p:spTgt spid="9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3"/>
                                        </p:tgtEl>
                                        <p:attrNameLst>
                                          <p:attrName>style.visibility</p:attrName>
                                        </p:attrNameLst>
                                      </p:cBhvr>
                                      <p:to>
                                        <p:strVal val="visible"/>
                                      </p:to>
                                    </p:set>
                                    <p:animEffect transition="in" filter="fade">
                                      <p:cBhvr>
                                        <p:cTn id="12" dur="1000"/>
                                        <p:tgtEl>
                                          <p:spTgt spid="9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1"/>
                                        </p:tgtEl>
                                        <p:attrNameLst>
                                          <p:attrName>style.visibility</p:attrName>
                                        </p:attrNameLst>
                                      </p:cBhvr>
                                      <p:to>
                                        <p:strVal val="visible"/>
                                      </p:to>
                                    </p:set>
                                    <p:animEffect transition="in" filter="fade">
                                      <p:cBhvr>
                                        <p:cTn id="17" dur="1000"/>
                                        <p:tgtEl>
                                          <p:spTgt spid="9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2"/>
                                        </p:tgtEl>
                                        <p:attrNameLst>
                                          <p:attrName>style.visibility</p:attrName>
                                        </p:attrNameLst>
                                      </p:cBhvr>
                                      <p:to>
                                        <p:strVal val="visible"/>
                                      </p:to>
                                    </p:set>
                                    <p:animEffect transition="in" filter="fade">
                                      <p:cBhvr>
                                        <p:cTn id="22" dur="1000"/>
                                        <p:tgtEl>
                                          <p:spTgt spid="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4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a:t>
            </a:r>
            <a:endParaRPr/>
          </a:p>
        </p:txBody>
      </p:sp>
      <p:sp>
        <p:nvSpPr>
          <p:cNvPr id="919" name="Google Shape;919;p145"/>
          <p:cNvSpPr txBox="1">
            <a:spLocks noGrp="1"/>
          </p:cNvSpPr>
          <p:nvPr>
            <p:ph type="body" idx="1"/>
          </p:nvPr>
        </p:nvSpPr>
        <p:spPr>
          <a:xfrm>
            <a:off x="457200" y="1200150"/>
            <a:ext cx="85062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Arial"/>
                <a:ea typeface="Arial"/>
                <a:cs typeface="Arial"/>
                <a:sym typeface="Arial"/>
              </a:rPr>
              <a:t>Write </a:t>
            </a:r>
            <a:r>
              <a:rPr lang="en" sz="3000" b="0" i="0" u="none" strike="noStrike" cap="none">
                <a:solidFill>
                  <a:schemeClr val="dk1"/>
                </a:solidFill>
                <a:latin typeface="Consolas"/>
                <a:ea typeface="Consolas"/>
                <a:cs typeface="Consolas"/>
                <a:sym typeface="Consolas"/>
              </a:rPr>
              <a:t>reduce</a:t>
            </a:r>
            <a:r>
              <a:rPr lang="en" sz="30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r>
              <a:rPr lang="en" sz="2400" b="1" i="0" u="none" strike="noStrike" cap="none">
                <a:solidFill>
                  <a:schemeClr val="dk1"/>
                </a:solidFill>
                <a:latin typeface="Consolas"/>
                <a:ea typeface="Consolas"/>
                <a:cs typeface="Consolas"/>
                <a:sym typeface="Consolas"/>
              </a:rPr>
              <a:t>def </a:t>
            </a:r>
            <a:r>
              <a:rPr lang="en" sz="2400" b="0" i="0" u="none" strike="noStrike" cap="none">
                <a:solidFill>
                  <a:schemeClr val="dk1"/>
                </a:solidFill>
                <a:latin typeface="Consolas"/>
                <a:ea typeface="Consolas"/>
                <a:cs typeface="Consolas"/>
                <a:sym typeface="Consolas"/>
              </a:rPr>
              <a:t>reduce(lst, combiner, default):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&gt;&gt;&gt; r = Link(1, Link(2, empty))</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&gt;&gt;&gt; reduce(r, lambda x, y: x + y, 0)</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a:t>
            </a:r>
            <a:r>
              <a:rPr lang="en" sz="2200" b="0" i="0" u="none" strike="noStrike" cap="none">
                <a:solidFill>
                  <a:schemeClr val="dk1"/>
                </a:solidFill>
                <a:latin typeface="Consolas"/>
                <a:ea typeface="Consolas"/>
                <a:cs typeface="Consolas"/>
                <a:sym typeface="Consolas"/>
              </a:rPr>
              <a:t>3</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Box &amp; Pointer Diagram!</a:t>
            </a:r>
            <a:endParaRPr/>
          </a:p>
        </p:txBody>
      </p:sp>
      <p:pic>
        <p:nvPicPr>
          <p:cNvPr id="199" name="Google Shape;199;p38" descr="b9a3bdad4b.png"/>
          <p:cNvPicPr preferRelativeResize="0"/>
          <p:nvPr/>
        </p:nvPicPr>
        <p:blipFill rotWithShape="1">
          <a:blip r:embed="rId3">
            <a:alphaModFix/>
          </a:blip>
          <a:srcRect/>
          <a:stretch/>
        </p:blipFill>
        <p:spPr>
          <a:xfrm>
            <a:off x="212800" y="1488150"/>
            <a:ext cx="3598600" cy="2263706"/>
          </a:xfrm>
          <a:prstGeom prst="rect">
            <a:avLst/>
          </a:prstGeom>
          <a:noFill/>
          <a:ln>
            <a:noFill/>
          </a:ln>
        </p:spPr>
      </p:pic>
      <p:pic>
        <p:nvPicPr>
          <p:cNvPr id="200" name="Google Shape;200;p38" descr="5536c80229.png"/>
          <p:cNvPicPr preferRelativeResize="0"/>
          <p:nvPr/>
        </p:nvPicPr>
        <p:blipFill rotWithShape="1">
          <a:blip r:embed="rId4">
            <a:alphaModFix/>
          </a:blip>
          <a:srcRect/>
          <a:stretch/>
        </p:blipFill>
        <p:spPr>
          <a:xfrm>
            <a:off x="3811403" y="1934215"/>
            <a:ext cx="3343331" cy="1768373"/>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14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a:t>
            </a:r>
            <a:endParaRPr/>
          </a:p>
        </p:txBody>
      </p:sp>
      <p:sp>
        <p:nvSpPr>
          <p:cNvPr id="925" name="Google Shape;925;p146"/>
          <p:cNvSpPr txBox="1">
            <a:spLocks noGrp="1"/>
          </p:cNvSpPr>
          <p:nvPr>
            <p:ph type="body" idx="1"/>
          </p:nvPr>
        </p:nvSpPr>
        <p:spPr>
          <a:xfrm>
            <a:off x="457200" y="1200150"/>
            <a:ext cx="85062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Arial"/>
                <a:ea typeface="Arial"/>
                <a:cs typeface="Arial"/>
                <a:sym typeface="Arial"/>
              </a:rPr>
              <a:t>Write </a:t>
            </a:r>
            <a:r>
              <a:rPr lang="en" sz="3000" b="0" i="0" u="none" strike="noStrike" cap="none">
                <a:solidFill>
                  <a:schemeClr val="dk1"/>
                </a:solidFill>
                <a:latin typeface="Consolas"/>
                <a:ea typeface="Consolas"/>
                <a:cs typeface="Consolas"/>
                <a:sym typeface="Consolas"/>
              </a:rPr>
              <a:t>reduce</a:t>
            </a:r>
            <a:r>
              <a:rPr lang="en" sz="30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r>
              <a:rPr lang="en" sz="2400" b="1" i="0" u="none" strike="noStrike" cap="none">
                <a:solidFill>
                  <a:schemeClr val="dk1"/>
                </a:solidFill>
                <a:latin typeface="Consolas"/>
                <a:ea typeface="Consolas"/>
                <a:cs typeface="Consolas"/>
                <a:sym typeface="Consolas"/>
              </a:rPr>
              <a:t>def </a:t>
            </a:r>
            <a:r>
              <a:rPr lang="en" sz="2400" b="0" i="0" u="none" strike="noStrike" cap="none">
                <a:solidFill>
                  <a:schemeClr val="dk1"/>
                </a:solidFill>
                <a:latin typeface="Consolas"/>
                <a:ea typeface="Consolas"/>
                <a:cs typeface="Consolas"/>
                <a:sym typeface="Consolas"/>
              </a:rPr>
              <a:t>reduce(lst, combiner, default):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a:t>
            </a:r>
            <a:r>
              <a:rPr lang="en" sz="2400" b="0" i="0" u="none" strike="noStrike" cap="none">
                <a:solidFill>
                  <a:srgbClr val="FF0000"/>
                </a:solidFill>
                <a:latin typeface="Consolas"/>
                <a:ea typeface="Consolas"/>
                <a:cs typeface="Consolas"/>
                <a:sym typeface="Consolas"/>
              </a:rPr>
              <a:t>if lst is Link.empty:</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FF0000"/>
                </a:solidFill>
                <a:latin typeface="Consolas"/>
                <a:ea typeface="Consolas"/>
                <a:cs typeface="Consolas"/>
                <a:sym typeface="Consolas"/>
              </a:rPr>
              <a:t>        return default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FF0000"/>
                </a:solidFill>
                <a:latin typeface="Consolas"/>
                <a:ea typeface="Consolas"/>
                <a:cs typeface="Consolas"/>
                <a:sym typeface="Consolas"/>
              </a:rPr>
              <a:t>    return combiner(lst.first, </a:t>
            </a:r>
            <a:endParaRPr/>
          </a:p>
          <a:p>
            <a:pPr marL="1828800" marR="0" lvl="0" indent="0" algn="l" rtl="0">
              <a:lnSpc>
                <a:spcPct val="100000"/>
              </a:lnSpc>
              <a:spcBef>
                <a:spcPts val="0"/>
              </a:spcBef>
              <a:spcAft>
                <a:spcPts val="0"/>
              </a:spcAft>
              <a:buClr>
                <a:schemeClr val="dk1"/>
              </a:buClr>
              <a:buFont typeface="Arial"/>
              <a:buNone/>
            </a:pPr>
            <a:r>
              <a:rPr lang="en" sz="2400" b="0" i="0" u="none" strike="noStrike" cap="none">
                <a:solidFill>
                  <a:srgbClr val="FF0000"/>
                </a:solidFill>
                <a:latin typeface="Consolas"/>
                <a:ea typeface="Consolas"/>
                <a:cs typeface="Consolas"/>
                <a:sym typeface="Consolas"/>
              </a:rPr>
              <a:t>  reduce(lst.rest, combiner, default))</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4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a:t>
            </a:r>
            <a:endParaRPr/>
          </a:p>
        </p:txBody>
      </p:sp>
      <p:sp>
        <p:nvSpPr>
          <p:cNvPr id="931" name="Google Shape;931;p147"/>
          <p:cNvSpPr txBox="1">
            <a:spLocks noGrp="1"/>
          </p:cNvSpPr>
          <p:nvPr>
            <p:ph type="body" idx="1"/>
          </p:nvPr>
        </p:nvSpPr>
        <p:spPr>
          <a:xfrm>
            <a:off x="259500" y="1200150"/>
            <a:ext cx="864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000000"/>
                </a:solidFill>
                <a:latin typeface="Arial"/>
                <a:ea typeface="Arial"/>
                <a:cs typeface="Arial"/>
                <a:sym typeface="Arial"/>
              </a:rPr>
              <a:t>Define a procedure </a:t>
            </a:r>
            <a:r>
              <a:rPr lang="en" sz="2400" b="0" i="0" u="none" strike="noStrike" cap="none">
                <a:solidFill>
                  <a:srgbClr val="000000"/>
                </a:solidFill>
                <a:latin typeface="Consolas"/>
                <a:ea typeface="Consolas"/>
                <a:cs typeface="Consolas"/>
                <a:sym typeface="Consolas"/>
              </a:rPr>
              <a:t>skip_consecutives</a:t>
            </a:r>
            <a:r>
              <a:rPr lang="en" sz="2400" b="0" i="0" u="none" strike="noStrike" cap="none">
                <a:solidFill>
                  <a:srgbClr val="000000"/>
                </a:solidFill>
                <a:latin typeface="Arial"/>
                <a:ea typeface="Arial"/>
                <a:cs typeface="Arial"/>
                <a:sym typeface="Arial"/>
              </a:rPr>
              <a:t> that, given an Rlist of numbers, removes the consecutive duplicates with mutation.</a:t>
            </a:r>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rgbClr val="000000"/>
                </a:solidFill>
                <a:latin typeface="Consolas"/>
                <a:ea typeface="Consolas"/>
                <a:cs typeface="Consolas"/>
                <a:sym typeface="Consolas"/>
              </a:rPr>
              <a:t>def </a:t>
            </a:r>
            <a:r>
              <a:rPr lang="en" sz="2200" b="0" i="0" u="none" strike="noStrike" cap="none">
                <a:solidFill>
                  <a:srgbClr val="000000"/>
                </a:solidFill>
                <a:latin typeface="Consolas"/>
                <a:ea typeface="Consolas"/>
                <a:cs typeface="Consolas"/>
                <a:sym typeface="Consolas"/>
              </a:rPr>
              <a:t>skip_consecutives(r):</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    &gt;&gt;&gt; r = </a:t>
            </a:r>
            <a:r>
              <a:rPr lang="en" sz="2400" b="0" i="0" u="none" strike="noStrike" cap="none">
                <a:solidFill>
                  <a:schemeClr val="dk1"/>
                </a:solidFill>
                <a:latin typeface="Consolas"/>
                <a:ea typeface="Consolas"/>
                <a:cs typeface="Consolas"/>
                <a:sym typeface="Consolas"/>
              </a:rPr>
              <a:t>Link</a:t>
            </a:r>
            <a:r>
              <a:rPr lang="en" sz="2200" b="0" i="0" u="none" strike="noStrike" cap="none">
                <a:solidFill>
                  <a:srgbClr val="000000"/>
                </a:solidFill>
                <a:latin typeface="Consolas"/>
                <a:ea typeface="Consolas"/>
                <a:cs typeface="Consolas"/>
                <a:sym typeface="Consolas"/>
              </a:rPr>
              <a:t>(1, </a:t>
            </a:r>
            <a:r>
              <a:rPr lang="en" sz="2400" b="0" i="0" u="none" strike="noStrike" cap="none">
                <a:solidFill>
                  <a:schemeClr val="dk1"/>
                </a:solidFill>
                <a:latin typeface="Consolas"/>
                <a:ea typeface="Consolas"/>
                <a:cs typeface="Consolas"/>
                <a:sym typeface="Consolas"/>
              </a:rPr>
              <a:t>Link</a:t>
            </a:r>
            <a:r>
              <a:rPr lang="en" sz="2200" b="0" i="0" u="none" strike="noStrike" cap="none">
                <a:solidFill>
                  <a:srgbClr val="000000"/>
                </a:solidFill>
                <a:latin typeface="Consolas"/>
                <a:ea typeface="Consolas"/>
                <a:cs typeface="Consolas"/>
                <a:sym typeface="Consolas"/>
              </a:rPr>
              <a:t>(1, </a:t>
            </a:r>
            <a:r>
              <a:rPr lang="en" sz="2400" b="0" i="0" u="none" strike="noStrike" cap="none">
                <a:solidFill>
                  <a:schemeClr val="dk1"/>
                </a:solidFill>
                <a:latin typeface="Consolas"/>
                <a:ea typeface="Consolas"/>
                <a:cs typeface="Consolas"/>
                <a:sym typeface="Consolas"/>
              </a:rPr>
              <a:t>Link</a:t>
            </a:r>
            <a:r>
              <a:rPr lang="en" sz="2200" b="0" i="0" u="none" strike="noStrike" cap="none">
                <a:solidFill>
                  <a:srgbClr val="000000"/>
                </a:solidFill>
                <a:latin typeface="Consolas"/>
                <a:ea typeface="Consolas"/>
                <a:cs typeface="Consolas"/>
                <a:sym typeface="Consolas"/>
              </a:rPr>
              <a:t>(3,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                  </a:t>
            </a:r>
            <a:r>
              <a:rPr lang="en" sz="2400" b="0" i="0" u="none" strike="noStrike" cap="none">
                <a:solidFill>
                  <a:schemeClr val="dk1"/>
                </a:solidFill>
                <a:latin typeface="Consolas"/>
                <a:ea typeface="Consolas"/>
                <a:cs typeface="Consolas"/>
                <a:sym typeface="Consolas"/>
              </a:rPr>
              <a:t>Link</a:t>
            </a:r>
            <a:r>
              <a:rPr lang="en" sz="2200" b="0" i="0" u="none" strike="noStrike" cap="none">
                <a:solidFill>
                  <a:srgbClr val="000000"/>
                </a:solidFill>
                <a:latin typeface="Consolas"/>
                <a:ea typeface="Consolas"/>
                <a:cs typeface="Consolas"/>
                <a:sym typeface="Consolas"/>
              </a:rPr>
              <a:t>(2, </a:t>
            </a:r>
            <a:r>
              <a:rPr lang="en" sz="2400" b="0" i="0" u="none" strike="noStrike" cap="none">
                <a:solidFill>
                  <a:schemeClr val="dk1"/>
                </a:solidFill>
                <a:latin typeface="Consolas"/>
                <a:ea typeface="Consolas"/>
                <a:cs typeface="Consolas"/>
                <a:sym typeface="Consolas"/>
              </a:rPr>
              <a:t>Link</a:t>
            </a:r>
            <a:r>
              <a:rPr lang="en" sz="2200" b="0" i="0" u="none" strike="noStrike" cap="none">
                <a:solidFill>
                  <a:srgbClr val="000000"/>
                </a:solidFill>
                <a:latin typeface="Consolas"/>
                <a:ea typeface="Consolas"/>
                <a:cs typeface="Consolas"/>
                <a:sym typeface="Consolas"/>
              </a:rPr>
              <a:t>(1))))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    &gt;&gt;&gt; skip_consecutives(r)</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    # r is now </a:t>
            </a:r>
            <a:r>
              <a:rPr lang="en" sz="2400" b="0" i="0" u="none" strike="noStrike" cap="none">
                <a:solidFill>
                  <a:schemeClr val="dk1"/>
                </a:solidFill>
                <a:latin typeface="Consolas"/>
                <a:ea typeface="Consolas"/>
                <a:cs typeface="Consolas"/>
                <a:sym typeface="Consolas"/>
              </a:rPr>
              <a:t>Link</a:t>
            </a:r>
            <a:r>
              <a:rPr lang="en" sz="2200" b="0" i="0" u="none" strike="noStrike" cap="none">
                <a:solidFill>
                  <a:srgbClr val="000000"/>
                </a:solidFill>
                <a:latin typeface="Consolas"/>
                <a:ea typeface="Consolas"/>
                <a:cs typeface="Consolas"/>
                <a:sym typeface="Consolas"/>
              </a:rPr>
              <a:t>(1, </a:t>
            </a:r>
            <a:r>
              <a:rPr lang="en" sz="2400" b="0" i="0" u="none" strike="noStrike" cap="none">
                <a:solidFill>
                  <a:schemeClr val="dk1"/>
                </a:solidFill>
                <a:latin typeface="Consolas"/>
                <a:ea typeface="Consolas"/>
                <a:cs typeface="Consolas"/>
                <a:sym typeface="Consolas"/>
              </a:rPr>
              <a:t>Link</a:t>
            </a:r>
            <a:r>
              <a:rPr lang="en" sz="2200" b="0" i="0" u="none" strike="noStrike" cap="none">
                <a:solidFill>
                  <a:srgbClr val="000000"/>
                </a:solidFill>
                <a:latin typeface="Consolas"/>
                <a:ea typeface="Consolas"/>
                <a:cs typeface="Consolas"/>
                <a:sym typeface="Consolas"/>
              </a:rPr>
              <a:t>(3, </a:t>
            </a:r>
            <a:r>
              <a:rPr lang="en" sz="2400" b="0" i="0" u="none" strike="noStrike" cap="none">
                <a:solidFill>
                  <a:schemeClr val="dk1"/>
                </a:solidFill>
                <a:latin typeface="Consolas"/>
                <a:ea typeface="Consolas"/>
                <a:cs typeface="Consolas"/>
                <a:sym typeface="Consolas"/>
              </a:rPr>
              <a:t>Link</a:t>
            </a:r>
            <a:r>
              <a:rPr lang="en" sz="2200" b="0" i="0" u="none" strike="noStrike" cap="none">
                <a:solidFill>
                  <a:srgbClr val="000000"/>
                </a:solidFill>
                <a:latin typeface="Consolas"/>
                <a:ea typeface="Consolas"/>
                <a:cs typeface="Consolas"/>
                <a:sym typeface="Consolas"/>
              </a:rPr>
              <a:t>(2, </a:t>
            </a:r>
            <a:r>
              <a:rPr lang="en" sz="2400" b="0" i="0" u="none" strike="noStrike" cap="none">
                <a:solidFill>
                  <a:schemeClr val="dk1"/>
                </a:solidFill>
                <a:latin typeface="Consolas"/>
                <a:ea typeface="Consolas"/>
                <a:cs typeface="Consolas"/>
                <a:sym typeface="Consolas"/>
              </a:rPr>
              <a:t>Link</a:t>
            </a:r>
            <a:r>
              <a:rPr lang="en" sz="2200" b="0" i="0" u="none" strike="noStrike" cap="none">
                <a:solidFill>
                  <a:srgbClr val="000000"/>
                </a:solidFill>
                <a:latin typeface="Consolas"/>
                <a:ea typeface="Consolas"/>
                <a:cs typeface="Consolas"/>
                <a:sym typeface="Consolas"/>
              </a:rPr>
              <a:t>(1))))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4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 </a:t>
            </a:r>
            <a:endParaRPr/>
          </a:p>
        </p:txBody>
      </p:sp>
      <p:sp>
        <p:nvSpPr>
          <p:cNvPr id="937" name="Google Shape;937;p14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700" b="0" i="0" u="none" strike="noStrike" cap="none">
                <a:solidFill>
                  <a:srgbClr val="000000"/>
                </a:solidFill>
                <a:latin typeface="Arial"/>
                <a:ea typeface="Arial"/>
                <a:cs typeface="Arial"/>
                <a:sym typeface="Arial"/>
              </a:rPr>
              <a:t>Define a procedure </a:t>
            </a:r>
            <a:r>
              <a:rPr lang="en" sz="1700" b="0" i="0" u="none" strike="noStrike" cap="none">
                <a:solidFill>
                  <a:srgbClr val="000000"/>
                </a:solidFill>
                <a:latin typeface="Consolas"/>
                <a:ea typeface="Consolas"/>
                <a:cs typeface="Consolas"/>
                <a:sym typeface="Consolas"/>
              </a:rPr>
              <a:t>skip_consecutives</a:t>
            </a:r>
            <a:r>
              <a:rPr lang="en" sz="1700" b="0" i="0" u="none" strike="noStrike" cap="none">
                <a:solidFill>
                  <a:srgbClr val="000000"/>
                </a:solidFill>
                <a:latin typeface="Arial"/>
                <a:ea typeface="Arial"/>
                <a:cs typeface="Arial"/>
                <a:sym typeface="Arial"/>
              </a:rPr>
              <a:t> that, given a Linked List of numbers, removes the consecutive duplicates with mutation.</a:t>
            </a:r>
            <a:endParaRPr/>
          </a:p>
          <a:p>
            <a:pPr marL="0" marR="0" lvl="0" indent="0" algn="l" rtl="0">
              <a:lnSpc>
                <a:spcPct val="100000"/>
              </a:lnSpc>
              <a:spcBef>
                <a:spcPts val="0"/>
              </a:spcBef>
              <a:spcAft>
                <a:spcPts val="0"/>
              </a:spcAft>
              <a:buClr>
                <a:schemeClr val="dk1"/>
              </a:buClr>
              <a:buFont typeface="Arial"/>
              <a:buNone/>
            </a:pPr>
            <a:r>
              <a:rPr lang="en" sz="1700" b="1" i="0" u="none" strike="noStrike" cap="none">
                <a:solidFill>
                  <a:srgbClr val="000000"/>
                </a:solidFill>
                <a:latin typeface="Consolas"/>
                <a:ea typeface="Consolas"/>
                <a:cs typeface="Consolas"/>
                <a:sym typeface="Consolas"/>
              </a:rPr>
              <a:t>def </a:t>
            </a:r>
            <a:r>
              <a:rPr lang="en" sz="1700" b="0" i="0" u="none" strike="noStrike" cap="none">
                <a:solidFill>
                  <a:srgbClr val="000000"/>
                </a:solidFill>
                <a:latin typeface="Consolas"/>
                <a:ea typeface="Consolas"/>
                <a:cs typeface="Consolas"/>
                <a:sym typeface="Consolas"/>
              </a:rPr>
              <a:t>skip_consecutives(r):</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rgbClr val="000000"/>
                </a:solidFill>
                <a:latin typeface="Consolas"/>
                <a:ea typeface="Consolas"/>
                <a:cs typeface="Consolas"/>
                <a:sym typeface="Consolas"/>
              </a:rPr>
              <a:t>    </a:t>
            </a:r>
            <a:r>
              <a:rPr lang="en" sz="1700" b="1" i="0" u="none" strike="noStrike" cap="none">
                <a:solidFill>
                  <a:schemeClr val="dk1"/>
                </a:solidFill>
                <a:latin typeface="Consolas"/>
                <a:ea typeface="Consolas"/>
                <a:cs typeface="Consolas"/>
                <a:sym typeface="Consolas"/>
              </a:rPr>
              <a:t>if </a:t>
            </a:r>
            <a:r>
              <a:rPr lang="en" sz="1700" b="0" i="0" u="none" strike="noStrike" cap="none">
                <a:solidFill>
                  <a:schemeClr val="dk1"/>
                </a:solidFill>
                <a:latin typeface="Consolas"/>
                <a:ea typeface="Consolas"/>
                <a:cs typeface="Consolas"/>
                <a:sym typeface="Consolas"/>
              </a:rPr>
              <a:t>r </a:t>
            </a:r>
            <a:r>
              <a:rPr lang="en" sz="1700" b="1" i="0" u="none" strike="noStrike" cap="none">
                <a:solidFill>
                  <a:schemeClr val="dk1"/>
                </a:solidFill>
                <a:latin typeface="Consolas"/>
                <a:ea typeface="Consolas"/>
                <a:cs typeface="Consolas"/>
                <a:sym typeface="Consolas"/>
              </a:rPr>
              <a:t>is </a:t>
            </a:r>
            <a:r>
              <a:rPr lang="en" sz="1700" b="0" i="0" u="none" strike="noStrike" cap="none">
                <a:solidFill>
                  <a:schemeClr val="dk1"/>
                </a:solidFill>
                <a:latin typeface="Consolas"/>
                <a:ea typeface="Consolas"/>
                <a:cs typeface="Consolas"/>
                <a:sym typeface="Consolas"/>
              </a:rPr>
              <a:t>Link.empty:</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return</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current = r.rest</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a:t>
            </a:r>
            <a:r>
              <a:rPr lang="en" sz="1700" b="1" i="0" u="none" strike="noStrike" cap="none">
                <a:solidFill>
                  <a:schemeClr val="dk1"/>
                </a:solidFill>
                <a:latin typeface="Consolas"/>
                <a:ea typeface="Consolas"/>
                <a:cs typeface="Consolas"/>
                <a:sym typeface="Consolas"/>
              </a:rPr>
              <a:t>while </a:t>
            </a:r>
            <a:r>
              <a:rPr lang="en" sz="1700" b="0" i="0" u="none" strike="noStrike" cap="none">
                <a:solidFill>
                  <a:schemeClr val="dk1"/>
                </a:solidFill>
                <a:latin typeface="Consolas"/>
                <a:ea typeface="Consolas"/>
                <a:cs typeface="Consolas"/>
                <a:sym typeface="Consolas"/>
              </a:rPr>
              <a:t>current </a:t>
            </a:r>
            <a:r>
              <a:rPr lang="en" sz="1700" b="1" i="0" u="none" strike="noStrike" cap="none">
                <a:solidFill>
                  <a:schemeClr val="dk1"/>
                </a:solidFill>
                <a:latin typeface="Consolas"/>
                <a:ea typeface="Consolas"/>
                <a:cs typeface="Consolas"/>
                <a:sym typeface="Consolas"/>
              </a:rPr>
              <a:t>is not </a:t>
            </a:r>
            <a:r>
              <a:rPr lang="en" sz="1700" b="0" i="0" u="none" strike="noStrike" cap="none">
                <a:solidFill>
                  <a:schemeClr val="dk1"/>
                </a:solidFill>
                <a:latin typeface="Consolas"/>
                <a:ea typeface="Consolas"/>
                <a:cs typeface="Consolas"/>
                <a:sym typeface="Consolas"/>
              </a:rPr>
              <a:t>Link.empty </a:t>
            </a:r>
            <a:r>
              <a:rPr lang="en" sz="1700" b="1" i="0" u="none" strike="noStrike" cap="none">
                <a:solidFill>
                  <a:schemeClr val="dk1"/>
                </a:solidFill>
                <a:latin typeface="Consolas"/>
                <a:ea typeface="Consolas"/>
                <a:cs typeface="Consolas"/>
                <a:sym typeface="Consolas"/>
              </a:rPr>
              <a:t>a</a:t>
            </a:r>
            <a:r>
              <a:rPr lang="en" sz="1700" b="1">
                <a:latin typeface="Consolas"/>
                <a:ea typeface="Consolas"/>
                <a:cs typeface="Consolas"/>
                <a:sym typeface="Consolas"/>
              </a:rPr>
              <a:t>nd </a:t>
            </a:r>
            <a:r>
              <a:rPr lang="en" sz="1700">
                <a:latin typeface="Consolas"/>
                <a:ea typeface="Consolas"/>
                <a:cs typeface="Consolas"/>
                <a:sym typeface="Consolas"/>
              </a:rPr>
              <a:t>r.first == current.first</a:t>
            </a:r>
            <a:r>
              <a:rPr lang="en" sz="1700" b="0" i="0" u="none" strike="noStrike" cap="none">
                <a:solidFill>
                  <a:schemeClr val="dk1"/>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r.rest = r.rest.rest</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current = r.rest</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skip_consecutives(r.rest)</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4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a:t>
            </a:r>
            <a:endParaRPr/>
          </a:p>
        </p:txBody>
      </p:sp>
      <p:sp>
        <p:nvSpPr>
          <p:cNvPr id="943" name="Google Shape;943;p14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Define a procedure map_linkify that, given a regular list and a function, returns a linked list version of the regular list with the function applied to all values.</a:t>
            </a:r>
            <a:endParaRPr/>
          </a:p>
          <a:p>
            <a:pPr marL="0" marR="0" lvl="0" indent="0" algn="l" rtl="0">
              <a:lnSpc>
                <a:spcPct val="100000"/>
              </a:lnSpc>
              <a:spcBef>
                <a:spcPts val="0"/>
              </a:spcBef>
              <a:spcAft>
                <a:spcPts val="0"/>
              </a:spcAft>
              <a:buClr>
                <a:schemeClr val="dk1"/>
              </a:buClr>
              <a:buFont typeface="Arial"/>
              <a:buNone/>
            </a:pPr>
            <a:r>
              <a:rPr lang="en" sz="1800" b="1" i="0" u="none" strike="noStrike" cap="none">
                <a:solidFill>
                  <a:schemeClr val="dk1"/>
                </a:solidFill>
                <a:latin typeface="Consolas"/>
                <a:ea typeface="Consolas"/>
                <a:cs typeface="Consolas"/>
                <a:sym typeface="Consolas"/>
              </a:rPr>
              <a:t>def</a:t>
            </a:r>
            <a:r>
              <a:rPr lang="en" sz="1800" b="0" i="0" u="none" strike="noStrike" cap="none">
                <a:solidFill>
                  <a:schemeClr val="dk1"/>
                </a:solidFill>
                <a:latin typeface="Consolas"/>
                <a:ea typeface="Consolas"/>
                <a:cs typeface="Consolas"/>
                <a:sym typeface="Consolas"/>
              </a:rPr>
              <a:t> map_linkify(lst, f):</a:t>
            </a:r>
            <a:endParaRPr/>
          </a:p>
          <a:p>
            <a:pPr marL="0" marR="0" lvl="0" indent="45720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a:t>
            </a:r>
            <a:endParaRPr/>
          </a:p>
          <a:p>
            <a:pPr marL="0" marR="0" lvl="0" indent="45720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&gt;&gt;&gt; lst = [1, 2, 3]</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&gt;&gt;&gt; f = lambda x: x + 1</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&gt;&gt;&gt; r = map_linkify(lst, f)</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&gt;&gt;&gt; r</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Link(2, Link(3, Link(4)))</a:t>
            </a:r>
            <a:endParaRPr/>
          </a:p>
          <a:p>
            <a:pPr marL="0" marR="0" lvl="0" indent="38100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5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a:t>
            </a:r>
            <a:endParaRPr/>
          </a:p>
        </p:txBody>
      </p:sp>
      <p:sp>
        <p:nvSpPr>
          <p:cNvPr id="949" name="Google Shape;949;p150"/>
          <p:cNvSpPr txBox="1">
            <a:spLocks noGrp="1"/>
          </p:cNvSpPr>
          <p:nvPr>
            <p:ph type="body" idx="1"/>
          </p:nvPr>
        </p:nvSpPr>
        <p:spPr>
          <a:xfrm>
            <a:off x="324175" y="1200150"/>
            <a:ext cx="83625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1" i="0" u="none" strike="noStrike" cap="none">
                <a:solidFill>
                  <a:schemeClr val="dk1"/>
                </a:solidFill>
                <a:latin typeface="Consolas"/>
                <a:ea typeface="Consolas"/>
                <a:cs typeface="Consolas"/>
                <a:sym typeface="Consolas"/>
              </a:rPr>
              <a:t>def</a:t>
            </a:r>
            <a:r>
              <a:rPr lang="en" sz="2200" b="0" i="0" u="none" strike="noStrike" cap="none">
                <a:solidFill>
                  <a:schemeClr val="dk1"/>
                </a:solidFill>
                <a:latin typeface="Consolas"/>
                <a:ea typeface="Consolas"/>
                <a:cs typeface="Consolas"/>
                <a:sym typeface="Consolas"/>
              </a:rPr>
              <a:t> map_linkify(lst, f):</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if </a:t>
            </a:r>
            <a:r>
              <a:rPr lang="en" sz="2200">
                <a:latin typeface="Consolas"/>
                <a:ea typeface="Consolas"/>
                <a:cs typeface="Consolas"/>
                <a:sym typeface="Consolas"/>
              </a:rPr>
              <a:t>not lst</a:t>
            </a:r>
            <a:r>
              <a:rPr lang="en" sz="2200" b="0" i="0" u="none" strike="noStrike" cap="none">
                <a:solidFill>
                  <a:schemeClr val="dk1"/>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return </a:t>
            </a:r>
            <a:r>
              <a:rPr lang="en" sz="2200">
                <a:latin typeface="Consolas"/>
                <a:ea typeface="Consolas"/>
                <a:cs typeface="Consolas"/>
                <a:sym typeface="Consolas"/>
              </a:rPr>
              <a:t>Link.empty</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else:</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return Link(f(lst</a:t>
            </a:r>
            <a:r>
              <a:rPr lang="en" sz="2200">
                <a:latin typeface="Consolas"/>
                <a:ea typeface="Consolas"/>
                <a:cs typeface="Consolas"/>
                <a:sym typeface="Consolas"/>
              </a:rPr>
              <a:t>[0]</a:t>
            </a:r>
            <a:r>
              <a:rPr lang="en" sz="2200" b="0" i="0" u="none" strike="noStrike" cap="none">
                <a:solidFill>
                  <a:schemeClr val="dk1"/>
                </a:solidFill>
                <a:latin typeface="Consolas"/>
                <a:ea typeface="Consolas"/>
                <a:cs typeface="Consolas"/>
                <a:sym typeface="Consolas"/>
              </a:rPr>
              <a:t>), </a:t>
            </a:r>
            <a:endParaRPr sz="2200" b="0" i="0" u="none" strike="noStrike" cap="none">
              <a:solidFill>
                <a:schemeClr val="dk1"/>
              </a:solidFill>
              <a:latin typeface="Consolas"/>
              <a:ea typeface="Consolas"/>
              <a:cs typeface="Consolas"/>
              <a:sym typeface="Consolas"/>
            </a:endParaRPr>
          </a:p>
          <a:p>
            <a:pPr marL="2743200" marR="0" lvl="0" indent="45720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map_linkify(lst</a:t>
            </a:r>
            <a:r>
              <a:rPr lang="en" sz="2200">
                <a:latin typeface="Consolas"/>
                <a:ea typeface="Consolas"/>
                <a:cs typeface="Consolas"/>
                <a:sym typeface="Consolas"/>
              </a:rPr>
              <a:t>[1:]</a:t>
            </a:r>
            <a:r>
              <a:rPr lang="en" sz="2200" b="0" i="0" u="none" strike="noStrike" cap="none">
                <a:solidFill>
                  <a:schemeClr val="dk1"/>
                </a:solidFill>
                <a:latin typeface="Consolas"/>
                <a:ea typeface="Consolas"/>
                <a:cs typeface="Consolas"/>
                <a:sym typeface="Consolas"/>
              </a:rPr>
              <a:t>, f))</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15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 Challenge Question</a:t>
            </a:r>
            <a:endParaRPr/>
          </a:p>
        </p:txBody>
      </p:sp>
      <p:sp>
        <p:nvSpPr>
          <p:cNvPr id="955" name="Google Shape;955;p15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Arial"/>
                <a:ea typeface="Arial"/>
                <a:cs typeface="Arial"/>
                <a:sym typeface="Arial"/>
              </a:rPr>
              <a:t>You have a linked list (the object-based version). What is the most efficient way to find the middle element (assume of the linked list has odd length)?</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5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Break</a:t>
            </a:r>
            <a:endParaRPr/>
          </a:p>
        </p:txBody>
      </p:sp>
      <p:sp>
        <p:nvSpPr>
          <p:cNvPr id="961" name="Google Shape;961;p15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t>
            </a:r>
            <a:endParaRPr/>
          </a:p>
          <a:p>
            <a:pPr marL="0" lvl="0" indent="0" algn="ctr" rtl="0">
              <a:spcBef>
                <a:spcPts val="0"/>
              </a:spcBef>
              <a:spcAft>
                <a:spcPts val="0"/>
              </a:spcAft>
              <a:buNone/>
            </a:pPr>
            <a:endParaRPr/>
          </a:p>
          <a:p>
            <a:pPr marL="0" lvl="0" indent="0" algn="ctr" rtl="0">
              <a:spcBef>
                <a:spcPts val="0"/>
              </a:spcBef>
              <a:spcAft>
                <a:spcPts val="0"/>
              </a:spcAft>
              <a:buNone/>
            </a:pPr>
            <a:r>
              <a:rPr lang="en"/>
              <a:t>hkn.mu/feedback</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5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Linked Lists: Challenge Question</a:t>
            </a:r>
            <a:endParaRPr/>
          </a:p>
        </p:txBody>
      </p:sp>
      <p:sp>
        <p:nvSpPr>
          <p:cNvPr id="967" name="Google Shape;967;p15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600" b="0" i="0" u="none" strike="noStrike" cap="none">
                <a:solidFill>
                  <a:schemeClr val="dk1"/>
                </a:solidFill>
                <a:latin typeface="Arial"/>
                <a:ea typeface="Arial"/>
                <a:cs typeface="Arial"/>
                <a:sym typeface="Arial"/>
              </a:rPr>
              <a:t>You have a linked list (the object-based version). What is the most efficient way to find the middle element?</a:t>
            </a:r>
            <a:endParaRPr/>
          </a:p>
          <a:p>
            <a:pPr marL="0" marR="0" lvl="0" indent="0" algn="l" rtl="0">
              <a:lnSpc>
                <a:spcPct val="100000"/>
              </a:lnSpc>
              <a:spcBef>
                <a:spcPts val="0"/>
              </a:spcBef>
              <a:spcAft>
                <a:spcPts val="0"/>
              </a:spcAft>
              <a:buClr>
                <a:schemeClr val="dk1"/>
              </a:buClr>
              <a:buFont typeface="Arial"/>
              <a:buNone/>
            </a:pPr>
            <a:endParaRPr sz="2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600" b="0" i="0" u="none" strike="noStrike" cap="none">
                <a:solidFill>
                  <a:schemeClr val="dk1"/>
                </a:solidFill>
                <a:latin typeface="Arial"/>
                <a:ea typeface="Arial"/>
                <a:cs typeface="Arial"/>
                <a:sym typeface="Arial"/>
              </a:rPr>
              <a:t>Answer: Keep two pointers. Iterate one pointer two nodes at a time, but iterate the other only one node at a time. When the first node hits the end of the list, the second hits the middle element. (This is a popular interview question!)</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15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Next Topic: Trees</a:t>
            </a:r>
            <a:endParaRPr/>
          </a:p>
        </p:txBody>
      </p:sp>
      <p:pic>
        <p:nvPicPr>
          <p:cNvPr id="973" name="Google Shape;973;p154" descr="tree.jpg"/>
          <p:cNvPicPr preferRelativeResize="0"/>
          <p:nvPr/>
        </p:nvPicPr>
        <p:blipFill rotWithShape="1">
          <a:blip r:embed="rId3">
            <a:alphaModFix/>
          </a:blip>
          <a:srcRect/>
          <a:stretch/>
        </p:blipFill>
        <p:spPr>
          <a:xfrm rot="10800000">
            <a:off x="2559603" y="1200151"/>
            <a:ext cx="4024772" cy="37257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15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 Review</a:t>
            </a:r>
            <a:endParaRPr/>
          </a:p>
        </p:txBody>
      </p:sp>
      <p:grpSp>
        <p:nvGrpSpPr>
          <p:cNvPr id="979" name="Google Shape;979;p155"/>
          <p:cNvGrpSpPr/>
          <p:nvPr/>
        </p:nvGrpSpPr>
        <p:grpSpPr>
          <a:xfrm>
            <a:off x="985837" y="1436906"/>
            <a:ext cx="5379243" cy="3286125"/>
            <a:chOff x="985837" y="1436906"/>
            <a:chExt cx="5379243" cy="3286125"/>
          </a:xfrm>
        </p:grpSpPr>
        <p:pic>
          <p:nvPicPr>
            <p:cNvPr id="980" name="Google Shape;980;p155"/>
            <p:cNvPicPr preferRelativeResize="0"/>
            <p:nvPr/>
          </p:nvPicPr>
          <p:blipFill rotWithShape="1">
            <a:blip r:embed="rId3">
              <a:alphaModFix/>
            </a:blip>
            <a:srcRect/>
            <a:stretch/>
          </p:blipFill>
          <p:spPr>
            <a:xfrm>
              <a:off x="985837" y="1436906"/>
              <a:ext cx="5379243" cy="3286125"/>
            </a:xfrm>
            <a:prstGeom prst="rect">
              <a:avLst/>
            </a:prstGeom>
            <a:noFill/>
            <a:ln>
              <a:noFill/>
            </a:ln>
          </p:spPr>
        </p:pic>
        <p:sp>
          <p:nvSpPr>
            <p:cNvPr id="981" name="Google Shape;981;p155"/>
            <p:cNvSpPr/>
            <p:nvPr/>
          </p:nvSpPr>
          <p:spPr>
            <a:xfrm>
              <a:off x="2358725" y="3054925"/>
              <a:ext cx="1454700" cy="1132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155"/>
          <p:cNvSpPr/>
          <p:nvPr/>
        </p:nvSpPr>
        <p:spPr>
          <a:xfrm>
            <a:off x="3792675" y="2499450"/>
            <a:ext cx="1465200" cy="1760700"/>
          </a:xfrm>
          <a:prstGeom prst="ellipse">
            <a:avLst/>
          </a:prstGeom>
          <a:noFill/>
          <a:ln w="28575" cap="flat" cmpd="sng">
            <a:solidFill>
              <a:srgbClr val="38761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5"/>
          <p:cNvSpPr/>
          <p:nvPr/>
        </p:nvSpPr>
        <p:spPr>
          <a:xfrm>
            <a:off x="862450" y="2565275"/>
            <a:ext cx="1537800" cy="1760700"/>
          </a:xfrm>
          <a:prstGeom prst="ellipse">
            <a:avLst/>
          </a:prstGeom>
          <a:noFill/>
          <a:ln w="28575" cap="flat" cmpd="sng">
            <a:solidFill>
              <a:srgbClr val="38761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5"/>
          <p:cNvSpPr/>
          <p:nvPr/>
        </p:nvSpPr>
        <p:spPr>
          <a:xfrm>
            <a:off x="2109350" y="4551225"/>
            <a:ext cx="997500" cy="342900"/>
          </a:xfrm>
          <a:prstGeom prst="rect">
            <a:avLst/>
          </a:prstGeom>
          <a:solidFill>
            <a:srgbClr val="A61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rgbClr val="FFFFFF"/>
                </a:solidFill>
              </a:rPr>
              <a:t>Branches</a:t>
            </a:r>
            <a:endParaRPr sz="1500">
              <a:solidFill>
                <a:srgbClr val="FFFFFF"/>
              </a:solidFill>
            </a:endParaRPr>
          </a:p>
        </p:txBody>
      </p:sp>
      <p:cxnSp>
        <p:nvCxnSpPr>
          <p:cNvPr id="985" name="Google Shape;985;p155"/>
          <p:cNvCxnSpPr>
            <a:endCxn id="983" idx="5"/>
          </p:cNvCxnSpPr>
          <p:nvPr/>
        </p:nvCxnSpPr>
        <p:spPr>
          <a:xfrm rot="10800000">
            <a:off x="2175044" y="4068126"/>
            <a:ext cx="225300" cy="451800"/>
          </a:xfrm>
          <a:prstGeom prst="straightConnector1">
            <a:avLst/>
          </a:prstGeom>
          <a:noFill/>
          <a:ln w="19050" cap="flat" cmpd="sng">
            <a:solidFill>
              <a:srgbClr val="A61C00"/>
            </a:solidFill>
            <a:prstDash val="dash"/>
            <a:round/>
            <a:headEnd type="none" w="med" len="med"/>
            <a:tailEnd type="triangle" w="med" len="med"/>
          </a:ln>
        </p:spPr>
      </p:cxnSp>
      <p:cxnSp>
        <p:nvCxnSpPr>
          <p:cNvPr id="986" name="Google Shape;986;p155"/>
          <p:cNvCxnSpPr>
            <a:endCxn id="982" idx="3"/>
          </p:cNvCxnSpPr>
          <p:nvPr/>
        </p:nvCxnSpPr>
        <p:spPr>
          <a:xfrm rot="10800000" flipH="1">
            <a:off x="3064049" y="4002301"/>
            <a:ext cx="943200" cy="549000"/>
          </a:xfrm>
          <a:prstGeom prst="straightConnector1">
            <a:avLst/>
          </a:prstGeom>
          <a:noFill/>
          <a:ln w="19050" cap="flat" cmpd="sng">
            <a:solidFill>
              <a:srgbClr val="A61C00"/>
            </a:solidFill>
            <a:prstDash val="dash"/>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Box &amp; Pointer Diagram!</a:t>
            </a:r>
            <a:endParaRPr/>
          </a:p>
        </p:txBody>
      </p:sp>
      <p:pic>
        <p:nvPicPr>
          <p:cNvPr id="206" name="Google Shape;206;p39" descr="b9a3bdad4b.png"/>
          <p:cNvPicPr preferRelativeResize="0"/>
          <p:nvPr/>
        </p:nvPicPr>
        <p:blipFill rotWithShape="1">
          <a:blip r:embed="rId3">
            <a:alphaModFix/>
          </a:blip>
          <a:srcRect/>
          <a:stretch/>
        </p:blipFill>
        <p:spPr>
          <a:xfrm>
            <a:off x="212800" y="1488150"/>
            <a:ext cx="3598600" cy="2263706"/>
          </a:xfrm>
          <a:prstGeom prst="rect">
            <a:avLst/>
          </a:prstGeom>
          <a:noFill/>
          <a:ln>
            <a:noFill/>
          </a:ln>
        </p:spPr>
      </p:pic>
      <p:pic>
        <p:nvPicPr>
          <p:cNvPr id="207" name="Google Shape;207;p39" descr="6cd793459f.png"/>
          <p:cNvPicPr preferRelativeResize="0"/>
          <p:nvPr/>
        </p:nvPicPr>
        <p:blipFill rotWithShape="1">
          <a:blip r:embed="rId4">
            <a:alphaModFix/>
          </a:blip>
          <a:srcRect/>
          <a:stretch/>
        </p:blipFill>
        <p:spPr>
          <a:xfrm>
            <a:off x="3811400" y="1916344"/>
            <a:ext cx="3656550" cy="1593673"/>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5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 Review</a:t>
            </a:r>
            <a:endParaRPr/>
          </a:p>
        </p:txBody>
      </p:sp>
      <p:pic>
        <p:nvPicPr>
          <p:cNvPr id="992" name="Google Shape;992;p156"/>
          <p:cNvPicPr preferRelativeResize="0"/>
          <p:nvPr/>
        </p:nvPicPr>
        <p:blipFill rotWithShape="1">
          <a:blip r:embed="rId3">
            <a:alphaModFix/>
          </a:blip>
          <a:srcRect/>
          <a:stretch/>
        </p:blipFill>
        <p:spPr>
          <a:xfrm>
            <a:off x="418325" y="1248562"/>
            <a:ext cx="6230512" cy="3734212"/>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5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 Review</a:t>
            </a:r>
            <a:endParaRPr/>
          </a:p>
        </p:txBody>
      </p:sp>
      <p:sp>
        <p:nvSpPr>
          <p:cNvPr id="998" name="Google Shape;998;p15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Arial"/>
              <a:buNone/>
            </a:pPr>
            <a:r>
              <a:rPr lang="en" sz="1400" b="1" i="0" u="none" strike="noStrike" cap="none">
                <a:solidFill>
                  <a:srgbClr val="007020"/>
                </a:solidFill>
                <a:highlight>
                  <a:srgbClr val="FFFFFF"/>
                </a:highlight>
                <a:latin typeface="Consolas"/>
                <a:ea typeface="Consolas"/>
                <a:cs typeface="Consolas"/>
                <a:sym typeface="Consolas"/>
              </a:rPr>
              <a:t>class</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E84B5"/>
                </a:solidFill>
                <a:highlight>
                  <a:srgbClr val="FFFFFF"/>
                </a:highlight>
                <a:latin typeface="Consolas"/>
                <a:ea typeface="Consolas"/>
                <a:cs typeface="Consolas"/>
                <a:sym typeface="Consolas"/>
              </a:rPr>
              <a:t>Tree</a:t>
            </a:r>
            <a:r>
              <a:rPr lang="en" sz="1400" b="0" i="0" u="none" strike="noStrike" cap="none">
                <a:solidFill>
                  <a:srgbClr val="484848"/>
                </a:solidFill>
                <a:highlight>
                  <a:srgbClr val="FFFFFF"/>
                </a:highlight>
                <a:latin typeface="Consolas"/>
                <a:ea typeface="Consolas"/>
                <a:cs typeface="Consolas"/>
                <a:sym typeface="Consolas"/>
              </a:rPr>
              <a:t>:</a:t>
            </a:r>
            <a:br>
              <a:rPr lang="en" sz="1400" b="0" i="0" u="none" strike="noStrike" cap="none">
                <a:solidFill>
                  <a:srgbClr val="484848"/>
                </a:solidFill>
                <a:highlight>
                  <a:srgbClr val="FFFFFF"/>
                </a:highlight>
                <a:latin typeface="Consolas"/>
                <a:ea typeface="Consolas"/>
                <a:cs typeface="Consolas"/>
                <a:sym typeface="Consolas"/>
              </a:rPr>
            </a:b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def</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6287E"/>
                </a:solidFill>
                <a:highlight>
                  <a:srgbClr val="FFFFFF"/>
                </a:highlight>
                <a:latin typeface="Consolas"/>
                <a:ea typeface="Consolas"/>
                <a:cs typeface="Consolas"/>
                <a:sym typeface="Consolas"/>
              </a:rPr>
              <a:t>__init__</a:t>
            </a:r>
            <a:r>
              <a:rPr lang="en" sz="1400" b="0" i="0" u="none" strike="noStrike" cap="none">
                <a:solidFill>
                  <a:srgbClr val="484848"/>
                </a:solidFill>
                <a:highlight>
                  <a:srgbClr val="FFFFFF"/>
                </a:highlight>
                <a:latin typeface="Consolas"/>
                <a:ea typeface="Consolas"/>
                <a:cs typeface="Consolas"/>
                <a:sym typeface="Consolas"/>
              </a:rPr>
              <a:t>(</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484848"/>
                </a:solidFill>
                <a:highlight>
                  <a:srgbClr val="FFFFFF"/>
                </a:highlight>
                <a:latin typeface="Consolas"/>
                <a:ea typeface="Consolas"/>
                <a:cs typeface="Consolas"/>
                <a:sym typeface="Consolas"/>
              </a:rPr>
              <a:t>, entry, branches</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entry </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 entry</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for</a:t>
            </a:r>
            <a:r>
              <a:rPr lang="en" sz="1400" b="0" i="0" u="none" strike="noStrike" cap="none">
                <a:solidFill>
                  <a:srgbClr val="484848"/>
                </a:solidFill>
                <a:highlight>
                  <a:srgbClr val="FFFFFF"/>
                </a:highlight>
                <a:latin typeface="Consolas"/>
                <a:ea typeface="Consolas"/>
                <a:cs typeface="Consolas"/>
                <a:sym typeface="Consolas"/>
              </a:rPr>
              <a:t> branch </a:t>
            </a:r>
            <a:r>
              <a:rPr lang="en" sz="1400" b="1" i="0" u="none" strike="noStrike" cap="none">
                <a:solidFill>
                  <a:srgbClr val="007020"/>
                </a:solidFill>
                <a:highlight>
                  <a:srgbClr val="FFFFFF"/>
                </a:highlight>
                <a:latin typeface="Consolas"/>
                <a:ea typeface="Consolas"/>
                <a:cs typeface="Consolas"/>
                <a:sym typeface="Consolas"/>
              </a:rPr>
              <a:t>in</a:t>
            </a:r>
            <a:r>
              <a:rPr lang="en" sz="1400" b="0" i="0" u="none" strike="noStrike" cap="none">
                <a:solidFill>
                  <a:srgbClr val="484848"/>
                </a:solidFill>
                <a:highlight>
                  <a:srgbClr val="FFFFFF"/>
                </a:highlight>
                <a:latin typeface="Consolas"/>
                <a:ea typeface="Consolas"/>
                <a:cs typeface="Consolas"/>
                <a:sym typeface="Consolas"/>
              </a:rPr>
              <a:t> branches:</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assert</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isinstance</a:t>
            </a:r>
            <a:r>
              <a:rPr lang="en" sz="1400" b="0" i="0" u="none" strike="noStrike" cap="none">
                <a:solidFill>
                  <a:srgbClr val="484848"/>
                </a:solidFill>
                <a:highlight>
                  <a:srgbClr val="FFFFFF"/>
                </a:highlight>
                <a:latin typeface="Consolas"/>
                <a:ea typeface="Consolas"/>
                <a:cs typeface="Consolas"/>
                <a:sym typeface="Consolas"/>
              </a:rPr>
              <a:t>(branch, Tree)</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branches </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 branches</a:t>
            </a:r>
            <a:endParaRPr/>
          </a:p>
          <a:p>
            <a:pPr marL="0" marR="0" lvl="0" indent="0" algn="l" rtl="0">
              <a:lnSpc>
                <a:spcPct val="115000"/>
              </a:lnSpc>
              <a:spcBef>
                <a:spcPts val="0"/>
              </a:spcBef>
              <a:spcAft>
                <a:spcPts val="0"/>
              </a:spcAft>
              <a:buClr>
                <a:schemeClr val="dk1"/>
              </a:buClr>
              <a:buFont typeface="Arial"/>
              <a:buNone/>
            </a:pP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def</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6287E"/>
                </a:solidFill>
                <a:highlight>
                  <a:srgbClr val="FFFFFF"/>
                </a:highlight>
                <a:latin typeface="Consolas"/>
                <a:ea typeface="Consolas"/>
                <a:cs typeface="Consolas"/>
                <a:sym typeface="Consolas"/>
              </a:rPr>
              <a:t>__repr__</a:t>
            </a:r>
            <a:r>
              <a:rPr lang="en" sz="1400" b="0" i="0" u="none" strike="noStrike" cap="none">
                <a:solidFill>
                  <a:srgbClr val="484848"/>
                </a:solidFill>
                <a:highlight>
                  <a:srgbClr val="FFFFFF"/>
                </a:highlight>
                <a:latin typeface="Consolas"/>
                <a:ea typeface="Consolas"/>
                <a:cs typeface="Consolas"/>
                <a:sym typeface="Consolas"/>
              </a:rPr>
              <a:t>(</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484848"/>
                </a:solidFill>
                <a:highlight>
                  <a:srgbClr val="FFFFFF"/>
                </a:highlight>
                <a:latin typeface="Consolas"/>
                <a:ea typeface="Consolas"/>
                <a:cs typeface="Consolas"/>
                <a:sym typeface="Consolas"/>
              </a:rPr>
              <a: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if</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branches:</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return</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4070A0"/>
                </a:solidFill>
                <a:highlight>
                  <a:srgbClr val="FFFFFF"/>
                </a:highlight>
                <a:latin typeface="Consolas"/>
                <a:ea typeface="Consolas"/>
                <a:cs typeface="Consolas"/>
                <a:sym typeface="Consolas"/>
              </a:rPr>
              <a:t>'Tree({0}, {1})'</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format(</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entry, </a:t>
            </a:r>
            <a:r>
              <a:rPr lang="en" sz="1400" b="0" i="0" u="none" strike="noStrike" cap="none">
                <a:solidFill>
                  <a:srgbClr val="007020"/>
                </a:solidFill>
                <a:highlight>
                  <a:srgbClr val="FFFFFF"/>
                </a:highlight>
                <a:latin typeface="Consolas"/>
                <a:ea typeface="Consolas"/>
                <a:cs typeface="Consolas"/>
                <a:sym typeface="Consolas"/>
              </a:rPr>
              <a:t>repr</a:t>
            </a:r>
            <a:r>
              <a:rPr lang="en" sz="1400" b="0" i="0" u="none" strike="noStrike" cap="none">
                <a:solidFill>
                  <a:srgbClr val="484848"/>
                </a:solidFill>
                <a:highlight>
                  <a:srgbClr val="FFFFFF"/>
                </a:highlight>
                <a:latin typeface="Consolas"/>
                <a:ea typeface="Consolas"/>
                <a:cs typeface="Consolas"/>
                <a:sym typeface="Consolas"/>
              </a:rPr>
              <a:t>(</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branches))</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else</a:t>
            </a:r>
            <a:r>
              <a:rPr lang="en" sz="1400" b="0" i="0" u="none" strike="noStrike" cap="none">
                <a:solidFill>
                  <a:srgbClr val="484848"/>
                </a:solidFill>
                <a:highlight>
                  <a:srgbClr val="FFFFFF"/>
                </a:highlight>
                <a:latin typeface="Consolas"/>
                <a:ea typeface="Consolas"/>
                <a:cs typeface="Consolas"/>
                <a:sym typeface="Consolas"/>
              </a:rPr>
              <a: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return</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4070A0"/>
                </a:solidFill>
                <a:highlight>
                  <a:srgbClr val="FFFFFF"/>
                </a:highlight>
                <a:latin typeface="Consolas"/>
                <a:ea typeface="Consolas"/>
                <a:cs typeface="Consolas"/>
                <a:sym typeface="Consolas"/>
              </a:rPr>
              <a:t>'Tree({0})'</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format(</a:t>
            </a:r>
            <a:r>
              <a:rPr lang="en" sz="1400" b="0" i="0" u="none" strike="noStrike" cap="none">
                <a:solidFill>
                  <a:srgbClr val="007020"/>
                </a:solidFill>
                <a:highlight>
                  <a:srgbClr val="FFFFFF"/>
                </a:highlight>
                <a:latin typeface="Consolas"/>
                <a:ea typeface="Consolas"/>
                <a:cs typeface="Consolas"/>
                <a:sym typeface="Consolas"/>
              </a:rPr>
              <a:t>repr</a:t>
            </a:r>
            <a:r>
              <a:rPr lang="en" sz="1400" b="0" i="0" u="none" strike="noStrike" cap="none">
                <a:solidFill>
                  <a:srgbClr val="484848"/>
                </a:solidFill>
                <a:highlight>
                  <a:srgbClr val="FFFFFF"/>
                </a:highlight>
                <a:latin typeface="Consolas"/>
                <a:ea typeface="Consolas"/>
                <a:cs typeface="Consolas"/>
                <a:sym typeface="Consolas"/>
              </a:rPr>
              <a:t>(</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entry))</a:t>
            </a:r>
            <a:endParaRPr/>
          </a:p>
          <a:p>
            <a:pPr marL="0" marR="0" lvl="0" indent="0" algn="l" rtl="0">
              <a:lnSpc>
                <a:spcPct val="115000"/>
              </a:lnSpc>
              <a:spcBef>
                <a:spcPts val="0"/>
              </a:spcBef>
              <a:spcAft>
                <a:spcPts val="0"/>
              </a:spcAft>
              <a:buClr>
                <a:schemeClr val="dk1"/>
              </a:buClr>
              <a:buFont typeface="Arial"/>
              <a:buNone/>
            </a:pP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def</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6287E"/>
                </a:solidFill>
                <a:highlight>
                  <a:srgbClr val="FFFFFF"/>
                </a:highlight>
                <a:latin typeface="Consolas"/>
                <a:ea typeface="Consolas"/>
                <a:cs typeface="Consolas"/>
                <a:sym typeface="Consolas"/>
              </a:rPr>
              <a:t>is_leaf</a:t>
            </a:r>
            <a:r>
              <a:rPr lang="en" sz="1400" b="0" i="0" u="none" strike="noStrike" cap="none">
                <a:solidFill>
                  <a:srgbClr val="484848"/>
                </a:solidFill>
                <a:highlight>
                  <a:srgbClr val="FFFFFF"/>
                </a:highlight>
                <a:latin typeface="Consolas"/>
                <a:ea typeface="Consolas"/>
                <a:cs typeface="Consolas"/>
                <a:sym typeface="Consolas"/>
              </a:rPr>
              <a:t>(</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484848"/>
                </a:solidFill>
                <a:highlight>
                  <a:srgbClr val="FFFFFF"/>
                </a:highlight>
                <a:latin typeface="Consolas"/>
                <a:ea typeface="Consolas"/>
                <a:cs typeface="Consolas"/>
                <a:sym typeface="Consolas"/>
              </a:rPr>
              <a:t>):</a:t>
            </a:r>
            <a:br>
              <a:rPr lang="en" sz="1400" b="0" i="0" u="none" strike="noStrike" cap="none">
                <a:solidFill>
                  <a:srgbClr val="484848"/>
                </a:solidFill>
                <a:highlight>
                  <a:srgbClr val="FFFFFF"/>
                </a:highlight>
                <a:latin typeface="Consolas"/>
                <a:ea typeface="Consolas"/>
                <a:cs typeface="Consolas"/>
                <a:sym typeface="Consolas"/>
              </a:rPr>
            </a:br>
            <a:r>
              <a:rPr lang="en" sz="1400" b="1" i="0" u="none" strike="noStrike" cap="none">
                <a:solidFill>
                  <a:srgbClr val="C65D09"/>
                </a:solidFill>
                <a:highlight>
                  <a:srgbClr val="FFFFFF"/>
                </a:highlight>
                <a:latin typeface="Consolas"/>
                <a:ea typeface="Consolas"/>
                <a:cs typeface="Consolas"/>
                <a:sym typeface="Consolas"/>
              </a:rPr>
              <a:t>	</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return</a:t>
            </a:r>
            <a:r>
              <a:rPr lang="en" sz="1400" b="0" i="0" u="none" strike="noStrike" cap="none">
                <a:solidFill>
                  <a:srgbClr val="484848"/>
                </a:solidFill>
                <a:highlight>
                  <a:srgbClr val="FFFFFF"/>
                </a:highlight>
                <a:latin typeface="Consolas"/>
                <a:ea typeface="Consolas"/>
                <a:cs typeface="Consolas"/>
                <a:sym typeface="Consolas"/>
              </a:rPr>
              <a:t> </a:t>
            </a:r>
            <a:r>
              <a:rPr lang="en" sz="1400" b="1" i="0" u="none" strike="noStrike" cap="none">
                <a:solidFill>
                  <a:srgbClr val="007020"/>
                </a:solidFill>
                <a:highlight>
                  <a:srgbClr val="FFFFFF"/>
                </a:highlight>
                <a:latin typeface="Consolas"/>
                <a:ea typeface="Consolas"/>
                <a:cs typeface="Consolas"/>
                <a:sym typeface="Consolas"/>
              </a:rPr>
              <a:t>not</a:t>
            </a:r>
            <a:r>
              <a:rPr lang="en" sz="1400" b="0" i="0" u="none" strike="noStrike" cap="none">
                <a:solidFill>
                  <a:srgbClr val="484848"/>
                </a:solidFill>
                <a:highlight>
                  <a:srgbClr val="FFFFFF"/>
                </a:highlight>
                <a:latin typeface="Consolas"/>
                <a:ea typeface="Consolas"/>
                <a:cs typeface="Consolas"/>
                <a:sym typeface="Consolas"/>
              </a:rPr>
              <a:t> </a:t>
            </a:r>
            <a:r>
              <a:rPr lang="en" sz="1400" b="0" i="0" u="none" strike="noStrike" cap="none">
                <a:solidFill>
                  <a:srgbClr val="007020"/>
                </a:solidFill>
                <a:highlight>
                  <a:srgbClr val="FFFFFF"/>
                </a:highlight>
                <a:latin typeface="Consolas"/>
                <a:ea typeface="Consolas"/>
                <a:cs typeface="Consolas"/>
                <a:sym typeface="Consolas"/>
              </a:rPr>
              <a:t>self</a:t>
            </a:r>
            <a:r>
              <a:rPr lang="en" sz="1400" b="0" i="0" u="none" strike="noStrike" cap="none">
                <a:solidFill>
                  <a:srgbClr val="666666"/>
                </a:solidFill>
                <a:highlight>
                  <a:srgbClr val="FFFFFF"/>
                </a:highlight>
                <a:latin typeface="Consolas"/>
                <a:ea typeface="Consolas"/>
                <a:cs typeface="Consolas"/>
                <a:sym typeface="Consolas"/>
              </a:rPr>
              <a:t>.</a:t>
            </a:r>
            <a:r>
              <a:rPr lang="en" sz="1400" b="0" i="0" u="none" strike="noStrike" cap="none">
                <a:solidFill>
                  <a:srgbClr val="484848"/>
                </a:solidFill>
                <a:highlight>
                  <a:srgbClr val="FFFFFF"/>
                </a:highlight>
                <a:latin typeface="Consolas"/>
                <a:ea typeface="Consolas"/>
                <a:cs typeface="Consolas"/>
                <a:sym typeface="Consolas"/>
              </a:rPr>
              <a:t>branches</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5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 Review (Binary Tree)</a:t>
            </a:r>
            <a:endParaRPr/>
          </a:p>
        </p:txBody>
      </p:sp>
      <p:sp>
        <p:nvSpPr>
          <p:cNvPr id="1004" name="Google Shape;1004;p158"/>
          <p:cNvSpPr txBox="1"/>
          <p:nvPr/>
        </p:nvSpPr>
        <p:spPr>
          <a:xfrm>
            <a:off x="1172725" y="1337725"/>
            <a:ext cx="2219100" cy="61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Binary Tree:</a:t>
            </a:r>
            <a:endParaRPr sz="2400"/>
          </a:p>
        </p:txBody>
      </p:sp>
      <p:sp>
        <p:nvSpPr>
          <p:cNvPr id="1005" name="Google Shape;1005;p158"/>
          <p:cNvSpPr txBox="1"/>
          <p:nvPr/>
        </p:nvSpPr>
        <p:spPr>
          <a:xfrm>
            <a:off x="4694450" y="1337725"/>
            <a:ext cx="2865300" cy="61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Not Binary Tree:</a:t>
            </a:r>
            <a:endParaRPr sz="2400"/>
          </a:p>
        </p:txBody>
      </p:sp>
      <p:grpSp>
        <p:nvGrpSpPr>
          <p:cNvPr id="1006" name="Google Shape;1006;p158"/>
          <p:cNvGrpSpPr/>
          <p:nvPr/>
        </p:nvGrpSpPr>
        <p:grpSpPr>
          <a:xfrm>
            <a:off x="1143000" y="2279288"/>
            <a:ext cx="2223325" cy="2081263"/>
            <a:chOff x="457200" y="2279288"/>
            <a:chExt cx="2223325" cy="2081263"/>
          </a:xfrm>
        </p:grpSpPr>
        <p:sp>
          <p:nvSpPr>
            <p:cNvPr id="1007" name="Google Shape;1007;p158"/>
            <p:cNvSpPr/>
            <p:nvPr/>
          </p:nvSpPr>
          <p:spPr>
            <a:xfrm>
              <a:off x="1271025" y="2279288"/>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8"/>
            <p:cNvSpPr/>
            <p:nvPr/>
          </p:nvSpPr>
          <p:spPr>
            <a:xfrm>
              <a:off x="457200" y="2805100"/>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8"/>
            <p:cNvSpPr/>
            <p:nvPr/>
          </p:nvSpPr>
          <p:spPr>
            <a:xfrm>
              <a:off x="2110225" y="2802288"/>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58"/>
            <p:cNvSpPr/>
            <p:nvPr/>
          </p:nvSpPr>
          <p:spPr>
            <a:xfrm>
              <a:off x="784350" y="3411675"/>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58"/>
            <p:cNvSpPr/>
            <p:nvPr/>
          </p:nvSpPr>
          <p:spPr>
            <a:xfrm>
              <a:off x="1707950" y="3424175"/>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58"/>
            <p:cNvSpPr/>
            <p:nvPr/>
          </p:nvSpPr>
          <p:spPr>
            <a:xfrm>
              <a:off x="1271025" y="4018250"/>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58"/>
            <p:cNvSpPr/>
            <p:nvPr/>
          </p:nvSpPr>
          <p:spPr>
            <a:xfrm>
              <a:off x="2110225" y="3997475"/>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4" name="Google Shape;1014;p158"/>
            <p:cNvCxnSpPr>
              <a:stCxn id="1008" idx="0"/>
              <a:endCxn id="1007" idx="3"/>
            </p:cNvCxnSpPr>
            <p:nvPr/>
          </p:nvCxnSpPr>
          <p:spPr>
            <a:xfrm rot="10800000" flipH="1">
              <a:off x="742350" y="2571400"/>
              <a:ext cx="612300" cy="233700"/>
            </a:xfrm>
            <a:prstGeom prst="straightConnector1">
              <a:avLst/>
            </a:prstGeom>
            <a:noFill/>
            <a:ln w="9525" cap="flat" cmpd="sng">
              <a:solidFill>
                <a:schemeClr val="dk2"/>
              </a:solidFill>
              <a:prstDash val="solid"/>
              <a:round/>
              <a:headEnd type="none" w="med" len="med"/>
              <a:tailEnd type="none" w="med" len="med"/>
            </a:ln>
          </p:spPr>
        </p:cxnSp>
        <p:cxnSp>
          <p:nvCxnSpPr>
            <p:cNvPr id="1015" name="Google Shape;1015;p158"/>
            <p:cNvCxnSpPr>
              <a:stCxn id="1007" idx="5"/>
              <a:endCxn id="1009" idx="0"/>
            </p:cNvCxnSpPr>
            <p:nvPr/>
          </p:nvCxnSpPr>
          <p:spPr>
            <a:xfrm>
              <a:off x="1757806" y="2571459"/>
              <a:ext cx="637500" cy="230700"/>
            </a:xfrm>
            <a:prstGeom prst="straightConnector1">
              <a:avLst/>
            </a:prstGeom>
            <a:noFill/>
            <a:ln w="9525" cap="flat" cmpd="sng">
              <a:solidFill>
                <a:schemeClr val="dk2"/>
              </a:solidFill>
              <a:prstDash val="solid"/>
              <a:round/>
              <a:headEnd type="none" w="med" len="med"/>
              <a:tailEnd type="none" w="med" len="med"/>
            </a:ln>
          </p:spPr>
        </p:cxnSp>
        <p:cxnSp>
          <p:nvCxnSpPr>
            <p:cNvPr id="1016" name="Google Shape;1016;p158"/>
            <p:cNvCxnSpPr>
              <a:stCxn id="1008" idx="5"/>
              <a:endCxn id="1010" idx="0"/>
            </p:cNvCxnSpPr>
            <p:nvPr/>
          </p:nvCxnSpPr>
          <p:spPr>
            <a:xfrm>
              <a:off x="943981" y="3097271"/>
              <a:ext cx="125400" cy="314400"/>
            </a:xfrm>
            <a:prstGeom prst="straightConnector1">
              <a:avLst/>
            </a:prstGeom>
            <a:noFill/>
            <a:ln w="9525" cap="flat" cmpd="sng">
              <a:solidFill>
                <a:schemeClr val="dk2"/>
              </a:solidFill>
              <a:prstDash val="solid"/>
              <a:round/>
              <a:headEnd type="none" w="med" len="med"/>
              <a:tailEnd type="none" w="med" len="med"/>
            </a:ln>
          </p:spPr>
        </p:cxnSp>
        <p:cxnSp>
          <p:nvCxnSpPr>
            <p:cNvPr id="1017" name="Google Shape;1017;p158"/>
            <p:cNvCxnSpPr>
              <a:stCxn id="1009" idx="3"/>
              <a:endCxn id="1011" idx="0"/>
            </p:cNvCxnSpPr>
            <p:nvPr/>
          </p:nvCxnSpPr>
          <p:spPr>
            <a:xfrm flipH="1">
              <a:off x="1993044" y="3094459"/>
              <a:ext cx="200700" cy="329700"/>
            </a:xfrm>
            <a:prstGeom prst="straightConnector1">
              <a:avLst/>
            </a:prstGeom>
            <a:noFill/>
            <a:ln w="9525" cap="flat" cmpd="sng">
              <a:solidFill>
                <a:schemeClr val="dk2"/>
              </a:solidFill>
              <a:prstDash val="solid"/>
              <a:round/>
              <a:headEnd type="none" w="med" len="med"/>
              <a:tailEnd type="none" w="med" len="med"/>
            </a:ln>
          </p:spPr>
        </p:cxnSp>
        <p:cxnSp>
          <p:nvCxnSpPr>
            <p:cNvPr id="1018" name="Google Shape;1018;p158"/>
            <p:cNvCxnSpPr>
              <a:stCxn id="1011" idx="3"/>
              <a:endCxn id="1012" idx="0"/>
            </p:cNvCxnSpPr>
            <p:nvPr/>
          </p:nvCxnSpPr>
          <p:spPr>
            <a:xfrm flipH="1">
              <a:off x="1556269" y="3716346"/>
              <a:ext cx="235200" cy="301800"/>
            </a:xfrm>
            <a:prstGeom prst="straightConnector1">
              <a:avLst/>
            </a:prstGeom>
            <a:noFill/>
            <a:ln w="9525" cap="flat" cmpd="sng">
              <a:solidFill>
                <a:schemeClr val="dk2"/>
              </a:solidFill>
              <a:prstDash val="solid"/>
              <a:round/>
              <a:headEnd type="none" w="med" len="med"/>
              <a:tailEnd type="none" w="med" len="med"/>
            </a:ln>
          </p:spPr>
        </p:cxnSp>
        <p:cxnSp>
          <p:nvCxnSpPr>
            <p:cNvPr id="1019" name="Google Shape;1019;p158"/>
            <p:cNvCxnSpPr>
              <a:stCxn id="1011" idx="5"/>
              <a:endCxn id="1013" idx="0"/>
            </p:cNvCxnSpPr>
            <p:nvPr/>
          </p:nvCxnSpPr>
          <p:spPr>
            <a:xfrm>
              <a:off x="2194731" y="3716346"/>
              <a:ext cx="200700" cy="281100"/>
            </a:xfrm>
            <a:prstGeom prst="straightConnector1">
              <a:avLst/>
            </a:prstGeom>
            <a:noFill/>
            <a:ln w="9525" cap="flat" cmpd="sng">
              <a:solidFill>
                <a:schemeClr val="dk2"/>
              </a:solidFill>
              <a:prstDash val="solid"/>
              <a:round/>
              <a:headEnd type="none" w="med" len="med"/>
              <a:tailEnd type="none" w="med" len="med"/>
            </a:ln>
          </p:spPr>
        </p:cxnSp>
      </p:grpSp>
      <p:grpSp>
        <p:nvGrpSpPr>
          <p:cNvPr id="1020" name="Google Shape;1020;p158"/>
          <p:cNvGrpSpPr/>
          <p:nvPr/>
        </p:nvGrpSpPr>
        <p:grpSpPr>
          <a:xfrm>
            <a:off x="4500088" y="2001213"/>
            <a:ext cx="3363400" cy="2637413"/>
            <a:chOff x="4496938" y="2172438"/>
            <a:chExt cx="3363400" cy="2637413"/>
          </a:xfrm>
        </p:grpSpPr>
        <p:sp>
          <p:nvSpPr>
            <p:cNvPr id="1021" name="Google Shape;1021;p158"/>
            <p:cNvSpPr/>
            <p:nvPr/>
          </p:nvSpPr>
          <p:spPr>
            <a:xfrm>
              <a:off x="5725563" y="2172438"/>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8"/>
            <p:cNvSpPr/>
            <p:nvPr/>
          </p:nvSpPr>
          <p:spPr>
            <a:xfrm>
              <a:off x="4496938" y="2698300"/>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8"/>
            <p:cNvSpPr/>
            <p:nvPr/>
          </p:nvSpPr>
          <p:spPr>
            <a:xfrm>
              <a:off x="6886213" y="2696888"/>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8"/>
            <p:cNvSpPr/>
            <p:nvPr/>
          </p:nvSpPr>
          <p:spPr>
            <a:xfrm>
              <a:off x="4496938" y="3318775"/>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8"/>
            <p:cNvSpPr/>
            <p:nvPr/>
          </p:nvSpPr>
          <p:spPr>
            <a:xfrm>
              <a:off x="6483938" y="3318775"/>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8"/>
            <p:cNvSpPr/>
            <p:nvPr/>
          </p:nvSpPr>
          <p:spPr>
            <a:xfrm>
              <a:off x="6047013" y="3912850"/>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8"/>
            <p:cNvSpPr/>
            <p:nvPr/>
          </p:nvSpPr>
          <p:spPr>
            <a:xfrm>
              <a:off x="6886213" y="3892075"/>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158"/>
            <p:cNvCxnSpPr>
              <a:stCxn id="1022" idx="0"/>
              <a:endCxn id="1021" idx="3"/>
            </p:cNvCxnSpPr>
            <p:nvPr/>
          </p:nvCxnSpPr>
          <p:spPr>
            <a:xfrm rot="10800000" flipH="1">
              <a:off x="4782088" y="2464600"/>
              <a:ext cx="1026900" cy="233700"/>
            </a:xfrm>
            <a:prstGeom prst="straightConnector1">
              <a:avLst/>
            </a:prstGeom>
            <a:noFill/>
            <a:ln w="9525" cap="flat" cmpd="sng">
              <a:solidFill>
                <a:schemeClr val="dk2"/>
              </a:solidFill>
              <a:prstDash val="solid"/>
              <a:round/>
              <a:headEnd type="none" w="med" len="med"/>
              <a:tailEnd type="none" w="med" len="med"/>
            </a:ln>
          </p:spPr>
        </p:cxnSp>
        <p:cxnSp>
          <p:nvCxnSpPr>
            <p:cNvPr id="1029" name="Google Shape;1029;p158"/>
            <p:cNvCxnSpPr>
              <a:stCxn id="1021" idx="5"/>
              <a:endCxn id="1023" idx="0"/>
            </p:cNvCxnSpPr>
            <p:nvPr/>
          </p:nvCxnSpPr>
          <p:spPr>
            <a:xfrm>
              <a:off x="6212344" y="2464609"/>
              <a:ext cx="959100" cy="232200"/>
            </a:xfrm>
            <a:prstGeom prst="straightConnector1">
              <a:avLst/>
            </a:prstGeom>
            <a:noFill/>
            <a:ln w="9525" cap="flat" cmpd="sng">
              <a:solidFill>
                <a:schemeClr val="dk2"/>
              </a:solidFill>
              <a:prstDash val="solid"/>
              <a:round/>
              <a:headEnd type="none" w="med" len="med"/>
              <a:tailEnd type="none" w="med" len="med"/>
            </a:ln>
          </p:spPr>
        </p:cxnSp>
        <p:cxnSp>
          <p:nvCxnSpPr>
            <p:cNvPr id="1030" name="Google Shape;1030;p158"/>
            <p:cNvCxnSpPr>
              <a:stCxn id="1022" idx="4"/>
              <a:endCxn id="1024" idx="0"/>
            </p:cNvCxnSpPr>
            <p:nvPr/>
          </p:nvCxnSpPr>
          <p:spPr>
            <a:xfrm>
              <a:off x="4782088" y="3040600"/>
              <a:ext cx="0" cy="278100"/>
            </a:xfrm>
            <a:prstGeom prst="straightConnector1">
              <a:avLst/>
            </a:prstGeom>
            <a:noFill/>
            <a:ln w="9525" cap="flat" cmpd="sng">
              <a:solidFill>
                <a:schemeClr val="dk2"/>
              </a:solidFill>
              <a:prstDash val="solid"/>
              <a:round/>
              <a:headEnd type="none" w="med" len="med"/>
              <a:tailEnd type="none" w="med" len="med"/>
            </a:ln>
          </p:spPr>
        </p:cxnSp>
        <p:cxnSp>
          <p:nvCxnSpPr>
            <p:cNvPr id="1031" name="Google Shape;1031;p158"/>
            <p:cNvCxnSpPr>
              <a:stCxn id="1023" idx="3"/>
              <a:endCxn id="1025" idx="0"/>
            </p:cNvCxnSpPr>
            <p:nvPr/>
          </p:nvCxnSpPr>
          <p:spPr>
            <a:xfrm flipH="1">
              <a:off x="6769031" y="2989059"/>
              <a:ext cx="200700" cy="329700"/>
            </a:xfrm>
            <a:prstGeom prst="straightConnector1">
              <a:avLst/>
            </a:prstGeom>
            <a:noFill/>
            <a:ln w="9525" cap="flat" cmpd="sng">
              <a:solidFill>
                <a:schemeClr val="dk2"/>
              </a:solidFill>
              <a:prstDash val="solid"/>
              <a:round/>
              <a:headEnd type="none" w="med" len="med"/>
              <a:tailEnd type="none" w="med" len="med"/>
            </a:ln>
          </p:spPr>
        </p:cxnSp>
        <p:cxnSp>
          <p:nvCxnSpPr>
            <p:cNvPr id="1032" name="Google Shape;1032;p158"/>
            <p:cNvCxnSpPr>
              <a:stCxn id="1025" idx="3"/>
              <a:endCxn id="1026" idx="0"/>
            </p:cNvCxnSpPr>
            <p:nvPr/>
          </p:nvCxnSpPr>
          <p:spPr>
            <a:xfrm flipH="1">
              <a:off x="6332256" y="3610946"/>
              <a:ext cx="235200" cy="301800"/>
            </a:xfrm>
            <a:prstGeom prst="straightConnector1">
              <a:avLst/>
            </a:prstGeom>
            <a:noFill/>
            <a:ln w="9525" cap="flat" cmpd="sng">
              <a:solidFill>
                <a:schemeClr val="dk2"/>
              </a:solidFill>
              <a:prstDash val="solid"/>
              <a:round/>
              <a:headEnd type="none" w="med" len="med"/>
              <a:tailEnd type="none" w="med" len="med"/>
            </a:ln>
          </p:spPr>
        </p:cxnSp>
        <p:cxnSp>
          <p:nvCxnSpPr>
            <p:cNvPr id="1033" name="Google Shape;1033;p158"/>
            <p:cNvCxnSpPr>
              <a:stCxn id="1025" idx="5"/>
              <a:endCxn id="1027" idx="0"/>
            </p:cNvCxnSpPr>
            <p:nvPr/>
          </p:nvCxnSpPr>
          <p:spPr>
            <a:xfrm>
              <a:off x="6970719" y="3610946"/>
              <a:ext cx="200700" cy="281100"/>
            </a:xfrm>
            <a:prstGeom prst="straightConnector1">
              <a:avLst/>
            </a:prstGeom>
            <a:noFill/>
            <a:ln w="9525" cap="flat" cmpd="sng">
              <a:solidFill>
                <a:schemeClr val="dk2"/>
              </a:solidFill>
              <a:prstDash val="solid"/>
              <a:round/>
              <a:headEnd type="none" w="med" len="med"/>
              <a:tailEnd type="none" w="med" len="med"/>
            </a:ln>
          </p:spPr>
        </p:cxnSp>
        <p:sp>
          <p:nvSpPr>
            <p:cNvPr id="1034" name="Google Shape;1034;p158"/>
            <p:cNvSpPr/>
            <p:nvPr/>
          </p:nvSpPr>
          <p:spPr>
            <a:xfrm>
              <a:off x="5725563" y="2696900"/>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5" name="Google Shape;1035;p158"/>
            <p:cNvCxnSpPr>
              <a:endCxn id="1034" idx="0"/>
            </p:cNvCxnSpPr>
            <p:nvPr/>
          </p:nvCxnSpPr>
          <p:spPr>
            <a:xfrm>
              <a:off x="6010713" y="2514800"/>
              <a:ext cx="0" cy="182100"/>
            </a:xfrm>
            <a:prstGeom prst="straightConnector1">
              <a:avLst/>
            </a:prstGeom>
            <a:noFill/>
            <a:ln w="9525" cap="flat" cmpd="sng">
              <a:solidFill>
                <a:schemeClr val="dk2"/>
              </a:solidFill>
              <a:prstDash val="solid"/>
              <a:round/>
              <a:headEnd type="none" w="med" len="med"/>
              <a:tailEnd type="none" w="med" len="med"/>
            </a:ln>
          </p:spPr>
        </p:cxnSp>
        <p:sp>
          <p:nvSpPr>
            <p:cNvPr id="1036" name="Google Shape;1036;p158"/>
            <p:cNvSpPr/>
            <p:nvPr/>
          </p:nvSpPr>
          <p:spPr>
            <a:xfrm>
              <a:off x="7290038" y="3318775"/>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7" name="Google Shape;1037;p158"/>
            <p:cNvCxnSpPr>
              <a:stCxn id="1023" idx="5"/>
              <a:endCxn id="1036" idx="0"/>
            </p:cNvCxnSpPr>
            <p:nvPr/>
          </p:nvCxnSpPr>
          <p:spPr>
            <a:xfrm>
              <a:off x="7372994" y="2989059"/>
              <a:ext cx="202200" cy="329700"/>
            </a:xfrm>
            <a:prstGeom prst="straightConnector1">
              <a:avLst/>
            </a:prstGeom>
            <a:noFill/>
            <a:ln w="9525" cap="flat" cmpd="sng">
              <a:solidFill>
                <a:schemeClr val="dk2"/>
              </a:solidFill>
              <a:prstDash val="solid"/>
              <a:round/>
              <a:headEnd type="none" w="med" len="med"/>
              <a:tailEnd type="none" w="med" len="med"/>
            </a:ln>
          </p:spPr>
        </p:cxnSp>
        <p:sp>
          <p:nvSpPr>
            <p:cNvPr id="1038" name="Google Shape;1038;p158"/>
            <p:cNvSpPr/>
            <p:nvPr/>
          </p:nvSpPr>
          <p:spPr>
            <a:xfrm>
              <a:off x="5066213" y="4467550"/>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58"/>
            <p:cNvSpPr/>
            <p:nvPr/>
          </p:nvSpPr>
          <p:spPr>
            <a:xfrm>
              <a:off x="6373938" y="4465375"/>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58"/>
            <p:cNvSpPr/>
            <p:nvPr/>
          </p:nvSpPr>
          <p:spPr>
            <a:xfrm>
              <a:off x="5720075" y="4467550"/>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58"/>
            <p:cNvSpPr/>
            <p:nvPr/>
          </p:nvSpPr>
          <p:spPr>
            <a:xfrm>
              <a:off x="7027813" y="4465375"/>
              <a:ext cx="570300" cy="3423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2" name="Google Shape;1042;p158"/>
            <p:cNvCxnSpPr>
              <a:stCxn id="1026" idx="3"/>
              <a:endCxn id="1038" idx="0"/>
            </p:cNvCxnSpPr>
            <p:nvPr/>
          </p:nvCxnSpPr>
          <p:spPr>
            <a:xfrm flipH="1">
              <a:off x="5351431" y="4205021"/>
              <a:ext cx="779100" cy="262500"/>
            </a:xfrm>
            <a:prstGeom prst="straightConnector1">
              <a:avLst/>
            </a:prstGeom>
            <a:noFill/>
            <a:ln w="9525" cap="flat" cmpd="sng">
              <a:solidFill>
                <a:schemeClr val="dk2"/>
              </a:solidFill>
              <a:prstDash val="solid"/>
              <a:round/>
              <a:headEnd type="none" w="med" len="med"/>
              <a:tailEnd type="none" w="med" len="med"/>
            </a:ln>
          </p:spPr>
        </p:cxnSp>
        <p:cxnSp>
          <p:nvCxnSpPr>
            <p:cNvPr id="1043" name="Google Shape;1043;p158"/>
            <p:cNvCxnSpPr>
              <a:stCxn id="1026" idx="5"/>
              <a:endCxn id="1041" idx="0"/>
            </p:cNvCxnSpPr>
            <p:nvPr/>
          </p:nvCxnSpPr>
          <p:spPr>
            <a:xfrm>
              <a:off x="6533794" y="4205021"/>
              <a:ext cx="779100" cy="260400"/>
            </a:xfrm>
            <a:prstGeom prst="straightConnector1">
              <a:avLst/>
            </a:prstGeom>
            <a:noFill/>
            <a:ln w="9525" cap="flat" cmpd="sng">
              <a:solidFill>
                <a:schemeClr val="dk2"/>
              </a:solidFill>
              <a:prstDash val="solid"/>
              <a:round/>
              <a:headEnd type="none" w="med" len="med"/>
              <a:tailEnd type="none" w="med" len="med"/>
            </a:ln>
          </p:spPr>
        </p:cxnSp>
        <p:cxnSp>
          <p:nvCxnSpPr>
            <p:cNvPr id="1044" name="Google Shape;1044;p158"/>
            <p:cNvCxnSpPr/>
            <p:nvPr/>
          </p:nvCxnSpPr>
          <p:spPr>
            <a:xfrm rot="10800000" flipH="1">
              <a:off x="5972213" y="4255150"/>
              <a:ext cx="225900" cy="209400"/>
            </a:xfrm>
            <a:prstGeom prst="straightConnector1">
              <a:avLst/>
            </a:prstGeom>
            <a:noFill/>
            <a:ln w="9525" cap="flat" cmpd="sng">
              <a:solidFill>
                <a:schemeClr val="dk2"/>
              </a:solidFill>
              <a:prstDash val="solid"/>
              <a:round/>
              <a:headEnd type="none" w="med" len="med"/>
              <a:tailEnd type="none" w="med" len="med"/>
            </a:ln>
          </p:spPr>
        </p:cxnSp>
        <p:cxnSp>
          <p:nvCxnSpPr>
            <p:cNvPr id="1045" name="Google Shape;1045;p158"/>
            <p:cNvCxnSpPr/>
            <p:nvPr/>
          </p:nvCxnSpPr>
          <p:spPr>
            <a:xfrm rot="10800000">
              <a:off x="6464413" y="4283038"/>
              <a:ext cx="229500" cy="1941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15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 Review</a:t>
            </a:r>
            <a:endParaRPr/>
          </a:p>
        </p:txBody>
      </p:sp>
      <p:sp>
        <p:nvSpPr>
          <p:cNvPr id="1051" name="Google Shape;1051;p159"/>
          <p:cNvSpPr txBox="1">
            <a:spLocks noGrp="1"/>
          </p:cNvSpPr>
          <p:nvPr>
            <p:ph type="body" idx="1"/>
          </p:nvPr>
        </p:nvSpPr>
        <p:spPr>
          <a:xfrm>
            <a:off x="457200" y="1215775"/>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1" i="0" u="none" strike="noStrike" cap="none">
                <a:solidFill>
                  <a:srgbClr val="208050"/>
                </a:solidFill>
                <a:latin typeface="Consolas"/>
                <a:ea typeface="Consolas"/>
                <a:cs typeface="Consolas"/>
                <a:sym typeface="Consolas"/>
              </a:rPr>
              <a:t>class</a:t>
            </a:r>
            <a:r>
              <a:rPr lang="en" sz="1400" b="1" i="0" u="none" strike="noStrike" cap="none">
                <a:solidFill>
                  <a:schemeClr val="dk1"/>
                </a:solidFill>
                <a:latin typeface="Consolas"/>
                <a:ea typeface="Consolas"/>
                <a:cs typeface="Consolas"/>
                <a:sym typeface="Consolas"/>
              </a:rPr>
              <a:t> </a:t>
            </a:r>
            <a:r>
              <a:rPr lang="en" sz="1400" b="1" i="0" u="none" strike="noStrike" cap="none">
                <a:solidFill>
                  <a:srgbClr val="0E84B5"/>
                </a:solidFill>
                <a:latin typeface="Consolas"/>
                <a:ea typeface="Consolas"/>
                <a:cs typeface="Consolas"/>
                <a:sym typeface="Consolas"/>
              </a:rPr>
              <a:t>BTree(Tree)</a:t>
            </a:r>
            <a:r>
              <a:rPr lang="en" sz="1400" b="0" i="0" u="none" strike="noStrike" cap="none">
                <a:solidFill>
                  <a:schemeClr val="dk1"/>
                </a:solidFill>
                <a:latin typeface="Consolas"/>
                <a:ea typeface="Consolas"/>
                <a:cs typeface="Consolas"/>
                <a:sym typeface="Consolas"/>
              </a:rPr>
              <a:t>:</a:t>
            </a:r>
            <a:endParaRPr sz="1400"/>
          </a:p>
          <a:p>
            <a:pPr marL="0" marR="0" lvl="0" indent="45720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empty = Tree(None)</a:t>
            </a:r>
            <a:endParaRPr sz="1400"/>
          </a:p>
          <a:p>
            <a:pPr marL="0" marR="0" lvl="0" indent="45720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empty.is_empty = True</a:t>
            </a:r>
            <a:endParaRPr sz="1400"/>
          </a:p>
          <a:p>
            <a:pPr marL="0" marR="0" lvl="0" indent="457200" algn="l" rtl="0">
              <a:lnSpc>
                <a:spcPct val="100000"/>
              </a:lnSpc>
              <a:spcBef>
                <a:spcPts val="0"/>
              </a:spcBef>
              <a:spcAft>
                <a:spcPts val="0"/>
              </a:spcAft>
              <a:buClr>
                <a:schemeClr val="dk1"/>
              </a:buClr>
              <a:buFont typeface="Arial"/>
              <a:buNone/>
            </a:pPr>
            <a:r>
              <a:rPr lang="en" sz="1400" b="1" i="0" u="none" strike="noStrike" cap="none">
                <a:solidFill>
                  <a:srgbClr val="007020"/>
                </a:solidFill>
                <a:latin typeface="Consolas"/>
                <a:ea typeface="Consolas"/>
                <a:cs typeface="Consolas"/>
                <a:sym typeface="Consolas"/>
              </a:rPr>
              <a:t>def</a:t>
            </a: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06287E"/>
                </a:solidFill>
                <a:latin typeface="Consolas"/>
                <a:ea typeface="Consolas"/>
                <a:cs typeface="Consolas"/>
                <a:sym typeface="Consolas"/>
              </a:rPr>
              <a:t>__init__</a:t>
            </a:r>
            <a:r>
              <a:rPr lang="en" sz="1400" b="0" i="0" u="none" strike="noStrike" cap="none">
                <a:solidFill>
                  <a:schemeClr val="dk1"/>
                </a:solidFill>
                <a:latin typeface="Consolas"/>
                <a:ea typeface="Consolas"/>
                <a:cs typeface="Consolas"/>
                <a:sym typeface="Consolas"/>
              </a:rPr>
              <a:t>(</a:t>
            </a:r>
            <a:r>
              <a:rPr lang="en" sz="1400" b="0" i="0" u="none" strike="noStrike" cap="none">
                <a:solidFill>
                  <a:srgbClr val="007020"/>
                </a:solidFill>
                <a:latin typeface="Consolas"/>
                <a:ea typeface="Consolas"/>
                <a:cs typeface="Consolas"/>
                <a:sym typeface="Consolas"/>
              </a:rPr>
              <a:t>self</a:t>
            </a:r>
            <a:r>
              <a:rPr lang="en" sz="1400" b="0" i="0" u="none" strike="noStrike" cap="none">
                <a:solidFill>
                  <a:schemeClr val="dk1"/>
                </a:solidFill>
                <a:latin typeface="Consolas"/>
                <a:ea typeface="Consolas"/>
                <a:cs typeface="Consolas"/>
                <a:sym typeface="Consolas"/>
              </a:rPr>
              <a:t>, entry, left=empty, right=empty):</a:t>
            </a:r>
            <a:br>
              <a:rPr lang="en" sz="1400" b="0" i="0" u="none" strike="noStrike" cap="none">
                <a:solidFill>
                  <a:schemeClr val="dk1"/>
                </a:solidFill>
                <a:latin typeface="Consolas"/>
                <a:ea typeface="Consolas"/>
                <a:cs typeface="Consolas"/>
                <a:sym typeface="Consolas"/>
              </a:rPr>
            </a:br>
            <a:r>
              <a:rPr lang="en" sz="1400" b="0" i="0" u="none" strike="noStrike" cap="none">
                <a:solidFill>
                  <a:schemeClr val="dk1"/>
                </a:solidFill>
                <a:latin typeface="Consolas"/>
                <a:ea typeface="Consolas"/>
                <a:cs typeface="Consolas"/>
                <a:sym typeface="Consolas"/>
              </a:rPr>
              <a:t>		</a:t>
            </a:r>
            <a:r>
              <a:rPr lang="en" sz="1400" b="1" i="0" u="none" strike="noStrike" cap="none">
                <a:solidFill>
                  <a:srgbClr val="007020"/>
                </a:solidFill>
                <a:latin typeface="Consolas"/>
                <a:ea typeface="Consolas"/>
                <a:cs typeface="Consolas"/>
                <a:sym typeface="Consolas"/>
              </a:rPr>
              <a:t>for</a:t>
            </a:r>
            <a:r>
              <a:rPr lang="en" sz="1400" b="0" i="0" u="none" strike="noStrike" cap="none">
                <a:solidFill>
                  <a:schemeClr val="dk1"/>
                </a:solidFill>
                <a:latin typeface="Consolas"/>
                <a:ea typeface="Consolas"/>
                <a:cs typeface="Consolas"/>
                <a:sym typeface="Consolas"/>
              </a:rPr>
              <a:t> branch </a:t>
            </a:r>
            <a:r>
              <a:rPr lang="en" sz="1400" b="1" i="0" u="none" strike="noStrike" cap="none">
                <a:solidFill>
                  <a:srgbClr val="007020"/>
                </a:solidFill>
                <a:latin typeface="Consolas"/>
                <a:ea typeface="Consolas"/>
                <a:cs typeface="Consolas"/>
                <a:sym typeface="Consolas"/>
              </a:rPr>
              <a:t>in</a:t>
            </a:r>
            <a:r>
              <a:rPr lang="en" sz="1400" b="0" i="0" u="none" strike="noStrike" cap="none">
                <a:solidFill>
                  <a:schemeClr val="dk1"/>
                </a:solidFill>
                <a:latin typeface="Consolas"/>
                <a:ea typeface="Consolas"/>
                <a:cs typeface="Consolas"/>
                <a:sym typeface="Consolas"/>
              </a:rPr>
              <a:t> (left, right):</a:t>
            </a:r>
            <a:endParaRPr sz="1400"/>
          </a:p>
          <a:p>
            <a:pPr marL="0" marR="0" lvl="0" indent="45720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rgbClr val="007020"/>
                </a:solidFill>
                <a:latin typeface="Consolas"/>
                <a:ea typeface="Consolas"/>
                <a:cs typeface="Consolas"/>
                <a:sym typeface="Consolas"/>
              </a:rPr>
              <a:t>assert</a:t>
            </a:r>
            <a:r>
              <a:rPr lang="en" sz="1400" b="0" i="0" u="none" strike="noStrike" cap="none">
                <a:solidFill>
                  <a:srgbClr val="007020"/>
                </a:solidFill>
                <a:latin typeface="Consolas"/>
                <a:ea typeface="Consolas"/>
                <a:cs typeface="Consolas"/>
                <a:sym typeface="Consolas"/>
              </a:rPr>
              <a:t> isinstance</a:t>
            </a:r>
            <a:r>
              <a:rPr lang="en" sz="1400" b="0" i="0" u="none" strike="noStrike" cap="none">
                <a:solidFill>
                  <a:schemeClr val="dk1"/>
                </a:solidFill>
                <a:latin typeface="Consolas"/>
                <a:ea typeface="Consolas"/>
                <a:cs typeface="Consolas"/>
                <a:sym typeface="Consolas"/>
              </a:rPr>
              <a:t>(branch, BTree) or branch.is_empty</a:t>
            </a:r>
            <a:endParaRPr sz="1400"/>
          </a:p>
          <a:p>
            <a:pPr marL="0" marR="0" lvl="0" indent="45720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Tree.</a:t>
            </a:r>
            <a:r>
              <a:rPr lang="en" sz="1400" b="0" i="0" u="none" strike="noStrike" cap="none">
                <a:solidFill>
                  <a:srgbClr val="06287E"/>
                </a:solidFill>
                <a:latin typeface="Consolas"/>
                <a:ea typeface="Consolas"/>
                <a:cs typeface="Consolas"/>
                <a:sym typeface="Consolas"/>
              </a:rPr>
              <a:t>__init__</a:t>
            </a:r>
            <a:r>
              <a:rPr lang="en" sz="1400" b="0" i="0" u="none" strike="noStrike" cap="none">
                <a:solidFill>
                  <a:schemeClr val="dk1"/>
                </a:solidFill>
                <a:latin typeface="Consolas"/>
                <a:ea typeface="Consolas"/>
                <a:cs typeface="Consolas"/>
                <a:sym typeface="Consolas"/>
              </a:rPr>
              <a:t>(</a:t>
            </a:r>
            <a:r>
              <a:rPr lang="en" sz="1400" b="0" i="0" u="none" strike="noStrike" cap="none">
                <a:solidFill>
                  <a:srgbClr val="007020"/>
                </a:solidFill>
                <a:latin typeface="Consolas"/>
                <a:ea typeface="Consolas"/>
                <a:cs typeface="Consolas"/>
                <a:sym typeface="Consolas"/>
              </a:rPr>
              <a:t>self</a:t>
            </a:r>
            <a:r>
              <a:rPr lang="en" sz="1400" b="0" i="0" u="none" strike="noStrike" cap="none">
                <a:solidFill>
                  <a:schemeClr val="dk1"/>
                </a:solidFill>
                <a:latin typeface="Consolas"/>
                <a:ea typeface="Consolas"/>
                <a:cs typeface="Consolas"/>
                <a:sym typeface="Consolas"/>
              </a:rPr>
              <a:t>, entry, (left, right))</a:t>
            </a:r>
            <a:endParaRPr sz="1400"/>
          </a:p>
          <a:p>
            <a:pPr marL="0" marR="0" lvl="0" indent="45720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007020"/>
                </a:solidFill>
                <a:latin typeface="Consolas"/>
                <a:ea typeface="Consolas"/>
                <a:cs typeface="Consolas"/>
                <a:sym typeface="Consolas"/>
              </a:rPr>
              <a:t>self</a:t>
            </a:r>
            <a:r>
              <a:rPr lang="en" sz="1400" b="0" i="0" u="none" strike="noStrike" cap="none">
                <a:solidFill>
                  <a:schemeClr val="dk1"/>
                </a:solidFill>
                <a:latin typeface="Consolas"/>
                <a:ea typeface="Consolas"/>
                <a:cs typeface="Consolas"/>
                <a:sym typeface="Consolas"/>
              </a:rPr>
              <a:t>.is_empty = False</a:t>
            </a:r>
            <a:endParaRPr sz="1400"/>
          </a:p>
          <a:p>
            <a:pPr marL="0" marR="0" lvl="0" indent="45720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@property</a:t>
            </a:r>
            <a:endParaRPr sz="1400"/>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rgbClr val="007020"/>
                </a:solidFill>
                <a:latin typeface="Consolas"/>
                <a:ea typeface="Consolas"/>
                <a:cs typeface="Consolas"/>
                <a:sym typeface="Consolas"/>
              </a:rPr>
              <a:t>def</a:t>
            </a: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06287E"/>
                </a:solidFill>
                <a:latin typeface="Consolas"/>
                <a:ea typeface="Consolas"/>
                <a:cs typeface="Consolas"/>
                <a:sym typeface="Consolas"/>
              </a:rPr>
              <a:t>left</a:t>
            </a:r>
            <a:r>
              <a:rPr lang="en" sz="1400" b="0" i="0" u="none" strike="noStrike" cap="none">
                <a:solidFill>
                  <a:schemeClr val="dk1"/>
                </a:solidFill>
                <a:latin typeface="Consolas"/>
                <a:ea typeface="Consolas"/>
                <a:cs typeface="Consolas"/>
                <a:sym typeface="Consolas"/>
              </a:rPr>
              <a:t>(</a:t>
            </a:r>
            <a:r>
              <a:rPr lang="en" sz="1400" b="0" i="0" u="none" strike="noStrike" cap="none">
                <a:solidFill>
                  <a:srgbClr val="007020"/>
                </a:solidFill>
                <a:latin typeface="Consolas"/>
                <a:ea typeface="Consolas"/>
                <a:cs typeface="Consolas"/>
                <a:sym typeface="Consolas"/>
              </a:rPr>
              <a:t>self</a:t>
            </a:r>
            <a:r>
              <a:rPr lang="en" sz="1400" b="0" i="0" u="none" strike="noStrike" cap="none">
                <a:solidFill>
                  <a:schemeClr val="dk1"/>
                </a:solidFill>
                <a:latin typeface="Consolas"/>
                <a:ea typeface="Consolas"/>
                <a:cs typeface="Consolas"/>
                <a:sym typeface="Consolas"/>
              </a:rPr>
              <a:t>):</a:t>
            </a:r>
            <a:endParaRPr sz="1400"/>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rgbClr val="007020"/>
                </a:solidFill>
                <a:latin typeface="Consolas"/>
                <a:ea typeface="Consolas"/>
                <a:cs typeface="Consolas"/>
                <a:sym typeface="Consolas"/>
              </a:rPr>
              <a:t>return</a:t>
            </a: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007020"/>
                </a:solidFill>
                <a:latin typeface="Consolas"/>
                <a:ea typeface="Consolas"/>
                <a:cs typeface="Consolas"/>
                <a:sym typeface="Consolas"/>
              </a:rPr>
              <a:t>self</a:t>
            </a:r>
            <a:r>
              <a:rPr lang="en" sz="1400" b="0" i="0" u="none" strike="noStrike" cap="none">
                <a:solidFill>
                  <a:srgbClr val="000000"/>
                </a:solidFill>
                <a:latin typeface="Consolas"/>
                <a:ea typeface="Consolas"/>
                <a:cs typeface="Consolas"/>
                <a:sym typeface="Consolas"/>
              </a:rPr>
              <a:t>.</a:t>
            </a:r>
            <a:r>
              <a:rPr lang="en" sz="1400" b="0" i="0" u="none" strike="noStrike" cap="none">
                <a:solidFill>
                  <a:schemeClr val="dk1"/>
                </a:solidFill>
                <a:latin typeface="Consolas"/>
                <a:ea typeface="Consolas"/>
                <a:cs typeface="Consolas"/>
                <a:sym typeface="Consolas"/>
              </a:rPr>
              <a:t>branches[0]</a:t>
            </a:r>
            <a:endParaRPr sz="1400"/>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@property</a:t>
            </a:r>
            <a:endParaRPr sz="1400"/>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rgbClr val="007020"/>
                </a:solidFill>
                <a:latin typeface="Consolas"/>
                <a:ea typeface="Consolas"/>
                <a:cs typeface="Consolas"/>
                <a:sym typeface="Consolas"/>
              </a:rPr>
              <a:t>def</a:t>
            </a: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06287E"/>
                </a:solidFill>
                <a:latin typeface="Consolas"/>
                <a:ea typeface="Consolas"/>
                <a:cs typeface="Consolas"/>
                <a:sym typeface="Consolas"/>
              </a:rPr>
              <a:t>right</a:t>
            </a:r>
            <a:r>
              <a:rPr lang="en" sz="1400" b="0" i="0" u="none" strike="noStrike" cap="none">
                <a:solidFill>
                  <a:schemeClr val="dk1"/>
                </a:solidFill>
                <a:latin typeface="Consolas"/>
                <a:ea typeface="Consolas"/>
                <a:cs typeface="Consolas"/>
                <a:sym typeface="Consolas"/>
              </a:rPr>
              <a:t>(</a:t>
            </a:r>
            <a:r>
              <a:rPr lang="en" sz="1400" b="0" i="0" u="none" strike="noStrike" cap="none">
                <a:solidFill>
                  <a:srgbClr val="007020"/>
                </a:solidFill>
                <a:latin typeface="Consolas"/>
                <a:ea typeface="Consolas"/>
                <a:cs typeface="Consolas"/>
                <a:sym typeface="Consolas"/>
              </a:rPr>
              <a:t>self</a:t>
            </a:r>
            <a:r>
              <a:rPr lang="en" sz="1400" b="0" i="0" u="none" strike="noStrike" cap="none">
                <a:solidFill>
                  <a:schemeClr val="dk1"/>
                </a:solidFill>
                <a:latin typeface="Consolas"/>
                <a:ea typeface="Consolas"/>
                <a:cs typeface="Consolas"/>
                <a:sym typeface="Consolas"/>
              </a:rPr>
              <a:t>):</a:t>
            </a:r>
            <a:endParaRPr sz="1400"/>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rgbClr val="007020"/>
                </a:solidFill>
                <a:latin typeface="Consolas"/>
                <a:ea typeface="Consolas"/>
                <a:cs typeface="Consolas"/>
                <a:sym typeface="Consolas"/>
              </a:rPr>
              <a:t>return</a:t>
            </a: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007020"/>
                </a:solidFill>
                <a:latin typeface="Consolas"/>
                <a:ea typeface="Consolas"/>
                <a:cs typeface="Consolas"/>
                <a:sym typeface="Consolas"/>
              </a:rPr>
              <a:t>self</a:t>
            </a:r>
            <a:r>
              <a:rPr lang="en" sz="1400" b="0" i="0" u="none" strike="noStrike" cap="none">
                <a:solidFill>
                  <a:schemeClr val="dk1"/>
                </a:solidFill>
                <a:latin typeface="Consolas"/>
                <a:ea typeface="Consolas"/>
                <a:cs typeface="Consolas"/>
                <a:sym typeface="Consolas"/>
              </a:rPr>
              <a:t>.branches[1]</a:t>
            </a:r>
            <a:endParaRPr sz="1400"/>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16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 Review</a:t>
            </a:r>
            <a:endParaRPr/>
          </a:p>
        </p:txBody>
      </p:sp>
      <p:sp>
        <p:nvSpPr>
          <p:cNvPr id="1057" name="Google Shape;1057;p16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Notice that trees are also </a:t>
            </a:r>
            <a:r>
              <a:rPr lang="en" sz="2000" b="0" i="1" u="none" strike="noStrike" cap="none">
                <a:solidFill>
                  <a:schemeClr val="dk1"/>
                </a:solidFill>
                <a:latin typeface="Arial"/>
                <a:ea typeface="Arial"/>
                <a:cs typeface="Arial"/>
                <a:sym typeface="Arial"/>
              </a:rPr>
              <a:t>recursively defined</a:t>
            </a:r>
            <a:r>
              <a:rPr lang="en" sz="2000" b="0" i="0" u="none" strike="noStrike" cap="none">
                <a:solidFill>
                  <a:schemeClr val="dk1"/>
                </a:solidFill>
                <a:latin typeface="Arial"/>
                <a:ea typeface="Arial"/>
                <a:cs typeface="Arial"/>
                <a:sym typeface="Arial"/>
              </a:rPr>
              <a:t>.</a:t>
            </a:r>
            <a:endParaRPr/>
          </a:p>
          <a:p>
            <a:pPr marL="0" marR="0" lvl="0" indent="0" algn="ctr" rtl="0">
              <a:lnSpc>
                <a:spcPct val="115000"/>
              </a:lnSpc>
              <a:spcBef>
                <a:spcPts val="80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A tree is made from other trees –</a:t>
            </a:r>
            <a:endParaRPr/>
          </a:p>
          <a:p>
            <a:pPr marL="0" marR="0" lvl="0" indent="0" algn="ctr" rtl="0">
              <a:lnSpc>
                <a:spcPct val="115000"/>
              </a:lnSpc>
              <a:spcBef>
                <a:spcPts val="80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these trees are its </a:t>
            </a:r>
            <a:r>
              <a:rPr lang="en" sz="2000" b="0" i="1" u="none" strike="noStrike" cap="none">
                <a:solidFill>
                  <a:schemeClr val="dk1"/>
                </a:solidFill>
                <a:latin typeface="Arial"/>
                <a:ea typeface="Arial"/>
                <a:cs typeface="Arial"/>
                <a:sym typeface="Arial"/>
              </a:rPr>
              <a:t>subtrees</a:t>
            </a:r>
            <a:r>
              <a:rPr lang="en" sz="2000" b="0" i="0" u="none" strike="noStrike" cap="none">
                <a:solidFill>
                  <a:schemeClr val="dk1"/>
                </a:solidFill>
                <a:latin typeface="Arial"/>
                <a:ea typeface="Arial"/>
                <a:cs typeface="Arial"/>
                <a:sym typeface="Arial"/>
              </a:rPr>
              <a:t>.</a:t>
            </a:r>
            <a:endParaRPr/>
          </a:p>
          <a:p>
            <a:pPr marL="0" marR="0" lvl="0" indent="0" algn="ctr" rtl="0">
              <a:lnSpc>
                <a:spcPct val="115000"/>
              </a:lnSpc>
              <a:spcBef>
                <a:spcPts val="8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ctr" rtl="0">
              <a:lnSpc>
                <a:spcPct val="115000"/>
              </a:lnSpc>
              <a:spcBef>
                <a:spcPts val="80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Thus, a general strategy to write functions that operate on tree problems is </a:t>
            </a:r>
            <a:r>
              <a:rPr lang="en" sz="2000" b="0" i="1" u="none" strike="noStrike" cap="none">
                <a:solidFill>
                  <a:schemeClr val="dk1"/>
                </a:solidFill>
                <a:latin typeface="Arial"/>
                <a:ea typeface="Arial"/>
                <a:cs typeface="Arial"/>
                <a:sym typeface="Arial"/>
              </a:rPr>
              <a:t>recursively</a:t>
            </a:r>
            <a:r>
              <a:rPr lang="en" sz="2000" b="0" i="0" u="none" strike="noStrike" cap="none">
                <a:solidFill>
                  <a:schemeClr val="dk1"/>
                </a:solidFill>
                <a:latin typeface="Arial"/>
                <a:ea typeface="Arial"/>
                <a:cs typeface="Arial"/>
                <a:sym typeface="Arial"/>
              </a:rPr>
              <a:t>:</a:t>
            </a:r>
            <a:endParaRPr/>
          </a:p>
          <a:p>
            <a:pPr marL="0" marR="0" lvl="0" indent="0" algn="ctr" rtl="0">
              <a:lnSpc>
                <a:spcPct val="115000"/>
              </a:lnSpc>
              <a:spcBef>
                <a:spcPts val="80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Apply the function on the subtrees and</a:t>
            </a:r>
            <a:endParaRPr/>
          </a:p>
          <a:p>
            <a:pPr marL="0" marR="0" lvl="0" indent="0" algn="ctr" rtl="0">
              <a:lnSpc>
                <a:spcPct val="115000"/>
              </a:lnSpc>
              <a:spcBef>
                <a:spcPts val="80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combine the results in a relevant way.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7">
                                            <p:txEl>
                                              <p:pRg st="0" end="0"/>
                                            </p:txEl>
                                          </p:spTgt>
                                        </p:tgtEl>
                                        <p:attrNameLst>
                                          <p:attrName>style.visibility</p:attrName>
                                        </p:attrNameLst>
                                      </p:cBhvr>
                                      <p:to>
                                        <p:strVal val="visible"/>
                                      </p:to>
                                    </p:set>
                                    <p:animEffect transition="in" filter="fade">
                                      <p:cBhvr>
                                        <p:cTn id="7" dur="1000"/>
                                        <p:tgtEl>
                                          <p:spTgt spid="10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7">
                                            <p:txEl>
                                              <p:pRg st="1" end="1"/>
                                            </p:txEl>
                                          </p:spTgt>
                                        </p:tgtEl>
                                        <p:attrNameLst>
                                          <p:attrName>style.visibility</p:attrName>
                                        </p:attrNameLst>
                                      </p:cBhvr>
                                      <p:to>
                                        <p:strVal val="visible"/>
                                      </p:to>
                                    </p:set>
                                    <p:animEffect transition="in" filter="fade">
                                      <p:cBhvr>
                                        <p:cTn id="12" dur="1000"/>
                                        <p:tgtEl>
                                          <p:spTgt spid="10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7">
                                            <p:txEl>
                                              <p:pRg st="2" end="2"/>
                                            </p:txEl>
                                          </p:spTgt>
                                        </p:tgtEl>
                                        <p:attrNameLst>
                                          <p:attrName>style.visibility</p:attrName>
                                        </p:attrNameLst>
                                      </p:cBhvr>
                                      <p:to>
                                        <p:strVal val="visible"/>
                                      </p:to>
                                    </p:set>
                                    <p:animEffect transition="in" filter="fade">
                                      <p:cBhvr>
                                        <p:cTn id="17" dur="1000"/>
                                        <p:tgtEl>
                                          <p:spTgt spid="10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7">
                                            <p:txEl>
                                              <p:pRg st="3" end="3"/>
                                            </p:txEl>
                                          </p:spTgt>
                                        </p:tgtEl>
                                        <p:attrNameLst>
                                          <p:attrName>style.visibility</p:attrName>
                                        </p:attrNameLst>
                                      </p:cBhvr>
                                      <p:to>
                                        <p:strVal val="visible"/>
                                      </p:to>
                                    </p:set>
                                    <p:animEffect transition="in" filter="fade">
                                      <p:cBhvr>
                                        <p:cTn id="22" dur="1000"/>
                                        <p:tgtEl>
                                          <p:spTgt spid="10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57">
                                            <p:txEl>
                                              <p:pRg st="4" end="4"/>
                                            </p:txEl>
                                          </p:spTgt>
                                        </p:tgtEl>
                                        <p:attrNameLst>
                                          <p:attrName>style.visibility</p:attrName>
                                        </p:attrNameLst>
                                      </p:cBhvr>
                                      <p:to>
                                        <p:strVal val="visible"/>
                                      </p:to>
                                    </p:set>
                                    <p:animEffect transition="in" filter="fade">
                                      <p:cBhvr>
                                        <p:cTn id="27" dur="1000"/>
                                        <p:tgtEl>
                                          <p:spTgt spid="10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57">
                                            <p:txEl>
                                              <p:pRg st="5" end="5"/>
                                            </p:txEl>
                                          </p:spTgt>
                                        </p:tgtEl>
                                        <p:attrNameLst>
                                          <p:attrName>style.visibility</p:attrName>
                                        </p:attrNameLst>
                                      </p:cBhvr>
                                      <p:to>
                                        <p:strVal val="visible"/>
                                      </p:to>
                                    </p:set>
                                    <p:animEffect transition="in" filter="fade">
                                      <p:cBhvr>
                                        <p:cTn id="32" dur="1000"/>
                                        <p:tgtEl>
                                          <p:spTgt spid="105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7">
                                            <p:txEl>
                                              <p:pRg st="6" end="6"/>
                                            </p:txEl>
                                          </p:spTgt>
                                        </p:tgtEl>
                                        <p:attrNameLst>
                                          <p:attrName>style.visibility</p:attrName>
                                        </p:attrNameLst>
                                      </p:cBhvr>
                                      <p:to>
                                        <p:strVal val="visible"/>
                                      </p:to>
                                    </p:set>
                                    <p:animEffect transition="in" filter="fade">
                                      <p:cBhvr>
                                        <p:cTn id="37" dur="1000"/>
                                        <p:tgtEl>
                                          <p:spTgt spid="10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16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Tree Recursion</a:t>
            </a:r>
            <a:endParaRPr/>
          </a:p>
        </p:txBody>
      </p:sp>
      <p:sp>
        <p:nvSpPr>
          <p:cNvPr id="1063" name="Google Shape;1063;p161"/>
          <p:cNvSpPr txBox="1">
            <a:spLocks noGrp="1"/>
          </p:cNvSpPr>
          <p:nvPr>
            <p:ph type="body" idx="1"/>
          </p:nvPr>
        </p:nvSpPr>
        <p:spPr>
          <a:xfrm>
            <a:off x="471900" y="1919075"/>
            <a:ext cx="6924300" cy="2710200"/>
          </a:xfrm>
          <a:prstGeom prst="rect">
            <a:avLst/>
          </a:prstGeom>
        </p:spPr>
        <p:txBody>
          <a:bodyPr spcFirstLastPara="1" wrap="square" lIns="91425" tIns="91425" rIns="91425" bIns="91425" anchor="t" anchorCtr="0">
            <a:noAutofit/>
          </a:bodyPr>
          <a:lstStyle/>
          <a:p>
            <a:pPr marL="457200" lvl="0" indent="-228600" algn="l" rtl="0">
              <a:spcBef>
                <a:spcPts val="0"/>
              </a:spcBef>
              <a:spcAft>
                <a:spcPts val="0"/>
              </a:spcAft>
              <a:buSzPts val="1800"/>
              <a:buAutoNum type="arabicPeriod"/>
            </a:pPr>
            <a:r>
              <a:rPr lang="en" sz="1800"/>
              <a:t>Trees have nodes and branches</a:t>
            </a:r>
            <a:endParaRPr sz="1800"/>
          </a:p>
          <a:p>
            <a:pPr marL="457200" lvl="0" indent="-228600" algn="l" rtl="0">
              <a:spcBef>
                <a:spcPts val="0"/>
              </a:spcBef>
              <a:spcAft>
                <a:spcPts val="0"/>
              </a:spcAft>
              <a:buSzPts val="1800"/>
              <a:buAutoNum type="arabicPeriod"/>
            </a:pPr>
            <a:r>
              <a:rPr lang="en" sz="1800"/>
              <a:t>Nodes hold values, branches are other trees</a:t>
            </a:r>
            <a:endParaRPr sz="1800"/>
          </a:p>
          <a:p>
            <a:pPr marL="457200" lvl="0" indent="-228600" algn="l" rtl="0">
              <a:spcBef>
                <a:spcPts val="0"/>
              </a:spcBef>
              <a:spcAft>
                <a:spcPts val="0"/>
              </a:spcAft>
              <a:buSzPts val="1800"/>
              <a:buAutoNum type="arabicPeriod"/>
            </a:pPr>
            <a:r>
              <a:rPr lang="en" sz="1800"/>
              <a:t>Recursion follows a common pattern: operate on the node and then iterate through all branches</a:t>
            </a:r>
            <a:endParaRPr sz="1800"/>
          </a:p>
          <a:p>
            <a:pPr marL="457200" lvl="0" indent="-228600" algn="l" rtl="0">
              <a:spcBef>
                <a:spcPts val="0"/>
              </a:spcBef>
              <a:spcAft>
                <a:spcPts val="0"/>
              </a:spcAft>
              <a:buSzPts val="1800"/>
              <a:buAutoNum type="arabicPeriod"/>
            </a:pPr>
            <a:r>
              <a:rPr lang="en" sz="1800"/>
              <a:t>Use </a:t>
            </a:r>
            <a:r>
              <a:rPr lang="en" sz="1800" i="1"/>
              <a:t>recursion</a:t>
            </a:r>
            <a:r>
              <a:rPr lang="en" sz="1800"/>
              <a:t> to go </a:t>
            </a:r>
            <a:r>
              <a:rPr lang="en" sz="1800" i="1"/>
              <a:t>down</a:t>
            </a:r>
            <a:r>
              <a:rPr lang="en" sz="1800"/>
              <a:t> a tree; use </a:t>
            </a:r>
            <a:r>
              <a:rPr lang="en" sz="1800" i="1"/>
              <a:t>iteration</a:t>
            </a:r>
            <a:r>
              <a:rPr lang="en" sz="1800"/>
              <a:t> to go </a:t>
            </a:r>
            <a:r>
              <a:rPr lang="en" sz="1800" i="1"/>
              <a:t>across</a:t>
            </a:r>
            <a:endParaRPr sz="1800" i="1"/>
          </a:p>
          <a:p>
            <a:pPr marL="0" lvl="0" indent="88900" algn="l" rtl="0">
              <a:spcBef>
                <a:spcPts val="0"/>
              </a:spcBef>
              <a:spcAft>
                <a:spcPts val="1600"/>
              </a:spcAft>
              <a:buNone/>
            </a:pP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Shape 1067"/>
        <p:cNvGrpSpPr/>
        <p:nvPr/>
      </p:nvGrpSpPr>
      <p:grpSpPr>
        <a:xfrm>
          <a:off x="0" y="0"/>
          <a:ext cx="0" cy="0"/>
          <a:chOff x="0" y="0"/>
          <a:chExt cx="0" cy="0"/>
        </a:xfrm>
      </p:grpSpPr>
      <p:sp>
        <p:nvSpPr>
          <p:cNvPr id="1068" name="Google Shape;1068;p16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Tree Recursion Example</a:t>
            </a:r>
            <a:endParaRPr/>
          </a:p>
        </p:txBody>
      </p:sp>
      <p:sp>
        <p:nvSpPr>
          <p:cNvPr id="1069" name="Google Shape;1069;p162"/>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takes a tree where the node value is an integer and return the value of the smallest node</a:t>
            </a:r>
            <a:endParaRPr/>
          </a:p>
          <a:p>
            <a:pPr marL="0" lvl="0" indent="88900" algn="l" rtl="0">
              <a:spcBef>
                <a:spcPts val="0"/>
              </a:spcBef>
              <a:spcAft>
                <a:spcPts val="0"/>
              </a:spcAft>
              <a:buNone/>
            </a:pPr>
            <a:endParaRPr/>
          </a:p>
          <a:p>
            <a:pPr marL="0" lvl="0" indent="88900" algn="l" rtl="0">
              <a:spcBef>
                <a:spcPts val="1600"/>
              </a:spcBef>
              <a:spcAft>
                <a:spcPts val="1600"/>
              </a:spcAft>
              <a:buNone/>
            </a:pPr>
            <a:endParaRPr/>
          </a:p>
        </p:txBody>
      </p:sp>
      <p:sp>
        <p:nvSpPr>
          <p:cNvPr id="1070" name="Google Shape;1070;p162"/>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takes a tree where the node value is an integer and sum up all the nodes.</a:t>
            </a:r>
            <a:endParaRPr/>
          </a:p>
          <a:p>
            <a:pPr marL="0" lvl="0" indent="88900" algn="l" rtl="0">
              <a:spcBef>
                <a:spcPts val="0"/>
              </a:spcBef>
              <a:spcAft>
                <a:spcPts val="0"/>
              </a:spcAft>
              <a:buNone/>
            </a:pPr>
            <a:endParaRPr/>
          </a:p>
          <a:p>
            <a:pPr marL="0" lvl="0" indent="88900" algn="l" rtl="0">
              <a:spcBef>
                <a:spcPts val="1600"/>
              </a:spcBef>
              <a:spcAft>
                <a:spcPts val="1600"/>
              </a:spcAft>
              <a:buNone/>
            </a:pPr>
            <a:endParaRPr/>
          </a:p>
        </p:txBody>
      </p:sp>
      <p:sp>
        <p:nvSpPr>
          <p:cNvPr id="1071" name="Google Shape;1071;p162"/>
          <p:cNvSpPr txBox="1">
            <a:spLocks noGrp="1"/>
          </p:cNvSpPr>
          <p:nvPr>
            <p:ph type="body" idx="1"/>
          </p:nvPr>
        </p:nvSpPr>
        <p:spPr>
          <a:xfrm>
            <a:off x="471900" y="2753875"/>
            <a:ext cx="2245500" cy="43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00"/>
                </a:solidFill>
                <a:latin typeface="Roboto Mono"/>
                <a:ea typeface="Roboto Mono"/>
                <a:cs typeface="Roboto Mono"/>
                <a:sym typeface="Roboto Mono"/>
              </a:rPr>
              <a:t>def find_min(t):</a:t>
            </a:r>
            <a:endParaRPr>
              <a:solidFill>
                <a:srgbClr val="000000"/>
              </a:solidFill>
            </a:endParaRPr>
          </a:p>
        </p:txBody>
      </p:sp>
      <p:sp>
        <p:nvSpPr>
          <p:cNvPr id="1072" name="Google Shape;1072;p162"/>
          <p:cNvSpPr txBox="1">
            <a:spLocks noGrp="1"/>
          </p:cNvSpPr>
          <p:nvPr>
            <p:ph type="body" idx="1"/>
          </p:nvPr>
        </p:nvSpPr>
        <p:spPr>
          <a:xfrm>
            <a:off x="4729900" y="2753875"/>
            <a:ext cx="2245500" cy="43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00"/>
                </a:solidFill>
                <a:latin typeface="Roboto Mono"/>
                <a:ea typeface="Roboto Mono"/>
                <a:cs typeface="Roboto Mono"/>
                <a:sym typeface="Roboto Mono"/>
              </a:rPr>
              <a:t>def add_nodes(t):</a:t>
            </a:r>
            <a:endParaRPr>
              <a:solidFill>
                <a:srgbClr val="00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Shape 1076"/>
        <p:cNvGrpSpPr/>
        <p:nvPr/>
      </p:nvGrpSpPr>
      <p:grpSpPr>
        <a:xfrm>
          <a:off x="0" y="0"/>
          <a:ext cx="0" cy="0"/>
          <a:chOff x="0" y="0"/>
          <a:chExt cx="0" cy="0"/>
        </a:xfrm>
      </p:grpSpPr>
      <p:sp>
        <p:nvSpPr>
          <p:cNvPr id="1077" name="Google Shape;1077;p16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Tree Recursion Example</a:t>
            </a:r>
            <a:endParaRPr/>
          </a:p>
        </p:txBody>
      </p:sp>
      <p:sp>
        <p:nvSpPr>
          <p:cNvPr id="1078" name="Google Shape;1078;p163"/>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takes a tree where the node value is an integer and return the value of the smallest node</a:t>
            </a:r>
            <a:endParaRPr/>
          </a:p>
          <a:p>
            <a:pPr marL="0" lvl="0" indent="88900" algn="l" rtl="0">
              <a:spcBef>
                <a:spcPts val="0"/>
              </a:spcBef>
              <a:spcAft>
                <a:spcPts val="0"/>
              </a:spcAft>
              <a:buNone/>
            </a:pPr>
            <a:endParaRPr/>
          </a:p>
          <a:p>
            <a:pPr marL="0" lvl="0" indent="88900" algn="l" rtl="0">
              <a:spcBef>
                <a:spcPts val="1600"/>
              </a:spcBef>
              <a:spcAft>
                <a:spcPts val="1600"/>
              </a:spcAft>
              <a:buClr>
                <a:srgbClr val="000000"/>
              </a:buClr>
              <a:buSzPts val="1100"/>
              <a:buFont typeface="Arial"/>
              <a:buNone/>
            </a:pPr>
            <a:endParaRPr/>
          </a:p>
        </p:txBody>
      </p:sp>
      <p:sp>
        <p:nvSpPr>
          <p:cNvPr id="1079" name="Google Shape;1079;p163"/>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takes a tree where the node value is an integer and sum up all the nodes.</a:t>
            </a:r>
            <a:endParaRPr/>
          </a:p>
          <a:p>
            <a:pPr marL="0" lvl="0" indent="88900" algn="l" rtl="0">
              <a:spcBef>
                <a:spcPts val="0"/>
              </a:spcBef>
              <a:spcAft>
                <a:spcPts val="0"/>
              </a:spcAft>
              <a:buNone/>
            </a:pPr>
            <a:endParaRPr/>
          </a:p>
          <a:p>
            <a:pPr marL="0" lvl="0" indent="88900" algn="l" rtl="0">
              <a:spcBef>
                <a:spcPts val="1600"/>
              </a:spcBef>
              <a:spcAft>
                <a:spcPts val="1600"/>
              </a:spcAft>
              <a:buNone/>
            </a:pPr>
            <a:endParaRPr/>
          </a:p>
        </p:txBody>
      </p:sp>
      <p:sp>
        <p:nvSpPr>
          <p:cNvPr id="1080" name="Google Shape;1080;p163"/>
          <p:cNvSpPr txBox="1">
            <a:spLocks noGrp="1"/>
          </p:cNvSpPr>
          <p:nvPr>
            <p:ph type="body" idx="1"/>
          </p:nvPr>
        </p:nvSpPr>
        <p:spPr>
          <a:xfrm>
            <a:off x="471900" y="2739500"/>
            <a:ext cx="3774600" cy="15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def find_min(t):</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branches = [t.root]</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for b in t.branches:</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branches += find_min(b)</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Clr>
                <a:schemeClr val="lt2"/>
              </a:buClr>
              <a:buFont typeface="Roboto"/>
              <a:buNone/>
            </a:pPr>
            <a:r>
              <a:rPr lang="en">
                <a:solidFill>
                  <a:srgbClr val="0000FF"/>
                </a:solidFill>
                <a:latin typeface="Roboto Mono"/>
                <a:ea typeface="Roboto Mono"/>
                <a:cs typeface="Roboto Mono"/>
                <a:sym typeface="Roboto Mono"/>
              </a:rPr>
              <a:t>	return min(branches)</a:t>
            </a:r>
            <a:endParaRPr>
              <a:solidFill>
                <a:srgbClr val="0000FF"/>
              </a:solidFill>
              <a:latin typeface="Roboto Mono"/>
              <a:ea typeface="Roboto Mono"/>
              <a:cs typeface="Roboto Mono"/>
              <a:sym typeface="Roboto Mono"/>
            </a:endParaRPr>
          </a:p>
        </p:txBody>
      </p:sp>
      <p:sp>
        <p:nvSpPr>
          <p:cNvPr id="1081" name="Google Shape;1081;p163"/>
          <p:cNvSpPr txBox="1">
            <a:spLocks noGrp="1"/>
          </p:cNvSpPr>
          <p:nvPr>
            <p:ph type="body" idx="1"/>
          </p:nvPr>
        </p:nvSpPr>
        <p:spPr>
          <a:xfrm>
            <a:off x="4694250" y="2739500"/>
            <a:ext cx="3774600" cy="15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def add_nodes(t):</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sum = t.root</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for b in t.branches:</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sum += add_nodes(b)</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return sum</a:t>
            </a:r>
            <a:endParaRPr>
              <a:solidFill>
                <a:srgbClr val="0000FF"/>
              </a:solidFill>
              <a:latin typeface="Roboto Mono"/>
              <a:ea typeface="Roboto Mono"/>
              <a:cs typeface="Roboto Mono"/>
              <a:sym typeface="Roboto Mono"/>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16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a:t>
            </a:r>
            <a:endParaRPr/>
          </a:p>
        </p:txBody>
      </p:sp>
      <p:sp>
        <p:nvSpPr>
          <p:cNvPr id="1087" name="Google Shape;1087;p16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000" b="0" i="0" u="none" strike="noStrike" cap="none">
                <a:solidFill>
                  <a:srgbClr val="000000"/>
                </a:solidFill>
                <a:latin typeface="Arial"/>
                <a:ea typeface="Arial"/>
                <a:cs typeface="Arial"/>
                <a:sym typeface="Arial"/>
              </a:rPr>
              <a:t>Write a function </a:t>
            </a:r>
            <a:r>
              <a:rPr lang="en" sz="2000">
                <a:solidFill>
                  <a:srgbClr val="000000"/>
                </a:solidFill>
                <a:latin typeface="Consolas"/>
                <a:ea typeface="Consolas"/>
                <a:cs typeface="Consolas"/>
                <a:sym typeface="Consolas"/>
              </a:rPr>
              <a:t>find_darcia</a:t>
            </a:r>
            <a:r>
              <a:rPr lang="en" sz="2000" b="0" i="0" u="none" strike="noStrike" cap="none">
                <a:solidFill>
                  <a:srgbClr val="000000"/>
                </a:solidFill>
                <a:latin typeface="Arial"/>
                <a:ea typeface="Arial"/>
                <a:cs typeface="Arial"/>
                <a:sym typeface="Arial"/>
              </a:rPr>
              <a:t> that takes in a tree and returns whether it contains the string “</a:t>
            </a:r>
            <a:r>
              <a:rPr lang="en" sz="2000">
                <a:solidFill>
                  <a:srgbClr val="000000"/>
                </a:solidFill>
              </a:rPr>
              <a:t>Gan</a:t>
            </a:r>
            <a:r>
              <a:rPr lang="en" sz="20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&gt;&gt;&gt; </a:t>
            </a:r>
            <a:r>
              <a:rPr lang="en" sz="2000">
                <a:latin typeface="Consolas"/>
                <a:ea typeface="Consolas"/>
                <a:cs typeface="Consolas"/>
                <a:sym typeface="Consolas"/>
              </a:rPr>
              <a:t>find_darcia</a:t>
            </a:r>
            <a:r>
              <a:rPr lang="en" sz="2000" b="0" i="0" u="none" strike="noStrike" cap="none">
                <a:solidFill>
                  <a:schemeClr val="dk1"/>
                </a:solidFill>
                <a:latin typeface="Consolas"/>
                <a:ea typeface="Consolas"/>
                <a:cs typeface="Consolas"/>
                <a:sym typeface="Consolas"/>
              </a:rPr>
              <a:t>(Tree(“</a:t>
            </a:r>
            <a:r>
              <a:rPr lang="en" sz="2000">
                <a:latin typeface="Consolas"/>
                <a:ea typeface="Consolas"/>
                <a:cs typeface="Consolas"/>
                <a:sym typeface="Consolas"/>
              </a:rPr>
              <a:t>Gan</a:t>
            </a:r>
            <a:r>
              <a:rPr lang="en" sz="2000" b="0" i="0" u="none" strike="noStrike" cap="none">
                <a:solidFill>
                  <a:schemeClr val="dk1"/>
                </a:solidFill>
                <a:latin typeface="Consolas"/>
                <a:ea typeface="Consolas"/>
                <a:cs typeface="Consolas"/>
                <a:sym typeface="Consolas"/>
              </a:rPr>
              <a:t>”, (Tree(“</a:t>
            </a:r>
            <a:r>
              <a:rPr lang="en" sz="2000">
                <a:latin typeface="Consolas"/>
                <a:ea typeface="Consolas"/>
                <a:cs typeface="Consolas"/>
                <a:sym typeface="Consolas"/>
              </a:rPr>
              <a:t>P</a:t>
            </a:r>
            <a:r>
              <a:rPr lang="en" sz="2000" b="0" i="0" u="none" strike="noStrike" cap="none">
                <a:solidFill>
                  <a:schemeClr val="dk1"/>
                </a:solidFill>
                <a:latin typeface="Consolas"/>
                <a:ea typeface="Consolas"/>
                <a:cs typeface="Consolas"/>
                <a:sym typeface="Consolas"/>
              </a:rPr>
              <a:t>ilfinger”)))</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True</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&gt;&gt;&gt; </a:t>
            </a:r>
            <a:r>
              <a:rPr lang="en" sz="2000">
                <a:latin typeface="Consolas"/>
                <a:ea typeface="Consolas"/>
                <a:cs typeface="Consolas"/>
                <a:sym typeface="Consolas"/>
              </a:rPr>
              <a:t>find_darcia</a:t>
            </a:r>
            <a:r>
              <a:rPr lang="en" sz="2000" b="0" i="0" u="none" strike="noStrike" cap="none">
                <a:solidFill>
                  <a:schemeClr val="dk1"/>
                </a:solidFill>
                <a:latin typeface="Consolas"/>
                <a:ea typeface="Consolas"/>
                <a:cs typeface="Consolas"/>
                <a:sym typeface="Consolas"/>
              </a:rPr>
              <a:t>(Tree(“mank demes”))</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False</a:t>
            </a:r>
            <a:endParaRPr/>
          </a:p>
          <a:p>
            <a:pPr marL="0" marR="0" lvl="0" indent="0" algn="l" rtl="0">
              <a:lnSpc>
                <a:spcPct val="100000"/>
              </a:lnSpc>
              <a:spcBef>
                <a:spcPts val="0"/>
              </a:spcBef>
              <a:spcAft>
                <a:spcPts val="0"/>
              </a:spcAft>
              <a:buClr>
                <a:schemeClr val="dk1"/>
              </a:buClr>
              <a:buFont typeface="Arial"/>
              <a:buNone/>
            </a:pPr>
            <a:endParaRPr sz="20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rgbClr val="000000"/>
                </a:solidFill>
                <a:latin typeface="Consolas"/>
                <a:ea typeface="Consolas"/>
                <a:cs typeface="Consolas"/>
                <a:sym typeface="Consolas"/>
              </a:rPr>
              <a:t>def </a:t>
            </a:r>
            <a:r>
              <a:rPr lang="en" sz="2000">
                <a:latin typeface="Consolas"/>
                <a:ea typeface="Consolas"/>
                <a:cs typeface="Consolas"/>
                <a:sym typeface="Consolas"/>
              </a:rPr>
              <a:t>find_darcia</a:t>
            </a:r>
            <a:r>
              <a:rPr lang="en" sz="2000" b="0" i="0" u="none" strike="noStrike" cap="none">
                <a:solidFill>
                  <a:srgbClr val="000000"/>
                </a:solidFill>
                <a:latin typeface="Consolas"/>
                <a:ea typeface="Consolas"/>
                <a:cs typeface="Consolas"/>
                <a:sym typeface="Consolas"/>
              </a:rPr>
              <a:t>(t):</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rgbClr val="FF0000"/>
                </a:solidFill>
                <a:latin typeface="Consolas"/>
                <a:ea typeface="Consolas"/>
                <a:cs typeface="Consolas"/>
                <a:sym typeface="Consolas"/>
              </a:rPr>
              <a:t>***YOUR CODE HERE***</a:t>
            </a:r>
            <a:endParaRPr/>
          </a:p>
          <a:p>
            <a:pPr marL="0" marR="0" lvl="0" indent="0" algn="l" rtl="0">
              <a:lnSpc>
                <a:spcPct val="100000"/>
              </a:lnSpc>
              <a:spcBef>
                <a:spcPts val="0"/>
              </a:spcBef>
              <a:spcAft>
                <a:spcPts val="0"/>
              </a:spcAft>
              <a:buClr>
                <a:schemeClr val="dk1"/>
              </a:buClr>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16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a:t>
            </a:r>
            <a:endParaRPr/>
          </a:p>
        </p:txBody>
      </p:sp>
      <p:sp>
        <p:nvSpPr>
          <p:cNvPr id="1093" name="Google Shape;1093;p16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def </a:t>
            </a:r>
            <a:r>
              <a:rPr lang="en" sz="2000">
                <a:latin typeface="Consolas"/>
                <a:ea typeface="Consolas"/>
                <a:cs typeface="Consolas"/>
                <a:sym typeface="Consolas"/>
              </a:rPr>
              <a:t>find_darcia</a:t>
            </a:r>
            <a:r>
              <a:rPr lang="en" sz="2200" b="0" i="0" u="none" strike="noStrike" cap="none">
                <a:solidFill>
                  <a:srgbClr val="000000"/>
                </a:solidFill>
                <a:latin typeface="Consolas"/>
                <a:ea typeface="Consolas"/>
                <a:cs typeface="Consolas"/>
                <a:sym typeface="Consolas"/>
              </a:rPr>
              <a:t>(t):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	if t.entry == “</a:t>
            </a:r>
            <a:r>
              <a:rPr lang="en" sz="2200">
                <a:solidFill>
                  <a:srgbClr val="000000"/>
                </a:solidFill>
                <a:latin typeface="Consolas"/>
                <a:ea typeface="Consolas"/>
                <a:cs typeface="Consolas"/>
                <a:sym typeface="Consolas"/>
              </a:rPr>
              <a:t>Gan</a:t>
            </a:r>
            <a:r>
              <a:rPr lang="en" sz="2200" b="0" i="0" u="none" strike="noStrike" cap="none">
                <a:solidFill>
                  <a:srgbClr val="000000"/>
                </a:solidFill>
                <a:latin typeface="Consolas"/>
                <a:ea typeface="Consolas"/>
                <a:cs typeface="Consolas"/>
                <a:sym typeface="Consolas"/>
              </a:rPr>
              <a:t>”:</a:t>
            </a:r>
            <a:endParaRPr/>
          </a:p>
          <a:p>
            <a:pPr marL="457200" marR="0" lvl="0" indent="45720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return True</a:t>
            </a:r>
            <a:endParaRPr/>
          </a:p>
          <a:p>
            <a:pPr marL="45720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for b in t.branches:</a:t>
            </a:r>
            <a:endParaRPr/>
          </a:p>
          <a:p>
            <a:pPr marL="45720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	if </a:t>
            </a:r>
            <a:r>
              <a:rPr lang="en" sz="2000">
                <a:latin typeface="Consolas"/>
                <a:ea typeface="Consolas"/>
                <a:cs typeface="Consolas"/>
                <a:sym typeface="Consolas"/>
              </a:rPr>
              <a:t>find_darcia</a:t>
            </a:r>
            <a:r>
              <a:rPr lang="en" sz="2200" b="0" i="0" u="none" strike="noStrike" cap="none">
                <a:solidFill>
                  <a:srgbClr val="000000"/>
                </a:solidFill>
                <a:latin typeface="Consolas"/>
                <a:ea typeface="Consolas"/>
                <a:cs typeface="Consolas"/>
                <a:sym typeface="Consolas"/>
              </a:rPr>
              <a:t>(b):</a:t>
            </a:r>
            <a:endParaRPr/>
          </a:p>
          <a:p>
            <a:pPr marL="45720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		return True</a:t>
            </a:r>
            <a:endParaRPr/>
          </a:p>
          <a:p>
            <a:pPr marL="45720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return False</a:t>
            </a:r>
            <a:endParaRPr/>
          </a:p>
          <a:p>
            <a:pPr marL="457200" marR="0" lvl="0" indent="0" algn="l" rtl="0">
              <a:lnSpc>
                <a:spcPct val="100000"/>
              </a:lnSpc>
              <a:spcBef>
                <a:spcPts val="0"/>
              </a:spcBef>
              <a:spcAft>
                <a:spcPts val="0"/>
              </a:spcAft>
              <a:buClr>
                <a:schemeClr val="dk1"/>
              </a:buClr>
              <a:buFont typeface="Arial"/>
              <a:buNone/>
            </a:pPr>
            <a:r>
              <a:rPr lang="en" sz="22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FF0000"/>
                </a:solidFill>
                <a:latin typeface="Consolas"/>
                <a:ea typeface="Consolas"/>
                <a:cs typeface="Consolas"/>
                <a:sym typeface="Consolas"/>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Box &amp; Pointer Diagram!</a:t>
            </a:r>
            <a:endParaRPr/>
          </a:p>
        </p:txBody>
      </p:sp>
      <p:pic>
        <p:nvPicPr>
          <p:cNvPr id="213" name="Google Shape;213;p40" descr="b9a3bdad4b.png"/>
          <p:cNvPicPr preferRelativeResize="0"/>
          <p:nvPr/>
        </p:nvPicPr>
        <p:blipFill rotWithShape="1">
          <a:blip r:embed="rId3">
            <a:alphaModFix/>
          </a:blip>
          <a:srcRect/>
          <a:stretch/>
        </p:blipFill>
        <p:spPr>
          <a:xfrm>
            <a:off x="212800" y="1488150"/>
            <a:ext cx="3598600" cy="2263706"/>
          </a:xfrm>
          <a:prstGeom prst="rect">
            <a:avLst/>
          </a:prstGeom>
          <a:noFill/>
          <a:ln>
            <a:noFill/>
          </a:ln>
        </p:spPr>
      </p:pic>
      <p:pic>
        <p:nvPicPr>
          <p:cNvPr id="214" name="Google Shape;214;p40" descr="2477db9138.png"/>
          <p:cNvPicPr preferRelativeResize="0"/>
          <p:nvPr/>
        </p:nvPicPr>
        <p:blipFill rotWithShape="1">
          <a:blip r:embed="rId4">
            <a:alphaModFix/>
          </a:blip>
          <a:srcRect/>
          <a:stretch/>
        </p:blipFill>
        <p:spPr>
          <a:xfrm>
            <a:off x="3811401" y="1807368"/>
            <a:ext cx="3585019" cy="1724031"/>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16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a:t>
            </a:r>
            <a:endParaRPr/>
          </a:p>
        </p:txBody>
      </p:sp>
      <p:sp>
        <p:nvSpPr>
          <p:cNvPr id="1099" name="Google Shape;1099;p166"/>
          <p:cNvSpPr txBox="1">
            <a:spLocks noGrp="1"/>
          </p:cNvSpPr>
          <p:nvPr>
            <p:ph type="body" idx="1"/>
          </p:nvPr>
        </p:nvSpPr>
        <p:spPr>
          <a:xfrm>
            <a:off x="259500" y="1200150"/>
            <a:ext cx="86004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Write the function </a:t>
            </a:r>
            <a:r>
              <a:rPr lang="en" sz="2400" b="0" i="0" u="none" strike="noStrike" cap="none">
                <a:solidFill>
                  <a:schemeClr val="dk1"/>
                </a:solidFill>
                <a:latin typeface="Consolas"/>
                <a:ea typeface="Consolas"/>
                <a:cs typeface="Consolas"/>
                <a:sym typeface="Consolas"/>
              </a:rPr>
              <a:t>prod_tree</a:t>
            </a:r>
            <a:r>
              <a:rPr lang="en" sz="2400" b="0" i="0" u="none" strike="noStrike" cap="none">
                <a:solidFill>
                  <a:schemeClr val="dk1"/>
                </a:solidFill>
                <a:latin typeface="Arial"/>
                <a:ea typeface="Arial"/>
                <a:cs typeface="Arial"/>
                <a:sym typeface="Arial"/>
              </a:rPr>
              <a:t>, which takes a </a:t>
            </a:r>
            <a:r>
              <a:rPr lang="en" sz="2400" b="0" i="0" u="none" strike="noStrike" cap="none">
                <a:solidFill>
                  <a:schemeClr val="dk1"/>
                </a:solidFill>
                <a:latin typeface="Consolas"/>
                <a:ea typeface="Consolas"/>
                <a:cs typeface="Consolas"/>
                <a:sym typeface="Consolas"/>
              </a:rPr>
              <a:t>Tree</a:t>
            </a:r>
            <a:r>
              <a:rPr lang="en" sz="2400" b="0" i="0" u="none" strike="noStrike" cap="none">
                <a:solidFill>
                  <a:schemeClr val="dk1"/>
                </a:solidFill>
                <a:latin typeface="Arial"/>
                <a:ea typeface="Arial"/>
                <a:cs typeface="Arial"/>
                <a:sym typeface="Arial"/>
              </a:rPr>
              <a:t> of numbers and returns the product of all the numbers in the </a:t>
            </a:r>
            <a:r>
              <a:rPr lang="en" sz="2400" b="0" i="0" u="none" strike="noStrike" cap="none">
                <a:solidFill>
                  <a:schemeClr val="dk1"/>
                </a:solidFill>
                <a:latin typeface="Consolas"/>
                <a:ea typeface="Consolas"/>
                <a:cs typeface="Consolas"/>
                <a:sym typeface="Consolas"/>
              </a:rPr>
              <a:t>Tree</a:t>
            </a:r>
            <a:r>
              <a:rPr lang="en" sz="2400" b="0" i="0" u="none" strike="noStrike" cap="none">
                <a:solidFill>
                  <a:schemeClr val="dk1"/>
                </a:solidFill>
                <a:latin typeface="Arial"/>
                <a:ea typeface="Arial"/>
                <a:cs typeface="Arial"/>
                <a:sym typeface="Arial"/>
              </a:rPr>
              <a:t>.</a:t>
            </a:r>
            <a:endParaRPr/>
          </a:p>
          <a:p>
            <a:pPr marL="0" marR="0" lvl="0" indent="0" algn="l" rtl="0">
              <a:lnSpc>
                <a:spcPct val="115000"/>
              </a:lnSpc>
              <a:spcBef>
                <a:spcPts val="70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t = Tree(1, Tree(2), Tree(3, Tree(4,</a:t>
            </a:r>
            <a:endParaRPr/>
          </a:p>
          <a:p>
            <a:pPr marL="0" marR="0" lvl="0" indent="0" algn="l" rtl="0">
              <a:lnSpc>
                <a:spcPct val="115000"/>
              </a:lnSpc>
              <a:spcBef>
                <a:spcPts val="70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Tree(5),</a:t>
            </a:r>
            <a:endParaRPr/>
          </a:p>
          <a:p>
            <a:pPr marL="0" marR="0" lvl="0" indent="0" algn="l" rtl="0">
              <a:lnSpc>
                <a:spcPct val="115000"/>
              </a:lnSpc>
              <a:spcBef>
                <a:spcPts val="70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Tree(6))))</a:t>
            </a:r>
            <a:endParaRPr/>
          </a:p>
          <a:p>
            <a:pPr marL="0" marR="0" lvl="0" indent="0" algn="l" rtl="0">
              <a:lnSpc>
                <a:spcPct val="115000"/>
              </a:lnSpc>
              <a:spcBef>
                <a:spcPts val="70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prod_tree(t)</a:t>
            </a:r>
            <a:endParaRPr/>
          </a:p>
          <a:p>
            <a:pPr marL="0" marR="0" lvl="0" indent="0" algn="l" rtl="0">
              <a:lnSpc>
                <a:spcPct val="115000"/>
              </a:lnSpc>
              <a:spcBef>
                <a:spcPts val="70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720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9">
                                            <p:txEl>
                                              <p:pRg st="0" end="0"/>
                                            </p:txEl>
                                          </p:spTgt>
                                        </p:tgtEl>
                                        <p:attrNameLst>
                                          <p:attrName>style.visibility</p:attrName>
                                        </p:attrNameLst>
                                      </p:cBhvr>
                                      <p:to>
                                        <p:strVal val="visible"/>
                                      </p:to>
                                    </p:set>
                                    <p:animEffect transition="in" filter="fade">
                                      <p:cBhvr>
                                        <p:cTn id="7" dur="1000"/>
                                        <p:tgtEl>
                                          <p:spTgt spid="1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9">
                                            <p:txEl>
                                              <p:pRg st="1" end="1"/>
                                            </p:txEl>
                                          </p:spTgt>
                                        </p:tgtEl>
                                        <p:attrNameLst>
                                          <p:attrName>style.visibility</p:attrName>
                                        </p:attrNameLst>
                                      </p:cBhvr>
                                      <p:to>
                                        <p:strVal val="visible"/>
                                      </p:to>
                                    </p:set>
                                    <p:animEffect transition="in" filter="fade">
                                      <p:cBhvr>
                                        <p:cTn id="12" dur="1000"/>
                                        <p:tgtEl>
                                          <p:spTgt spid="1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9">
                                            <p:txEl>
                                              <p:pRg st="2" end="2"/>
                                            </p:txEl>
                                          </p:spTgt>
                                        </p:tgtEl>
                                        <p:attrNameLst>
                                          <p:attrName>style.visibility</p:attrName>
                                        </p:attrNameLst>
                                      </p:cBhvr>
                                      <p:to>
                                        <p:strVal val="visible"/>
                                      </p:to>
                                    </p:set>
                                    <p:animEffect transition="in" filter="fade">
                                      <p:cBhvr>
                                        <p:cTn id="17" dur="1000"/>
                                        <p:tgtEl>
                                          <p:spTgt spid="1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99">
                                            <p:txEl>
                                              <p:pRg st="3" end="3"/>
                                            </p:txEl>
                                          </p:spTgt>
                                        </p:tgtEl>
                                        <p:attrNameLst>
                                          <p:attrName>style.visibility</p:attrName>
                                        </p:attrNameLst>
                                      </p:cBhvr>
                                      <p:to>
                                        <p:strVal val="visible"/>
                                      </p:to>
                                    </p:set>
                                    <p:animEffect transition="in" filter="fade">
                                      <p:cBhvr>
                                        <p:cTn id="22" dur="1000"/>
                                        <p:tgtEl>
                                          <p:spTgt spid="1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99">
                                            <p:txEl>
                                              <p:pRg st="4" end="4"/>
                                            </p:txEl>
                                          </p:spTgt>
                                        </p:tgtEl>
                                        <p:attrNameLst>
                                          <p:attrName>style.visibility</p:attrName>
                                        </p:attrNameLst>
                                      </p:cBhvr>
                                      <p:to>
                                        <p:strVal val="visible"/>
                                      </p:to>
                                    </p:set>
                                    <p:animEffect transition="in" filter="fade">
                                      <p:cBhvr>
                                        <p:cTn id="27" dur="1000"/>
                                        <p:tgtEl>
                                          <p:spTgt spid="1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99">
                                            <p:txEl>
                                              <p:pRg st="5" end="5"/>
                                            </p:txEl>
                                          </p:spTgt>
                                        </p:tgtEl>
                                        <p:attrNameLst>
                                          <p:attrName>style.visibility</p:attrName>
                                        </p:attrNameLst>
                                      </p:cBhvr>
                                      <p:to>
                                        <p:strVal val="visible"/>
                                      </p:to>
                                    </p:set>
                                    <p:animEffect transition="in" filter="fade">
                                      <p:cBhvr>
                                        <p:cTn id="32" dur="1000"/>
                                        <p:tgtEl>
                                          <p:spTgt spid="1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16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a:t>
            </a:r>
            <a:endParaRPr/>
          </a:p>
        </p:txBody>
      </p:sp>
      <p:sp>
        <p:nvSpPr>
          <p:cNvPr id="1105" name="Google Shape;1105;p167"/>
          <p:cNvSpPr txBox="1">
            <a:spLocks noGrp="1"/>
          </p:cNvSpPr>
          <p:nvPr>
            <p:ph type="body" idx="1"/>
          </p:nvPr>
        </p:nvSpPr>
        <p:spPr>
          <a:xfrm>
            <a:off x="259500" y="1200150"/>
            <a:ext cx="86004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Write the function </a:t>
            </a:r>
            <a:r>
              <a:rPr lang="en" sz="2400" b="0" i="0" u="none" strike="noStrike" cap="none">
                <a:solidFill>
                  <a:schemeClr val="dk1"/>
                </a:solidFill>
                <a:latin typeface="Consolas"/>
                <a:ea typeface="Consolas"/>
                <a:cs typeface="Consolas"/>
                <a:sym typeface="Consolas"/>
              </a:rPr>
              <a:t>prod_tree</a:t>
            </a:r>
            <a:r>
              <a:rPr lang="en" sz="2400" b="0" i="0" u="none" strike="noStrike" cap="none">
                <a:solidFill>
                  <a:schemeClr val="dk1"/>
                </a:solidFill>
                <a:latin typeface="Arial"/>
                <a:ea typeface="Arial"/>
                <a:cs typeface="Arial"/>
                <a:sym typeface="Arial"/>
              </a:rPr>
              <a:t>, which takes a </a:t>
            </a:r>
            <a:r>
              <a:rPr lang="en" sz="2400" b="0" i="0" u="none" strike="noStrike" cap="none">
                <a:solidFill>
                  <a:schemeClr val="dk1"/>
                </a:solidFill>
                <a:latin typeface="Consolas"/>
                <a:ea typeface="Consolas"/>
                <a:cs typeface="Consolas"/>
                <a:sym typeface="Consolas"/>
              </a:rPr>
              <a:t>Tree</a:t>
            </a:r>
            <a:r>
              <a:rPr lang="en" sz="2400" b="0" i="0" u="none" strike="noStrike" cap="none">
                <a:solidFill>
                  <a:schemeClr val="dk1"/>
                </a:solidFill>
                <a:latin typeface="Arial"/>
                <a:ea typeface="Arial"/>
                <a:cs typeface="Arial"/>
                <a:sym typeface="Arial"/>
              </a:rPr>
              <a:t> of numbers and returns the product of all the numbers in the </a:t>
            </a:r>
            <a:r>
              <a:rPr lang="en" sz="2400" b="0" i="0" u="none" strike="noStrike" cap="none">
                <a:solidFill>
                  <a:schemeClr val="dk1"/>
                </a:solidFill>
                <a:latin typeface="Consolas"/>
                <a:ea typeface="Consolas"/>
                <a:cs typeface="Consolas"/>
                <a:sym typeface="Consolas"/>
              </a:rPr>
              <a:t>Tree</a:t>
            </a:r>
            <a:r>
              <a:rPr lang="en" sz="2400" b="0" i="0" u="none" strike="noStrike" cap="none">
                <a:solidFill>
                  <a:schemeClr val="dk1"/>
                </a:solidFill>
                <a:latin typeface="Arial"/>
                <a:ea typeface="Arial"/>
                <a:cs typeface="Arial"/>
                <a:sym typeface="Arial"/>
              </a:rPr>
              <a:t>.</a:t>
            </a:r>
            <a:endParaRPr/>
          </a:p>
          <a:p>
            <a:pPr marL="0" marR="0" lvl="0" indent="0" algn="l" rtl="0">
              <a:lnSpc>
                <a:spcPct val="115000"/>
              </a:lnSpc>
              <a:spcBef>
                <a:spcPts val="700"/>
              </a:spcBef>
              <a:spcAft>
                <a:spcPts val="0"/>
              </a:spcAft>
              <a:buClr>
                <a:schemeClr val="dk1"/>
              </a:buClr>
              <a:buFont typeface="Arial"/>
              <a:buNone/>
            </a:pPr>
            <a:r>
              <a:rPr lang="en" sz="2400" b="0" i="0" u="none" strike="noStrike" cap="none">
                <a:solidFill>
                  <a:srgbClr val="0B5394"/>
                </a:solidFill>
                <a:latin typeface="Consolas"/>
                <a:ea typeface="Consolas"/>
                <a:cs typeface="Consolas"/>
                <a:sym typeface="Consolas"/>
              </a:rPr>
              <a:t>def prod_tree(t):</a:t>
            </a:r>
            <a:endParaRPr/>
          </a:p>
          <a:p>
            <a:pPr marL="0" marR="0" lvl="0" indent="0" algn="l" rtl="0">
              <a:lnSpc>
                <a:spcPct val="115000"/>
              </a:lnSpc>
              <a:spcBef>
                <a:spcPts val="700"/>
              </a:spcBef>
              <a:spcAft>
                <a:spcPts val="0"/>
              </a:spcAft>
              <a:buClr>
                <a:schemeClr val="dk1"/>
              </a:buClr>
              <a:buFont typeface="Arial"/>
              <a:buNone/>
            </a:pPr>
            <a:r>
              <a:rPr lang="en" sz="2400" b="0" i="0" u="none" strike="noStrike" cap="none">
                <a:solidFill>
                  <a:srgbClr val="0B5394"/>
                </a:solidFill>
                <a:latin typeface="Consolas"/>
                <a:ea typeface="Consolas"/>
                <a:cs typeface="Consolas"/>
                <a:sym typeface="Consolas"/>
              </a:rPr>
              <a:t>    result = t.entry</a:t>
            </a:r>
            <a:endParaRPr/>
          </a:p>
          <a:p>
            <a:pPr marL="0" marR="0" lvl="0" indent="0" algn="l" rtl="0">
              <a:lnSpc>
                <a:spcPct val="115000"/>
              </a:lnSpc>
              <a:spcBef>
                <a:spcPts val="700"/>
              </a:spcBef>
              <a:spcAft>
                <a:spcPts val="0"/>
              </a:spcAft>
              <a:buClr>
                <a:schemeClr val="dk1"/>
              </a:buClr>
              <a:buFont typeface="Arial"/>
              <a:buNone/>
            </a:pPr>
            <a:r>
              <a:rPr lang="en" sz="2400" b="0" i="0" u="none" strike="noStrike" cap="none">
                <a:solidFill>
                  <a:srgbClr val="0B5394"/>
                </a:solidFill>
                <a:latin typeface="Consolas"/>
                <a:ea typeface="Consolas"/>
                <a:cs typeface="Consolas"/>
                <a:sym typeface="Consolas"/>
              </a:rPr>
              <a:t>    for branch in t.branches:</a:t>
            </a:r>
            <a:endParaRPr/>
          </a:p>
          <a:p>
            <a:pPr marL="0" marR="0" lvl="0" indent="0" algn="l" rtl="0">
              <a:lnSpc>
                <a:spcPct val="115000"/>
              </a:lnSpc>
              <a:spcBef>
                <a:spcPts val="700"/>
              </a:spcBef>
              <a:spcAft>
                <a:spcPts val="0"/>
              </a:spcAft>
              <a:buClr>
                <a:schemeClr val="dk1"/>
              </a:buClr>
              <a:buFont typeface="Arial"/>
              <a:buNone/>
            </a:pPr>
            <a:r>
              <a:rPr lang="en" sz="2400" b="0" i="0" u="none" strike="noStrike" cap="none">
                <a:solidFill>
                  <a:srgbClr val="0B5394"/>
                </a:solidFill>
                <a:latin typeface="Consolas"/>
                <a:ea typeface="Consolas"/>
                <a:cs typeface="Consolas"/>
                <a:sym typeface="Consolas"/>
              </a:rPr>
              <a:t>        result *= prod_tree(branch)</a:t>
            </a:r>
            <a:endParaRPr/>
          </a:p>
          <a:p>
            <a:pPr marL="0" marR="0" lvl="0" indent="0" algn="l" rtl="0">
              <a:lnSpc>
                <a:spcPct val="115000"/>
              </a:lnSpc>
              <a:spcBef>
                <a:spcPts val="700"/>
              </a:spcBef>
              <a:spcAft>
                <a:spcPts val="0"/>
              </a:spcAft>
              <a:buClr>
                <a:schemeClr val="dk1"/>
              </a:buClr>
              <a:buFont typeface="Arial"/>
              <a:buNone/>
            </a:pPr>
            <a:r>
              <a:rPr lang="en" sz="2400" b="0" i="0" u="none" strike="noStrike" cap="none">
                <a:solidFill>
                  <a:srgbClr val="0B5394"/>
                </a:solidFill>
                <a:latin typeface="Consolas"/>
                <a:ea typeface="Consolas"/>
                <a:cs typeface="Consolas"/>
                <a:sym typeface="Consolas"/>
              </a:rPr>
              <a:t>    return result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5">
                                            <p:txEl>
                                              <p:pRg st="0" end="0"/>
                                            </p:txEl>
                                          </p:spTgt>
                                        </p:tgtEl>
                                        <p:attrNameLst>
                                          <p:attrName>style.visibility</p:attrName>
                                        </p:attrNameLst>
                                      </p:cBhvr>
                                      <p:to>
                                        <p:strVal val="visible"/>
                                      </p:to>
                                    </p:set>
                                    <p:animEffect transition="in" filter="fade">
                                      <p:cBhvr>
                                        <p:cTn id="7" dur="1000"/>
                                        <p:tgtEl>
                                          <p:spTgt spid="1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5">
                                            <p:txEl>
                                              <p:pRg st="1" end="1"/>
                                            </p:txEl>
                                          </p:spTgt>
                                        </p:tgtEl>
                                        <p:attrNameLst>
                                          <p:attrName>style.visibility</p:attrName>
                                        </p:attrNameLst>
                                      </p:cBhvr>
                                      <p:to>
                                        <p:strVal val="visible"/>
                                      </p:to>
                                    </p:set>
                                    <p:animEffect transition="in" filter="fade">
                                      <p:cBhvr>
                                        <p:cTn id="12" dur="1000"/>
                                        <p:tgtEl>
                                          <p:spTgt spid="11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5">
                                            <p:txEl>
                                              <p:pRg st="2" end="2"/>
                                            </p:txEl>
                                          </p:spTgt>
                                        </p:tgtEl>
                                        <p:attrNameLst>
                                          <p:attrName>style.visibility</p:attrName>
                                        </p:attrNameLst>
                                      </p:cBhvr>
                                      <p:to>
                                        <p:strVal val="visible"/>
                                      </p:to>
                                    </p:set>
                                    <p:animEffect transition="in" filter="fade">
                                      <p:cBhvr>
                                        <p:cTn id="17" dur="1000"/>
                                        <p:tgtEl>
                                          <p:spTgt spid="11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5">
                                            <p:txEl>
                                              <p:pRg st="3" end="3"/>
                                            </p:txEl>
                                          </p:spTgt>
                                        </p:tgtEl>
                                        <p:attrNameLst>
                                          <p:attrName>style.visibility</p:attrName>
                                        </p:attrNameLst>
                                      </p:cBhvr>
                                      <p:to>
                                        <p:strVal val="visible"/>
                                      </p:to>
                                    </p:set>
                                    <p:animEffect transition="in" filter="fade">
                                      <p:cBhvr>
                                        <p:cTn id="22" dur="1000"/>
                                        <p:tgtEl>
                                          <p:spTgt spid="11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5">
                                            <p:txEl>
                                              <p:pRg st="4" end="4"/>
                                            </p:txEl>
                                          </p:spTgt>
                                        </p:tgtEl>
                                        <p:attrNameLst>
                                          <p:attrName>style.visibility</p:attrName>
                                        </p:attrNameLst>
                                      </p:cBhvr>
                                      <p:to>
                                        <p:strVal val="visible"/>
                                      </p:to>
                                    </p:set>
                                    <p:animEffect transition="in" filter="fade">
                                      <p:cBhvr>
                                        <p:cTn id="27" dur="1000"/>
                                        <p:tgtEl>
                                          <p:spTgt spid="110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5">
                                            <p:txEl>
                                              <p:pRg st="5" end="5"/>
                                            </p:txEl>
                                          </p:spTgt>
                                        </p:tgtEl>
                                        <p:attrNameLst>
                                          <p:attrName>style.visibility</p:attrName>
                                        </p:attrNameLst>
                                      </p:cBhvr>
                                      <p:to>
                                        <p:strVal val="visible"/>
                                      </p:to>
                                    </p:set>
                                    <p:animEffect transition="in" filter="fade">
                                      <p:cBhvr>
                                        <p:cTn id="32" dur="1000"/>
                                        <p:tgtEl>
                                          <p:spTgt spid="11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16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 (Binary: HARD!)</a:t>
            </a:r>
            <a:endParaRPr/>
          </a:p>
        </p:txBody>
      </p:sp>
      <p:sp>
        <p:nvSpPr>
          <p:cNvPr id="1111" name="Google Shape;1111;p16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rgbClr val="000000"/>
                </a:solidFill>
                <a:latin typeface="Arial"/>
                <a:ea typeface="Arial"/>
                <a:cs typeface="Arial"/>
                <a:sym typeface="Arial"/>
              </a:rPr>
              <a:t>Write a function </a:t>
            </a:r>
            <a:r>
              <a:rPr lang="en" sz="3000" b="0" i="0" u="none" strike="noStrike" cap="none">
                <a:solidFill>
                  <a:srgbClr val="000000"/>
                </a:solidFill>
                <a:latin typeface="Consolas"/>
                <a:ea typeface="Consolas"/>
                <a:cs typeface="Consolas"/>
                <a:sym typeface="Consolas"/>
              </a:rPr>
              <a:t>all_paths</a:t>
            </a:r>
            <a:r>
              <a:rPr lang="en" sz="3000" b="0" i="0" u="none" strike="noStrike" cap="none">
                <a:solidFill>
                  <a:srgbClr val="000000"/>
                </a:solidFill>
                <a:latin typeface="Arial"/>
                <a:ea typeface="Arial"/>
                <a:cs typeface="Arial"/>
                <a:sym typeface="Arial"/>
              </a:rPr>
              <a:t> that takes in a </a:t>
            </a:r>
            <a:r>
              <a:rPr lang="en" sz="3000" b="0" i="0" u="none" strike="noStrike" cap="none">
                <a:solidFill>
                  <a:srgbClr val="000000"/>
                </a:solidFill>
                <a:latin typeface="Consolas"/>
                <a:ea typeface="Consolas"/>
                <a:cs typeface="Consolas"/>
                <a:sym typeface="Consolas"/>
              </a:rPr>
              <a:t>BTree</a:t>
            </a:r>
            <a:r>
              <a:rPr lang="en" sz="3000" b="0" i="0" u="none" strike="noStrike" cap="none">
                <a:solidFill>
                  <a:srgbClr val="000000"/>
                </a:solidFill>
                <a:latin typeface="Arial"/>
                <a:ea typeface="Arial"/>
                <a:cs typeface="Arial"/>
                <a:sym typeface="Arial"/>
              </a:rPr>
              <a:t> and returns a list of tuples, where each nested tuple is a path from the root to a leaf.</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all_paths(t)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000000"/>
                </a:solidFill>
                <a:latin typeface="Consolas"/>
                <a:ea typeface="Consolas"/>
                <a:cs typeface="Consolas"/>
                <a:sym typeface="Consolas"/>
              </a:rPr>
              <a:t>[(1, 2, 3), (1, 2, 4), (1, 5, 6), (1, 5, 7)]</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169"/>
          <p:cNvSpPr txBox="1">
            <a:spLocks noGrp="1"/>
          </p:cNvSpPr>
          <p:nvPr>
            <p:ph type="title"/>
          </p:nvPr>
        </p:nvSpPr>
        <p:spPr>
          <a:xfrm>
            <a:off x="457200" y="548878"/>
            <a:ext cx="8229600" cy="50819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 (Binary: HARD!)</a:t>
            </a:r>
            <a:endParaRPr/>
          </a:p>
        </p:txBody>
      </p:sp>
      <p:sp>
        <p:nvSpPr>
          <p:cNvPr id="1117" name="Google Shape;1117;p169"/>
          <p:cNvSpPr/>
          <p:nvPr/>
        </p:nvSpPr>
        <p:spPr>
          <a:xfrm>
            <a:off x="4048298" y="1457352"/>
            <a:ext cx="751800" cy="5640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Bodoni"/>
              <a:buNone/>
            </a:pPr>
            <a:r>
              <a:rPr lang="en" sz="3000" b="0" i="0" u="none" strike="noStrike" cap="none">
                <a:solidFill>
                  <a:srgbClr val="000000"/>
                </a:solidFill>
                <a:latin typeface="Bodoni"/>
                <a:ea typeface="Bodoni"/>
                <a:cs typeface="Bodoni"/>
                <a:sym typeface="Bodoni"/>
              </a:rPr>
              <a:t>1</a:t>
            </a:r>
            <a:endParaRPr/>
          </a:p>
        </p:txBody>
      </p:sp>
      <p:sp>
        <p:nvSpPr>
          <p:cNvPr id="1118" name="Google Shape;1118;p169"/>
          <p:cNvSpPr/>
          <p:nvPr/>
        </p:nvSpPr>
        <p:spPr>
          <a:xfrm>
            <a:off x="5054237" y="2342276"/>
            <a:ext cx="751800" cy="5640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Bodoni"/>
              <a:buNone/>
            </a:pPr>
            <a:r>
              <a:rPr lang="en" sz="3000" b="0" i="0" u="none" strike="noStrike" cap="none">
                <a:solidFill>
                  <a:srgbClr val="000000"/>
                </a:solidFill>
                <a:latin typeface="Bodoni"/>
                <a:ea typeface="Bodoni"/>
                <a:cs typeface="Bodoni"/>
                <a:sym typeface="Bodoni"/>
              </a:rPr>
              <a:t>5</a:t>
            </a:r>
            <a:endParaRPr/>
          </a:p>
        </p:txBody>
      </p:sp>
      <p:sp>
        <p:nvSpPr>
          <p:cNvPr id="1119" name="Google Shape;1119;p169"/>
          <p:cNvSpPr/>
          <p:nvPr/>
        </p:nvSpPr>
        <p:spPr>
          <a:xfrm>
            <a:off x="3421900" y="2215517"/>
            <a:ext cx="751800" cy="5640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Bodoni"/>
              <a:buNone/>
            </a:pPr>
            <a:r>
              <a:rPr lang="en" sz="3000" b="0" i="0" u="none" strike="noStrike" cap="none">
                <a:solidFill>
                  <a:srgbClr val="000000"/>
                </a:solidFill>
                <a:latin typeface="Bodoni"/>
                <a:ea typeface="Bodoni"/>
                <a:cs typeface="Bodoni"/>
                <a:sym typeface="Bodoni"/>
              </a:rPr>
              <a:t>2</a:t>
            </a:r>
            <a:endParaRPr/>
          </a:p>
        </p:txBody>
      </p:sp>
      <p:sp>
        <p:nvSpPr>
          <p:cNvPr id="1120" name="Google Shape;1120;p169"/>
          <p:cNvSpPr/>
          <p:nvPr/>
        </p:nvSpPr>
        <p:spPr>
          <a:xfrm>
            <a:off x="2581736" y="3136394"/>
            <a:ext cx="751800" cy="5640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3000" b="0" i="0" u="none" strike="noStrike" cap="none">
                <a:solidFill>
                  <a:srgbClr val="000000"/>
                </a:solidFill>
                <a:latin typeface="Bodoni"/>
                <a:ea typeface="Bodoni"/>
                <a:cs typeface="Bodoni"/>
                <a:sym typeface="Bodoni"/>
              </a:rPr>
              <a:t>3</a:t>
            </a:r>
            <a:endParaRPr/>
          </a:p>
        </p:txBody>
      </p:sp>
      <p:sp>
        <p:nvSpPr>
          <p:cNvPr id="1121" name="Google Shape;1121;p169"/>
          <p:cNvSpPr/>
          <p:nvPr/>
        </p:nvSpPr>
        <p:spPr>
          <a:xfrm>
            <a:off x="3797811" y="3136394"/>
            <a:ext cx="751800" cy="5640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3000" b="0" i="0" u="none" strike="noStrike" cap="none">
                <a:solidFill>
                  <a:srgbClr val="000000"/>
                </a:solidFill>
                <a:latin typeface="Bodoni"/>
                <a:ea typeface="Bodoni"/>
                <a:cs typeface="Bodoni"/>
                <a:sym typeface="Bodoni"/>
              </a:rPr>
              <a:t>4</a:t>
            </a:r>
            <a:endParaRPr/>
          </a:p>
        </p:txBody>
      </p:sp>
      <p:sp>
        <p:nvSpPr>
          <p:cNvPr id="1122" name="Google Shape;1122;p169"/>
          <p:cNvSpPr/>
          <p:nvPr/>
        </p:nvSpPr>
        <p:spPr>
          <a:xfrm>
            <a:off x="6052324" y="3136394"/>
            <a:ext cx="751799" cy="5640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3000" b="0" i="0" u="none" strike="noStrike" cap="none">
                <a:solidFill>
                  <a:srgbClr val="000000"/>
                </a:solidFill>
                <a:latin typeface="Bodoni"/>
                <a:ea typeface="Bodoni"/>
                <a:cs typeface="Bodoni"/>
                <a:sym typeface="Bodoni"/>
              </a:rPr>
              <a:t>7</a:t>
            </a:r>
            <a:endParaRPr/>
          </a:p>
        </p:txBody>
      </p:sp>
      <p:cxnSp>
        <p:nvCxnSpPr>
          <p:cNvPr id="1123" name="Google Shape;1123;p169"/>
          <p:cNvCxnSpPr>
            <a:endCxn id="1117" idx="3"/>
          </p:cNvCxnSpPr>
          <p:nvPr/>
        </p:nvCxnSpPr>
        <p:spPr>
          <a:xfrm rot="10800000" flipH="1">
            <a:off x="3998197" y="1938756"/>
            <a:ext cx="160200" cy="309900"/>
          </a:xfrm>
          <a:prstGeom prst="straightConnector1">
            <a:avLst/>
          </a:prstGeom>
          <a:noFill/>
          <a:ln w="19050" cap="flat" cmpd="sng">
            <a:solidFill>
              <a:schemeClr val="dk2"/>
            </a:solidFill>
            <a:prstDash val="solid"/>
            <a:round/>
            <a:headEnd type="none" w="sm" len="sm"/>
            <a:tailEnd type="none" w="sm" len="sm"/>
          </a:ln>
        </p:spPr>
      </p:cxnSp>
      <p:cxnSp>
        <p:nvCxnSpPr>
          <p:cNvPr id="1124" name="Google Shape;1124;p169"/>
          <p:cNvCxnSpPr>
            <a:stCxn id="1117" idx="5"/>
            <a:endCxn id="1118" idx="1"/>
          </p:cNvCxnSpPr>
          <p:nvPr/>
        </p:nvCxnSpPr>
        <p:spPr>
          <a:xfrm>
            <a:off x="4690000" y="1938756"/>
            <a:ext cx="474300" cy="486000"/>
          </a:xfrm>
          <a:prstGeom prst="straightConnector1">
            <a:avLst/>
          </a:prstGeom>
          <a:noFill/>
          <a:ln w="19050" cap="flat" cmpd="sng">
            <a:solidFill>
              <a:schemeClr val="dk2"/>
            </a:solidFill>
            <a:prstDash val="solid"/>
            <a:round/>
            <a:headEnd type="none" w="sm" len="sm"/>
            <a:tailEnd type="none" w="sm" len="sm"/>
          </a:ln>
        </p:spPr>
      </p:cxnSp>
      <p:cxnSp>
        <p:nvCxnSpPr>
          <p:cNvPr id="1125" name="Google Shape;1125;p169"/>
          <p:cNvCxnSpPr>
            <a:stCxn id="1118" idx="5"/>
            <a:endCxn id="1122" idx="0"/>
          </p:cNvCxnSpPr>
          <p:nvPr/>
        </p:nvCxnSpPr>
        <p:spPr>
          <a:xfrm>
            <a:off x="5695939" y="2823680"/>
            <a:ext cx="732300" cy="312600"/>
          </a:xfrm>
          <a:prstGeom prst="straightConnector1">
            <a:avLst/>
          </a:prstGeom>
          <a:noFill/>
          <a:ln w="19050" cap="flat" cmpd="sng">
            <a:solidFill>
              <a:schemeClr val="dk2"/>
            </a:solidFill>
            <a:prstDash val="solid"/>
            <a:round/>
            <a:headEnd type="none" w="sm" len="sm"/>
            <a:tailEnd type="none" w="sm" len="sm"/>
          </a:ln>
        </p:spPr>
      </p:cxnSp>
      <p:cxnSp>
        <p:nvCxnSpPr>
          <p:cNvPr id="1126" name="Google Shape;1126;p169"/>
          <p:cNvCxnSpPr>
            <a:stCxn id="1119" idx="4"/>
            <a:endCxn id="1121" idx="0"/>
          </p:cNvCxnSpPr>
          <p:nvPr/>
        </p:nvCxnSpPr>
        <p:spPr>
          <a:xfrm>
            <a:off x="3797800" y="2779517"/>
            <a:ext cx="375900" cy="357000"/>
          </a:xfrm>
          <a:prstGeom prst="straightConnector1">
            <a:avLst/>
          </a:prstGeom>
          <a:noFill/>
          <a:ln w="19050" cap="flat" cmpd="sng">
            <a:solidFill>
              <a:schemeClr val="dk2"/>
            </a:solidFill>
            <a:prstDash val="solid"/>
            <a:round/>
            <a:headEnd type="none" w="sm" len="sm"/>
            <a:tailEnd type="none" w="sm" len="sm"/>
          </a:ln>
        </p:spPr>
      </p:cxnSp>
      <p:cxnSp>
        <p:nvCxnSpPr>
          <p:cNvPr id="1127" name="Google Shape;1127;p169"/>
          <p:cNvCxnSpPr>
            <a:stCxn id="1119" idx="3"/>
            <a:endCxn id="1120" idx="0"/>
          </p:cNvCxnSpPr>
          <p:nvPr/>
        </p:nvCxnSpPr>
        <p:spPr>
          <a:xfrm flipH="1">
            <a:off x="2957499" y="2696921"/>
            <a:ext cx="574500" cy="439500"/>
          </a:xfrm>
          <a:prstGeom prst="straightConnector1">
            <a:avLst/>
          </a:prstGeom>
          <a:noFill/>
          <a:ln w="19050" cap="flat" cmpd="sng">
            <a:solidFill>
              <a:schemeClr val="dk2"/>
            </a:solidFill>
            <a:prstDash val="solid"/>
            <a:round/>
            <a:headEnd type="none" w="sm" len="sm"/>
            <a:tailEnd type="none" w="sm" len="sm"/>
          </a:ln>
        </p:spPr>
      </p:cxnSp>
      <p:sp>
        <p:nvSpPr>
          <p:cNvPr id="1128" name="Google Shape;1128;p169"/>
          <p:cNvSpPr/>
          <p:nvPr/>
        </p:nvSpPr>
        <p:spPr>
          <a:xfrm>
            <a:off x="4800119" y="3214169"/>
            <a:ext cx="751800" cy="5640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3000" b="0" i="0" u="none" strike="noStrike" cap="none">
                <a:solidFill>
                  <a:srgbClr val="000000"/>
                </a:solidFill>
                <a:latin typeface="Bodoni"/>
                <a:ea typeface="Bodoni"/>
                <a:cs typeface="Bodoni"/>
                <a:sym typeface="Bodoni"/>
              </a:rPr>
              <a:t>6</a:t>
            </a:r>
            <a:endParaRPr/>
          </a:p>
        </p:txBody>
      </p:sp>
      <p:cxnSp>
        <p:nvCxnSpPr>
          <p:cNvPr id="1129" name="Google Shape;1129;p169"/>
          <p:cNvCxnSpPr>
            <a:endCxn id="1128" idx="0"/>
          </p:cNvCxnSpPr>
          <p:nvPr/>
        </p:nvCxnSpPr>
        <p:spPr>
          <a:xfrm>
            <a:off x="5164319" y="2823569"/>
            <a:ext cx="11700" cy="390600"/>
          </a:xfrm>
          <a:prstGeom prst="straightConnector1">
            <a:avLst/>
          </a:prstGeom>
          <a:noFill/>
          <a:ln w="19050" cap="flat" cmpd="sng">
            <a:solidFill>
              <a:schemeClr val="dk2"/>
            </a:solidFill>
            <a:prstDash val="solid"/>
            <a:round/>
            <a:headEnd type="none" w="sm" len="sm"/>
            <a:tailEnd type="none" w="sm" len="sm"/>
          </a:ln>
        </p:spPr>
      </p:cxnSp>
      <p:sp>
        <p:nvSpPr>
          <p:cNvPr id="1130" name="Google Shape;1130;p169"/>
          <p:cNvSpPr/>
          <p:nvPr/>
        </p:nvSpPr>
        <p:spPr>
          <a:xfrm>
            <a:off x="2216669" y="1232790"/>
            <a:ext cx="3062242" cy="2760657"/>
          </a:xfrm>
          <a:custGeom>
            <a:avLst/>
            <a:gdLst/>
            <a:ahLst/>
            <a:cxnLst/>
            <a:rect l="l" t="t" r="r" b="b"/>
            <a:pathLst>
              <a:path w="120000" h="120000" extrusionOk="0">
                <a:moveTo>
                  <a:pt x="84230" y="1440"/>
                </a:moveTo>
                <a:lnTo>
                  <a:pt x="51345" y="30720"/>
                </a:lnTo>
                <a:lnTo>
                  <a:pt x="31730" y="58080"/>
                </a:lnTo>
                <a:lnTo>
                  <a:pt x="0" y="92640"/>
                </a:lnTo>
                <a:lnTo>
                  <a:pt x="15576" y="118080"/>
                </a:lnTo>
                <a:lnTo>
                  <a:pt x="42691" y="120000"/>
                </a:lnTo>
                <a:lnTo>
                  <a:pt x="53653" y="105600"/>
                </a:lnTo>
                <a:lnTo>
                  <a:pt x="57692" y="81600"/>
                </a:lnTo>
                <a:lnTo>
                  <a:pt x="86538" y="67200"/>
                </a:lnTo>
                <a:lnTo>
                  <a:pt x="96346" y="40320"/>
                </a:lnTo>
                <a:lnTo>
                  <a:pt x="120000" y="15360"/>
                </a:lnTo>
                <a:lnTo>
                  <a:pt x="100383" y="0"/>
                </a:lnTo>
                <a:close/>
              </a:path>
            </a:pathLst>
          </a:custGeom>
          <a:noFill/>
          <a:ln w="19050" cap="flat" cmpd="sng">
            <a:solidFill>
              <a:srgbClr val="FF0000"/>
            </a:solidFill>
            <a:prstDash val="solid"/>
            <a:round/>
            <a:headEnd type="none" w="sm" len="sm"/>
            <a:tailEnd type="none" w="sm" len="sm"/>
          </a:ln>
        </p:spPr>
      </p:sp>
      <p:sp>
        <p:nvSpPr>
          <p:cNvPr id="1131" name="Google Shape;1131;p169"/>
          <p:cNvSpPr/>
          <p:nvPr/>
        </p:nvSpPr>
        <p:spPr>
          <a:xfrm>
            <a:off x="3188327" y="1243843"/>
            <a:ext cx="1825571" cy="2738564"/>
          </a:xfrm>
          <a:custGeom>
            <a:avLst/>
            <a:gdLst/>
            <a:ahLst/>
            <a:cxnLst/>
            <a:rect l="l" t="t" r="r" b="b"/>
            <a:pathLst>
              <a:path w="120000" h="120000" extrusionOk="0">
                <a:moveTo>
                  <a:pt x="79355" y="0"/>
                </a:moveTo>
                <a:lnTo>
                  <a:pt x="47419" y="15483"/>
                </a:lnTo>
                <a:lnTo>
                  <a:pt x="27097" y="36774"/>
                </a:lnTo>
                <a:lnTo>
                  <a:pt x="0" y="54193"/>
                </a:lnTo>
                <a:lnTo>
                  <a:pt x="14516" y="74516"/>
                </a:lnTo>
                <a:lnTo>
                  <a:pt x="30000" y="117580"/>
                </a:lnTo>
                <a:lnTo>
                  <a:pt x="77420" y="120000"/>
                </a:lnTo>
                <a:lnTo>
                  <a:pt x="98710" y="108871"/>
                </a:lnTo>
                <a:lnTo>
                  <a:pt x="101613" y="88548"/>
                </a:lnTo>
                <a:lnTo>
                  <a:pt x="85162" y="64838"/>
                </a:lnTo>
                <a:lnTo>
                  <a:pt x="94839" y="42096"/>
                </a:lnTo>
                <a:lnTo>
                  <a:pt x="119999" y="24677"/>
                </a:lnTo>
                <a:lnTo>
                  <a:pt x="118065" y="2902"/>
                </a:lnTo>
                <a:close/>
              </a:path>
            </a:pathLst>
          </a:custGeom>
          <a:noFill/>
          <a:ln w="19050" cap="flat" cmpd="sng">
            <a:solidFill>
              <a:srgbClr val="0000FF"/>
            </a:solidFill>
            <a:prstDash val="solid"/>
            <a:round/>
            <a:headEnd type="none" w="sm" len="sm"/>
            <a:tailEnd type="none" w="sm" len="sm"/>
          </a:ln>
        </p:spPr>
      </p:sp>
      <p:sp>
        <p:nvSpPr>
          <p:cNvPr id="1132" name="Google Shape;1132;p169"/>
          <p:cNvSpPr/>
          <p:nvPr/>
        </p:nvSpPr>
        <p:spPr>
          <a:xfrm>
            <a:off x="3806684" y="1310087"/>
            <a:ext cx="2473342" cy="2804828"/>
          </a:xfrm>
          <a:custGeom>
            <a:avLst/>
            <a:gdLst/>
            <a:ahLst/>
            <a:cxnLst/>
            <a:rect l="l" t="t" r="r" b="b"/>
            <a:pathLst>
              <a:path w="120000" h="120000" extrusionOk="0">
                <a:moveTo>
                  <a:pt x="27142" y="0"/>
                </a:moveTo>
                <a:lnTo>
                  <a:pt x="1428" y="9921"/>
                </a:lnTo>
                <a:lnTo>
                  <a:pt x="0" y="25511"/>
                </a:lnTo>
                <a:lnTo>
                  <a:pt x="29284" y="39684"/>
                </a:lnTo>
                <a:lnTo>
                  <a:pt x="52856" y="51023"/>
                </a:lnTo>
                <a:lnTo>
                  <a:pt x="52142" y="68504"/>
                </a:lnTo>
                <a:lnTo>
                  <a:pt x="45714" y="91180"/>
                </a:lnTo>
                <a:lnTo>
                  <a:pt x="45000" y="111023"/>
                </a:lnTo>
                <a:lnTo>
                  <a:pt x="67142" y="120000"/>
                </a:lnTo>
                <a:lnTo>
                  <a:pt x="87142" y="113858"/>
                </a:lnTo>
                <a:lnTo>
                  <a:pt x="96428" y="91653"/>
                </a:lnTo>
                <a:lnTo>
                  <a:pt x="92143" y="77953"/>
                </a:lnTo>
                <a:lnTo>
                  <a:pt x="120000" y="55275"/>
                </a:lnTo>
                <a:lnTo>
                  <a:pt x="95000" y="30236"/>
                </a:lnTo>
                <a:lnTo>
                  <a:pt x="62142" y="15118"/>
                </a:lnTo>
                <a:lnTo>
                  <a:pt x="42856" y="5197"/>
                </a:lnTo>
                <a:close/>
              </a:path>
            </a:pathLst>
          </a:custGeom>
          <a:noFill/>
          <a:ln w="19050" cap="flat" cmpd="sng">
            <a:solidFill>
              <a:srgbClr val="38761D"/>
            </a:solidFill>
            <a:prstDash val="solid"/>
            <a:round/>
            <a:headEnd type="none" w="sm" len="sm"/>
            <a:tailEnd type="none" w="sm" len="sm"/>
          </a:ln>
        </p:spPr>
      </p:sp>
      <p:sp>
        <p:nvSpPr>
          <p:cNvPr id="1133" name="Google Shape;1133;p169"/>
          <p:cNvSpPr/>
          <p:nvPr/>
        </p:nvSpPr>
        <p:spPr>
          <a:xfrm>
            <a:off x="3733056" y="1299049"/>
            <a:ext cx="3356693" cy="2860038"/>
          </a:xfrm>
          <a:custGeom>
            <a:avLst/>
            <a:gdLst/>
            <a:ahLst/>
            <a:cxnLst/>
            <a:rect l="l" t="t" r="r" b="b"/>
            <a:pathLst>
              <a:path w="120000" h="120000" extrusionOk="0">
                <a:moveTo>
                  <a:pt x="24737" y="0"/>
                </a:moveTo>
                <a:lnTo>
                  <a:pt x="0" y="8802"/>
                </a:lnTo>
                <a:lnTo>
                  <a:pt x="4737" y="29189"/>
                </a:lnTo>
                <a:lnTo>
                  <a:pt x="26842" y="40308"/>
                </a:lnTo>
                <a:lnTo>
                  <a:pt x="42631" y="58841"/>
                </a:lnTo>
                <a:lnTo>
                  <a:pt x="53684" y="73204"/>
                </a:lnTo>
                <a:lnTo>
                  <a:pt x="74736" y="82007"/>
                </a:lnTo>
                <a:lnTo>
                  <a:pt x="78947" y="99614"/>
                </a:lnTo>
                <a:lnTo>
                  <a:pt x="103684" y="120000"/>
                </a:lnTo>
                <a:lnTo>
                  <a:pt x="117894" y="97760"/>
                </a:lnTo>
                <a:lnTo>
                  <a:pt x="120000" y="66254"/>
                </a:lnTo>
                <a:lnTo>
                  <a:pt x="87894" y="58378"/>
                </a:lnTo>
                <a:lnTo>
                  <a:pt x="73684" y="43088"/>
                </a:lnTo>
                <a:lnTo>
                  <a:pt x="51053" y="25019"/>
                </a:lnTo>
                <a:lnTo>
                  <a:pt x="41052" y="6486"/>
                </a:lnTo>
                <a:close/>
              </a:path>
            </a:pathLst>
          </a:custGeom>
          <a:noFill/>
          <a:ln w="19050" cap="flat" cmpd="sng">
            <a:solidFill>
              <a:srgbClr val="B45F06"/>
            </a:solidFill>
            <a:prstDash val="solid"/>
            <a:round/>
            <a:headEnd type="none" w="sm" len="sm"/>
            <a:tailEnd type="none" w="sm" len="sm"/>
          </a:ln>
        </p:spPr>
      </p:sp>
      <p:sp>
        <p:nvSpPr>
          <p:cNvPr id="1134" name="Google Shape;1134;p169"/>
          <p:cNvSpPr txBox="1">
            <a:spLocks noGrp="1"/>
          </p:cNvSpPr>
          <p:nvPr>
            <p:ph type="body" idx="1"/>
          </p:nvPr>
        </p:nvSpPr>
        <p:spPr>
          <a:xfrm>
            <a:off x="313950" y="3894706"/>
            <a:ext cx="8516100" cy="77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2400" b="0" i="0" u="none" strike="noStrike" cap="none">
                <a:solidFill>
                  <a:schemeClr val="dk1"/>
                </a:solidFill>
                <a:latin typeface="Consolas"/>
                <a:ea typeface="Consolas"/>
                <a:cs typeface="Consolas"/>
                <a:sym typeface="Consolas"/>
              </a:rPr>
              <a:t>&gt;&gt;&gt; all_paths(t)</a:t>
            </a:r>
            <a:endParaRPr/>
          </a:p>
          <a:p>
            <a:pPr marL="0" marR="0" lvl="0" indent="0" algn="l" rtl="0">
              <a:lnSpc>
                <a:spcPct val="100000"/>
              </a:lnSpc>
              <a:spcBef>
                <a:spcPts val="0"/>
              </a:spcBef>
              <a:spcAft>
                <a:spcPts val="0"/>
              </a:spcAft>
              <a:buClr>
                <a:srgbClr val="000000"/>
              </a:buClr>
              <a:buFont typeface="Arial"/>
              <a:buNone/>
            </a:pPr>
            <a:r>
              <a:rPr lang="en" sz="2400" b="0" i="0" u="none" strike="noStrike" cap="none">
                <a:solidFill>
                  <a:srgbClr val="000000"/>
                </a:solidFill>
                <a:latin typeface="Consolas"/>
                <a:ea typeface="Consolas"/>
                <a:cs typeface="Consolas"/>
                <a:sym typeface="Consolas"/>
              </a:rPr>
              <a:t>[</a:t>
            </a:r>
            <a:r>
              <a:rPr lang="en" sz="2400" b="0" i="0" u="none" strike="noStrike" cap="none">
                <a:solidFill>
                  <a:srgbClr val="FF0000"/>
                </a:solidFill>
                <a:latin typeface="Consolas"/>
                <a:ea typeface="Consolas"/>
                <a:cs typeface="Consolas"/>
                <a:sym typeface="Consolas"/>
              </a:rPr>
              <a:t>(1, 2, 3)</a:t>
            </a:r>
            <a:r>
              <a:rPr lang="en" sz="2400" b="0" i="0" u="none" strike="noStrike" cap="none">
                <a:solidFill>
                  <a:srgbClr val="000000"/>
                </a:solidFill>
                <a:latin typeface="Consolas"/>
                <a:ea typeface="Consolas"/>
                <a:cs typeface="Consolas"/>
                <a:sym typeface="Consolas"/>
              </a:rPr>
              <a:t>, </a:t>
            </a:r>
            <a:r>
              <a:rPr lang="en" sz="2400" b="0" i="0" u="none" strike="noStrike" cap="none">
                <a:solidFill>
                  <a:srgbClr val="0000FF"/>
                </a:solidFill>
                <a:latin typeface="Consolas"/>
                <a:ea typeface="Consolas"/>
                <a:cs typeface="Consolas"/>
                <a:sym typeface="Consolas"/>
              </a:rPr>
              <a:t>(1, 2, 4)</a:t>
            </a:r>
            <a:r>
              <a:rPr lang="en" sz="2400" b="0" i="0" u="none" strike="noStrike" cap="none">
                <a:solidFill>
                  <a:srgbClr val="000000"/>
                </a:solidFill>
                <a:latin typeface="Consolas"/>
                <a:ea typeface="Consolas"/>
                <a:cs typeface="Consolas"/>
                <a:sym typeface="Consolas"/>
              </a:rPr>
              <a:t>, </a:t>
            </a:r>
            <a:r>
              <a:rPr lang="en" sz="2400" b="0" i="0" u="none" strike="noStrike" cap="none">
                <a:solidFill>
                  <a:srgbClr val="38761D"/>
                </a:solidFill>
                <a:latin typeface="Consolas"/>
                <a:ea typeface="Consolas"/>
                <a:cs typeface="Consolas"/>
                <a:sym typeface="Consolas"/>
              </a:rPr>
              <a:t>(1, 5, 6)</a:t>
            </a:r>
            <a:r>
              <a:rPr lang="en" sz="2400" b="0" i="0" u="none" strike="noStrike" cap="none">
                <a:solidFill>
                  <a:srgbClr val="000000"/>
                </a:solidFill>
                <a:latin typeface="Consolas"/>
                <a:ea typeface="Consolas"/>
                <a:cs typeface="Consolas"/>
                <a:sym typeface="Consolas"/>
              </a:rPr>
              <a:t>, </a:t>
            </a:r>
            <a:r>
              <a:rPr lang="en" sz="2400" b="0" i="0" u="none" strike="noStrike" cap="none">
                <a:solidFill>
                  <a:srgbClr val="B45F06"/>
                </a:solidFill>
                <a:latin typeface="Consolas"/>
                <a:ea typeface="Consolas"/>
                <a:cs typeface="Consolas"/>
                <a:sym typeface="Consolas"/>
              </a:rPr>
              <a:t>(1, 5, 7)</a:t>
            </a:r>
            <a:r>
              <a:rPr lang="en" sz="24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0"/>
                                        </p:tgtEl>
                                        <p:attrNameLst>
                                          <p:attrName>style.visibility</p:attrName>
                                        </p:attrNameLst>
                                      </p:cBhvr>
                                      <p:to>
                                        <p:strVal val="visible"/>
                                      </p:to>
                                    </p:set>
                                    <p:animEffect transition="in" filter="fade">
                                      <p:cBhvr>
                                        <p:cTn id="7" dur="1"/>
                                        <p:tgtEl>
                                          <p:spTgt spid="1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
                                        <p:tgtEl>
                                          <p:spTgt spid="1130"/>
                                        </p:tgtEl>
                                      </p:cBhvr>
                                    </p:animEffect>
                                    <p:set>
                                      <p:cBhvr>
                                        <p:cTn id="12" dur="1" fill="hold">
                                          <p:stCondLst>
                                            <p:cond delay="1"/>
                                          </p:stCondLst>
                                        </p:cTn>
                                        <p:tgtEl>
                                          <p:spTgt spid="1130"/>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131"/>
                                        </p:tgtEl>
                                        <p:attrNameLst>
                                          <p:attrName>style.visibility</p:attrName>
                                        </p:attrNameLst>
                                      </p:cBhvr>
                                      <p:to>
                                        <p:strVal val="visible"/>
                                      </p:to>
                                    </p:set>
                                    <p:animEffect transition="in" filter="fade">
                                      <p:cBhvr>
                                        <p:cTn id="15" dur="1"/>
                                        <p:tgtEl>
                                          <p:spTgt spid="11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1"/>
                                        <p:tgtEl>
                                          <p:spTgt spid="1131"/>
                                        </p:tgtEl>
                                      </p:cBhvr>
                                    </p:animEffect>
                                    <p:set>
                                      <p:cBhvr>
                                        <p:cTn id="20" dur="1" fill="hold">
                                          <p:stCondLst>
                                            <p:cond delay="1"/>
                                          </p:stCondLst>
                                        </p:cTn>
                                        <p:tgtEl>
                                          <p:spTgt spid="1131"/>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132"/>
                                        </p:tgtEl>
                                        <p:attrNameLst>
                                          <p:attrName>style.visibility</p:attrName>
                                        </p:attrNameLst>
                                      </p:cBhvr>
                                      <p:to>
                                        <p:strVal val="visible"/>
                                      </p:to>
                                    </p:set>
                                    <p:animEffect transition="in" filter="fade">
                                      <p:cBhvr>
                                        <p:cTn id="23" dur="1"/>
                                        <p:tgtEl>
                                          <p:spTgt spid="11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1000"/>
                                        <p:tgtEl>
                                          <p:spTgt spid="1132"/>
                                        </p:tgtEl>
                                      </p:cBhvr>
                                    </p:animEffect>
                                    <p:set>
                                      <p:cBhvr>
                                        <p:cTn id="28" dur="1" fill="hold">
                                          <p:stCondLst>
                                            <p:cond delay="1000"/>
                                          </p:stCondLst>
                                        </p:cTn>
                                        <p:tgtEl>
                                          <p:spTgt spid="1132"/>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133"/>
                                        </p:tgtEl>
                                        <p:attrNameLst>
                                          <p:attrName>style.visibility</p:attrName>
                                        </p:attrNameLst>
                                      </p:cBhvr>
                                      <p:to>
                                        <p:strVal val="visible"/>
                                      </p:to>
                                    </p:set>
                                    <p:animEffect transition="in" filter="fade">
                                      <p:cBhvr>
                                        <p:cTn id="31" dur="1"/>
                                        <p:tgtEl>
                                          <p:spTgt spid="11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00"/>
                                        <p:tgtEl>
                                          <p:spTgt spid="1133"/>
                                        </p:tgtEl>
                                      </p:cBhvr>
                                    </p:animEffect>
                                    <p:set>
                                      <p:cBhvr>
                                        <p:cTn id="36" dur="1" fill="hold">
                                          <p:stCondLst>
                                            <p:cond delay="1000"/>
                                          </p:stCondLst>
                                        </p:cTn>
                                        <p:tgtEl>
                                          <p:spTgt spid="11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17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Trees (Binary: HARD!)</a:t>
            </a:r>
            <a:endParaRPr/>
          </a:p>
        </p:txBody>
      </p:sp>
      <p:sp>
        <p:nvSpPr>
          <p:cNvPr id="1140" name="Google Shape;1140;p170"/>
          <p:cNvSpPr txBox="1">
            <a:spLocks noGrp="1"/>
          </p:cNvSpPr>
          <p:nvPr>
            <p:ph type="body" idx="1"/>
          </p:nvPr>
        </p:nvSpPr>
        <p:spPr>
          <a:xfrm>
            <a:off x="457200" y="1200150"/>
            <a:ext cx="8229600" cy="381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500" b="0" i="0" u="none" strike="noStrike" cap="none">
                <a:solidFill>
                  <a:schemeClr val="dk1"/>
                </a:solidFill>
                <a:latin typeface="Consolas"/>
                <a:ea typeface="Consolas"/>
                <a:cs typeface="Consolas"/>
                <a:sym typeface="Consolas"/>
              </a:rPr>
              <a:t>def all_paths(t):</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if t is BTree.empty:</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return []</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if t.branches == ():</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return [(t.entry,)]</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paths_in_left = all_paths(t.left)</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paths_in_right = all_paths(t.right)</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result = []</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for path in paths_in_left + paths_in_right:</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result.append((t.entry,) + path)</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rgbClr val="073763"/>
                </a:solidFill>
                <a:latin typeface="Consolas"/>
                <a:ea typeface="Consolas"/>
                <a:cs typeface="Consolas"/>
                <a:sym typeface="Consolas"/>
              </a:rPr>
              <a:t>    return result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0">
                                            <p:txEl>
                                              <p:pRg st="0" end="0"/>
                                            </p:txEl>
                                          </p:spTgt>
                                        </p:tgtEl>
                                        <p:attrNameLst>
                                          <p:attrName>style.visibility</p:attrName>
                                        </p:attrNameLst>
                                      </p:cBhvr>
                                      <p:to>
                                        <p:strVal val="visible"/>
                                      </p:to>
                                    </p:set>
                                    <p:animEffect transition="in" filter="fade">
                                      <p:cBhvr>
                                        <p:cTn id="7" dur="1000"/>
                                        <p:tgtEl>
                                          <p:spTgt spid="1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0">
                                            <p:txEl>
                                              <p:pRg st="1" end="1"/>
                                            </p:txEl>
                                          </p:spTgt>
                                        </p:tgtEl>
                                        <p:attrNameLst>
                                          <p:attrName>style.visibility</p:attrName>
                                        </p:attrNameLst>
                                      </p:cBhvr>
                                      <p:to>
                                        <p:strVal val="visible"/>
                                      </p:to>
                                    </p:set>
                                    <p:animEffect transition="in" filter="fade">
                                      <p:cBhvr>
                                        <p:cTn id="12" dur="1000"/>
                                        <p:tgtEl>
                                          <p:spTgt spid="1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0">
                                            <p:txEl>
                                              <p:pRg st="2" end="2"/>
                                            </p:txEl>
                                          </p:spTgt>
                                        </p:tgtEl>
                                        <p:attrNameLst>
                                          <p:attrName>style.visibility</p:attrName>
                                        </p:attrNameLst>
                                      </p:cBhvr>
                                      <p:to>
                                        <p:strVal val="visible"/>
                                      </p:to>
                                    </p:set>
                                    <p:animEffect transition="in" filter="fade">
                                      <p:cBhvr>
                                        <p:cTn id="17" dur="1000"/>
                                        <p:tgtEl>
                                          <p:spTgt spid="11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0">
                                            <p:txEl>
                                              <p:pRg st="3" end="3"/>
                                            </p:txEl>
                                          </p:spTgt>
                                        </p:tgtEl>
                                        <p:attrNameLst>
                                          <p:attrName>style.visibility</p:attrName>
                                        </p:attrNameLst>
                                      </p:cBhvr>
                                      <p:to>
                                        <p:strVal val="visible"/>
                                      </p:to>
                                    </p:set>
                                    <p:animEffect transition="in" filter="fade">
                                      <p:cBhvr>
                                        <p:cTn id="22" dur="1000"/>
                                        <p:tgtEl>
                                          <p:spTgt spid="11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40">
                                            <p:txEl>
                                              <p:pRg st="4" end="4"/>
                                            </p:txEl>
                                          </p:spTgt>
                                        </p:tgtEl>
                                        <p:attrNameLst>
                                          <p:attrName>style.visibility</p:attrName>
                                        </p:attrNameLst>
                                      </p:cBhvr>
                                      <p:to>
                                        <p:strVal val="visible"/>
                                      </p:to>
                                    </p:set>
                                    <p:animEffect transition="in" filter="fade">
                                      <p:cBhvr>
                                        <p:cTn id="27" dur="1000"/>
                                        <p:tgtEl>
                                          <p:spTgt spid="11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40">
                                            <p:txEl>
                                              <p:pRg st="5" end="5"/>
                                            </p:txEl>
                                          </p:spTgt>
                                        </p:tgtEl>
                                        <p:attrNameLst>
                                          <p:attrName>style.visibility</p:attrName>
                                        </p:attrNameLst>
                                      </p:cBhvr>
                                      <p:to>
                                        <p:strVal val="visible"/>
                                      </p:to>
                                    </p:set>
                                    <p:animEffect transition="in" filter="fade">
                                      <p:cBhvr>
                                        <p:cTn id="32" dur="1000"/>
                                        <p:tgtEl>
                                          <p:spTgt spid="114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40">
                                            <p:txEl>
                                              <p:pRg st="6" end="6"/>
                                            </p:txEl>
                                          </p:spTgt>
                                        </p:tgtEl>
                                        <p:attrNameLst>
                                          <p:attrName>style.visibility</p:attrName>
                                        </p:attrNameLst>
                                      </p:cBhvr>
                                      <p:to>
                                        <p:strVal val="visible"/>
                                      </p:to>
                                    </p:set>
                                    <p:animEffect transition="in" filter="fade">
                                      <p:cBhvr>
                                        <p:cTn id="37" dur="1000"/>
                                        <p:tgtEl>
                                          <p:spTgt spid="114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0">
                                            <p:txEl>
                                              <p:pRg st="7" end="7"/>
                                            </p:txEl>
                                          </p:spTgt>
                                        </p:tgtEl>
                                        <p:attrNameLst>
                                          <p:attrName>style.visibility</p:attrName>
                                        </p:attrNameLst>
                                      </p:cBhvr>
                                      <p:to>
                                        <p:strVal val="visible"/>
                                      </p:to>
                                    </p:set>
                                    <p:animEffect transition="in" filter="fade">
                                      <p:cBhvr>
                                        <p:cTn id="42" dur="1000"/>
                                        <p:tgtEl>
                                          <p:spTgt spid="114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40">
                                            <p:txEl>
                                              <p:pRg st="8" end="8"/>
                                            </p:txEl>
                                          </p:spTgt>
                                        </p:tgtEl>
                                        <p:attrNameLst>
                                          <p:attrName>style.visibility</p:attrName>
                                        </p:attrNameLst>
                                      </p:cBhvr>
                                      <p:to>
                                        <p:strVal val="visible"/>
                                      </p:to>
                                    </p:set>
                                    <p:animEffect transition="in" filter="fade">
                                      <p:cBhvr>
                                        <p:cTn id="47" dur="1000"/>
                                        <p:tgtEl>
                                          <p:spTgt spid="114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40">
                                            <p:txEl>
                                              <p:pRg st="9" end="9"/>
                                            </p:txEl>
                                          </p:spTgt>
                                        </p:tgtEl>
                                        <p:attrNameLst>
                                          <p:attrName>style.visibility</p:attrName>
                                        </p:attrNameLst>
                                      </p:cBhvr>
                                      <p:to>
                                        <p:strVal val="visible"/>
                                      </p:to>
                                    </p:set>
                                    <p:animEffect transition="in" filter="fade">
                                      <p:cBhvr>
                                        <p:cTn id="52" dur="1000"/>
                                        <p:tgtEl>
                                          <p:spTgt spid="114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40">
                                            <p:txEl>
                                              <p:pRg st="10" end="10"/>
                                            </p:txEl>
                                          </p:spTgt>
                                        </p:tgtEl>
                                        <p:attrNameLst>
                                          <p:attrName>style.visibility</p:attrName>
                                        </p:attrNameLst>
                                      </p:cBhvr>
                                      <p:to>
                                        <p:strVal val="visible"/>
                                      </p:to>
                                    </p:set>
                                    <p:animEffect transition="in" filter="fade">
                                      <p:cBhvr>
                                        <p:cTn id="57" dur="1000"/>
                                        <p:tgtEl>
                                          <p:spTgt spid="114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40">
                                            <p:txEl>
                                              <p:pRg st="11" end="11"/>
                                            </p:txEl>
                                          </p:spTgt>
                                        </p:tgtEl>
                                        <p:attrNameLst>
                                          <p:attrName>style.visibility</p:attrName>
                                        </p:attrNameLst>
                                      </p:cBhvr>
                                      <p:to>
                                        <p:strVal val="visible"/>
                                      </p:to>
                                    </p:set>
                                    <p:animEffect transition="in" filter="fade">
                                      <p:cBhvr>
                                        <p:cTn id="62" dur="1000"/>
                                        <p:tgtEl>
                                          <p:spTgt spid="114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7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Next Topic: Orders of Growth</a:t>
            </a:r>
            <a:endParaRPr/>
          </a:p>
        </p:txBody>
      </p:sp>
      <p:pic>
        <p:nvPicPr>
          <p:cNvPr id="1146" name="Google Shape;1146;p171" descr="big-o11.png"/>
          <p:cNvPicPr preferRelativeResize="0"/>
          <p:nvPr/>
        </p:nvPicPr>
        <p:blipFill rotWithShape="1">
          <a:blip r:embed="rId3">
            <a:alphaModFix/>
          </a:blip>
          <a:srcRect/>
          <a:stretch/>
        </p:blipFill>
        <p:spPr>
          <a:xfrm>
            <a:off x="2510412" y="1473375"/>
            <a:ext cx="3092380" cy="3179325"/>
          </a:xfrm>
          <a:prstGeom prst="rect">
            <a:avLst/>
          </a:prstGeom>
          <a:noFill/>
          <a:ln>
            <a:noFill/>
          </a:ln>
        </p:spPr>
      </p:pic>
      <p:sp>
        <p:nvSpPr>
          <p:cNvPr id="1147" name="Google Shape;1147;p171"/>
          <p:cNvSpPr/>
          <p:nvPr/>
        </p:nvSpPr>
        <p:spPr>
          <a:xfrm>
            <a:off x="3754350" y="2907488"/>
            <a:ext cx="1482900" cy="311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17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 Review </a:t>
            </a:r>
            <a:endParaRPr/>
          </a:p>
        </p:txBody>
      </p:sp>
      <p:sp>
        <p:nvSpPr>
          <p:cNvPr id="1153" name="Google Shape;1153;p172"/>
          <p:cNvSpPr txBox="1">
            <a:spLocks noGrp="1"/>
          </p:cNvSpPr>
          <p:nvPr>
            <p:ph type="body" idx="1"/>
          </p:nvPr>
        </p:nvSpPr>
        <p:spPr>
          <a:xfrm>
            <a:off x="457200" y="1200150"/>
            <a:ext cx="8229600" cy="373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Way of expressing how long a function/program takes to execute in terms of the size of its input as it grows very large (given as a variable, usually n).</a:t>
            </a:r>
            <a:endParaRPr sz="2000"/>
          </a:p>
          <a:p>
            <a:pPr marL="0" marR="0" lvl="0" indent="0" algn="l" rtl="0">
              <a:lnSpc>
                <a:spcPct val="100000"/>
              </a:lnSpc>
              <a:spcBef>
                <a:spcPts val="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Big </a:t>
            </a:r>
            <a:r>
              <a:rPr lang="en" sz="2000" b="1" i="0" u="none" strike="noStrike" cap="none">
                <a:solidFill>
                  <a:srgbClr val="252525"/>
                </a:solidFill>
                <a:highlight>
                  <a:srgbClr val="FFFFFF"/>
                </a:highlight>
                <a:latin typeface="Arial"/>
                <a:ea typeface="Arial"/>
                <a:cs typeface="Arial"/>
                <a:sym typeface="Arial"/>
              </a:rPr>
              <a:t>Ө</a:t>
            </a:r>
            <a:r>
              <a:rPr lang="en" sz="2000" b="0" i="0" u="none" strike="noStrike" cap="none">
                <a:solidFill>
                  <a:schemeClr val="dk1"/>
                </a:solidFill>
                <a:latin typeface="Arial"/>
                <a:ea typeface="Arial"/>
                <a:cs typeface="Arial"/>
                <a:sym typeface="Arial"/>
              </a:rPr>
              <a:t> Notation: Throw away constants in front of variable:</a:t>
            </a:r>
            <a:endParaRPr sz="2000"/>
          </a:p>
          <a:p>
            <a:pPr marL="0" marR="0" lvl="0" indent="0" algn="l" rtl="0">
              <a:lnSpc>
                <a:spcPct val="100000"/>
              </a:lnSpc>
              <a:spcBef>
                <a:spcPts val="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25n</a:t>
            </a:r>
            <a:r>
              <a:rPr lang="en" sz="2000" b="0" i="0" u="none" strike="noStrike" cap="none" baseline="30000">
                <a:solidFill>
                  <a:schemeClr val="dk1"/>
                </a:solidFill>
                <a:latin typeface="Arial"/>
                <a:ea typeface="Arial"/>
                <a:cs typeface="Arial"/>
                <a:sym typeface="Arial"/>
              </a:rPr>
              <a:t>2</a:t>
            </a:r>
            <a:r>
              <a:rPr lang="en" sz="2000" b="0" i="0" u="none" strike="noStrike" cap="none">
                <a:solidFill>
                  <a:schemeClr val="dk1"/>
                </a:solidFill>
                <a:latin typeface="Arial"/>
                <a:ea typeface="Arial"/>
                <a:cs typeface="Arial"/>
                <a:sym typeface="Arial"/>
              </a:rPr>
              <a:t> ---&gt; </a:t>
            </a:r>
            <a:r>
              <a:rPr lang="en" sz="2000" b="1" i="0" u="none" strike="noStrike" cap="none">
                <a:solidFill>
                  <a:srgbClr val="252525"/>
                </a:solidFill>
                <a:highlight>
                  <a:srgbClr val="FFFFFF"/>
                </a:highlight>
                <a:latin typeface="Arial"/>
                <a:ea typeface="Arial"/>
                <a:cs typeface="Arial"/>
                <a:sym typeface="Arial"/>
              </a:rPr>
              <a:t>Ө</a:t>
            </a:r>
            <a:r>
              <a:rPr lang="en" sz="2000" b="0" i="0" u="none" strike="noStrike" cap="none">
                <a:solidFill>
                  <a:schemeClr val="dk1"/>
                </a:solidFill>
                <a:latin typeface="Arial"/>
                <a:ea typeface="Arial"/>
                <a:cs typeface="Arial"/>
                <a:sym typeface="Arial"/>
              </a:rPr>
              <a:t>(n</a:t>
            </a:r>
            <a:r>
              <a:rPr lang="en" sz="2000" b="0" i="0" u="none" strike="noStrike" cap="none" baseline="30000">
                <a:solidFill>
                  <a:schemeClr val="dk1"/>
                </a:solidFill>
                <a:latin typeface="Arial"/>
                <a:ea typeface="Arial"/>
                <a:cs typeface="Arial"/>
                <a:sym typeface="Arial"/>
              </a:rPr>
              <a:t>2</a:t>
            </a:r>
            <a:r>
              <a:rPr lang="en" sz="2000" b="0" i="0" u="none" strike="noStrike" cap="none">
                <a:solidFill>
                  <a:schemeClr val="dk1"/>
                </a:solidFill>
                <a:latin typeface="Arial"/>
                <a:ea typeface="Arial"/>
                <a:cs typeface="Arial"/>
                <a:sym typeface="Arial"/>
              </a:rPr>
              <a:t>)</a:t>
            </a:r>
            <a:endParaRPr sz="2000"/>
          </a:p>
          <a:p>
            <a:pPr marL="0" marR="0" lvl="0" indent="0" algn="l" rtl="0">
              <a:lnSpc>
                <a:spcPct val="100000"/>
              </a:lnSpc>
              <a:spcBef>
                <a:spcPts val="0"/>
              </a:spcBef>
              <a:spcAft>
                <a:spcPts val="0"/>
              </a:spcAft>
              <a:buClr>
                <a:schemeClr val="dk1"/>
              </a:buClr>
              <a:buFont typeface="Arial"/>
              <a:buNone/>
            </a:pPr>
            <a:endParaRPr sz="2000"/>
          </a:p>
          <a:p>
            <a:pPr marL="0" marR="0" lvl="0" indent="0" algn="l" rtl="0">
              <a:lnSpc>
                <a:spcPct val="100000"/>
              </a:lnSpc>
              <a:spcBef>
                <a:spcPts val="0"/>
              </a:spcBef>
              <a:spcAft>
                <a:spcPts val="0"/>
              </a:spcAft>
              <a:buClr>
                <a:schemeClr val="dk1"/>
              </a:buClr>
              <a:buFont typeface="Arial"/>
              <a:buNone/>
            </a:pPr>
            <a:r>
              <a:rPr lang="en" sz="2000"/>
              <a:t>Throw away smaller terms:</a:t>
            </a:r>
            <a:endParaRPr sz="2000"/>
          </a:p>
          <a:p>
            <a:pPr marL="0" marR="0" lvl="0" indent="0" algn="l" rtl="0">
              <a:lnSpc>
                <a:spcPct val="100000"/>
              </a:lnSpc>
              <a:spcBef>
                <a:spcPts val="0"/>
              </a:spcBef>
              <a:spcAft>
                <a:spcPts val="0"/>
              </a:spcAft>
              <a:buClr>
                <a:schemeClr val="dk1"/>
              </a:buClr>
              <a:buFont typeface="Arial"/>
              <a:buNone/>
            </a:pPr>
            <a:endParaRPr sz="2000"/>
          </a:p>
          <a:p>
            <a:pPr marL="0" lvl="0" indent="0" algn="l" rtl="0">
              <a:spcBef>
                <a:spcPts val="0"/>
              </a:spcBef>
              <a:spcAft>
                <a:spcPts val="0"/>
              </a:spcAft>
              <a:buClr>
                <a:schemeClr val="dk1"/>
              </a:buClr>
              <a:buFont typeface="Arial"/>
              <a:buNone/>
            </a:pPr>
            <a:r>
              <a:rPr lang="en" sz="2000"/>
              <a:t>n</a:t>
            </a:r>
            <a:r>
              <a:rPr lang="en" sz="2000" baseline="30000"/>
              <a:t>2</a:t>
            </a:r>
            <a:r>
              <a:rPr lang="en" sz="2000"/>
              <a:t> + 1000n ---&gt; </a:t>
            </a:r>
            <a:r>
              <a:rPr lang="en" sz="2000" b="1">
                <a:solidFill>
                  <a:srgbClr val="252525"/>
                </a:solidFill>
                <a:highlight>
                  <a:schemeClr val="lt1"/>
                </a:highlight>
              </a:rPr>
              <a:t>Ө</a:t>
            </a:r>
            <a:r>
              <a:rPr lang="en" sz="2000"/>
              <a:t>(n</a:t>
            </a:r>
            <a:r>
              <a:rPr lang="en" sz="2000" baseline="30000"/>
              <a:t>2</a:t>
            </a:r>
            <a:r>
              <a:rPr lang="en" sz="2000"/>
              <a:t>)</a:t>
            </a:r>
            <a:endParaRPr sz="2000"/>
          </a:p>
          <a:p>
            <a:pPr marL="0" marR="0" lvl="0" indent="0" algn="l" rtl="0">
              <a:lnSpc>
                <a:spcPct val="100000"/>
              </a:lnSpc>
              <a:spcBef>
                <a:spcPts val="0"/>
              </a:spcBef>
              <a:spcAft>
                <a:spcPts val="0"/>
              </a:spcAft>
              <a:buClr>
                <a:schemeClr val="dk1"/>
              </a:buClr>
              <a:buFont typeface="Arial"/>
              <a:buNone/>
            </a:pPr>
            <a:endParaRPr sz="200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17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159" name="Google Shape;1159;p17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Keep in mind what happens as </a:t>
            </a:r>
            <a:r>
              <a:rPr lang="en" sz="2400" b="0" i="0" u="none" strike="noStrike" cap="none">
                <a:solidFill>
                  <a:srgbClr val="FF0000"/>
                </a:solidFill>
                <a:latin typeface="Consolas"/>
                <a:ea typeface="Consolas"/>
                <a:cs typeface="Consolas"/>
                <a:sym typeface="Consolas"/>
              </a:rPr>
              <a:t>n</a:t>
            </a:r>
            <a:r>
              <a:rPr lang="en" sz="2400" b="0" i="0" u="none" strike="noStrike" cap="none">
                <a:solidFill>
                  <a:schemeClr val="dk1"/>
                </a:solidFill>
                <a:latin typeface="Arial"/>
                <a:ea typeface="Arial"/>
                <a:cs typeface="Arial"/>
                <a:sym typeface="Arial"/>
              </a:rPr>
              <a:t> grows large.</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def func(n):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for i in range(n // 2):</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print(i)</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return n</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17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165" name="Google Shape;1165;p17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Keep in mind what happens as </a:t>
            </a:r>
            <a:r>
              <a:rPr lang="en" sz="1800" b="0" i="0" u="none" strike="noStrike" cap="none">
                <a:solidFill>
                  <a:srgbClr val="FF0000"/>
                </a:solidFill>
                <a:latin typeface="Consolas"/>
                <a:ea typeface="Consolas"/>
                <a:cs typeface="Consolas"/>
                <a:sym typeface="Consolas"/>
              </a:rPr>
              <a:t>n</a:t>
            </a:r>
            <a:r>
              <a:rPr lang="en" sz="1800" b="0" i="0" u="none" strike="noStrike" cap="none">
                <a:solidFill>
                  <a:schemeClr val="dk1"/>
                </a:solidFill>
                <a:latin typeface="Arial"/>
                <a:ea typeface="Arial"/>
                <a:cs typeface="Arial"/>
                <a:sym typeface="Arial"/>
              </a:rPr>
              <a:t> grows large.</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def func(n):</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for i in range(n // 2):</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print(i)</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return n</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800" b="1" i="0" u="none" strike="noStrike" cap="none">
                <a:solidFill>
                  <a:srgbClr val="252525"/>
                </a:solidFill>
                <a:highlight>
                  <a:srgbClr val="FFFFFF"/>
                </a:highlight>
                <a:latin typeface="Arial"/>
                <a:ea typeface="Arial"/>
                <a:cs typeface="Arial"/>
                <a:sym typeface="Arial"/>
              </a:rPr>
              <a:t>Ө</a:t>
            </a:r>
            <a:r>
              <a:rPr lang="en" sz="1800" b="1" i="0" u="none" strike="noStrike" cap="none">
                <a:solidFill>
                  <a:schemeClr val="dk1"/>
                </a:solidFill>
                <a:latin typeface="Arial"/>
                <a:ea typeface="Arial"/>
                <a:cs typeface="Arial"/>
                <a:sym typeface="Arial"/>
              </a:rPr>
              <a:t>(n)</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17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171" name="Google Shape;1171;p17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def denero(denero): </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denero = 5 * denero</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john = denero**2</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while (john &gt; 0):</a:t>
            </a:r>
            <a:br>
              <a:rPr lang="en" sz="2400" b="0" i="0" u="none" strike="noStrike" cap="none">
                <a:solidFill>
                  <a:schemeClr val="dk1"/>
                </a:solidFill>
                <a:latin typeface="Consolas"/>
                <a:ea typeface="Consolas"/>
                <a:cs typeface="Consolas"/>
                <a:sym typeface="Consolas"/>
              </a:rPr>
            </a:br>
            <a:r>
              <a:rPr lang="en" sz="2400" b="0" i="0" u="none" strike="noStrike" cap="none">
                <a:solidFill>
                  <a:schemeClr val="dk1"/>
                </a:solidFill>
                <a:latin typeface="Consolas"/>
                <a:ea typeface="Consolas"/>
                <a:cs typeface="Consolas"/>
                <a:sym typeface="Consolas"/>
              </a:rPr>
              <a:t>		print (“Announcements!”)</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john = john - 1</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400" b="1"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Lists : Scope</a:t>
            </a:r>
            <a:endParaRPr/>
          </a:p>
        </p:txBody>
      </p:sp>
      <p:sp>
        <p:nvSpPr>
          <p:cNvPr id="220" name="Google Shape;220;p4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lst = [1, 2, 3, 4, 5]</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def add_five(to_be_changed):</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for item in to_be_changed:</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item += 5</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 add_five(lst)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 lst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What would be the result?</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17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177" name="Google Shape;1177;p176"/>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def denero(denero): </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denero = 5 * denero</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john = denero**2</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while (john &gt; 0):</a:t>
            </a:r>
            <a:br>
              <a:rPr lang="en" sz="1800" b="0" i="0" u="none" strike="noStrike" cap="none">
                <a:solidFill>
                  <a:schemeClr val="dk1"/>
                </a:solidFill>
                <a:latin typeface="Consolas"/>
                <a:ea typeface="Consolas"/>
                <a:cs typeface="Consolas"/>
                <a:sym typeface="Consolas"/>
              </a:rPr>
            </a:br>
            <a:r>
              <a:rPr lang="en" sz="1800" b="0" i="0" u="none" strike="noStrike" cap="none">
                <a:solidFill>
                  <a:schemeClr val="dk1"/>
                </a:solidFill>
                <a:latin typeface="Consolas"/>
                <a:ea typeface="Consolas"/>
                <a:cs typeface="Consolas"/>
                <a:sym typeface="Consolas"/>
              </a:rPr>
              <a:t>		print (“Announcements!”)</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john = john - 1</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800" b="1" i="0" u="none" strike="noStrike" cap="none">
                <a:solidFill>
                  <a:srgbClr val="252525"/>
                </a:solidFill>
                <a:highlight>
                  <a:srgbClr val="FFFFFF"/>
                </a:highlight>
                <a:latin typeface="Arial"/>
                <a:ea typeface="Arial"/>
                <a:cs typeface="Arial"/>
                <a:sym typeface="Arial"/>
              </a:rPr>
              <a:t>Ө</a:t>
            </a:r>
            <a:r>
              <a:rPr lang="en" sz="1800" b="1" i="0" u="none" strike="noStrike" cap="none">
                <a:solidFill>
                  <a:schemeClr val="dk1"/>
                </a:solidFill>
                <a:latin typeface="Arial"/>
                <a:ea typeface="Arial"/>
                <a:cs typeface="Arial"/>
                <a:sym typeface="Arial"/>
              </a:rPr>
              <a:t>(denero</a:t>
            </a:r>
            <a:r>
              <a:rPr lang="en" sz="1800" b="1" i="0" u="none" strike="noStrike" cap="none" baseline="30000">
                <a:solidFill>
                  <a:schemeClr val="dk1"/>
                </a:solidFill>
                <a:latin typeface="Arial"/>
                <a:ea typeface="Arial"/>
                <a:cs typeface="Arial"/>
                <a:sym typeface="Arial"/>
              </a:rPr>
              <a:t>2</a:t>
            </a:r>
            <a:r>
              <a:rPr lang="en" sz="1800" b="1" i="0" u="none" strike="noStrike" cap="none">
                <a:solidFill>
                  <a:schemeClr val="dk1"/>
                </a:solidFill>
                <a:latin typeface="Arial"/>
                <a:ea typeface="Arial"/>
                <a:cs typeface="Arial"/>
                <a:sym typeface="Arial"/>
              </a:rPr>
              <a:t>)</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17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183" name="Google Shape;1183;p17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def doge(n):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if n &lt;= 1:</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print (“Wow”)</a:t>
            </a:r>
            <a:endParaRPr/>
          </a:p>
          <a:p>
            <a:pPr marL="914400" marR="0" lvl="0" indent="38100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return 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return doge(n - 1) + doge(n - 2)</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17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189" name="Google Shape;1189;p17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def doge(n):</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if n &lt;= 1:</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print (“Much wow”)</a:t>
            </a:r>
            <a:endParaRPr/>
          </a:p>
          <a:p>
            <a:pPr marL="914400" marR="0" lvl="0" indent="0" algn="l" rtl="0">
              <a:lnSpc>
                <a:spcPct val="100000"/>
              </a:lnSpc>
              <a:spcBef>
                <a:spcPts val="0"/>
              </a:spcBef>
              <a:spcAft>
                <a:spcPts val="0"/>
              </a:spcAft>
              <a:buClr>
                <a:schemeClr val="dk1"/>
              </a:buClr>
              <a:buFont typeface="Arial"/>
              <a:buNone/>
            </a:pPr>
            <a:r>
              <a:rPr lang="en" sz="2000">
                <a:latin typeface="Consolas"/>
                <a:ea typeface="Consolas"/>
                <a:cs typeface="Consolas"/>
                <a:sym typeface="Consolas"/>
              </a:rPr>
              <a:t>  </a:t>
            </a:r>
            <a:r>
              <a:rPr lang="en" sz="2000" b="0" i="0" u="none" strike="noStrike" cap="none">
                <a:solidFill>
                  <a:schemeClr val="dk1"/>
                </a:solidFill>
                <a:latin typeface="Consolas"/>
                <a:ea typeface="Consolas"/>
                <a:cs typeface="Consolas"/>
                <a:sym typeface="Consolas"/>
              </a:rPr>
              <a:t>return n</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return doge(n - 1) + doge(n - 2)</a:t>
            </a:r>
            <a:endParaRPr/>
          </a:p>
          <a:p>
            <a:pPr marL="0" marR="0" lvl="0" indent="0" algn="l" rtl="0">
              <a:lnSpc>
                <a:spcPct val="100000"/>
              </a:lnSpc>
              <a:spcBef>
                <a:spcPts val="0"/>
              </a:spcBef>
              <a:spcAft>
                <a:spcPts val="0"/>
              </a:spcAft>
              <a:buClr>
                <a:schemeClr val="dk1"/>
              </a:buClr>
              <a:buFont typeface="Arial"/>
              <a:buNone/>
            </a:pPr>
            <a:endParaRPr sz="20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000" b="1" i="0" u="none" strike="noStrike" cap="none">
                <a:solidFill>
                  <a:srgbClr val="252525"/>
                </a:solidFill>
                <a:highlight>
                  <a:srgbClr val="FFFFFF"/>
                </a:highlight>
                <a:latin typeface="Arial"/>
                <a:ea typeface="Arial"/>
                <a:cs typeface="Arial"/>
                <a:sym typeface="Arial"/>
              </a:rPr>
              <a:t>Ө</a:t>
            </a:r>
            <a:r>
              <a:rPr lang="en" sz="2000" b="1" i="0" u="none" strike="noStrike" cap="none">
                <a:solidFill>
                  <a:schemeClr val="dk1"/>
                </a:solidFill>
                <a:latin typeface="Arial"/>
                <a:ea typeface="Arial"/>
                <a:cs typeface="Arial"/>
                <a:sym typeface="Arial"/>
              </a:rPr>
              <a:t>(2</a:t>
            </a:r>
            <a:r>
              <a:rPr lang="en" sz="2000" b="1" i="0" u="none" strike="noStrike" cap="none" baseline="30000">
                <a:solidFill>
                  <a:schemeClr val="dk1"/>
                </a:solidFill>
                <a:latin typeface="Arial"/>
                <a:ea typeface="Arial"/>
                <a:cs typeface="Arial"/>
                <a:sym typeface="Arial"/>
              </a:rPr>
              <a:t>n</a:t>
            </a:r>
            <a:r>
              <a:rPr lang="en" sz="2000" b="1" i="0" u="none" strike="noStrike" cap="none">
                <a:solidFill>
                  <a:schemeClr val="dk1"/>
                </a:solidFill>
                <a:latin typeface="Arial"/>
                <a:ea typeface="Arial"/>
                <a:cs typeface="Arial"/>
                <a:sym typeface="Arial"/>
              </a:rPr>
              <a:t>)</a:t>
            </a:r>
            <a:endParaRPr/>
          </a:p>
        </p:txBody>
      </p:sp>
      <p:pic>
        <p:nvPicPr>
          <p:cNvPr id="1190" name="Google Shape;1190;p178" descr="dogecoin-meme.jpg"/>
          <p:cNvPicPr preferRelativeResize="0"/>
          <p:nvPr/>
        </p:nvPicPr>
        <p:blipFill rotWithShape="1">
          <a:blip r:embed="rId3">
            <a:alphaModFix/>
          </a:blip>
          <a:srcRect/>
          <a:stretch/>
        </p:blipFill>
        <p:spPr>
          <a:xfrm>
            <a:off x="6178595" y="1801175"/>
            <a:ext cx="2581650" cy="1934200"/>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7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196" name="Google Shape;1196;p179"/>
          <p:cNvSpPr/>
          <p:nvPr/>
        </p:nvSpPr>
        <p:spPr>
          <a:xfrm>
            <a:off x="2271450" y="1956775"/>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n-1</a:t>
            </a:r>
            <a:endParaRPr sz="1800"/>
          </a:p>
        </p:txBody>
      </p:sp>
      <p:sp>
        <p:nvSpPr>
          <p:cNvPr id="1197" name="Google Shape;1197;p179"/>
          <p:cNvSpPr/>
          <p:nvPr/>
        </p:nvSpPr>
        <p:spPr>
          <a:xfrm>
            <a:off x="3263625" y="1389250"/>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sp>
        <p:nvSpPr>
          <p:cNvPr id="1198" name="Google Shape;1198;p179"/>
          <p:cNvSpPr/>
          <p:nvPr/>
        </p:nvSpPr>
        <p:spPr>
          <a:xfrm>
            <a:off x="4255800" y="1956775"/>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n-2</a:t>
            </a:r>
            <a:endParaRPr sz="1800"/>
          </a:p>
        </p:txBody>
      </p:sp>
      <p:sp>
        <p:nvSpPr>
          <p:cNvPr id="1199" name="Google Shape;1199;p179"/>
          <p:cNvSpPr/>
          <p:nvPr/>
        </p:nvSpPr>
        <p:spPr>
          <a:xfrm>
            <a:off x="1707950" y="2496000"/>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n-2</a:t>
            </a:r>
            <a:endParaRPr sz="1800"/>
          </a:p>
        </p:txBody>
      </p:sp>
      <p:sp>
        <p:nvSpPr>
          <p:cNvPr id="1200" name="Google Shape;1200;p179"/>
          <p:cNvSpPr/>
          <p:nvPr/>
        </p:nvSpPr>
        <p:spPr>
          <a:xfrm>
            <a:off x="4793975" y="2496000"/>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n-4</a:t>
            </a:r>
            <a:endParaRPr sz="1800"/>
          </a:p>
        </p:txBody>
      </p:sp>
      <p:sp>
        <p:nvSpPr>
          <p:cNvPr id="1201" name="Google Shape;1201;p179"/>
          <p:cNvSpPr/>
          <p:nvPr/>
        </p:nvSpPr>
        <p:spPr>
          <a:xfrm>
            <a:off x="2736613" y="2496000"/>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n-3</a:t>
            </a:r>
            <a:endParaRPr sz="1800"/>
          </a:p>
        </p:txBody>
      </p:sp>
      <p:sp>
        <p:nvSpPr>
          <p:cNvPr id="1202" name="Google Shape;1202;p179"/>
          <p:cNvSpPr/>
          <p:nvPr/>
        </p:nvSpPr>
        <p:spPr>
          <a:xfrm>
            <a:off x="3765300" y="2496000"/>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n-3</a:t>
            </a:r>
            <a:endParaRPr sz="1800"/>
          </a:p>
        </p:txBody>
      </p:sp>
      <p:cxnSp>
        <p:nvCxnSpPr>
          <p:cNvPr id="1203" name="Google Shape;1203;p179"/>
          <p:cNvCxnSpPr>
            <a:stCxn id="1197" idx="3"/>
            <a:endCxn id="1196" idx="0"/>
          </p:cNvCxnSpPr>
          <p:nvPr/>
        </p:nvCxnSpPr>
        <p:spPr>
          <a:xfrm flipH="1">
            <a:off x="2644877" y="1796395"/>
            <a:ext cx="728100" cy="160500"/>
          </a:xfrm>
          <a:prstGeom prst="straightConnector1">
            <a:avLst/>
          </a:prstGeom>
          <a:noFill/>
          <a:ln w="9525" cap="flat" cmpd="sng">
            <a:solidFill>
              <a:schemeClr val="dk2"/>
            </a:solidFill>
            <a:prstDash val="solid"/>
            <a:round/>
            <a:headEnd type="none" w="med" len="med"/>
            <a:tailEnd type="none" w="med" len="med"/>
          </a:ln>
        </p:spPr>
      </p:cxnSp>
      <p:cxnSp>
        <p:nvCxnSpPr>
          <p:cNvPr id="1204" name="Google Shape;1204;p179"/>
          <p:cNvCxnSpPr>
            <a:stCxn id="1197" idx="5"/>
            <a:endCxn id="1198" idx="0"/>
          </p:cNvCxnSpPr>
          <p:nvPr/>
        </p:nvCxnSpPr>
        <p:spPr>
          <a:xfrm>
            <a:off x="3900973" y="1796395"/>
            <a:ext cx="728100" cy="160500"/>
          </a:xfrm>
          <a:prstGeom prst="straightConnector1">
            <a:avLst/>
          </a:prstGeom>
          <a:noFill/>
          <a:ln w="9525" cap="flat" cmpd="sng">
            <a:solidFill>
              <a:schemeClr val="dk2"/>
            </a:solidFill>
            <a:prstDash val="solid"/>
            <a:round/>
            <a:headEnd type="none" w="med" len="med"/>
            <a:tailEnd type="none" w="med" len="med"/>
          </a:ln>
        </p:spPr>
      </p:cxnSp>
      <p:cxnSp>
        <p:nvCxnSpPr>
          <p:cNvPr id="1205" name="Google Shape;1205;p179"/>
          <p:cNvCxnSpPr>
            <a:stCxn id="1196" idx="3"/>
            <a:endCxn id="1199" idx="0"/>
          </p:cNvCxnSpPr>
          <p:nvPr/>
        </p:nvCxnSpPr>
        <p:spPr>
          <a:xfrm flipH="1">
            <a:off x="2081402" y="2363920"/>
            <a:ext cx="299400" cy="132000"/>
          </a:xfrm>
          <a:prstGeom prst="straightConnector1">
            <a:avLst/>
          </a:prstGeom>
          <a:noFill/>
          <a:ln w="9525" cap="flat" cmpd="sng">
            <a:solidFill>
              <a:schemeClr val="dk2"/>
            </a:solidFill>
            <a:prstDash val="solid"/>
            <a:round/>
            <a:headEnd type="none" w="med" len="med"/>
            <a:tailEnd type="none" w="med" len="med"/>
          </a:ln>
        </p:spPr>
      </p:cxnSp>
      <p:cxnSp>
        <p:nvCxnSpPr>
          <p:cNvPr id="1206" name="Google Shape;1206;p179"/>
          <p:cNvCxnSpPr>
            <a:endCxn id="1201" idx="0"/>
          </p:cNvCxnSpPr>
          <p:nvPr/>
        </p:nvCxnSpPr>
        <p:spPr>
          <a:xfrm>
            <a:off x="2908663" y="2364000"/>
            <a:ext cx="201300" cy="132000"/>
          </a:xfrm>
          <a:prstGeom prst="straightConnector1">
            <a:avLst/>
          </a:prstGeom>
          <a:noFill/>
          <a:ln w="9525" cap="flat" cmpd="sng">
            <a:solidFill>
              <a:schemeClr val="dk2"/>
            </a:solidFill>
            <a:prstDash val="solid"/>
            <a:round/>
            <a:headEnd type="none" w="med" len="med"/>
            <a:tailEnd type="none" w="med" len="med"/>
          </a:ln>
        </p:spPr>
      </p:cxnSp>
      <p:cxnSp>
        <p:nvCxnSpPr>
          <p:cNvPr id="1207" name="Google Shape;1207;p179"/>
          <p:cNvCxnSpPr>
            <a:stCxn id="1202" idx="0"/>
            <a:endCxn id="1198" idx="3"/>
          </p:cNvCxnSpPr>
          <p:nvPr/>
        </p:nvCxnSpPr>
        <p:spPr>
          <a:xfrm rot="10800000" flipH="1">
            <a:off x="4138650" y="2364000"/>
            <a:ext cx="226500" cy="132000"/>
          </a:xfrm>
          <a:prstGeom prst="straightConnector1">
            <a:avLst/>
          </a:prstGeom>
          <a:noFill/>
          <a:ln w="9525" cap="flat" cmpd="sng">
            <a:solidFill>
              <a:schemeClr val="dk2"/>
            </a:solidFill>
            <a:prstDash val="solid"/>
            <a:round/>
            <a:headEnd type="none" w="med" len="med"/>
            <a:tailEnd type="none" w="med" len="med"/>
          </a:ln>
        </p:spPr>
      </p:cxnSp>
      <p:cxnSp>
        <p:nvCxnSpPr>
          <p:cNvPr id="1208" name="Google Shape;1208;p179"/>
          <p:cNvCxnSpPr>
            <a:stCxn id="1200" idx="0"/>
            <a:endCxn id="1198" idx="5"/>
          </p:cNvCxnSpPr>
          <p:nvPr/>
        </p:nvCxnSpPr>
        <p:spPr>
          <a:xfrm rot="10800000">
            <a:off x="4893125" y="2364000"/>
            <a:ext cx="274200" cy="132000"/>
          </a:xfrm>
          <a:prstGeom prst="straightConnector1">
            <a:avLst/>
          </a:prstGeom>
          <a:noFill/>
          <a:ln w="9525" cap="flat" cmpd="sng">
            <a:solidFill>
              <a:schemeClr val="dk2"/>
            </a:solidFill>
            <a:prstDash val="solid"/>
            <a:round/>
            <a:headEnd type="none" w="med" len="med"/>
            <a:tailEnd type="none" w="med" len="med"/>
          </a:ln>
        </p:spPr>
      </p:cxnSp>
      <p:sp>
        <p:nvSpPr>
          <p:cNvPr id="1209" name="Google Shape;1209;p179"/>
          <p:cNvSpPr txBox="1"/>
          <p:nvPr/>
        </p:nvSpPr>
        <p:spPr>
          <a:xfrm>
            <a:off x="2195250" y="2831025"/>
            <a:ext cx="2789400" cy="47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t>……</a:t>
            </a:r>
            <a:endParaRPr sz="2400"/>
          </a:p>
        </p:txBody>
      </p:sp>
      <p:sp>
        <p:nvSpPr>
          <p:cNvPr id="1210" name="Google Shape;1210;p179"/>
          <p:cNvSpPr/>
          <p:nvPr/>
        </p:nvSpPr>
        <p:spPr>
          <a:xfrm>
            <a:off x="1262100" y="3390975"/>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211" name="Google Shape;1211;p179"/>
          <p:cNvSpPr/>
          <p:nvPr/>
        </p:nvSpPr>
        <p:spPr>
          <a:xfrm>
            <a:off x="2195250" y="3390975"/>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212" name="Google Shape;1212;p179"/>
          <p:cNvSpPr/>
          <p:nvPr/>
        </p:nvSpPr>
        <p:spPr>
          <a:xfrm>
            <a:off x="3216600" y="3390975"/>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213" name="Google Shape;1213;p179"/>
          <p:cNvSpPr/>
          <p:nvPr/>
        </p:nvSpPr>
        <p:spPr>
          <a:xfrm>
            <a:off x="4237950" y="3390975"/>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0</a:t>
            </a:r>
            <a:endParaRPr sz="1800"/>
          </a:p>
        </p:txBody>
      </p:sp>
      <p:sp>
        <p:nvSpPr>
          <p:cNvPr id="1214" name="Google Shape;1214;p179"/>
          <p:cNvSpPr/>
          <p:nvPr/>
        </p:nvSpPr>
        <p:spPr>
          <a:xfrm>
            <a:off x="5259300" y="3390975"/>
            <a:ext cx="746700" cy="477000"/>
          </a:xfrm>
          <a:prstGeom prst="ellipse">
            <a:avLst/>
          </a:prstGeom>
          <a:solidFill>
            <a:srgbClr val="66DC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0</a:t>
            </a:r>
            <a:endParaRPr sz="1800"/>
          </a:p>
        </p:txBody>
      </p:sp>
      <p:sp>
        <p:nvSpPr>
          <p:cNvPr id="1215" name="Google Shape;1215;p179"/>
          <p:cNvSpPr txBox="1"/>
          <p:nvPr/>
        </p:nvSpPr>
        <p:spPr>
          <a:xfrm>
            <a:off x="6678250" y="1432300"/>
            <a:ext cx="798600" cy="3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1</a:t>
            </a:r>
            <a:endParaRPr sz="1800"/>
          </a:p>
        </p:txBody>
      </p:sp>
      <p:sp>
        <p:nvSpPr>
          <p:cNvPr id="1216" name="Google Shape;1216;p179"/>
          <p:cNvSpPr txBox="1"/>
          <p:nvPr/>
        </p:nvSpPr>
        <p:spPr>
          <a:xfrm>
            <a:off x="6697600" y="1920025"/>
            <a:ext cx="798600" cy="3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2</a:t>
            </a:r>
            <a:endParaRPr sz="1800"/>
          </a:p>
        </p:txBody>
      </p:sp>
      <p:sp>
        <p:nvSpPr>
          <p:cNvPr id="1217" name="Google Shape;1217;p179"/>
          <p:cNvSpPr txBox="1"/>
          <p:nvPr/>
        </p:nvSpPr>
        <p:spPr>
          <a:xfrm>
            <a:off x="6678250" y="2462850"/>
            <a:ext cx="798600" cy="3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4</a:t>
            </a:r>
            <a:endParaRPr sz="1800"/>
          </a:p>
        </p:txBody>
      </p:sp>
      <p:sp>
        <p:nvSpPr>
          <p:cNvPr id="1218" name="Google Shape;1218;p179"/>
          <p:cNvSpPr txBox="1"/>
          <p:nvPr/>
        </p:nvSpPr>
        <p:spPr>
          <a:xfrm>
            <a:off x="6697600" y="3434025"/>
            <a:ext cx="798600" cy="3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2</a:t>
            </a:r>
            <a:r>
              <a:rPr lang="en" sz="1800" baseline="30000"/>
              <a:t>n</a:t>
            </a:r>
            <a:endParaRPr sz="1800" baseline="30000"/>
          </a:p>
        </p:txBody>
      </p:sp>
      <p:sp>
        <p:nvSpPr>
          <p:cNvPr id="1219" name="Google Shape;1219;p179"/>
          <p:cNvSpPr txBox="1"/>
          <p:nvPr/>
        </p:nvSpPr>
        <p:spPr>
          <a:xfrm>
            <a:off x="1125800" y="4219000"/>
            <a:ext cx="5884200" cy="3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1 + 2 + 2</a:t>
            </a:r>
            <a:r>
              <a:rPr lang="en" sz="2400" baseline="30000">
                <a:solidFill>
                  <a:schemeClr val="dk1"/>
                </a:solidFill>
              </a:rPr>
              <a:t>2</a:t>
            </a:r>
            <a:r>
              <a:rPr lang="en" sz="2400"/>
              <a:t> + ... + 2</a:t>
            </a:r>
            <a:r>
              <a:rPr lang="en" sz="2400" baseline="30000"/>
              <a:t>n</a:t>
            </a:r>
            <a:r>
              <a:rPr lang="en" sz="2400">
                <a:solidFill>
                  <a:schemeClr val="dk1"/>
                </a:solidFill>
              </a:rPr>
              <a:t> = 2</a:t>
            </a:r>
            <a:r>
              <a:rPr lang="en" sz="2400" baseline="30000">
                <a:solidFill>
                  <a:schemeClr val="dk1"/>
                </a:solidFill>
              </a:rPr>
              <a:t>n+1</a:t>
            </a:r>
            <a:r>
              <a:rPr lang="en" sz="2400">
                <a:solidFill>
                  <a:schemeClr val="dk1"/>
                </a:solidFill>
              </a:rPr>
              <a:t> - 1 = </a:t>
            </a:r>
            <a:r>
              <a:rPr lang="en" sz="2400">
                <a:solidFill>
                  <a:srgbClr val="252525"/>
                </a:solidFill>
                <a:highlight>
                  <a:schemeClr val="lt1"/>
                </a:highlight>
              </a:rPr>
              <a:t>Ө(</a:t>
            </a:r>
            <a:r>
              <a:rPr lang="en" sz="2400">
                <a:solidFill>
                  <a:schemeClr val="dk1"/>
                </a:solidFill>
              </a:rPr>
              <a:t>2</a:t>
            </a:r>
            <a:r>
              <a:rPr lang="en" sz="2400" baseline="30000">
                <a:solidFill>
                  <a:schemeClr val="dk1"/>
                </a:solidFill>
              </a:rPr>
              <a:t>n</a:t>
            </a:r>
            <a:r>
              <a:rPr lang="en" sz="2400">
                <a:solidFill>
                  <a:srgbClr val="252525"/>
                </a:solidFill>
                <a:highlight>
                  <a:schemeClr val="lt1"/>
                </a:highlight>
              </a:rPr>
              <a:t>)</a:t>
            </a:r>
            <a:endParaRPr sz="2400" baseline="3000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18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accent1"/>
              </a:buClr>
              <a:buFont typeface="Arial"/>
              <a:buNone/>
            </a:pPr>
            <a:r>
              <a:rPr lang="en"/>
              <a:t>Orders of Growth</a:t>
            </a:r>
            <a:endParaRPr/>
          </a:p>
        </p:txBody>
      </p:sp>
      <p:pic>
        <p:nvPicPr>
          <p:cNvPr id="1225" name="Google Shape;1225;p180"/>
          <p:cNvPicPr preferRelativeResize="0"/>
          <p:nvPr/>
        </p:nvPicPr>
        <p:blipFill rotWithShape="1">
          <a:blip r:embed="rId3">
            <a:alphaModFix/>
          </a:blip>
          <a:srcRect/>
          <a:stretch/>
        </p:blipFill>
        <p:spPr>
          <a:xfrm>
            <a:off x="1237550" y="1227837"/>
            <a:ext cx="6230400" cy="3734100"/>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18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31" name="Google Shape;1231;p18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def doge(n):</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if n &lt;= 1:</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print (“Much wow”)</a:t>
            </a:r>
            <a:endParaRPr/>
          </a:p>
          <a:p>
            <a:pPr marL="914400" marR="0" lvl="0" indent="0" algn="l" rtl="0">
              <a:lnSpc>
                <a:spcPct val="100000"/>
              </a:lnSpc>
              <a:spcBef>
                <a:spcPts val="0"/>
              </a:spcBef>
              <a:spcAft>
                <a:spcPts val="0"/>
              </a:spcAft>
              <a:buClr>
                <a:schemeClr val="dk1"/>
              </a:buClr>
              <a:buFont typeface="Arial"/>
              <a:buNone/>
            </a:pPr>
            <a:r>
              <a:rPr lang="en" sz="2000">
                <a:latin typeface="Consolas"/>
                <a:ea typeface="Consolas"/>
                <a:cs typeface="Consolas"/>
                <a:sym typeface="Consolas"/>
              </a:rPr>
              <a:t>  </a:t>
            </a:r>
            <a:r>
              <a:rPr lang="en" sz="2000" b="0" i="0" u="none" strike="noStrike" cap="none">
                <a:solidFill>
                  <a:schemeClr val="dk1"/>
                </a:solidFill>
                <a:latin typeface="Consolas"/>
                <a:ea typeface="Consolas"/>
                <a:cs typeface="Consolas"/>
                <a:sym typeface="Consolas"/>
              </a:rPr>
              <a:t>return n</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return doge(n - 1) + doge(n - 2)</a:t>
            </a:r>
            <a:endParaRPr/>
          </a:p>
          <a:p>
            <a:pPr marL="0" marR="0" lvl="0" indent="0" algn="l" rtl="0">
              <a:lnSpc>
                <a:spcPct val="100000"/>
              </a:lnSpc>
              <a:spcBef>
                <a:spcPts val="0"/>
              </a:spcBef>
              <a:spcAft>
                <a:spcPts val="0"/>
              </a:spcAft>
              <a:buClr>
                <a:schemeClr val="dk1"/>
              </a:buClr>
              <a:buFont typeface="Arial"/>
              <a:buNone/>
            </a:pPr>
            <a:endParaRPr sz="2000">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000"/>
              <a:t>Note</a:t>
            </a:r>
            <a:r>
              <a:rPr lang="en" sz="1800"/>
              <a:t>: 2</a:t>
            </a:r>
            <a:r>
              <a:rPr lang="en" sz="1800" baseline="30000"/>
              <a:t>n+1</a:t>
            </a:r>
            <a:r>
              <a:rPr lang="en" sz="1800"/>
              <a:t> = 2</a:t>
            </a:r>
            <a:r>
              <a:rPr lang="en" sz="1800" baseline="30000"/>
              <a:t>n</a:t>
            </a:r>
            <a:r>
              <a:rPr lang="en" sz="1800"/>
              <a:t> · 2</a:t>
            </a:r>
            <a:r>
              <a:rPr lang="en" sz="1800" baseline="30000"/>
              <a:t>1</a:t>
            </a:r>
            <a:r>
              <a:rPr lang="en" sz="1800"/>
              <a:t> = 2 · 2</a:t>
            </a:r>
            <a:r>
              <a:rPr lang="en" sz="1800" baseline="30000"/>
              <a:t>n</a:t>
            </a:r>
            <a:endParaRPr sz="1800"/>
          </a:p>
        </p:txBody>
      </p:sp>
      <p:pic>
        <p:nvPicPr>
          <p:cNvPr id="1232" name="Google Shape;1232;p181" descr="dogecoin-meme.jpg"/>
          <p:cNvPicPr preferRelativeResize="0"/>
          <p:nvPr/>
        </p:nvPicPr>
        <p:blipFill rotWithShape="1">
          <a:blip r:embed="rId3">
            <a:alphaModFix/>
          </a:blip>
          <a:srcRect/>
          <a:stretch/>
        </p:blipFill>
        <p:spPr>
          <a:xfrm>
            <a:off x="6178595" y="1801175"/>
            <a:ext cx="2581500" cy="1934100"/>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18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38" name="Google Shape;1238;p182"/>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def func(n):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if n &lt;= 1:</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return 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return 1 + func(n // 2)</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18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44" name="Google Shape;1244;p18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def func(n):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if n &lt;= 1:</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return 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return 1 + func(n // 2)</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3000" b="1" i="0" u="none" strike="noStrike" cap="none">
                <a:solidFill>
                  <a:srgbClr val="252525"/>
                </a:solidFill>
                <a:highlight>
                  <a:srgbClr val="FFFFFF"/>
                </a:highlight>
                <a:latin typeface="Arial"/>
                <a:ea typeface="Arial"/>
                <a:cs typeface="Arial"/>
                <a:sym typeface="Arial"/>
              </a:rPr>
              <a:t>Ө</a:t>
            </a:r>
            <a:r>
              <a:rPr lang="en" sz="2400" b="1" i="0" u="none" strike="noStrike" cap="none">
                <a:solidFill>
                  <a:schemeClr val="dk1"/>
                </a:solidFill>
                <a:latin typeface="Arial"/>
                <a:ea typeface="Arial"/>
                <a:cs typeface="Arial"/>
                <a:sym typeface="Arial"/>
              </a:rPr>
              <a:t>(log n)</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8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50" name="Google Shape;1250;p18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def func(n):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if n &lt;= 1:</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return 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return 1 + func(n // 2)</a:t>
            </a:r>
            <a:endParaRPr/>
          </a:p>
          <a:p>
            <a:pPr marL="0" marR="0" lvl="0" indent="0" algn="l" rtl="0">
              <a:lnSpc>
                <a:spcPct val="100000"/>
              </a:lnSpc>
              <a:spcBef>
                <a:spcPts val="0"/>
              </a:spcBef>
              <a:spcAft>
                <a:spcPts val="0"/>
              </a:spcAft>
              <a:buClr>
                <a:schemeClr val="dk1"/>
              </a:buClr>
              <a:buFont typeface="Arial"/>
              <a:buNone/>
            </a:pPr>
            <a:endParaRPr sz="2400">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400"/>
              <a:t>Note: log(2n) = log 2 + log n = log n + 1</a:t>
            </a:r>
            <a:endParaRPr sz="24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18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56" name="Google Shape;1256;p18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def func(n):</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if n &lt;= 1:</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return 1</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if n &lt;= 50:</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return func(n - 1) + func(n - 2)</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elif n &gt; 50:</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        return func(50) + func(49)</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Lists : Scope</a:t>
            </a:r>
            <a:endParaRPr/>
          </a:p>
        </p:txBody>
      </p:sp>
      <p:sp>
        <p:nvSpPr>
          <p:cNvPr id="226" name="Google Shape;226;p42"/>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lst = [1, 2, 3, 4, 5]</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def add_five(to_be_changed):</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for item in to_be_changed:</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item += 5</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 add_five(lst)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 lst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What would be the result?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FF0000"/>
                </a:solidFill>
                <a:latin typeface="Consolas"/>
                <a:ea typeface="Consolas"/>
                <a:cs typeface="Consolas"/>
                <a:sym typeface="Consolas"/>
              </a:rPr>
              <a:t>[1, 2, 3, 4, 5] </a:t>
            </a:r>
            <a:r>
              <a:rPr lang="en" sz="2400" b="0" i="0" u="none" strike="noStrike" cap="none">
                <a:solidFill>
                  <a:srgbClr val="FF0000"/>
                </a:solidFill>
                <a:latin typeface="Arial"/>
                <a:ea typeface="Arial"/>
                <a:cs typeface="Arial"/>
                <a:sym typeface="Arial"/>
              </a:rPr>
              <a:t>because only the local variable </a:t>
            </a:r>
            <a:r>
              <a:rPr lang="en" sz="2400" b="0" i="0" u="none" strike="noStrike" cap="none">
                <a:solidFill>
                  <a:srgbClr val="FF0000"/>
                </a:solidFill>
                <a:latin typeface="Consolas"/>
                <a:ea typeface="Consolas"/>
                <a:cs typeface="Consolas"/>
                <a:sym typeface="Consolas"/>
              </a:rPr>
              <a:t>item </a:t>
            </a:r>
            <a:r>
              <a:rPr lang="en" sz="2400" b="0" i="0" u="none" strike="noStrike" cap="none">
                <a:solidFill>
                  <a:srgbClr val="FF0000"/>
                </a:solidFill>
                <a:latin typeface="Arial"/>
                <a:ea typeface="Arial"/>
                <a:cs typeface="Arial"/>
                <a:sym typeface="Arial"/>
              </a:rPr>
              <a:t>is modified, not the actual elements themselves in </a:t>
            </a:r>
            <a:r>
              <a:rPr lang="en" sz="2400" b="0" i="0" u="none" strike="noStrike" cap="none">
                <a:solidFill>
                  <a:srgbClr val="FF0000"/>
                </a:solidFill>
                <a:latin typeface="Consolas"/>
                <a:ea typeface="Consolas"/>
                <a:cs typeface="Consolas"/>
                <a:sym typeface="Consolas"/>
              </a:rPr>
              <a:t>lst</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18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62" name="Google Shape;1262;p186"/>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def func(n):</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if n &lt;= 1:</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return 1</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if n &lt;= 50:</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return func(n - 1) + func(n - 2)</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elif n &gt; 50:</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return func(50) + func(49)</a:t>
            </a:r>
            <a:endParaRPr/>
          </a:p>
          <a:p>
            <a:pPr marL="0" marR="0" lvl="0" indent="0" algn="l" rtl="0">
              <a:lnSpc>
                <a:spcPct val="100000"/>
              </a:lnSpc>
              <a:spcBef>
                <a:spcPts val="0"/>
              </a:spcBef>
              <a:spcAft>
                <a:spcPts val="0"/>
              </a:spcAft>
              <a:buClr>
                <a:schemeClr val="dk1"/>
              </a:buClr>
              <a:buFont typeface="Arial"/>
              <a:buNone/>
            </a:pPr>
            <a:endParaRPr sz="16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600" b="1" i="0" u="none" strike="noStrike" cap="none">
                <a:solidFill>
                  <a:srgbClr val="252525"/>
                </a:solidFill>
                <a:highlight>
                  <a:srgbClr val="FFFFFF"/>
                </a:highlight>
                <a:latin typeface="Arial"/>
                <a:ea typeface="Arial"/>
                <a:cs typeface="Arial"/>
                <a:sym typeface="Arial"/>
              </a:rPr>
              <a:t>Ө</a:t>
            </a:r>
            <a:r>
              <a:rPr lang="en" sz="1600" b="1" i="0" u="none" strike="noStrike" cap="none">
                <a:solidFill>
                  <a:schemeClr val="dk1"/>
                </a:solidFill>
                <a:latin typeface="Arial"/>
                <a:ea typeface="Arial"/>
                <a:cs typeface="Arial"/>
                <a:sym typeface="Arial"/>
              </a:rPr>
              <a:t>(1)</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18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68" name="Google Shape;1268;p187"/>
          <p:cNvSpPr txBox="1">
            <a:spLocks noGrp="1"/>
          </p:cNvSpPr>
          <p:nvPr>
            <p:ph type="body" idx="1"/>
          </p:nvPr>
        </p:nvSpPr>
        <p:spPr>
          <a:xfrm>
            <a:off x="457200" y="10858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def func(n):</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lst =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for i in range(n):</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lst.append(i)</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 Order of growth of ‘append’ is O(1) in the length of the list.</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if n &lt;= 1:</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1</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if n &lt;= 50: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func(n - 1) + func(n - 2)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elif n &gt; 50: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func(50) + func(49)</a:t>
            </a:r>
            <a:endParaRPr/>
          </a:p>
          <a:p>
            <a:pPr marL="0" marR="0" lvl="0" indent="0" algn="l" rtl="0">
              <a:lnSpc>
                <a:spcPct val="100000"/>
              </a:lnSpc>
              <a:spcBef>
                <a:spcPts val="0"/>
              </a:spcBef>
              <a:spcAft>
                <a:spcPts val="0"/>
              </a:spcAft>
              <a:buClr>
                <a:schemeClr val="dk1"/>
              </a:buClr>
              <a:buFont typeface="Arial"/>
              <a:buNone/>
            </a:pPr>
            <a:endParaRPr sz="1400" b="1" i="0" u="none" strike="noStrike" cap="none">
              <a:solidFill>
                <a:schemeClr val="dk1"/>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8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74" name="Google Shape;1274;p188"/>
          <p:cNvSpPr txBox="1">
            <a:spLocks noGrp="1"/>
          </p:cNvSpPr>
          <p:nvPr>
            <p:ph type="body" idx="1"/>
          </p:nvPr>
        </p:nvSpPr>
        <p:spPr>
          <a:xfrm>
            <a:off x="457200" y="10858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Arial"/>
                <a:ea typeface="Arial"/>
                <a:cs typeface="Arial"/>
                <a:sym typeface="Arial"/>
              </a:rPr>
              <a:t>What is the order of growth for this function?</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def func(n):</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lst =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for i in range(n):</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lst.append(i)</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 Order of growth of ‘append’ is O(1) in the length of the list.</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if n &lt;= 1:</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1</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if n &lt;= 50: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func(n - 1) + func(n - 2)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elif n &gt; 50: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func(50) + func(49)</a:t>
            </a:r>
            <a:endParaRPr/>
          </a:p>
          <a:p>
            <a:pPr marL="0" marR="0" lvl="0" indent="0" algn="l" rtl="0">
              <a:lnSpc>
                <a:spcPct val="100000"/>
              </a:lnSpc>
              <a:spcBef>
                <a:spcPts val="0"/>
              </a:spcBef>
              <a:spcAft>
                <a:spcPts val="0"/>
              </a:spcAft>
              <a:buClr>
                <a:schemeClr val="dk1"/>
              </a:buClr>
              <a:buFont typeface="Arial"/>
              <a:buNone/>
            </a:pPr>
            <a:r>
              <a:rPr lang="en" sz="1400" b="1" i="0" u="none" strike="noStrike" cap="none">
                <a:solidFill>
                  <a:srgbClr val="252525"/>
                </a:solidFill>
                <a:highlight>
                  <a:srgbClr val="FFFFFF"/>
                </a:highlight>
                <a:latin typeface="Arial"/>
                <a:ea typeface="Arial"/>
                <a:cs typeface="Arial"/>
                <a:sym typeface="Arial"/>
              </a:rPr>
              <a:t>Ө</a:t>
            </a:r>
            <a:r>
              <a:rPr lang="en" sz="1400" b="1" i="0" u="none" strike="noStrike" cap="none">
                <a:solidFill>
                  <a:schemeClr val="dk1"/>
                </a:solidFill>
                <a:latin typeface="Arial"/>
                <a:ea typeface="Arial"/>
                <a:cs typeface="Arial"/>
                <a:sym typeface="Arial"/>
              </a:rPr>
              <a:t>(n)</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18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80" name="Google Shape;1280;p18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def foo(x, y):</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if x == 0:</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return 1</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if y &gt; 0:</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return foo(x, y - 1)</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return 1 + foo(x // 2, y)</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What is the order of growth in time for </a:t>
            </a:r>
            <a:r>
              <a:rPr lang="en" sz="1800" b="0" i="0" u="none" strike="noStrike" cap="none">
                <a:solidFill>
                  <a:schemeClr val="dk1"/>
                </a:solidFill>
                <a:latin typeface="Consolas"/>
                <a:ea typeface="Consolas"/>
                <a:cs typeface="Consolas"/>
                <a:sym typeface="Consolas"/>
              </a:rPr>
              <a:t>foo(x, baz(y))</a:t>
            </a:r>
            <a:r>
              <a:rPr lang="en" sz="1800" b="0" i="0" u="none" strike="noStrike" cap="none">
                <a:solidFill>
                  <a:schemeClr val="dk1"/>
                </a:solidFill>
                <a:latin typeface="Arial"/>
                <a:ea typeface="Arial"/>
                <a:cs typeface="Arial"/>
                <a:sym typeface="Arial"/>
              </a:rPr>
              <a:t> with respect to x?</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What is the order of growth in time for </a:t>
            </a:r>
            <a:r>
              <a:rPr lang="en" sz="1800" b="0" i="0" u="none" strike="noStrike" cap="none">
                <a:solidFill>
                  <a:schemeClr val="dk1"/>
                </a:solidFill>
                <a:latin typeface="Consolas"/>
                <a:ea typeface="Consolas"/>
                <a:cs typeface="Consolas"/>
                <a:sym typeface="Consolas"/>
              </a:rPr>
              <a:t>foo(x, baz(y))</a:t>
            </a:r>
            <a:r>
              <a:rPr lang="en" sz="1800" b="0" i="0" u="none" strike="noStrike" cap="none">
                <a:solidFill>
                  <a:schemeClr val="dk1"/>
                </a:solidFill>
                <a:latin typeface="Arial"/>
                <a:ea typeface="Arial"/>
                <a:cs typeface="Arial"/>
                <a:sym typeface="Arial"/>
              </a:rPr>
              <a:t> with respect to y?</a:t>
            </a:r>
            <a:endParaRPr/>
          </a:p>
        </p:txBody>
      </p:sp>
      <p:sp>
        <p:nvSpPr>
          <p:cNvPr id="1281" name="Google Shape;1281;p189"/>
          <p:cNvSpPr txBox="1"/>
          <p:nvPr/>
        </p:nvSpPr>
        <p:spPr>
          <a:xfrm>
            <a:off x="4679325" y="1200150"/>
            <a:ext cx="3949200" cy="140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def baz(z):</a:t>
            </a:r>
            <a:endParaRPr/>
          </a:p>
          <a:p>
            <a:pPr marL="0" marR="0" lvl="0" indent="0" algn="l" rtl="0">
              <a:lnSpc>
                <a:spcPct val="100000"/>
              </a:lnSpc>
              <a:spcBef>
                <a:spcPts val="60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return abs(z)</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19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87" name="Google Shape;1287;p19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def foo(x, y):</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if x == 0:</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return 1</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if y &gt; 0:</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return foo(x, y - 1)</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return 1 + foo(x // 2, y)</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What is the order of growth in time for </a:t>
            </a:r>
            <a:r>
              <a:rPr lang="en" sz="1800" b="0" i="0" u="none" strike="noStrike" cap="none">
                <a:solidFill>
                  <a:schemeClr val="dk1"/>
                </a:solidFill>
                <a:latin typeface="Consolas"/>
                <a:ea typeface="Consolas"/>
                <a:cs typeface="Consolas"/>
                <a:sym typeface="Consolas"/>
              </a:rPr>
              <a:t>foo(x, baz(y))</a:t>
            </a:r>
            <a:r>
              <a:rPr lang="en" sz="1800" b="0" i="0" u="none" strike="noStrike" cap="none">
                <a:solidFill>
                  <a:schemeClr val="dk1"/>
                </a:solidFill>
                <a:latin typeface="Arial"/>
                <a:ea typeface="Arial"/>
                <a:cs typeface="Arial"/>
                <a:sym typeface="Arial"/>
              </a:rPr>
              <a:t> with respect to x?</a:t>
            </a:r>
            <a:endParaRPr/>
          </a:p>
          <a:p>
            <a:pPr marL="0" marR="0" lvl="0" indent="0" algn="l" rtl="0">
              <a:lnSpc>
                <a:spcPct val="100000"/>
              </a:lnSpc>
              <a:spcBef>
                <a:spcPts val="0"/>
              </a:spcBef>
              <a:spcAft>
                <a:spcPts val="0"/>
              </a:spcAft>
              <a:buClr>
                <a:schemeClr val="dk1"/>
              </a:buClr>
              <a:buFont typeface="Arial"/>
              <a:buNone/>
            </a:pPr>
            <a:r>
              <a:rPr lang="en" sz="1800" b="1" i="0" u="none" strike="noStrike" cap="none">
                <a:solidFill>
                  <a:srgbClr val="252525"/>
                </a:solidFill>
                <a:highlight>
                  <a:srgbClr val="FFFFFF"/>
                </a:highlight>
                <a:latin typeface="Arial"/>
                <a:ea typeface="Arial"/>
                <a:cs typeface="Arial"/>
                <a:sym typeface="Arial"/>
              </a:rPr>
              <a:t>Ө</a:t>
            </a:r>
            <a:r>
              <a:rPr lang="en" sz="1800" b="1" i="0" u="none" strike="noStrike" cap="none">
                <a:solidFill>
                  <a:schemeClr val="dk1"/>
                </a:solidFill>
                <a:latin typeface="Arial"/>
                <a:ea typeface="Arial"/>
                <a:cs typeface="Arial"/>
                <a:sym typeface="Arial"/>
              </a:rPr>
              <a:t>(log x)</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What is the order of growth in time for </a:t>
            </a:r>
            <a:r>
              <a:rPr lang="en" sz="1800" b="0" i="0" u="none" strike="noStrike" cap="none">
                <a:solidFill>
                  <a:schemeClr val="dk1"/>
                </a:solidFill>
                <a:latin typeface="Consolas"/>
                <a:ea typeface="Consolas"/>
                <a:cs typeface="Consolas"/>
                <a:sym typeface="Consolas"/>
              </a:rPr>
              <a:t>foo(x, baz(y))</a:t>
            </a:r>
            <a:r>
              <a:rPr lang="en" sz="1800" b="0" i="0" u="none" strike="noStrike" cap="none">
                <a:solidFill>
                  <a:schemeClr val="dk1"/>
                </a:solidFill>
                <a:latin typeface="Arial"/>
                <a:ea typeface="Arial"/>
                <a:cs typeface="Arial"/>
                <a:sym typeface="Arial"/>
              </a:rPr>
              <a:t> with respect to y?</a:t>
            </a:r>
            <a:endParaRPr/>
          </a:p>
        </p:txBody>
      </p:sp>
      <p:sp>
        <p:nvSpPr>
          <p:cNvPr id="1288" name="Google Shape;1288;p190"/>
          <p:cNvSpPr txBox="1"/>
          <p:nvPr/>
        </p:nvSpPr>
        <p:spPr>
          <a:xfrm>
            <a:off x="4679325" y="1200150"/>
            <a:ext cx="3949200" cy="140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def baz(z):</a:t>
            </a:r>
            <a:endParaRPr/>
          </a:p>
          <a:p>
            <a:pPr marL="0" marR="0" lvl="0" indent="0" algn="l" rtl="0">
              <a:lnSpc>
                <a:spcPct val="100000"/>
              </a:lnSpc>
              <a:spcBef>
                <a:spcPts val="60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return abs(z)</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19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294" name="Google Shape;1294;p19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def foo(x, y):</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if x == 0:</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return 1</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if y &gt; 0:</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return foo(x, y - 1)</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Consolas"/>
                <a:ea typeface="Consolas"/>
                <a:cs typeface="Consolas"/>
                <a:sym typeface="Consolas"/>
              </a:rPr>
              <a:t>	return 1 + foo(x // 2, y)</a:t>
            </a:r>
            <a:endParaRPr/>
          </a:p>
          <a:p>
            <a:pPr marL="0" marR="0" lvl="0" indent="0" algn="l" rtl="0">
              <a:lnSpc>
                <a:spcPct val="100000"/>
              </a:lnSpc>
              <a:spcBef>
                <a:spcPts val="0"/>
              </a:spcBef>
              <a:spcAft>
                <a:spcPts val="0"/>
              </a:spcAft>
              <a:buClr>
                <a:schemeClr val="dk1"/>
              </a:buClr>
              <a:buFont typeface="Arial"/>
              <a:buNone/>
            </a:pPr>
            <a:endParaRPr sz="17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Arial"/>
                <a:ea typeface="Arial"/>
                <a:cs typeface="Arial"/>
                <a:sym typeface="Arial"/>
              </a:rPr>
              <a:t>What is the order of growth in time for </a:t>
            </a:r>
            <a:r>
              <a:rPr lang="en" sz="1700" b="0" i="0" u="none" strike="noStrike" cap="none">
                <a:solidFill>
                  <a:schemeClr val="dk1"/>
                </a:solidFill>
                <a:latin typeface="Consolas"/>
                <a:ea typeface="Consolas"/>
                <a:cs typeface="Consolas"/>
                <a:sym typeface="Consolas"/>
              </a:rPr>
              <a:t>foo(x, baz(y))</a:t>
            </a:r>
            <a:r>
              <a:rPr lang="en" sz="1700" b="0" i="0" u="none" strike="noStrike" cap="none">
                <a:solidFill>
                  <a:schemeClr val="dk1"/>
                </a:solidFill>
                <a:latin typeface="Arial"/>
                <a:ea typeface="Arial"/>
                <a:cs typeface="Arial"/>
                <a:sym typeface="Arial"/>
              </a:rPr>
              <a:t> with respect to x?</a:t>
            </a:r>
            <a:endParaRPr/>
          </a:p>
          <a:p>
            <a:pPr marL="0" marR="0" lvl="0" indent="0" algn="l" rtl="0">
              <a:lnSpc>
                <a:spcPct val="100000"/>
              </a:lnSpc>
              <a:spcBef>
                <a:spcPts val="0"/>
              </a:spcBef>
              <a:spcAft>
                <a:spcPts val="0"/>
              </a:spcAft>
              <a:buClr>
                <a:schemeClr val="dk1"/>
              </a:buClr>
              <a:buFont typeface="Arial"/>
              <a:buNone/>
            </a:pPr>
            <a:r>
              <a:rPr lang="en" sz="1700" b="1" i="0" u="none" strike="noStrike" cap="none">
                <a:solidFill>
                  <a:srgbClr val="252525"/>
                </a:solidFill>
                <a:highlight>
                  <a:srgbClr val="FFFFFF"/>
                </a:highlight>
                <a:latin typeface="Arial"/>
                <a:ea typeface="Arial"/>
                <a:cs typeface="Arial"/>
                <a:sym typeface="Arial"/>
              </a:rPr>
              <a:t>Ө</a:t>
            </a:r>
            <a:r>
              <a:rPr lang="en" sz="1700" b="1" i="0" u="none" strike="noStrike" cap="none">
                <a:solidFill>
                  <a:schemeClr val="dk1"/>
                </a:solidFill>
                <a:latin typeface="Arial"/>
                <a:ea typeface="Arial"/>
                <a:cs typeface="Arial"/>
                <a:sym typeface="Arial"/>
              </a:rPr>
              <a:t>(log x)</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Arial"/>
                <a:ea typeface="Arial"/>
                <a:cs typeface="Arial"/>
                <a:sym typeface="Arial"/>
              </a:rPr>
              <a:t>What is the order of growth in time for </a:t>
            </a:r>
            <a:r>
              <a:rPr lang="en" sz="1700" b="0" i="0" u="none" strike="noStrike" cap="none">
                <a:solidFill>
                  <a:schemeClr val="dk1"/>
                </a:solidFill>
                <a:latin typeface="Consolas"/>
                <a:ea typeface="Consolas"/>
                <a:cs typeface="Consolas"/>
                <a:sym typeface="Consolas"/>
              </a:rPr>
              <a:t>foo(x, baz(y))</a:t>
            </a:r>
            <a:r>
              <a:rPr lang="en" sz="1700" b="0" i="0" u="none" strike="noStrike" cap="none">
                <a:solidFill>
                  <a:schemeClr val="dk1"/>
                </a:solidFill>
                <a:latin typeface="Arial"/>
                <a:ea typeface="Arial"/>
                <a:cs typeface="Arial"/>
                <a:sym typeface="Arial"/>
              </a:rPr>
              <a:t> with respect to y?</a:t>
            </a:r>
            <a:endParaRPr/>
          </a:p>
          <a:p>
            <a:pPr marL="0" marR="0" lvl="0" indent="0" algn="l" rtl="0">
              <a:lnSpc>
                <a:spcPct val="100000"/>
              </a:lnSpc>
              <a:spcBef>
                <a:spcPts val="0"/>
              </a:spcBef>
              <a:spcAft>
                <a:spcPts val="0"/>
              </a:spcAft>
              <a:buClr>
                <a:schemeClr val="dk1"/>
              </a:buClr>
              <a:buFont typeface="Arial"/>
              <a:buNone/>
            </a:pPr>
            <a:r>
              <a:rPr lang="en" sz="1700" b="1" i="0" u="none" strike="noStrike" cap="none">
                <a:solidFill>
                  <a:srgbClr val="252525"/>
                </a:solidFill>
                <a:highlight>
                  <a:srgbClr val="FFFFFF"/>
                </a:highlight>
                <a:latin typeface="Arial"/>
                <a:ea typeface="Arial"/>
                <a:cs typeface="Arial"/>
                <a:sym typeface="Arial"/>
              </a:rPr>
              <a:t>Ө</a:t>
            </a:r>
            <a:r>
              <a:rPr lang="en" sz="1700" b="1" i="0" u="none" strike="noStrike" cap="none">
                <a:solidFill>
                  <a:schemeClr val="dk1"/>
                </a:solidFill>
                <a:latin typeface="Arial"/>
                <a:ea typeface="Arial"/>
                <a:cs typeface="Arial"/>
                <a:sym typeface="Arial"/>
              </a:rPr>
              <a:t>(y)</a:t>
            </a:r>
            <a:endParaRPr/>
          </a:p>
        </p:txBody>
      </p:sp>
      <p:sp>
        <p:nvSpPr>
          <p:cNvPr id="1295" name="Google Shape;1295;p191"/>
          <p:cNvSpPr txBox="1"/>
          <p:nvPr/>
        </p:nvSpPr>
        <p:spPr>
          <a:xfrm>
            <a:off x="4679325" y="1200150"/>
            <a:ext cx="3949200" cy="140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def baz(z):</a:t>
            </a:r>
            <a:endParaRPr/>
          </a:p>
          <a:p>
            <a:pPr marL="0" marR="0" lvl="0" indent="0" algn="l" rtl="0">
              <a:lnSpc>
                <a:spcPct val="100000"/>
              </a:lnSpc>
              <a:spcBef>
                <a:spcPts val="60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return abs(z)</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19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301" name="Google Shape;1301;p192"/>
          <p:cNvSpPr txBox="1">
            <a:spLocks noGrp="1"/>
          </p:cNvSpPr>
          <p:nvPr>
            <p:ph type="body" idx="1"/>
          </p:nvPr>
        </p:nvSpPr>
        <p:spPr>
          <a:xfrm>
            <a:off x="457200" y="1200150"/>
            <a:ext cx="85029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500" b="0" i="0" u="none" strike="noStrike" cap="none">
                <a:solidFill>
                  <a:schemeClr val="dk1"/>
                </a:solidFill>
                <a:latin typeface="Consolas"/>
                <a:ea typeface="Consolas"/>
                <a:cs typeface="Consolas"/>
                <a:sym typeface="Consolas"/>
              </a:rPr>
              <a:t>def foo(x, y):</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chemeClr val="dk1"/>
                </a:solidFill>
                <a:latin typeface="Consolas"/>
                <a:ea typeface="Consolas"/>
                <a:cs typeface="Consolas"/>
                <a:sym typeface="Consolas"/>
              </a:rPr>
              <a:t>	if x == 0:</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chemeClr val="dk1"/>
                </a:solidFill>
                <a:latin typeface="Consolas"/>
                <a:ea typeface="Consolas"/>
                <a:cs typeface="Consolas"/>
                <a:sym typeface="Consolas"/>
              </a:rPr>
              <a:t>		return 1</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chemeClr val="dk1"/>
                </a:solidFill>
                <a:latin typeface="Consolas"/>
                <a:ea typeface="Consolas"/>
                <a:cs typeface="Consolas"/>
                <a:sym typeface="Consolas"/>
              </a:rPr>
              <a:t>	if y &gt; 0:</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chemeClr val="dk1"/>
                </a:solidFill>
                <a:latin typeface="Consolas"/>
                <a:ea typeface="Consolas"/>
                <a:cs typeface="Consolas"/>
                <a:sym typeface="Consolas"/>
              </a:rPr>
              <a:t>		return foo(x, y - 1)</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chemeClr val="dk1"/>
                </a:solidFill>
                <a:latin typeface="Consolas"/>
                <a:ea typeface="Consolas"/>
                <a:cs typeface="Consolas"/>
                <a:sym typeface="Consolas"/>
              </a:rPr>
              <a:t>	return 1 + foo(x // 2, y)</a:t>
            </a:r>
            <a:endParaRPr/>
          </a:p>
          <a:p>
            <a:pPr marL="0" marR="0" lvl="0" indent="0" algn="l" rtl="0">
              <a:lnSpc>
                <a:spcPct val="100000"/>
              </a:lnSpc>
              <a:spcBef>
                <a:spcPts val="0"/>
              </a:spcBef>
              <a:spcAft>
                <a:spcPts val="0"/>
              </a:spcAft>
              <a:buClr>
                <a:schemeClr val="dk1"/>
              </a:buClr>
              <a:buFont typeface="Arial"/>
              <a:buNone/>
            </a:pPr>
            <a:endParaRPr sz="15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chemeClr val="dk1"/>
                </a:solidFill>
                <a:latin typeface="Arial"/>
                <a:ea typeface="Arial"/>
                <a:cs typeface="Arial"/>
                <a:sym typeface="Arial"/>
              </a:rPr>
              <a:t>What is the order of growth in time for </a:t>
            </a:r>
            <a:r>
              <a:rPr lang="en" sz="1500" b="0" i="0" u="none" strike="noStrike" cap="none">
                <a:solidFill>
                  <a:schemeClr val="dk1"/>
                </a:solidFill>
                <a:latin typeface="Consolas"/>
                <a:ea typeface="Consolas"/>
                <a:cs typeface="Consolas"/>
                <a:sym typeface="Consolas"/>
              </a:rPr>
              <a:t>foo(x, baz(y))</a:t>
            </a:r>
            <a:r>
              <a:rPr lang="en" sz="1500" b="0" i="0" u="none" strike="noStrike" cap="none">
                <a:solidFill>
                  <a:schemeClr val="dk1"/>
                </a:solidFill>
                <a:latin typeface="Arial"/>
                <a:ea typeface="Arial"/>
                <a:cs typeface="Arial"/>
                <a:sym typeface="Arial"/>
              </a:rPr>
              <a:t> with respect to x?</a:t>
            </a:r>
            <a:endParaRPr/>
          </a:p>
          <a:p>
            <a:pPr marL="0" marR="0" lvl="0" indent="0" algn="l" rtl="0">
              <a:lnSpc>
                <a:spcPct val="100000"/>
              </a:lnSpc>
              <a:spcBef>
                <a:spcPts val="0"/>
              </a:spcBef>
              <a:spcAft>
                <a:spcPts val="0"/>
              </a:spcAft>
              <a:buClr>
                <a:schemeClr val="dk1"/>
              </a:buClr>
              <a:buFont typeface="Arial"/>
              <a:buNone/>
            </a:pPr>
            <a:r>
              <a:rPr lang="en" sz="1500" b="1" i="0" u="none" strike="noStrike" cap="none">
                <a:solidFill>
                  <a:srgbClr val="252525"/>
                </a:solidFill>
                <a:highlight>
                  <a:srgbClr val="FFFFFF"/>
                </a:highlight>
                <a:latin typeface="Arial"/>
                <a:ea typeface="Arial"/>
                <a:cs typeface="Arial"/>
                <a:sym typeface="Arial"/>
              </a:rPr>
              <a:t>Ө</a:t>
            </a:r>
            <a:r>
              <a:rPr lang="en" sz="1500" b="1" i="0" u="none" strike="noStrike" cap="none">
                <a:solidFill>
                  <a:schemeClr val="dk1"/>
                </a:solidFill>
                <a:latin typeface="Arial"/>
                <a:ea typeface="Arial"/>
                <a:cs typeface="Arial"/>
                <a:sym typeface="Arial"/>
              </a:rPr>
              <a:t>(log x)</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chemeClr val="dk1"/>
                </a:solidFill>
                <a:latin typeface="Arial"/>
                <a:ea typeface="Arial"/>
                <a:cs typeface="Arial"/>
                <a:sym typeface="Arial"/>
              </a:rPr>
              <a:t>What is the order of growth in time for </a:t>
            </a:r>
            <a:r>
              <a:rPr lang="en" sz="1500" b="0" i="0" u="none" strike="noStrike" cap="none">
                <a:solidFill>
                  <a:schemeClr val="dk1"/>
                </a:solidFill>
                <a:latin typeface="Consolas"/>
                <a:ea typeface="Consolas"/>
                <a:cs typeface="Consolas"/>
                <a:sym typeface="Consolas"/>
              </a:rPr>
              <a:t>foo(x, baz(y))</a:t>
            </a:r>
            <a:r>
              <a:rPr lang="en" sz="1500" b="0" i="0" u="none" strike="noStrike" cap="none">
                <a:solidFill>
                  <a:schemeClr val="dk1"/>
                </a:solidFill>
                <a:latin typeface="Arial"/>
                <a:ea typeface="Arial"/>
                <a:cs typeface="Arial"/>
                <a:sym typeface="Arial"/>
              </a:rPr>
              <a:t> with respect to y?</a:t>
            </a:r>
            <a:endParaRPr/>
          </a:p>
          <a:p>
            <a:pPr marL="0" marR="0" lvl="0" indent="0" algn="l" rtl="0">
              <a:lnSpc>
                <a:spcPct val="100000"/>
              </a:lnSpc>
              <a:spcBef>
                <a:spcPts val="0"/>
              </a:spcBef>
              <a:spcAft>
                <a:spcPts val="0"/>
              </a:spcAft>
              <a:buClr>
                <a:schemeClr val="dk1"/>
              </a:buClr>
              <a:buFont typeface="Arial"/>
              <a:buNone/>
            </a:pPr>
            <a:r>
              <a:rPr lang="en" sz="1500" b="1" i="0" u="none" strike="noStrike" cap="none">
                <a:solidFill>
                  <a:srgbClr val="252525"/>
                </a:solidFill>
                <a:highlight>
                  <a:srgbClr val="FFFFFF"/>
                </a:highlight>
                <a:latin typeface="Arial"/>
                <a:ea typeface="Arial"/>
                <a:cs typeface="Arial"/>
                <a:sym typeface="Arial"/>
              </a:rPr>
              <a:t>Ө</a:t>
            </a:r>
            <a:r>
              <a:rPr lang="en" sz="1500" b="1" i="0" u="none" strike="noStrike" cap="none">
                <a:solidFill>
                  <a:schemeClr val="dk1"/>
                </a:solidFill>
                <a:latin typeface="Arial"/>
                <a:ea typeface="Arial"/>
                <a:cs typeface="Arial"/>
                <a:sym typeface="Arial"/>
              </a:rPr>
              <a:t>(y)</a:t>
            </a:r>
            <a:endParaRPr/>
          </a:p>
          <a:p>
            <a:pPr marL="0" marR="0" lvl="0" indent="0" algn="l" rtl="0">
              <a:lnSpc>
                <a:spcPct val="100000"/>
              </a:lnSpc>
              <a:spcBef>
                <a:spcPts val="0"/>
              </a:spcBef>
              <a:spcAft>
                <a:spcPts val="0"/>
              </a:spcAft>
              <a:buClr>
                <a:schemeClr val="dk1"/>
              </a:buClr>
              <a:buFont typeface="Arial"/>
              <a:buNone/>
            </a:pPr>
            <a:r>
              <a:rPr lang="en" sz="1500" b="0" i="0" u="none" strike="noStrike" cap="none">
                <a:solidFill>
                  <a:schemeClr val="dk1"/>
                </a:solidFill>
                <a:latin typeface="Arial"/>
                <a:ea typeface="Arial"/>
                <a:cs typeface="Arial"/>
                <a:sym typeface="Arial"/>
              </a:rPr>
              <a:t>What is the order of growth in time for </a:t>
            </a:r>
            <a:r>
              <a:rPr lang="en" sz="1500" b="0" i="0" u="none" strike="noStrike" cap="none">
                <a:solidFill>
                  <a:schemeClr val="dk1"/>
                </a:solidFill>
                <a:latin typeface="Consolas"/>
                <a:ea typeface="Consolas"/>
                <a:cs typeface="Consolas"/>
                <a:sym typeface="Consolas"/>
              </a:rPr>
              <a:t>foo(x, baz(y))</a:t>
            </a:r>
            <a:r>
              <a:rPr lang="en" sz="1500" b="0" i="0" u="none" strike="noStrike" cap="none">
                <a:solidFill>
                  <a:schemeClr val="dk1"/>
                </a:solidFill>
                <a:latin typeface="Arial"/>
                <a:ea typeface="Arial"/>
                <a:cs typeface="Arial"/>
                <a:sym typeface="Arial"/>
              </a:rPr>
              <a:t> with respect to x </a:t>
            </a:r>
            <a:r>
              <a:rPr lang="en" sz="1500" b="0" i="1" u="none" strike="noStrike" cap="none">
                <a:solidFill>
                  <a:schemeClr val="dk1"/>
                </a:solidFill>
                <a:latin typeface="Arial"/>
                <a:ea typeface="Arial"/>
                <a:cs typeface="Arial"/>
                <a:sym typeface="Arial"/>
              </a:rPr>
              <a:t>and</a:t>
            </a:r>
            <a:r>
              <a:rPr lang="en" sz="1500" b="0" i="0" u="none" strike="noStrike" cap="none">
                <a:solidFill>
                  <a:schemeClr val="dk1"/>
                </a:solidFill>
                <a:latin typeface="Arial"/>
                <a:ea typeface="Arial"/>
                <a:cs typeface="Arial"/>
                <a:sym typeface="Arial"/>
              </a:rPr>
              <a:t> y?</a:t>
            </a:r>
            <a:endParaRPr/>
          </a:p>
        </p:txBody>
      </p:sp>
      <p:sp>
        <p:nvSpPr>
          <p:cNvPr id="1302" name="Google Shape;1302;p192"/>
          <p:cNvSpPr txBox="1"/>
          <p:nvPr/>
        </p:nvSpPr>
        <p:spPr>
          <a:xfrm>
            <a:off x="4679325" y="1200150"/>
            <a:ext cx="3949200" cy="140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def baz(z):</a:t>
            </a:r>
            <a:endParaRPr/>
          </a:p>
          <a:p>
            <a:pPr marL="0" marR="0" lvl="0" indent="0" algn="l" rtl="0">
              <a:lnSpc>
                <a:spcPct val="100000"/>
              </a:lnSpc>
              <a:spcBef>
                <a:spcPts val="60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return abs(z)</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19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308" name="Google Shape;1308;p193"/>
          <p:cNvSpPr txBox="1">
            <a:spLocks noGrp="1"/>
          </p:cNvSpPr>
          <p:nvPr>
            <p:ph type="body" idx="1"/>
          </p:nvPr>
        </p:nvSpPr>
        <p:spPr>
          <a:xfrm>
            <a:off x="457200" y="1200150"/>
            <a:ext cx="85029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def foo(x, y):</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if x == 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1</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if y &gt; 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foo(x, y - 1)</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1 + foo(x // 2, y)</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Arial"/>
                <a:ea typeface="Arial"/>
                <a:cs typeface="Arial"/>
                <a:sym typeface="Arial"/>
              </a:rPr>
              <a:t>What is the order of growth in time for </a:t>
            </a:r>
            <a:r>
              <a:rPr lang="en" sz="1400" b="0" i="0" u="none" strike="noStrike" cap="none">
                <a:solidFill>
                  <a:schemeClr val="dk1"/>
                </a:solidFill>
                <a:latin typeface="Consolas"/>
                <a:ea typeface="Consolas"/>
                <a:cs typeface="Consolas"/>
                <a:sym typeface="Consolas"/>
              </a:rPr>
              <a:t>foo(x, baz(y))</a:t>
            </a:r>
            <a:r>
              <a:rPr lang="en" sz="1400" b="0" i="0" u="none" strike="noStrike" cap="none">
                <a:solidFill>
                  <a:schemeClr val="dk1"/>
                </a:solidFill>
                <a:latin typeface="Arial"/>
                <a:ea typeface="Arial"/>
                <a:cs typeface="Arial"/>
                <a:sym typeface="Arial"/>
              </a:rPr>
              <a:t> with respect to x?</a:t>
            </a:r>
            <a:endParaRPr/>
          </a:p>
          <a:p>
            <a:pPr marL="0" marR="0" lvl="0" indent="0" algn="l" rtl="0">
              <a:lnSpc>
                <a:spcPct val="100000"/>
              </a:lnSpc>
              <a:spcBef>
                <a:spcPts val="0"/>
              </a:spcBef>
              <a:spcAft>
                <a:spcPts val="0"/>
              </a:spcAft>
              <a:buClr>
                <a:schemeClr val="dk1"/>
              </a:buClr>
              <a:buFont typeface="Arial"/>
              <a:buNone/>
            </a:pPr>
            <a:r>
              <a:rPr lang="en" sz="1400" b="1" i="0" u="none" strike="noStrike" cap="none">
                <a:solidFill>
                  <a:srgbClr val="252525"/>
                </a:solidFill>
                <a:highlight>
                  <a:srgbClr val="FFFFFF"/>
                </a:highlight>
                <a:latin typeface="Arial"/>
                <a:ea typeface="Arial"/>
                <a:cs typeface="Arial"/>
                <a:sym typeface="Arial"/>
              </a:rPr>
              <a:t>Ө</a:t>
            </a:r>
            <a:r>
              <a:rPr lang="en" sz="1400" b="1" i="0" u="none" strike="noStrike" cap="none">
                <a:solidFill>
                  <a:schemeClr val="dk1"/>
                </a:solidFill>
                <a:latin typeface="Arial"/>
                <a:ea typeface="Arial"/>
                <a:cs typeface="Arial"/>
                <a:sym typeface="Arial"/>
              </a:rPr>
              <a:t>(log x)</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Arial"/>
                <a:ea typeface="Arial"/>
                <a:cs typeface="Arial"/>
                <a:sym typeface="Arial"/>
              </a:rPr>
              <a:t>What is the order of growth in time for </a:t>
            </a:r>
            <a:r>
              <a:rPr lang="en" sz="1400" b="0" i="0" u="none" strike="noStrike" cap="none">
                <a:solidFill>
                  <a:schemeClr val="dk1"/>
                </a:solidFill>
                <a:latin typeface="Consolas"/>
                <a:ea typeface="Consolas"/>
                <a:cs typeface="Consolas"/>
                <a:sym typeface="Consolas"/>
              </a:rPr>
              <a:t>foo(x, baz(y))</a:t>
            </a:r>
            <a:r>
              <a:rPr lang="en" sz="1400" b="0" i="0" u="none" strike="noStrike" cap="none">
                <a:solidFill>
                  <a:schemeClr val="dk1"/>
                </a:solidFill>
                <a:latin typeface="Arial"/>
                <a:ea typeface="Arial"/>
                <a:cs typeface="Arial"/>
                <a:sym typeface="Arial"/>
              </a:rPr>
              <a:t> with respect to y?</a:t>
            </a:r>
            <a:endParaRPr/>
          </a:p>
          <a:p>
            <a:pPr marL="0" marR="0" lvl="0" indent="0" algn="l" rtl="0">
              <a:lnSpc>
                <a:spcPct val="100000"/>
              </a:lnSpc>
              <a:spcBef>
                <a:spcPts val="0"/>
              </a:spcBef>
              <a:spcAft>
                <a:spcPts val="0"/>
              </a:spcAft>
              <a:buClr>
                <a:schemeClr val="dk1"/>
              </a:buClr>
              <a:buFont typeface="Arial"/>
              <a:buNone/>
            </a:pPr>
            <a:r>
              <a:rPr lang="en" sz="1400" b="1" i="0" u="none" strike="noStrike" cap="none">
                <a:solidFill>
                  <a:srgbClr val="252525"/>
                </a:solidFill>
                <a:highlight>
                  <a:srgbClr val="FFFFFF"/>
                </a:highlight>
                <a:latin typeface="Arial"/>
                <a:ea typeface="Arial"/>
                <a:cs typeface="Arial"/>
                <a:sym typeface="Arial"/>
              </a:rPr>
              <a:t>Ө</a:t>
            </a:r>
            <a:r>
              <a:rPr lang="en" sz="1400" b="1" i="0" u="none" strike="noStrike" cap="none">
                <a:solidFill>
                  <a:schemeClr val="dk1"/>
                </a:solidFill>
                <a:latin typeface="Arial"/>
                <a:ea typeface="Arial"/>
                <a:cs typeface="Arial"/>
                <a:sym typeface="Arial"/>
              </a:rPr>
              <a:t>(y)</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Arial"/>
                <a:ea typeface="Arial"/>
                <a:cs typeface="Arial"/>
                <a:sym typeface="Arial"/>
              </a:rPr>
              <a:t>What is the order of growth in time for </a:t>
            </a:r>
            <a:r>
              <a:rPr lang="en" sz="1400" b="0" i="0" u="none" strike="noStrike" cap="none">
                <a:solidFill>
                  <a:schemeClr val="dk1"/>
                </a:solidFill>
                <a:latin typeface="Consolas"/>
                <a:ea typeface="Consolas"/>
                <a:cs typeface="Consolas"/>
                <a:sym typeface="Consolas"/>
              </a:rPr>
              <a:t>foo(x, baz(y))</a:t>
            </a:r>
            <a:r>
              <a:rPr lang="en" sz="1400" b="0" i="0" u="none" strike="noStrike" cap="none">
                <a:solidFill>
                  <a:schemeClr val="dk1"/>
                </a:solidFill>
                <a:latin typeface="Arial"/>
                <a:ea typeface="Arial"/>
                <a:cs typeface="Arial"/>
                <a:sym typeface="Arial"/>
              </a:rPr>
              <a:t> with respect to x </a:t>
            </a:r>
            <a:r>
              <a:rPr lang="en" sz="1400" b="0" i="1" u="none" strike="noStrike" cap="none">
                <a:solidFill>
                  <a:schemeClr val="dk1"/>
                </a:solidFill>
                <a:latin typeface="Arial"/>
                <a:ea typeface="Arial"/>
                <a:cs typeface="Arial"/>
                <a:sym typeface="Arial"/>
              </a:rPr>
              <a:t>and</a:t>
            </a:r>
            <a:r>
              <a:rPr lang="en" sz="1400" b="0" i="0" u="none" strike="noStrike" cap="none">
                <a:solidFill>
                  <a:schemeClr val="dk1"/>
                </a:solidFill>
                <a:latin typeface="Arial"/>
                <a:ea typeface="Arial"/>
                <a:cs typeface="Arial"/>
                <a:sym typeface="Arial"/>
              </a:rPr>
              <a:t> y?</a:t>
            </a:r>
            <a:endParaRPr/>
          </a:p>
          <a:p>
            <a:pPr marL="0" marR="0" lvl="0" indent="0" algn="l" rtl="0">
              <a:lnSpc>
                <a:spcPct val="100000"/>
              </a:lnSpc>
              <a:spcBef>
                <a:spcPts val="0"/>
              </a:spcBef>
              <a:spcAft>
                <a:spcPts val="0"/>
              </a:spcAft>
              <a:buClr>
                <a:schemeClr val="dk1"/>
              </a:buClr>
              <a:buFont typeface="Arial"/>
              <a:buNone/>
            </a:pPr>
            <a:r>
              <a:rPr lang="en" sz="1400" b="1" i="0" u="none" strike="noStrike" cap="none">
                <a:solidFill>
                  <a:srgbClr val="252525"/>
                </a:solidFill>
                <a:highlight>
                  <a:srgbClr val="FFFFFF"/>
                </a:highlight>
                <a:latin typeface="Arial"/>
                <a:ea typeface="Arial"/>
                <a:cs typeface="Arial"/>
                <a:sym typeface="Arial"/>
              </a:rPr>
              <a:t>Ө</a:t>
            </a:r>
            <a:r>
              <a:rPr lang="en" sz="1400" b="1" i="0" u="none" strike="noStrike" cap="none">
                <a:solidFill>
                  <a:schemeClr val="dk1"/>
                </a:solidFill>
                <a:latin typeface="Arial"/>
                <a:ea typeface="Arial"/>
                <a:cs typeface="Arial"/>
                <a:sym typeface="Arial"/>
              </a:rPr>
              <a:t>(log(x) + y)</a:t>
            </a:r>
            <a:endParaRPr/>
          </a:p>
        </p:txBody>
      </p:sp>
      <p:sp>
        <p:nvSpPr>
          <p:cNvPr id="1309" name="Google Shape;1309;p193"/>
          <p:cNvSpPr txBox="1"/>
          <p:nvPr/>
        </p:nvSpPr>
        <p:spPr>
          <a:xfrm>
            <a:off x="4679325" y="1200150"/>
            <a:ext cx="3949200" cy="140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def baz(z):</a:t>
            </a:r>
            <a:endParaRPr/>
          </a:p>
          <a:p>
            <a:pPr marL="0" marR="0" lvl="0" indent="0" algn="l" rtl="0">
              <a:lnSpc>
                <a:spcPct val="100000"/>
              </a:lnSpc>
              <a:spcBef>
                <a:spcPts val="60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return abs(z)</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19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Feedback</a:t>
            </a:r>
            <a:endParaRPr/>
          </a:p>
        </p:txBody>
      </p:sp>
      <p:sp>
        <p:nvSpPr>
          <p:cNvPr id="1315" name="Google Shape;1315;p19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We would like your feedback on this review session, so that we can improve for future review sessions. This is </a:t>
            </a:r>
            <a:r>
              <a:rPr lang="en" sz="2400" b="1" i="0" u="none" strike="noStrike" cap="none">
                <a:solidFill>
                  <a:schemeClr val="dk1"/>
                </a:solidFill>
                <a:latin typeface="Arial"/>
                <a:ea typeface="Arial"/>
                <a:cs typeface="Arial"/>
                <a:sym typeface="Arial"/>
              </a:rPr>
              <a:t>completely optional</a:t>
            </a:r>
            <a:r>
              <a:rPr lang="en" sz="2400" b="0" i="0" u="none" strike="noStrike" cap="none">
                <a:solidFill>
                  <a:schemeClr val="dk1"/>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If you would like to provide suggestions, complaints or comments, please fill out </a:t>
            </a:r>
            <a:r>
              <a:rPr lang="en" sz="2400"/>
              <a:t>hkn.mu/feedback </a:t>
            </a:r>
            <a:r>
              <a:rPr lang="en" sz="24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400" b="0" i="1" u="none" strike="noStrike" cap="none">
                <a:solidFill>
                  <a:srgbClr val="0000FF"/>
                </a:solidFill>
                <a:latin typeface="Arial"/>
                <a:ea typeface="Arial"/>
                <a:cs typeface="Arial"/>
                <a:sym typeface="Arial"/>
              </a:rPr>
              <a:t>Thanks for coming, and best of luck on your midterm!</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19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321" name="Google Shape;1321;p195"/>
          <p:cNvSpPr txBox="1">
            <a:spLocks noGrp="1"/>
          </p:cNvSpPr>
          <p:nvPr>
            <p:ph type="body" idx="1"/>
          </p:nvPr>
        </p:nvSpPr>
        <p:spPr>
          <a:xfrm>
            <a:off x="457200" y="1200150"/>
            <a:ext cx="85029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000"/>
              <a:t>Some useful facts:</a:t>
            </a:r>
            <a:endParaRPr sz="2000"/>
          </a:p>
          <a:p>
            <a:pPr marL="0" marR="0" lvl="0" indent="0" algn="l" rtl="0">
              <a:lnSpc>
                <a:spcPct val="100000"/>
              </a:lnSpc>
              <a:spcBef>
                <a:spcPts val="0"/>
              </a:spcBef>
              <a:spcAft>
                <a:spcPts val="0"/>
              </a:spcAft>
              <a:buClr>
                <a:schemeClr val="dk1"/>
              </a:buClr>
              <a:buFont typeface="Arial"/>
              <a:buNone/>
            </a:pPr>
            <a:endParaRPr sz="2000"/>
          </a:p>
          <a:p>
            <a:pPr marL="0" marR="0" lvl="0" indent="0" algn="l" rtl="0">
              <a:lnSpc>
                <a:spcPct val="100000"/>
              </a:lnSpc>
              <a:spcBef>
                <a:spcPts val="0"/>
              </a:spcBef>
              <a:spcAft>
                <a:spcPts val="0"/>
              </a:spcAft>
              <a:buClr>
                <a:schemeClr val="dk1"/>
              </a:buClr>
              <a:buFont typeface="Arial"/>
              <a:buNone/>
            </a:pPr>
            <a:r>
              <a:rPr lang="en" sz="2000"/>
              <a:t>If a variable x is divided by a constant y at each step, it will reach 1 after about log</a:t>
            </a:r>
            <a:r>
              <a:rPr lang="en" sz="2000" baseline="-25000"/>
              <a:t>y </a:t>
            </a:r>
            <a:r>
              <a:rPr lang="en" sz="2000"/>
              <a:t>x steps.</a:t>
            </a:r>
            <a:endParaRPr sz="2000"/>
          </a:p>
          <a:p>
            <a:pPr marL="0" marR="0" lvl="0" indent="0" algn="l" rtl="0">
              <a:lnSpc>
                <a:spcPct val="100000"/>
              </a:lnSpc>
              <a:spcBef>
                <a:spcPts val="0"/>
              </a:spcBef>
              <a:spcAft>
                <a:spcPts val="0"/>
              </a:spcAft>
              <a:buClr>
                <a:schemeClr val="dk1"/>
              </a:buClr>
              <a:buFont typeface="Arial"/>
              <a:buNone/>
            </a:pPr>
            <a:endParaRPr sz="2000"/>
          </a:p>
        </p:txBody>
      </p:sp>
      <p:pic>
        <p:nvPicPr>
          <p:cNvPr id="1322" name="Google Shape;1322;p195"/>
          <p:cNvPicPr preferRelativeResize="0"/>
          <p:nvPr/>
        </p:nvPicPr>
        <p:blipFill>
          <a:blip r:embed="rId3">
            <a:alphaModFix/>
          </a:blip>
          <a:stretch>
            <a:fillRect/>
          </a:stretch>
        </p:blipFill>
        <p:spPr>
          <a:xfrm>
            <a:off x="278150" y="2829753"/>
            <a:ext cx="8740099" cy="17701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Lists : Scope</a:t>
            </a:r>
            <a:endParaRPr/>
          </a:p>
        </p:txBody>
      </p:sp>
      <p:sp>
        <p:nvSpPr>
          <p:cNvPr id="232" name="Google Shape;232;p4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lst = [1, 2, 3, 4, 5]</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def add_five(to_be_changed):</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	</a:t>
            </a:r>
            <a:r>
              <a:rPr lang="en" sz="2400" b="0" i="0" u="none" strike="noStrike" cap="none">
                <a:solidFill>
                  <a:srgbClr val="0000FF"/>
                </a:solidFill>
                <a:latin typeface="Consolas"/>
                <a:ea typeface="Consolas"/>
                <a:cs typeface="Consolas"/>
                <a:sym typeface="Consolas"/>
              </a:rPr>
              <a:t>for</a:t>
            </a:r>
            <a:r>
              <a:rPr lang="en" sz="2400" b="0" i="0" u="none" strike="noStrike" cap="none">
                <a:solidFill>
                  <a:schemeClr val="dk1"/>
                </a:solidFill>
                <a:latin typeface="Consolas"/>
                <a:ea typeface="Consolas"/>
                <a:cs typeface="Consolas"/>
                <a:sym typeface="Consolas"/>
              </a:rPr>
              <a:t> </a:t>
            </a:r>
            <a:r>
              <a:rPr lang="en" sz="2400" b="0" i="0" u="none" strike="noStrike" cap="none">
                <a:solidFill>
                  <a:srgbClr val="0000FF"/>
                </a:solidFill>
                <a:latin typeface="Consolas"/>
                <a:ea typeface="Consolas"/>
                <a:cs typeface="Consolas"/>
                <a:sym typeface="Consolas"/>
              </a:rPr>
              <a:t>i in range(0, len(to_be_changed)):</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0000FF"/>
                </a:solidFill>
                <a:latin typeface="Consolas"/>
                <a:ea typeface="Consolas"/>
                <a:cs typeface="Consolas"/>
                <a:sym typeface="Consolas"/>
              </a:rPr>
              <a:t>		to_be_changed[i] += 5</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 add_five(lst)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 lst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What would be the result?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FF0000"/>
                </a:solidFill>
                <a:latin typeface="Consolas"/>
                <a:ea typeface="Consolas"/>
                <a:cs typeface="Consolas"/>
                <a:sym typeface="Consolas"/>
              </a:rPr>
              <a:t>[6, 7, 8, 9, 10] </a:t>
            </a:r>
            <a:r>
              <a:rPr lang="en" sz="2400" b="0" i="0" u="none" strike="noStrike" cap="none">
                <a:solidFill>
                  <a:srgbClr val="FF0000"/>
                </a:solidFill>
                <a:latin typeface="Arial"/>
                <a:ea typeface="Arial"/>
                <a:cs typeface="Arial"/>
                <a:sym typeface="Arial"/>
              </a:rPr>
              <a:t>yay!</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19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Orders of Growth</a:t>
            </a:r>
            <a:endParaRPr/>
          </a:p>
        </p:txBody>
      </p:sp>
      <p:sp>
        <p:nvSpPr>
          <p:cNvPr id="1328" name="Google Shape;1328;p196"/>
          <p:cNvSpPr txBox="1">
            <a:spLocks noGrp="1"/>
          </p:cNvSpPr>
          <p:nvPr>
            <p:ph type="body" idx="1"/>
          </p:nvPr>
        </p:nvSpPr>
        <p:spPr>
          <a:xfrm>
            <a:off x="457200" y="3128100"/>
            <a:ext cx="8502900" cy="179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000"/>
              <a:t>The above formulas can be used flexibly. For example:</a:t>
            </a:r>
            <a:endParaRPr sz="2000"/>
          </a:p>
        </p:txBody>
      </p:sp>
      <p:pic>
        <p:nvPicPr>
          <p:cNvPr id="1329" name="Google Shape;1329;p196"/>
          <p:cNvPicPr preferRelativeResize="0"/>
          <p:nvPr/>
        </p:nvPicPr>
        <p:blipFill>
          <a:blip r:embed="rId3">
            <a:alphaModFix/>
          </a:blip>
          <a:stretch>
            <a:fillRect/>
          </a:stretch>
        </p:blipFill>
        <p:spPr>
          <a:xfrm>
            <a:off x="498338" y="3651175"/>
            <a:ext cx="8021774" cy="955775"/>
          </a:xfrm>
          <a:prstGeom prst="rect">
            <a:avLst/>
          </a:prstGeom>
          <a:noFill/>
          <a:ln>
            <a:noFill/>
          </a:ln>
        </p:spPr>
      </p:pic>
      <p:pic>
        <p:nvPicPr>
          <p:cNvPr id="1330" name="Google Shape;1330;p196"/>
          <p:cNvPicPr preferRelativeResize="0"/>
          <p:nvPr/>
        </p:nvPicPr>
        <p:blipFill>
          <a:blip r:embed="rId4">
            <a:alphaModFix/>
          </a:blip>
          <a:stretch>
            <a:fillRect/>
          </a:stretch>
        </p:blipFill>
        <p:spPr>
          <a:xfrm>
            <a:off x="201950" y="1357953"/>
            <a:ext cx="8740099" cy="17701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List Comprehensions Example</a:t>
            </a:r>
            <a:endParaRPr/>
          </a:p>
        </p:txBody>
      </p:sp>
      <p:sp>
        <p:nvSpPr>
          <p:cNvPr id="238" name="Google Shape;238;p4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words = "We love CS61A!".split()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words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['We', 'love', 'CS61A!']</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[len(w) for w in words]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______</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[w[i:] for w in words for i in [1, 2]]</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______</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List Comprehensions Example</a:t>
            </a:r>
            <a:endParaRPr/>
          </a:p>
        </p:txBody>
      </p:sp>
      <p:sp>
        <p:nvSpPr>
          <p:cNvPr id="244" name="Google Shape;244;p4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words = "We love CS61A!".split()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words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['We', 'love', 'CS61A!']</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[len(w) for w in words]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FF0000"/>
                </a:solidFill>
                <a:latin typeface="Consolas"/>
                <a:ea typeface="Consolas"/>
                <a:cs typeface="Consolas"/>
                <a:sym typeface="Consolas"/>
              </a:rPr>
              <a:t>[2, 4, 6]</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[w[i:] for w in words for i in [1, 2]]</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______</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457200" y="205975"/>
            <a:ext cx="16740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Hello!</a:t>
            </a:r>
            <a:endParaRPr/>
          </a:p>
        </p:txBody>
      </p:sp>
      <p:sp>
        <p:nvSpPr>
          <p:cNvPr id="126" name="Google Shape;126;p2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Office Hours: </a:t>
            </a:r>
            <a:endParaRPr/>
          </a:p>
          <a:p>
            <a:pPr marL="0" marR="0" lvl="0" indent="45720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Time: 		11AM to 5PM</a:t>
            </a:r>
            <a:endParaRPr/>
          </a:p>
          <a:p>
            <a:pPr marL="45720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Location:	290 Cory, 345 Soda</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Check our website: (hkn.eecs.berkeley.edu/tutor) </a:t>
            </a:r>
            <a:endParaRPr/>
          </a:p>
          <a:p>
            <a:pPr marL="457200" marR="0" lvl="0" indent="-7620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for exam archive, course guide, course surveys, tutoring schedule</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000000"/>
                </a:solidFill>
                <a:latin typeface="Arial"/>
                <a:ea typeface="Arial"/>
                <a:cs typeface="Arial"/>
                <a:sym typeface="Arial"/>
              </a:rPr>
              <a:t>[Disclaimer: This is an unofficial review session and HKN is not affiliated with this course. All of the topics we are reviewing will reflect the material you have covered, our experiences in CS61A, and past midterms. We make no promise that what we cover will necessarily reflect the content of the midterm.]</a:t>
            </a:r>
            <a:endParaRPr sz="1400">
              <a:solidFill>
                <a:srgbClr val="000000"/>
              </a:solidFill>
            </a:endParaRPr>
          </a:p>
          <a:p>
            <a:pPr marL="0" marR="0" lvl="0" indent="0" algn="l" rtl="0">
              <a:lnSpc>
                <a:spcPct val="100000"/>
              </a:lnSpc>
              <a:spcBef>
                <a:spcPts val="0"/>
              </a:spcBef>
              <a:spcAft>
                <a:spcPts val="0"/>
              </a:spcAft>
              <a:buClr>
                <a:schemeClr val="dk1"/>
              </a:buClr>
              <a:buFont typeface="Arial"/>
              <a:buNone/>
            </a:pPr>
            <a:endParaRPr sz="1400">
              <a:solidFill>
                <a:srgbClr val="000000"/>
              </a:solidFill>
            </a:endParaRPr>
          </a:p>
          <a:p>
            <a:pPr marL="0" marR="0" lvl="0" indent="0" algn="l" rtl="0">
              <a:lnSpc>
                <a:spcPct val="100000"/>
              </a:lnSpc>
              <a:spcBef>
                <a:spcPts val="0"/>
              </a:spcBef>
              <a:spcAft>
                <a:spcPts val="0"/>
              </a:spcAft>
              <a:buClr>
                <a:schemeClr val="dk1"/>
              </a:buClr>
              <a:buFont typeface="Arial"/>
              <a:buNone/>
            </a:pPr>
            <a:r>
              <a:rPr lang="en" sz="1400">
                <a:solidFill>
                  <a:srgbClr val="000000"/>
                </a:solidFill>
              </a:rPr>
              <a:t>This is licensed under the Creative Commons CC BY-SA: feel free to share and edit, as long as you credit us and keep the license. For more information, visit https://creativecommons.org/licenses/by-sa/4.0/deed.en_US</a:t>
            </a:r>
            <a:endParaRPr sz="1400">
              <a:solidFill>
                <a:srgbClr val="000000"/>
              </a:solidFill>
            </a:endParaRPr>
          </a:p>
          <a:p>
            <a:pPr marL="0" marR="0" lvl="0" indent="0" algn="l" rtl="0">
              <a:lnSpc>
                <a:spcPct val="100000"/>
              </a:lnSpc>
              <a:spcBef>
                <a:spcPts val="0"/>
              </a:spcBef>
              <a:spcAft>
                <a:spcPts val="0"/>
              </a:spcAft>
              <a:buClr>
                <a:schemeClr val="dk1"/>
              </a:buClr>
              <a:buFont typeface="Arial"/>
              <a:buNone/>
            </a:pPr>
            <a:endParaRPr sz="1400">
              <a:solidFill>
                <a:srgbClr val="000000"/>
              </a:solidFill>
            </a:endParaRPr>
          </a:p>
        </p:txBody>
      </p:sp>
      <p:sp>
        <p:nvSpPr>
          <p:cNvPr id="127" name="Google Shape;127;p28"/>
          <p:cNvSpPr txBox="1"/>
          <p:nvPr/>
        </p:nvSpPr>
        <p:spPr>
          <a:xfrm>
            <a:off x="2223150" y="323410"/>
            <a:ext cx="6463500" cy="8682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Hosted by HKN (hkn.eecs.berkeley.edu)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List Comprehensions Example</a:t>
            </a:r>
            <a:endParaRPr/>
          </a:p>
        </p:txBody>
      </p:sp>
      <p:sp>
        <p:nvSpPr>
          <p:cNvPr id="250" name="Google Shape;250;p46"/>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words = "We love CS61A!".split()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words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['We', 'love', 'CS61A!']</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[len(w) for w in words]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FF0000"/>
                </a:solidFill>
                <a:latin typeface="Consolas"/>
                <a:ea typeface="Consolas"/>
                <a:cs typeface="Consolas"/>
                <a:sym typeface="Consolas"/>
              </a:rPr>
              <a:t>[2, 4, 6]</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[w[i:] for w in words for i in [1, 2]]</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FF0000"/>
                </a:solidFill>
                <a:latin typeface="Consolas"/>
                <a:ea typeface="Consolas"/>
                <a:cs typeface="Consolas"/>
                <a:sym typeface="Consolas"/>
              </a:rPr>
              <a:t>['e', '', 'ove', 've', 's61A!', '61A!']</a:t>
            </a:r>
            <a:r>
              <a:rPr lang="en" sz="22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Dictionary Comprehensions</a:t>
            </a:r>
            <a:endParaRPr/>
          </a:p>
        </p:txBody>
      </p:sp>
      <p:sp>
        <p:nvSpPr>
          <p:cNvPr id="256" name="Google Shape;256;p4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We can use list comprehension to construct dictionaries.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d = {k : v for k, v in [(x, y) for x in range(3) for y in range(4)]}</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chemeClr val="dk1"/>
                </a:solidFill>
                <a:latin typeface="Arial"/>
                <a:ea typeface="Arial"/>
                <a:cs typeface="Arial"/>
                <a:sym typeface="Arial"/>
              </a:rPr>
              <a:t>Remember that dictionary keys are unique!</a:t>
            </a:r>
            <a:endParaRPr/>
          </a:p>
          <a:p>
            <a:pPr marL="0" marR="0" lvl="0" indent="0" algn="l" rtl="0">
              <a:lnSpc>
                <a:spcPct val="100000"/>
              </a:lnSpc>
              <a:spcBef>
                <a:spcPts val="0"/>
              </a:spcBef>
              <a:spcAft>
                <a:spcPts val="0"/>
              </a:spcAft>
              <a:buClr>
                <a:schemeClr val="dk1"/>
              </a:buClr>
              <a:buFont typeface="Arial"/>
              <a:buNone/>
            </a:pPr>
            <a:endParaRPr sz="2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d</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_____</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Dictionary Comprehensions</a:t>
            </a:r>
            <a:endParaRPr/>
          </a:p>
        </p:txBody>
      </p:sp>
      <p:sp>
        <p:nvSpPr>
          <p:cNvPr id="262" name="Google Shape;262;p4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We can use list comprehension to construct dictionaries.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d = {k : v for k, v in [(x, y) for x in range(3) for y in range(4)]}</a:t>
            </a:r>
            <a:endParaRPr/>
          </a:p>
          <a:p>
            <a:pPr marL="0" marR="0" lvl="0" indent="0" algn="l" rtl="0">
              <a:lnSpc>
                <a:spcPct val="100000"/>
              </a:lnSpc>
              <a:spcBef>
                <a:spcPts val="0"/>
              </a:spcBef>
              <a:spcAft>
                <a:spcPts val="0"/>
              </a:spcAft>
              <a:buClr>
                <a:schemeClr val="dk1"/>
              </a:buClr>
              <a:buFont typeface="Arial"/>
              <a:buNone/>
            </a:pPr>
            <a:endParaRPr sz="2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chemeClr val="dk1"/>
                </a:solidFill>
                <a:latin typeface="Arial"/>
                <a:ea typeface="Arial"/>
                <a:cs typeface="Arial"/>
                <a:sym typeface="Arial"/>
              </a:rPr>
              <a:t>Remember that dictionary keys are </a:t>
            </a:r>
            <a:r>
              <a:rPr lang="en" sz="2200" b="1" i="0" u="none" strike="noStrike" cap="none">
                <a:solidFill>
                  <a:srgbClr val="000000"/>
                </a:solidFill>
                <a:latin typeface="Arial"/>
                <a:ea typeface="Arial"/>
                <a:cs typeface="Arial"/>
                <a:sym typeface="Arial"/>
              </a:rPr>
              <a:t>unique</a:t>
            </a:r>
            <a:r>
              <a:rPr lang="en" sz="2200" b="1"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endParaRPr sz="2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d</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FF0000"/>
                </a:solidFill>
                <a:latin typeface="Consolas"/>
                <a:ea typeface="Consolas"/>
                <a:cs typeface="Consolas"/>
                <a:sym typeface="Consolas"/>
              </a:rPr>
              <a:t>{0: 3, 1: 3, 2: 3}	</a:t>
            </a:r>
            <a:r>
              <a:rPr lang="en" sz="2200" b="0" i="0" u="none" strike="noStrike" cap="none">
                <a:solidFill>
                  <a:srgbClr val="FFFF00"/>
                </a:solidFill>
                <a:latin typeface="Consolas"/>
                <a:ea typeface="Consolas"/>
                <a:cs typeface="Consolas"/>
                <a:sym typeface="Consolas"/>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Dictionary Comprehensions</a:t>
            </a:r>
            <a:endParaRPr/>
          </a:p>
        </p:txBody>
      </p:sp>
      <p:sp>
        <p:nvSpPr>
          <p:cNvPr id="268" name="Google Shape;268;p4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We can use list comprehension to construct dictionaries.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d = {k : v for k, v in [(x, y) for x in range(3) for y in range(4)]}</a:t>
            </a:r>
            <a:endParaRPr/>
          </a:p>
          <a:p>
            <a:pPr marL="0" marR="0" lvl="0" indent="0" algn="l" rtl="0">
              <a:lnSpc>
                <a:spcPct val="100000"/>
              </a:lnSpc>
              <a:spcBef>
                <a:spcPts val="0"/>
              </a:spcBef>
              <a:spcAft>
                <a:spcPts val="0"/>
              </a:spcAft>
              <a:buClr>
                <a:srgbClr val="000000"/>
              </a:buClr>
              <a:buFont typeface="Arial"/>
              <a:buNone/>
            </a:pPr>
            <a:r>
              <a:rPr lang="en" sz="2200" b="0" i="0" u="none" strike="noStrike" cap="none">
                <a:solidFill>
                  <a:schemeClr val="dk1"/>
                </a:solidFill>
                <a:latin typeface="Arial"/>
                <a:ea typeface="Arial"/>
                <a:cs typeface="Arial"/>
                <a:sym typeface="Arial"/>
              </a:rPr>
              <a:t>For reference, the list is:</a:t>
            </a:r>
            <a:endParaRPr/>
          </a:p>
          <a:p>
            <a:pPr marL="0" marR="0" lvl="0" indent="0" algn="l" rtl="0">
              <a:lnSpc>
                <a:spcPct val="100000"/>
              </a:lnSpc>
              <a:spcBef>
                <a:spcPts val="0"/>
              </a:spcBef>
              <a:spcAft>
                <a:spcPts val="0"/>
              </a:spcAft>
              <a:buClr>
                <a:srgbClr val="000000"/>
              </a:buClr>
              <a:buFont typeface="Arial"/>
              <a:buNone/>
            </a:pPr>
            <a:r>
              <a:rPr lang="en" sz="2200" b="0" i="0" u="none" strike="noStrike" cap="none">
                <a:solidFill>
                  <a:schemeClr val="dk1"/>
                </a:solidFill>
                <a:latin typeface="Arial"/>
                <a:ea typeface="Arial"/>
                <a:cs typeface="Arial"/>
                <a:sym typeface="Arial"/>
              </a:rPr>
              <a:t>[(0, 0), (0, 1), (0, 2), </a:t>
            </a:r>
            <a:r>
              <a:rPr lang="en" sz="2200" b="1" i="0" u="none" strike="noStrike" cap="none">
                <a:solidFill>
                  <a:schemeClr val="dk1"/>
                </a:solidFill>
                <a:latin typeface="Arial"/>
                <a:ea typeface="Arial"/>
                <a:cs typeface="Arial"/>
                <a:sym typeface="Arial"/>
              </a:rPr>
              <a:t>(0, 3)</a:t>
            </a:r>
            <a:r>
              <a:rPr lang="en" sz="2200" b="0" i="0" u="none" strike="noStrike" cap="none">
                <a:solidFill>
                  <a:schemeClr val="dk1"/>
                </a:solidFill>
                <a:latin typeface="Arial"/>
                <a:ea typeface="Arial"/>
                <a:cs typeface="Arial"/>
                <a:sym typeface="Arial"/>
              </a:rPr>
              <a:t>, (1, 0), (1, 1), (1, 2), </a:t>
            </a:r>
            <a:r>
              <a:rPr lang="en" sz="2200" b="1" i="0" u="none" strike="noStrike" cap="none">
                <a:solidFill>
                  <a:schemeClr val="dk1"/>
                </a:solidFill>
                <a:latin typeface="Arial"/>
                <a:ea typeface="Arial"/>
                <a:cs typeface="Arial"/>
                <a:sym typeface="Arial"/>
              </a:rPr>
              <a:t>(1, 3)</a:t>
            </a:r>
            <a:r>
              <a:rPr lang="en" sz="2200" b="0" i="0" u="none" strike="noStrike" cap="none">
                <a:solidFill>
                  <a:schemeClr val="dk1"/>
                </a:solidFill>
                <a:latin typeface="Arial"/>
                <a:ea typeface="Arial"/>
                <a:cs typeface="Arial"/>
                <a:sym typeface="Arial"/>
              </a:rPr>
              <a:t>, (2, 0), (2, 1), (2, 2), </a:t>
            </a:r>
            <a:r>
              <a:rPr lang="en" sz="2200" b="1" i="0" u="none" strike="noStrike" cap="none">
                <a:solidFill>
                  <a:schemeClr val="dk1"/>
                </a:solidFill>
                <a:latin typeface="Arial"/>
                <a:ea typeface="Arial"/>
                <a:cs typeface="Arial"/>
                <a:sym typeface="Arial"/>
              </a:rPr>
              <a:t>(2, 3)</a:t>
            </a:r>
            <a:r>
              <a:rPr lang="en" sz="22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We only care about the last instance of the key (bolded). Why?</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What would we do if we wanted to have all the values above in the dictionary?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Dictionary Comprehensions</a:t>
            </a:r>
            <a:endParaRPr/>
          </a:p>
        </p:txBody>
      </p:sp>
      <p:sp>
        <p:nvSpPr>
          <p:cNvPr id="274" name="Google Shape;274;p5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We can use list comprehension to construct dictionaries.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d = {k : v for k, v in [(x, y) for x in range(3) for y in range(4)]}</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For reference, the list is: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[(0, 0), (0, 1), (0, 2), </a:t>
            </a:r>
            <a:r>
              <a:rPr lang="en" sz="2200" b="1" i="0" u="none" strike="noStrike" cap="none">
                <a:solidFill>
                  <a:schemeClr val="dk1"/>
                </a:solidFill>
                <a:latin typeface="Arial"/>
                <a:ea typeface="Arial"/>
                <a:cs typeface="Arial"/>
                <a:sym typeface="Arial"/>
              </a:rPr>
              <a:t>(0, 3)</a:t>
            </a:r>
            <a:r>
              <a:rPr lang="en" sz="2200" b="0" i="0" u="none" strike="noStrike" cap="none">
                <a:solidFill>
                  <a:schemeClr val="dk1"/>
                </a:solidFill>
                <a:latin typeface="Arial"/>
                <a:ea typeface="Arial"/>
                <a:cs typeface="Arial"/>
                <a:sym typeface="Arial"/>
              </a:rPr>
              <a:t>, (1, 0), (1, 1), (1, 2), </a:t>
            </a:r>
            <a:r>
              <a:rPr lang="en" sz="2200" b="1" i="0" u="none" strike="noStrike" cap="none">
                <a:solidFill>
                  <a:schemeClr val="dk1"/>
                </a:solidFill>
                <a:latin typeface="Arial"/>
                <a:ea typeface="Arial"/>
                <a:cs typeface="Arial"/>
                <a:sym typeface="Arial"/>
              </a:rPr>
              <a:t>(1, 3)</a:t>
            </a:r>
            <a:r>
              <a:rPr lang="en" sz="2200" b="0" i="0" u="none" strike="noStrike" cap="none">
                <a:solidFill>
                  <a:schemeClr val="dk1"/>
                </a:solidFill>
                <a:latin typeface="Arial"/>
                <a:ea typeface="Arial"/>
                <a:cs typeface="Arial"/>
                <a:sym typeface="Arial"/>
              </a:rPr>
              <a:t>, (2, 0), (2, 1), (2, 2), </a:t>
            </a:r>
            <a:r>
              <a:rPr lang="en" sz="2200" b="1" i="0" u="none" strike="noStrike" cap="none">
                <a:solidFill>
                  <a:schemeClr val="dk1"/>
                </a:solidFill>
                <a:latin typeface="Arial"/>
                <a:ea typeface="Arial"/>
                <a:cs typeface="Arial"/>
                <a:sym typeface="Arial"/>
              </a:rPr>
              <a:t>(2, 3)</a:t>
            </a:r>
            <a:r>
              <a:rPr lang="en" sz="22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We only care about the last instance of the key (bolded). Why?</a:t>
            </a:r>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chemeClr val="dk1"/>
                </a:solidFill>
                <a:latin typeface="Arial"/>
                <a:ea typeface="Arial"/>
                <a:cs typeface="Arial"/>
                <a:sym typeface="Arial"/>
              </a:rPr>
              <a:t>Because dictionary keys are unique.</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What would we do if we wanted to have all the values above in the dictionary? </a:t>
            </a:r>
            <a:r>
              <a:rPr lang="en" sz="2200" b="1" i="0" u="none" strike="noStrike" cap="none">
                <a:solidFill>
                  <a:schemeClr val="dk1"/>
                </a:solidFill>
                <a:latin typeface="Arial"/>
                <a:ea typeface="Arial"/>
                <a:cs typeface="Arial"/>
                <a:sym typeface="Arial"/>
              </a:rPr>
              <a:t>The value for each key would be a list.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280" name="Google Shape;280;p5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1" i="0" u="none" strike="noStrike" cap="none">
                <a:solidFill>
                  <a:srgbClr val="CC0000"/>
                </a:solidFill>
                <a:latin typeface="Arial"/>
                <a:ea typeface="Arial"/>
                <a:cs typeface="Arial"/>
                <a:sym typeface="Arial"/>
              </a:rPr>
              <a:t>apply_to_all </a:t>
            </a:r>
            <a:r>
              <a:rPr lang="en" sz="2400" b="0" i="0" u="none" strike="noStrike" cap="none">
                <a:solidFill>
                  <a:schemeClr val="dk1"/>
                </a:solidFill>
                <a:latin typeface="Arial"/>
                <a:ea typeface="Arial"/>
                <a:cs typeface="Arial"/>
                <a:sym typeface="Arial"/>
              </a:rPr>
              <a:t>- Takes in a function and a sequence, and applies the function to each element of the sequence.</a:t>
            </a:r>
            <a:endParaRPr/>
          </a:p>
          <a:p>
            <a:pPr marL="0" marR="0" lvl="0" indent="0" algn="l" rtl="0">
              <a:lnSpc>
                <a:spcPct val="100000"/>
              </a:lnSpc>
              <a:spcBef>
                <a:spcPts val="0"/>
              </a:spcBef>
              <a:spcAft>
                <a:spcPts val="0"/>
              </a:spcAft>
              <a:buClr>
                <a:schemeClr val="dk1"/>
              </a:buClr>
              <a:buFont typeface="Arial"/>
              <a:buNone/>
            </a:pPr>
            <a:r>
              <a:rPr lang="en" sz="2400" b="0" i="1" u="none" strike="noStrike" cap="none">
                <a:solidFill>
                  <a:schemeClr val="dk1"/>
                </a:solidFill>
                <a:latin typeface="Arial"/>
                <a:ea typeface="Arial"/>
                <a:cs typeface="Arial"/>
                <a:sym typeface="Arial"/>
              </a:rPr>
              <a:t>Input</a:t>
            </a:r>
            <a:r>
              <a:rPr lang="en" sz="2400" b="0" i="0" u="none" strike="noStrike" cap="none">
                <a:solidFill>
                  <a:schemeClr val="dk1"/>
                </a:solidFill>
                <a:latin typeface="Arial"/>
                <a:ea typeface="Arial"/>
                <a:cs typeface="Arial"/>
                <a:sym typeface="Arial"/>
              </a:rPr>
              <a:t> - Function that takes in </a:t>
            </a:r>
            <a:r>
              <a:rPr lang="en" sz="2400" b="1" i="0" u="none" strike="noStrike" cap="none">
                <a:solidFill>
                  <a:schemeClr val="dk1"/>
                </a:solidFill>
                <a:latin typeface="Arial"/>
                <a:ea typeface="Arial"/>
                <a:cs typeface="Arial"/>
                <a:sym typeface="Arial"/>
              </a:rPr>
              <a:t>one argument</a:t>
            </a:r>
            <a:r>
              <a:rPr lang="en" sz="2400" b="0" i="0" u="none" strike="noStrike" cap="none">
                <a:solidFill>
                  <a:schemeClr val="dk1"/>
                </a:solidFill>
                <a:latin typeface="Arial"/>
                <a:ea typeface="Arial"/>
                <a:cs typeface="Arial"/>
                <a:sym typeface="Arial"/>
              </a:rPr>
              <a:t> and any iterable sequence (list, tuple, etc.).</a:t>
            </a:r>
            <a:endParaRPr/>
          </a:p>
          <a:p>
            <a:pPr marL="0" marR="0" lvl="0" indent="0" algn="l" rtl="0">
              <a:lnSpc>
                <a:spcPct val="100000"/>
              </a:lnSpc>
              <a:spcBef>
                <a:spcPts val="0"/>
              </a:spcBef>
              <a:spcAft>
                <a:spcPts val="0"/>
              </a:spcAft>
              <a:buClr>
                <a:schemeClr val="dk1"/>
              </a:buClr>
              <a:buFont typeface="Arial"/>
              <a:buNone/>
            </a:pPr>
            <a:r>
              <a:rPr lang="en" sz="2400" b="0" i="1" u="none" strike="noStrike" cap="none">
                <a:solidFill>
                  <a:schemeClr val="dk1"/>
                </a:solidFill>
                <a:latin typeface="Arial"/>
                <a:ea typeface="Arial"/>
                <a:cs typeface="Arial"/>
                <a:sym typeface="Arial"/>
              </a:rPr>
              <a:t>Output</a:t>
            </a:r>
            <a:r>
              <a:rPr lang="en" sz="2400" b="0" i="0" u="none" strike="noStrike" cap="none">
                <a:solidFill>
                  <a:schemeClr val="dk1"/>
                </a:solidFill>
                <a:latin typeface="Arial"/>
                <a:ea typeface="Arial"/>
                <a:cs typeface="Arial"/>
                <a:sym typeface="Arial"/>
              </a:rPr>
              <a:t> - Sequence of the same length as the input.</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Example:</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&gt;&gt;&gt; apply_to_all(lambda x: x*x, [2, 3, 4])</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[4, 9, 16]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286" name="Google Shape;286;p52"/>
          <p:cNvSpPr txBox="1">
            <a:spLocks noGrp="1"/>
          </p:cNvSpPr>
          <p:nvPr>
            <p:ph type="body" idx="1"/>
          </p:nvPr>
        </p:nvSpPr>
        <p:spPr>
          <a:xfrm>
            <a:off x="229075" y="1002325"/>
            <a:ext cx="8787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1" i="0" u="none" strike="noStrike" cap="none">
                <a:solidFill>
                  <a:srgbClr val="CC0000"/>
                </a:solidFill>
                <a:latin typeface="Arial"/>
                <a:ea typeface="Arial"/>
                <a:cs typeface="Arial"/>
                <a:sym typeface="Arial"/>
              </a:rPr>
              <a:t>reduce</a:t>
            </a:r>
            <a:r>
              <a:rPr lang="en" sz="2400" b="0" i="0" u="none" strike="noStrike" cap="none">
                <a:solidFill>
                  <a:schemeClr val="dk1"/>
                </a:solidFill>
                <a:latin typeface="Arial"/>
                <a:ea typeface="Arial"/>
                <a:cs typeface="Arial"/>
                <a:sym typeface="Arial"/>
              </a:rPr>
              <a:t> - Takes in a function, a sequence and an optional initial value, and returns a single combined value. The result is accumulated as you iterate through the list.</a:t>
            </a:r>
            <a:endParaRPr/>
          </a:p>
          <a:p>
            <a:pPr marL="0" marR="0" lvl="0" indent="0" algn="l" rtl="0">
              <a:lnSpc>
                <a:spcPct val="100000"/>
              </a:lnSpc>
              <a:spcBef>
                <a:spcPts val="0"/>
              </a:spcBef>
              <a:spcAft>
                <a:spcPts val="0"/>
              </a:spcAft>
              <a:buClr>
                <a:schemeClr val="dk1"/>
              </a:buClr>
              <a:buFont typeface="Arial"/>
              <a:buNone/>
            </a:pPr>
            <a:r>
              <a:rPr lang="en" sz="2400" b="0" i="1" u="none" strike="noStrike" cap="none">
                <a:solidFill>
                  <a:schemeClr val="dk1"/>
                </a:solidFill>
                <a:latin typeface="Arial"/>
                <a:ea typeface="Arial"/>
                <a:cs typeface="Arial"/>
                <a:sym typeface="Arial"/>
              </a:rPr>
              <a:t>Input</a:t>
            </a:r>
            <a:r>
              <a:rPr lang="en" sz="2400" b="0" i="0" u="none" strike="noStrike" cap="none">
                <a:solidFill>
                  <a:schemeClr val="dk1"/>
                </a:solidFill>
                <a:latin typeface="Arial"/>
                <a:ea typeface="Arial"/>
                <a:cs typeface="Arial"/>
                <a:sym typeface="Arial"/>
              </a:rPr>
              <a:t> - Function that takes in </a:t>
            </a:r>
            <a:r>
              <a:rPr lang="en" sz="2400" b="1" i="0" u="none" strike="noStrike" cap="none">
                <a:solidFill>
                  <a:schemeClr val="dk1"/>
                </a:solidFill>
                <a:latin typeface="Arial"/>
                <a:ea typeface="Arial"/>
                <a:cs typeface="Arial"/>
                <a:sym typeface="Arial"/>
              </a:rPr>
              <a:t>two arguments</a:t>
            </a:r>
            <a:r>
              <a:rPr lang="en" sz="2400" b="0" i="0" u="none" strike="noStrike" cap="none">
                <a:solidFill>
                  <a:schemeClr val="dk1"/>
                </a:solidFill>
                <a:latin typeface="Arial"/>
                <a:ea typeface="Arial"/>
                <a:cs typeface="Arial"/>
                <a:sym typeface="Arial"/>
              </a:rPr>
              <a:t>: an iterable sequence (list, tuple, etc.) and an (optional) starting value.</a:t>
            </a:r>
            <a:endParaRPr/>
          </a:p>
          <a:p>
            <a:pPr marL="0" marR="0" lvl="0" indent="0" algn="l" rtl="0">
              <a:lnSpc>
                <a:spcPct val="100000"/>
              </a:lnSpc>
              <a:spcBef>
                <a:spcPts val="0"/>
              </a:spcBef>
              <a:spcAft>
                <a:spcPts val="0"/>
              </a:spcAft>
              <a:buClr>
                <a:schemeClr val="dk1"/>
              </a:buClr>
              <a:buFont typeface="Arial"/>
              <a:buNone/>
            </a:pPr>
            <a:r>
              <a:rPr lang="en" sz="2400" b="0" i="1" u="none" strike="noStrike" cap="none">
                <a:solidFill>
                  <a:schemeClr val="dk1"/>
                </a:solidFill>
                <a:latin typeface="Arial"/>
                <a:ea typeface="Arial"/>
                <a:cs typeface="Arial"/>
                <a:sym typeface="Arial"/>
              </a:rPr>
              <a:t>Output</a:t>
            </a:r>
            <a:r>
              <a:rPr lang="en" sz="2400" b="0" i="0" u="none" strike="noStrike" cap="none">
                <a:solidFill>
                  <a:schemeClr val="dk1"/>
                </a:solidFill>
                <a:latin typeface="Arial"/>
                <a:ea typeface="Arial"/>
                <a:cs typeface="Arial"/>
                <a:sym typeface="Arial"/>
              </a:rPr>
              <a:t> - Single element that is determined by combining the elements of the sequence using the input function.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Example:</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&gt;&gt;&gt; reduce(lambda so_far, curr: so_far+curr, [2, 3, 4]))</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9</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292" name="Google Shape;292;p5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600" b="0" i="0" u="none" strike="noStrike" cap="none">
                <a:solidFill>
                  <a:schemeClr val="dk1"/>
                </a:solidFill>
                <a:latin typeface="Arial"/>
                <a:ea typeface="Arial"/>
                <a:cs typeface="Arial"/>
                <a:sym typeface="Arial"/>
              </a:rPr>
              <a:t>Given a list, such as </a:t>
            </a:r>
            <a:r>
              <a:rPr lang="en" sz="2600" b="0" i="0" u="none" strike="noStrike" cap="none">
                <a:solidFill>
                  <a:schemeClr val="dk1"/>
                </a:solidFill>
                <a:latin typeface="Consolas"/>
                <a:ea typeface="Consolas"/>
                <a:cs typeface="Consolas"/>
                <a:sym typeface="Consolas"/>
              </a:rPr>
              <a:t>[1, 2, 3, 4, 5, 6]</a:t>
            </a:r>
            <a:r>
              <a:rPr lang="en" sz="2600" b="0" i="0" u="none" strike="noStrike" cap="none">
                <a:solidFill>
                  <a:schemeClr val="dk1"/>
                </a:solidFill>
                <a:latin typeface="Arial"/>
                <a:ea typeface="Arial"/>
                <a:cs typeface="Arial"/>
                <a:sym typeface="Arial"/>
              </a:rPr>
              <a:t>, we want to reduce the list to a single number that is the 'flattened' version of the list. For example, the output for this particular list would be the number </a:t>
            </a:r>
            <a:r>
              <a:rPr lang="en" sz="2600" b="0" i="0" u="none" strike="noStrike" cap="none">
                <a:solidFill>
                  <a:schemeClr val="dk1"/>
                </a:solidFill>
                <a:latin typeface="Consolas"/>
                <a:ea typeface="Consolas"/>
                <a:cs typeface="Consolas"/>
                <a:sym typeface="Consolas"/>
              </a:rPr>
              <a:t>123456</a:t>
            </a:r>
            <a:r>
              <a:rPr lang="en" sz="2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from functools import reduce</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t = [1, 2, 3, 4, 5, 6]</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reduce(______________________________, _____)</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123456</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298" name="Google Shape;298;p5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600" b="0" i="0" u="none" strike="noStrike" cap="none">
                <a:solidFill>
                  <a:schemeClr val="dk1"/>
                </a:solidFill>
                <a:latin typeface="Arial"/>
                <a:ea typeface="Arial"/>
                <a:cs typeface="Arial"/>
                <a:sym typeface="Arial"/>
              </a:rPr>
              <a:t>Given a list, such as </a:t>
            </a:r>
            <a:r>
              <a:rPr lang="en" sz="2600" b="0" i="0" u="none" strike="noStrike" cap="none">
                <a:solidFill>
                  <a:schemeClr val="dk1"/>
                </a:solidFill>
                <a:latin typeface="Consolas"/>
                <a:ea typeface="Consolas"/>
                <a:cs typeface="Consolas"/>
                <a:sym typeface="Consolas"/>
              </a:rPr>
              <a:t>[1, 2, 3, 4, 5, 6]</a:t>
            </a:r>
            <a:r>
              <a:rPr lang="en" sz="2600" b="0" i="0" u="none" strike="noStrike" cap="none">
                <a:solidFill>
                  <a:schemeClr val="dk1"/>
                </a:solidFill>
                <a:latin typeface="Arial"/>
                <a:ea typeface="Arial"/>
                <a:cs typeface="Arial"/>
                <a:sym typeface="Arial"/>
              </a:rPr>
              <a:t>, we want to reduce the list to a single number that is the 'flattened' version of the list. For example, the output for this particular list would be the number </a:t>
            </a:r>
            <a:r>
              <a:rPr lang="en" sz="2600" b="0" i="0" u="none" strike="noStrike" cap="none">
                <a:solidFill>
                  <a:schemeClr val="dk1"/>
                </a:solidFill>
                <a:latin typeface="Consolas"/>
                <a:ea typeface="Consolas"/>
                <a:cs typeface="Consolas"/>
                <a:sym typeface="Consolas"/>
              </a:rPr>
              <a:t>123456</a:t>
            </a:r>
            <a:r>
              <a:rPr lang="en" sz="2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from functools import reduce</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t = [1, 2, 3, 4, 5, 6]</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reduce(</a:t>
            </a:r>
            <a:r>
              <a:rPr lang="en" sz="2200" b="0" i="0" u="none" strike="noStrike" cap="none">
                <a:solidFill>
                  <a:srgbClr val="FF0000"/>
                </a:solidFill>
                <a:latin typeface="Consolas"/>
                <a:ea typeface="Consolas"/>
                <a:cs typeface="Consolas"/>
                <a:sym typeface="Consolas"/>
              </a:rPr>
              <a:t>lambda so_far, curr: so_far*10 + curr</a:t>
            </a:r>
            <a:r>
              <a:rPr lang="en" sz="2200" b="0" i="0" u="none" strike="noStrike" cap="none">
                <a:solidFill>
                  <a:schemeClr val="dk1"/>
                </a:solidFill>
                <a:latin typeface="Consolas"/>
                <a:ea typeface="Consolas"/>
                <a:cs typeface="Consolas"/>
                <a:sym typeface="Consolas"/>
              </a:rPr>
              <a:t>, </a:t>
            </a:r>
            <a:r>
              <a:rPr lang="en" sz="2200" b="0" i="0" u="none" strike="noStrike" cap="none">
                <a:solidFill>
                  <a:srgbClr val="FF0000"/>
                </a:solidFill>
                <a:latin typeface="Consolas"/>
                <a:ea typeface="Consolas"/>
                <a:cs typeface="Consolas"/>
                <a:sym typeface="Consolas"/>
              </a:rPr>
              <a:t>t</a:t>
            </a:r>
            <a:r>
              <a:rPr lang="en" sz="2200" b="0" i="0" u="none" strike="noStrike" cap="none">
                <a:solidFill>
                  <a:schemeClr val="dk1"/>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123456</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Arial"/>
                <a:ea typeface="Arial"/>
                <a:cs typeface="Arial"/>
                <a:sym typeface="Arial"/>
              </a:rPr>
              <a:t>How?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04" name="Google Shape;304;p5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t = [1, 2, 3, 4, 5, 6]</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reduce(lambda so_far, curr: so_far*10 + curr, 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123456</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First iteration:</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so_far = 1</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curr =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Agenda </a:t>
            </a:r>
            <a:endParaRPr/>
          </a:p>
        </p:txBody>
      </p:sp>
      <p:sp>
        <p:nvSpPr>
          <p:cNvPr id="133" name="Google Shape;133;p29"/>
          <p:cNvSpPr txBox="1">
            <a:spLocks noGrp="1"/>
          </p:cNvSpPr>
          <p:nvPr>
            <p:ph type="body" idx="1"/>
          </p:nvPr>
        </p:nvSpPr>
        <p:spPr>
          <a:xfrm>
            <a:off x="457200" y="1155800"/>
            <a:ext cx="8229600" cy="3925500"/>
          </a:xfrm>
          <a:prstGeom prst="rect">
            <a:avLst/>
          </a:prstGeom>
          <a:noFill/>
          <a:ln>
            <a:noFill/>
          </a:ln>
        </p:spPr>
        <p:txBody>
          <a:bodyPr spcFirstLastPara="1" wrap="square" lIns="91425" tIns="91425" rIns="91425" bIns="91425" anchor="t" anchorCtr="0">
            <a:noAutofit/>
          </a:bodyPr>
          <a:lstStyle/>
          <a:p>
            <a:pPr marL="457200" marR="0" lvl="0" indent="-190500" algn="l" rtl="0">
              <a:lnSpc>
                <a:spcPct val="100000"/>
              </a:lnSpc>
              <a:spcBef>
                <a:spcPts val="0"/>
              </a:spcBef>
              <a:spcAft>
                <a:spcPts val="0"/>
              </a:spcAft>
              <a:buClr>
                <a:schemeClr val="dk1"/>
              </a:buClr>
              <a:buSzPts val="2400"/>
              <a:buFont typeface="Arial"/>
              <a:buChar char="●"/>
            </a:pPr>
            <a:r>
              <a:rPr lang="en" sz="2400" b="0" i="0" u="none" strike="noStrike" cap="none">
                <a:solidFill>
                  <a:schemeClr val="dk1"/>
                </a:solidFill>
                <a:latin typeface="Arial"/>
                <a:ea typeface="Arial"/>
                <a:cs typeface="Arial"/>
                <a:sym typeface="Arial"/>
              </a:rPr>
              <a:t>Lists, Tuples, Dictionaries, Sequences</a:t>
            </a:r>
            <a:endParaRPr sz="2400" b="0" i="0" u="none" strike="noStrike" cap="none">
              <a:solidFill>
                <a:schemeClr val="dk1"/>
              </a:solidFill>
              <a:latin typeface="Arial"/>
              <a:ea typeface="Arial"/>
              <a:cs typeface="Arial"/>
              <a:sym typeface="Arial"/>
            </a:endParaRPr>
          </a:p>
          <a:p>
            <a:pPr marL="457200" marR="0" lvl="0" indent="-190500" algn="l" rtl="0">
              <a:lnSpc>
                <a:spcPct val="100000"/>
              </a:lnSpc>
              <a:spcBef>
                <a:spcPts val="0"/>
              </a:spcBef>
              <a:spcAft>
                <a:spcPts val="0"/>
              </a:spcAft>
              <a:buClr>
                <a:schemeClr val="dk1"/>
              </a:buClr>
              <a:buSzPts val="2400"/>
              <a:buFont typeface="Arial"/>
              <a:buChar char="●"/>
            </a:pPr>
            <a:r>
              <a:rPr lang="en" sz="2400"/>
              <a:t>Recursion</a:t>
            </a:r>
            <a:endParaRPr sz="2400"/>
          </a:p>
          <a:p>
            <a:pPr marL="457200" marR="0" lvl="0" indent="-190500" algn="l" rtl="0">
              <a:lnSpc>
                <a:spcPct val="100000"/>
              </a:lnSpc>
              <a:spcBef>
                <a:spcPts val="0"/>
              </a:spcBef>
              <a:spcAft>
                <a:spcPts val="0"/>
              </a:spcAft>
              <a:buClr>
                <a:schemeClr val="dk1"/>
              </a:buClr>
              <a:buSzPts val="2400"/>
              <a:buFont typeface="Arial"/>
              <a:buChar char="●"/>
            </a:pPr>
            <a:r>
              <a:rPr lang="en" sz="2400" b="0" i="0" u="none" strike="noStrike" cap="none">
                <a:solidFill>
                  <a:schemeClr val="dk1"/>
                </a:solidFill>
                <a:latin typeface="Arial"/>
                <a:ea typeface="Arial"/>
                <a:cs typeface="Arial"/>
                <a:sym typeface="Arial"/>
              </a:rPr>
              <a:t>Data Abstraction</a:t>
            </a:r>
            <a:endParaRPr sz="2400"/>
          </a:p>
          <a:p>
            <a:pPr marL="457200" marR="0" lvl="0" indent="-190500" algn="l" rtl="0">
              <a:lnSpc>
                <a:spcPct val="100000"/>
              </a:lnSpc>
              <a:spcBef>
                <a:spcPts val="0"/>
              </a:spcBef>
              <a:spcAft>
                <a:spcPts val="0"/>
              </a:spcAft>
              <a:buClr>
                <a:schemeClr val="dk1"/>
              </a:buClr>
              <a:buSzPts val="2400"/>
              <a:buFont typeface="Arial"/>
              <a:buChar char="●"/>
            </a:pPr>
            <a:r>
              <a:rPr lang="en" sz="2400" b="0" i="0" u="none" strike="noStrike" cap="none">
                <a:solidFill>
                  <a:schemeClr val="dk1"/>
                </a:solidFill>
                <a:latin typeface="Arial"/>
                <a:ea typeface="Arial"/>
                <a:cs typeface="Arial"/>
                <a:sym typeface="Arial"/>
              </a:rPr>
              <a:t>Nonlocal</a:t>
            </a:r>
            <a:endParaRPr sz="2400"/>
          </a:p>
          <a:p>
            <a:pPr marL="457200" marR="0" lvl="0" indent="-190500" algn="l" rtl="0">
              <a:lnSpc>
                <a:spcPct val="100000"/>
              </a:lnSpc>
              <a:spcBef>
                <a:spcPts val="0"/>
              </a:spcBef>
              <a:spcAft>
                <a:spcPts val="0"/>
              </a:spcAft>
              <a:buClr>
                <a:schemeClr val="dk1"/>
              </a:buClr>
              <a:buSzPts val="2400"/>
              <a:buFont typeface="Arial"/>
              <a:buChar char="●"/>
            </a:pPr>
            <a:r>
              <a:rPr lang="en" sz="2400" b="0" i="0" u="none" strike="noStrike" cap="none">
                <a:solidFill>
                  <a:schemeClr val="dk1"/>
                </a:solidFill>
                <a:latin typeface="Arial"/>
                <a:ea typeface="Arial"/>
                <a:cs typeface="Arial"/>
                <a:sym typeface="Arial"/>
              </a:rPr>
              <a:t>Object-Oriented Programming</a:t>
            </a:r>
            <a:endParaRPr sz="2400"/>
          </a:p>
          <a:p>
            <a:pPr marL="457200" marR="0" lvl="0" indent="-190500" algn="l" rtl="0">
              <a:lnSpc>
                <a:spcPct val="100000"/>
              </a:lnSpc>
              <a:spcBef>
                <a:spcPts val="0"/>
              </a:spcBef>
              <a:spcAft>
                <a:spcPts val="0"/>
              </a:spcAft>
              <a:buClr>
                <a:schemeClr val="dk1"/>
              </a:buClr>
              <a:buSzPts val="2400"/>
              <a:buFont typeface="Arial"/>
              <a:buChar char="●"/>
            </a:pPr>
            <a:r>
              <a:rPr lang="en" sz="2400" b="0" i="0" u="none" strike="noStrike" cap="none">
                <a:solidFill>
                  <a:schemeClr val="dk1"/>
                </a:solidFill>
                <a:latin typeface="Arial"/>
                <a:ea typeface="Arial"/>
                <a:cs typeface="Arial"/>
                <a:sym typeface="Arial"/>
              </a:rPr>
              <a:t>Inheritance</a:t>
            </a:r>
            <a:endParaRPr sz="2400"/>
          </a:p>
          <a:p>
            <a:pPr marL="457200" marR="0" lvl="0" indent="-190500" algn="l" rtl="0">
              <a:lnSpc>
                <a:spcPct val="100000"/>
              </a:lnSpc>
              <a:spcBef>
                <a:spcPts val="0"/>
              </a:spcBef>
              <a:spcAft>
                <a:spcPts val="0"/>
              </a:spcAft>
              <a:buClr>
                <a:schemeClr val="dk1"/>
              </a:buClr>
              <a:buSzPts val="2400"/>
              <a:buFont typeface="Arial"/>
              <a:buChar char="●"/>
            </a:pPr>
            <a:r>
              <a:rPr lang="en" sz="2400" b="0" i="0" u="none" strike="noStrike" cap="none">
                <a:solidFill>
                  <a:schemeClr val="dk1"/>
                </a:solidFill>
                <a:latin typeface="Arial"/>
                <a:ea typeface="Arial"/>
                <a:cs typeface="Arial"/>
                <a:sym typeface="Arial"/>
              </a:rPr>
              <a:t>Linked Lists</a:t>
            </a:r>
            <a:endParaRPr sz="2400"/>
          </a:p>
          <a:p>
            <a:pPr marL="457200" marR="0" lvl="0" indent="-190500" algn="l" rtl="0">
              <a:lnSpc>
                <a:spcPct val="100000"/>
              </a:lnSpc>
              <a:spcBef>
                <a:spcPts val="0"/>
              </a:spcBef>
              <a:spcAft>
                <a:spcPts val="0"/>
              </a:spcAft>
              <a:buClr>
                <a:schemeClr val="dk1"/>
              </a:buClr>
              <a:buSzPts val="2400"/>
              <a:buFont typeface="Arial"/>
              <a:buChar char="●"/>
            </a:pPr>
            <a:r>
              <a:rPr lang="en" sz="2400" b="0" i="0" u="none" strike="noStrike" cap="none">
                <a:solidFill>
                  <a:schemeClr val="dk1"/>
                </a:solidFill>
                <a:latin typeface="Arial"/>
                <a:ea typeface="Arial"/>
                <a:cs typeface="Arial"/>
                <a:sym typeface="Arial"/>
              </a:rPr>
              <a:t>Trees</a:t>
            </a:r>
            <a:endParaRPr sz="2400"/>
          </a:p>
          <a:p>
            <a:pPr marL="457200" marR="0" lvl="0" indent="-190500" algn="l" rtl="0">
              <a:lnSpc>
                <a:spcPct val="100000"/>
              </a:lnSpc>
              <a:spcBef>
                <a:spcPts val="0"/>
              </a:spcBef>
              <a:spcAft>
                <a:spcPts val="0"/>
              </a:spcAft>
              <a:buClr>
                <a:schemeClr val="dk1"/>
              </a:buClr>
              <a:buSzPts val="2400"/>
              <a:buFont typeface="Arial"/>
              <a:buChar char="●"/>
            </a:pPr>
            <a:r>
              <a:rPr lang="en" sz="2400" b="0" i="0" u="none" strike="noStrike" cap="none">
                <a:solidFill>
                  <a:schemeClr val="dk1"/>
                </a:solidFill>
                <a:latin typeface="Arial"/>
                <a:ea typeface="Arial"/>
                <a:cs typeface="Arial"/>
                <a:sym typeface="Arial"/>
              </a:rPr>
              <a:t>Orders of Growth</a:t>
            </a:r>
            <a:endParaRPr sz="3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950" b="1">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chemeClr val="dk1"/>
              </a:buClr>
              <a:buFont typeface="Arial"/>
              <a:buNone/>
            </a:pPr>
            <a:endParaRPr sz="2400" b="1">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10" name="Google Shape;310;p56"/>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t = [1, 2, 3, 4, 5, 6]</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reduce(lambda so_far, curr: so_far*10 + curr, 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123456</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First iteration:</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so_far = 1</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curr = 2</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result = 1*10 + 2 = 12</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16" name="Google Shape;316;p5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t = [1, 2, 3, 4, 5, 6]</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reduce(lambda so_far, curr: so_far*10 + curr, 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123456</a:t>
            </a:r>
            <a:endParaRPr/>
          </a:p>
          <a:p>
            <a:pPr marL="0" marR="0" lvl="0" indent="0" algn="l" rtl="0">
              <a:lnSpc>
                <a:spcPct val="100000"/>
              </a:lnSpc>
              <a:spcBef>
                <a:spcPts val="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Next iteration:</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so_far = 12</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curr = 3</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result = 12*10 + 3 = 123</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Arial"/>
                <a:ea typeface="Arial"/>
                <a:cs typeface="Arial"/>
                <a:sym typeface="Arial"/>
              </a:rPr>
              <a:t>and so on to get </a:t>
            </a:r>
            <a:r>
              <a:rPr lang="en" sz="2000" b="0" i="0" u="none" strike="noStrike" cap="none">
                <a:solidFill>
                  <a:schemeClr val="dk1"/>
                </a:solidFill>
                <a:latin typeface="Consolas"/>
                <a:ea typeface="Consolas"/>
                <a:cs typeface="Consolas"/>
                <a:sym typeface="Consolas"/>
              </a:rPr>
              <a:t>123456.</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22" name="Google Shape;322;p5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cool = 'denero'</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story = [cool[i:2*i] for i in range(6)]</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story</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bro = apply_to_all(len, story)</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bro</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_____</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28" name="Google Shape;328;p5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cool = 'denero'</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story = [cool[i:2*i] for i in range(6)]</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story</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FF0000"/>
                </a:solidFill>
                <a:latin typeface="Consolas"/>
                <a:ea typeface="Consolas"/>
                <a:cs typeface="Consolas"/>
                <a:sym typeface="Consolas"/>
              </a:rPr>
              <a:t>['', 'e', 'ne', 'ero', 'ro', 'o']</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bro = apply_to_all(len, story)</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bro</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_____</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34" name="Google Shape;334;p6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cool = 'denero'</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story = [cool[i:2*i] for i in range(6)]</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story</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FF0000"/>
                </a:solidFill>
                <a:latin typeface="Consolas"/>
                <a:ea typeface="Consolas"/>
                <a:cs typeface="Consolas"/>
                <a:sym typeface="Consolas"/>
              </a:rPr>
              <a:t>['', 'e', 'ne', 'ero', 'ro', 'o']</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bro = apply_to_all(len, story)</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bro</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rgbClr val="FF0000"/>
                </a:solidFill>
                <a:latin typeface="Consolas"/>
                <a:ea typeface="Consolas"/>
                <a:cs typeface="Consolas"/>
                <a:sym typeface="Consolas"/>
              </a:rPr>
              <a:t>[0, 1, 2, 3, 2, 1]</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 </a:t>
            </a:r>
            <a:endParaRPr/>
          </a:p>
        </p:txBody>
      </p:sp>
      <p:sp>
        <p:nvSpPr>
          <p:cNvPr id="340" name="Google Shape;340;p61"/>
          <p:cNvSpPr txBox="1">
            <a:spLocks noGrp="1"/>
          </p:cNvSpPr>
          <p:nvPr>
            <p:ph type="body" idx="1"/>
          </p:nvPr>
        </p:nvSpPr>
        <p:spPr>
          <a:xfrm>
            <a:off x="457200" y="99190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1" i="0" u="none" strike="noStrike" cap="none">
                <a:solidFill>
                  <a:srgbClr val="CC0000"/>
                </a:solidFill>
                <a:latin typeface="Arial"/>
                <a:ea typeface="Arial"/>
                <a:cs typeface="Arial"/>
                <a:sym typeface="Arial"/>
              </a:rPr>
              <a:t>keep_if </a:t>
            </a:r>
            <a:r>
              <a:rPr lang="en" sz="2400" b="0" i="0" u="none" strike="noStrike" cap="none">
                <a:solidFill>
                  <a:schemeClr val="dk1"/>
                </a:solidFill>
                <a:latin typeface="Arial"/>
                <a:ea typeface="Arial"/>
                <a:cs typeface="Arial"/>
                <a:sym typeface="Arial"/>
              </a:rPr>
              <a:t>- Takes in a function and a sequence, and returns a new sequence that contains only the items for which the function returns </a:t>
            </a:r>
            <a:r>
              <a:rPr lang="en" sz="2400" b="0" i="0" u="none" strike="noStrike" cap="none">
                <a:solidFill>
                  <a:schemeClr val="dk1"/>
                </a:solidFill>
                <a:latin typeface="Consolas"/>
                <a:ea typeface="Consolas"/>
                <a:cs typeface="Consolas"/>
                <a:sym typeface="Consolas"/>
              </a:rPr>
              <a:t>True</a:t>
            </a:r>
            <a:r>
              <a:rPr lang="en" sz="24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r>
              <a:rPr lang="en" sz="2400" b="0" i="1" u="none" strike="noStrike" cap="none">
                <a:solidFill>
                  <a:schemeClr val="dk1"/>
                </a:solidFill>
                <a:latin typeface="Arial"/>
                <a:ea typeface="Arial"/>
                <a:cs typeface="Arial"/>
                <a:sym typeface="Arial"/>
              </a:rPr>
              <a:t>Input</a:t>
            </a:r>
            <a:r>
              <a:rPr lang="en" sz="2400" b="0" i="0" u="none" strike="noStrike" cap="none">
                <a:solidFill>
                  <a:schemeClr val="dk1"/>
                </a:solidFill>
                <a:latin typeface="Arial"/>
                <a:ea typeface="Arial"/>
                <a:cs typeface="Arial"/>
                <a:sym typeface="Arial"/>
              </a:rPr>
              <a:t> - Function that takes in </a:t>
            </a:r>
            <a:r>
              <a:rPr lang="en" sz="2400" b="1" i="0" u="none" strike="noStrike" cap="none">
                <a:solidFill>
                  <a:schemeClr val="dk1"/>
                </a:solidFill>
                <a:latin typeface="Arial"/>
                <a:ea typeface="Arial"/>
                <a:cs typeface="Arial"/>
                <a:sym typeface="Arial"/>
              </a:rPr>
              <a:t>one argument </a:t>
            </a:r>
            <a:r>
              <a:rPr lang="en" sz="2400" b="0" i="0" u="none" strike="noStrike" cap="none">
                <a:solidFill>
                  <a:schemeClr val="dk1"/>
                </a:solidFill>
                <a:latin typeface="Arial"/>
                <a:ea typeface="Arial"/>
                <a:cs typeface="Arial"/>
                <a:sym typeface="Arial"/>
              </a:rPr>
              <a:t>which returns True or False, and any iterable sequence (list, tuple, etc.).</a:t>
            </a:r>
            <a:endParaRPr/>
          </a:p>
          <a:p>
            <a:pPr marL="0" marR="0" lvl="0" indent="0" algn="l" rtl="0">
              <a:lnSpc>
                <a:spcPct val="100000"/>
              </a:lnSpc>
              <a:spcBef>
                <a:spcPts val="0"/>
              </a:spcBef>
              <a:spcAft>
                <a:spcPts val="0"/>
              </a:spcAft>
              <a:buClr>
                <a:schemeClr val="dk1"/>
              </a:buClr>
              <a:buFont typeface="Arial"/>
              <a:buNone/>
            </a:pPr>
            <a:r>
              <a:rPr lang="en" sz="2400" b="0" i="1" u="none" strike="noStrike" cap="none">
                <a:solidFill>
                  <a:schemeClr val="dk1"/>
                </a:solidFill>
                <a:latin typeface="Arial"/>
                <a:ea typeface="Arial"/>
                <a:cs typeface="Arial"/>
                <a:sym typeface="Arial"/>
              </a:rPr>
              <a:t>Output</a:t>
            </a:r>
            <a:r>
              <a:rPr lang="en" sz="2400" b="0" i="0" u="none" strike="noStrike" cap="none">
                <a:solidFill>
                  <a:schemeClr val="dk1"/>
                </a:solidFill>
                <a:latin typeface="Arial"/>
                <a:ea typeface="Arial"/>
                <a:cs typeface="Arial"/>
                <a:sym typeface="Arial"/>
              </a:rPr>
              <a:t> - Sequence that contains the elements that satisfy the function.</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For example:</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&gt;&gt;&gt; keep_if(lambda x: x % 2 == 0, [2, 3, 4])</a:t>
            </a:r>
            <a:endParaRPr/>
          </a:p>
          <a:p>
            <a:pPr marL="0" marR="0" lvl="0" indent="0" algn="l" rtl="0">
              <a:lnSpc>
                <a:spcPct val="100000"/>
              </a:lnSpc>
              <a:spcBef>
                <a:spcPts val="0"/>
              </a:spcBef>
              <a:spcAft>
                <a:spcPts val="0"/>
              </a:spcAft>
              <a:buClr>
                <a:schemeClr val="dk1"/>
              </a:buClr>
              <a:buFont typeface="Arial"/>
              <a:buNone/>
            </a:pPr>
            <a:r>
              <a:rPr lang="en" sz="2000" b="0" i="0" u="none" strike="noStrike" cap="none">
                <a:solidFill>
                  <a:schemeClr val="dk1"/>
                </a:solidFill>
                <a:latin typeface="Consolas"/>
                <a:ea typeface="Consolas"/>
                <a:cs typeface="Consolas"/>
                <a:sym typeface="Consolas"/>
              </a:rPr>
              <a:t>[2, 4]</a:t>
            </a:r>
            <a:endParaRPr/>
          </a:p>
          <a:p>
            <a:pPr marL="0" marR="0" lvl="0" indent="0" algn="l" rtl="0">
              <a:lnSpc>
                <a:spcPct val="100000"/>
              </a:lnSpc>
              <a:spcBef>
                <a:spcPts val="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46" name="Google Shape;346;p62"/>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primes = [2, 3, 5, 7, 11]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fib = [0, 1, 1, 2,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is_prime = lambda x: x in primes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apply_to_all(is_prime, keep_if(is_prime, fib))</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rgbClr val="000000"/>
              </a:buClr>
              <a:buFont typeface="Arial"/>
              <a:buNone/>
            </a:pPr>
            <a:r>
              <a:rPr lang="en" sz="2200" b="0" i="0" u="none" strike="noStrike" cap="none">
                <a:solidFill>
                  <a:schemeClr val="dk1"/>
                </a:solidFill>
                <a:latin typeface="Consolas"/>
                <a:ea typeface="Consolas"/>
                <a:cs typeface="Consolas"/>
                <a:sym typeface="Consolas"/>
              </a:rPr>
              <a:t>&gt;&gt;&gt; get_fib = lambda x: fib[x]</a:t>
            </a:r>
            <a:endParaRPr/>
          </a:p>
          <a:p>
            <a:pPr marL="0" marR="0" lvl="0" indent="0" algn="l" rtl="0">
              <a:lnSpc>
                <a:spcPct val="100000"/>
              </a:lnSpc>
              <a:spcBef>
                <a:spcPts val="0"/>
              </a:spcBef>
              <a:spcAft>
                <a:spcPts val="0"/>
              </a:spcAft>
              <a:buClr>
                <a:srgbClr val="000000"/>
              </a:buClr>
              <a:buFont typeface="Arial"/>
              <a:buNone/>
            </a:pPr>
            <a:r>
              <a:rPr lang="en" sz="2200" b="0" i="0" u="none" strike="noStrike" cap="none">
                <a:solidFill>
                  <a:schemeClr val="dk1"/>
                </a:solidFill>
                <a:latin typeface="Consolas"/>
                <a:ea typeface="Consolas"/>
                <a:cs typeface="Consolas"/>
                <a:sym typeface="Consolas"/>
              </a:rPr>
              <a:t>&gt;&gt;&gt; apply_to_all(get_fib, keep_if(is_prime, fib))</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52" name="Google Shape;352;p6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primes = [2, 3, 5, 7, 11]</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fib = [0, 1, 1, 2, 3]</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is_prime = lambda x: x in primes</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apply_to_all(is_prime, </a:t>
            </a:r>
            <a:r>
              <a:rPr lang="en" sz="2400" b="0" i="0" u="none" strike="sngStrike" cap="none">
                <a:solidFill>
                  <a:schemeClr val="dk1"/>
                </a:solidFill>
                <a:latin typeface="Consolas"/>
                <a:ea typeface="Consolas"/>
                <a:cs typeface="Consolas"/>
                <a:sym typeface="Consolas"/>
              </a:rPr>
              <a:t>keep_if(is_prime, fib)</a:t>
            </a:r>
            <a:r>
              <a:rPr lang="en" sz="2400" b="0" i="0" u="none" strike="noStrike" cap="none">
                <a:solidFill>
                  <a:schemeClr val="dk1"/>
                </a:solidFill>
                <a:latin typeface="Consolas"/>
                <a:ea typeface="Consolas"/>
                <a:cs typeface="Consolas"/>
                <a:sym typeface="Consolas"/>
              </a:rPr>
              <a:t>) 									[2, 3]</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rgbClr val="000000"/>
              </a:buClr>
              <a:buFont typeface="Arial"/>
              <a:buNone/>
            </a:pPr>
            <a:r>
              <a:rPr lang="en" sz="2400" b="0" i="0" u="none" strike="noStrike" cap="none">
                <a:solidFill>
                  <a:schemeClr val="dk1"/>
                </a:solidFill>
                <a:latin typeface="Consolas"/>
                <a:ea typeface="Consolas"/>
                <a:cs typeface="Consolas"/>
                <a:sym typeface="Consolas"/>
              </a:rPr>
              <a:t>&gt;&gt;&gt; get_fib = lambda x: fib[x]</a:t>
            </a:r>
            <a:endParaRPr/>
          </a:p>
          <a:p>
            <a:pPr marL="0" marR="0" lvl="0" indent="0" algn="l" rtl="0">
              <a:lnSpc>
                <a:spcPct val="100000"/>
              </a:lnSpc>
              <a:spcBef>
                <a:spcPts val="0"/>
              </a:spcBef>
              <a:spcAft>
                <a:spcPts val="0"/>
              </a:spcAft>
              <a:buClr>
                <a:srgbClr val="000000"/>
              </a:buClr>
              <a:buFont typeface="Arial"/>
              <a:buNone/>
            </a:pPr>
            <a:r>
              <a:rPr lang="en" sz="2400" b="0" i="0" u="none" strike="noStrike" cap="none">
                <a:solidFill>
                  <a:schemeClr val="dk1"/>
                </a:solidFill>
                <a:latin typeface="Consolas"/>
                <a:ea typeface="Consolas"/>
                <a:cs typeface="Consolas"/>
                <a:sym typeface="Consolas"/>
              </a:rPr>
              <a:t>&gt;&gt;&gt; apply_to_all(get_fib, keep_if(is_prime, fib))</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_____</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58" name="Google Shape;358;p6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primes = [2, 3, 5, 7, 11]</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fib = [0, 1, 1, 2, 3]</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is_prime = lambda x: x in primes</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apply_to_all(is_prime, </a:t>
            </a:r>
            <a:r>
              <a:rPr lang="en" sz="2400" b="0" i="0" u="none" strike="sngStrike" cap="none">
                <a:solidFill>
                  <a:schemeClr val="dk1"/>
                </a:solidFill>
                <a:latin typeface="Consolas"/>
                <a:ea typeface="Consolas"/>
                <a:cs typeface="Consolas"/>
                <a:sym typeface="Consolas"/>
              </a:rPr>
              <a:t>keep_if(is_prime, fib)</a:t>
            </a:r>
            <a:r>
              <a:rPr lang="en" sz="2400" b="0" i="0" u="none" strike="noStrike" cap="none">
                <a:solidFill>
                  <a:schemeClr val="dk1"/>
                </a:solidFill>
                <a:latin typeface="Consolas"/>
                <a:ea typeface="Consolas"/>
                <a:cs typeface="Consolas"/>
                <a:sym typeface="Consolas"/>
              </a:rPr>
              <a:t>))										[2, 3]</a:t>
            </a:r>
            <a:endParaRPr/>
          </a:p>
          <a:p>
            <a:pPr marL="0" marR="0" lvl="0" indent="0" algn="l" rtl="0">
              <a:lnSpc>
                <a:spcPct val="100000"/>
              </a:lnSpc>
              <a:spcBef>
                <a:spcPts val="0"/>
              </a:spcBef>
              <a:spcAft>
                <a:spcPts val="0"/>
              </a:spcAft>
              <a:buClr>
                <a:schemeClr val="dk1"/>
              </a:buClr>
              <a:buFont typeface="Arial"/>
              <a:buNone/>
            </a:pPr>
            <a:r>
              <a:rPr lang="en" sz="2400" b="1" i="0" u="none" strike="noStrike" cap="none">
                <a:solidFill>
                  <a:srgbClr val="FF0000"/>
                </a:solidFill>
                <a:latin typeface="Consolas"/>
                <a:ea typeface="Consolas"/>
                <a:cs typeface="Consolas"/>
                <a:sym typeface="Consolas"/>
              </a:rPr>
              <a:t>[True, True]</a:t>
            </a:r>
            <a:endParaRPr/>
          </a:p>
          <a:p>
            <a:pPr marL="0" marR="0" lvl="0" indent="0" algn="l" rtl="0">
              <a:lnSpc>
                <a:spcPct val="100000"/>
              </a:lnSpc>
              <a:spcBef>
                <a:spcPts val="0"/>
              </a:spcBef>
              <a:spcAft>
                <a:spcPts val="0"/>
              </a:spcAft>
              <a:buClr>
                <a:srgbClr val="000000"/>
              </a:buClr>
              <a:buFont typeface="Arial"/>
              <a:buNone/>
            </a:pPr>
            <a:r>
              <a:rPr lang="en" sz="2400" b="0" i="0" u="none" strike="noStrike" cap="none">
                <a:solidFill>
                  <a:schemeClr val="dk1"/>
                </a:solidFill>
                <a:latin typeface="Consolas"/>
                <a:ea typeface="Consolas"/>
                <a:cs typeface="Consolas"/>
                <a:sym typeface="Consolas"/>
              </a:rPr>
              <a:t>&gt;&gt;&gt; get_fib = lambda x: fib[x]</a:t>
            </a:r>
            <a:endParaRPr/>
          </a:p>
          <a:p>
            <a:pPr marL="0" marR="0" lvl="0" indent="0" algn="l" rtl="0">
              <a:lnSpc>
                <a:spcPct val="100000"/>
              </a:lnSpc>
              <a:spcBef>
                <a:spcPts val="0"/>
              </a:spcBef>
              <a:spcAft>
                <a:spcPts val="0"/>
              </a:spcAft>
              <a:buClr>
                <a:srgbClr val="000000"/>
              </a:buClr>
              <a:buFont typeface="Arial"/>
              <a:buNone/>
            </a:pPr>
            <a:r>
              <a:rPr lang="en" sz="2400" b="0" i="0" u="none" strike="noStrike" cap="none">
                <a:solidFill>
                  <a:schemeClr val="dk1"/>
                </a:solidFill>
                <a:latin typeface="Consolas"/>
                <a:ea typeface="Consolas"/>
                <a:cs typeface="Consolas"/>
                <a:sym typeface="Consolas"/>
              </a:rPr>
              <a:t>&gt;&gt;&gt; apply_to_all(get_fib, keep_if(is_prime, fib))</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64" name="Google Shape;364;p6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primes = [2, 3, 5, 7, 11]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fib = [0, 1, 1, 2,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is_prime = lambda x: x in primes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apply_to_all(is_prime, </a:t>
            </a:r>
            <a:r>
              <a:rPr lang="en" sz="2200" b="0" i="0" u="none" strike="sngStrike" cap="none">
                <a:solidFill>
                  <a:schemeClr val="dk1"/>
                </a:solidFill>
                <a:latin typeface="Consolas"/>
                <a:ea typeface="Consolas"/>
                <a:cs typeface="Consolas"/>
                <a:sym typeface="Consolas"/>
              </a:rPr>
              <a:t>keep_if(is_prime, fib)</a:t>
            </a:r>
            <a:r>
              <a:rPr lang="en" sz="2200" b="0" i="0" u="none" strike="noStrike" cap="none">
                <a:solidFill>
                  <a:schemeClr val="dk1"/>
                </a:solidFill>
                <a:latin typeface="Consolas"/>
                <a:ea typeface="Consolas"/>
                <a:cs typeface="Consolas"/>
                <a:sym typeface="Consolas"/>
              </a:rPr>
              <a:t>))										[2, 3]</a:t>
            </a:r>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rgbClr val="FF0000"/>
                </a:solidFill>
                <a:latin typeface="Consolas"/>
                <a:ea typeface="Consolas"/>
                <a:cs typeface="Consolas"/>
                <a:sym typeface="Consolas"/>
              </a:rPr>
              <a:t>[True, True]</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get_fib = lambda x: fib[x]</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apply_to_all(get_fib, </a:t>
            </a:r>
            <a:r>
              <a:rPr lang="en" sz="2200" b="0" i="0" u="none" strike="sngStrike" cap="none">
                <a:solidFill>
                  <a:schemeClr val="dk1"/>
                </a:solidFill>
                <a:latin typeface="Consolas"/>
                <a:ea typeface="Consolas"/>
                <a:cs typeface="Consolas"/>
                <a:sym typeface="Consolas"/>
              </a:rPr>
              <a:t>keep_if(is_prime, fib)</a:t>
            </a:r>
            <a:r>
              <a:rPr lang="en" sz="2200" b="0" i="0" u="none" strike="noStrike" cap="none">
                <a:solidFill>
                  <a:schemeClr val="dk1"/>
                </a:solidFill>
                <a:latin typeface="Consolas"/>
                <a:ea typeface="Consolas"/>
                <a:cs typeface="Consolas"/>
                <a:sym typeface="Consolas"/>
              </a:rPr>
              <a:t>)   										[2,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Iterables</a:t>
            </a:r>
            <a:endParaRPr/>
          </a:p>
        </p:txBody>
      </p:sp>
      <p:sp>
        <p:nvSpPr>
          <p:cNvPr id="139" name="Google Shape;139;p3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Arial"/>
              <a:buChar char="●"/>
            </a:pPr>
            <a:r>
              <a:rPr lang="en" sz="2400" b="0" i="1" u="none" strike="noStrike" cap="none">
                <a:solidFill>
                  <a:schemeClr val="dk1"/>
                </a:solidFill>
                <a:latin typeface="Arial"/>
                <a:ea typeface="Arial"/>
                <a:cs typeface="Arial"/>
                <a:sym typeface="Arial"/>
              </a:rPr>
              <a:t>Lists</a:t>
            </a:r>
            <a:r>
              <a:rPr lang="en" sz="2400" b="0" i="0" u="none" strike="noStrike" cap="none">
                <a:solidFill>
                  <a:schemeClr val="dk1"/>
                </a:solidFill>
                <a:latin typeface="Arial"/>
                <a:ea typeface="Arial"/>
                <a:cs typeface="Arial"/>
                <a:sym typeface="Arial"/>
              </a:rPr>
              <a:t>: Sequences that are </a:t>
            </a:r>
            <a:r>
              <a:rPr lang="en" sz="2400" b="1" i="0" u="none" strike="noStrike" cap="none">
                <a:solidFill>
                  <a:schemeClr val="dk1"/>
                </a:solidFill>
                <a:latin typeface="Arial"/>
                <a:ea typeface="Arial"/>
                <a:cs typeface="Arial"/>
                <a:sym typeface="Arial"/>
              </a:rPr>
              <a:t>mutable. </a:t>
            </a:r>
            <a:r>
              <a:rPr lang="en" sz="2400" b="0" i="0" u="none" strike="noStrike" cap="none">
                <a:solidFill>
                  <a:schemeClr val="dk1"/>
                </a:solidFill>
                <a:latin typeface="Arial"/>
                <a:ea typeface="Arial"/>
                <a:cs typeface="Arial"/>
                <a:sym typeface="Arial"/>
              </a:rPr>
              <a:t>We can add, remove, and change the items of a list.</a:t>
            </a:r>
            <a:endParaRPr/>
          </a:p>
          <a:p>
            <a:pPr marL="457200" marR="0" lvl="0" indent="-381000" algn="l" rtl="0">
              <a:lnSpc>
                <a:spcPct val="100000"/>
              </a:lnSpc>
              <a:spcBef>
                <a:spcPts val="0"/>
              </a:spcBef>
              <a:spcAft>
                <a:spcPts val="0"/>
              </a:spcAft>
              <a:buClr>
                <a:schemeClr val="dk1"/>
              </a:buClr>
              <a:buSzPts val="2400"/>
              <a:buFont typeface="Arial"/>
              <a:buChar char="●"/>
            </a:pPr>
            <a:r>
              <a:rPr lang="en" sz="2400" b="0" i="1" u="none" strike="noStrike" cap="none">
                <a:solidFill>
                  <a:schemeClr val="dk1"/>
                </a:solidFill>
                <a:latin typeface="Arial"/>
                <a:ea typeface="Arial"/>
                <a:cs typeface="Arial"/>
                <a:sym typeface="Arial"/>
              </a:rPr>
              <a:t>Tuples</a:t>
            </a:r>
            <a:r>
              <a:rPr lang="en" sz="2400" b="0" i="0" u="none" strike="noStrike" cap="none">
                <a:solidFill>
                  <a:schemeClr val="dk1"/>
                </a:solidFill>
                <a:latin typeface="Arial"/>
                <a:ea typeface="Arial"/>
                <a:cs typeface="Arial"/>
                <a:sym typeface="Arial"/>
              </a:rPr>
              <a:t>: Sequences that are </a:t>
            </a:r>
            <a:r>
              <a:rPr lang="en" sz="2400" b="1" i="0" u="none" strike="noStrike" cap="none">
                <a:solidFill>
                  <a:schemeClr val="dk1"/>
                </a:solidFill>
                <a:latin typeface="Arial"/>
                <a:ea typeface="Arial"/>
                <a:cs typeface="Arial"/>
                <a:sym typeface="Arial"/>
              </a:rPr>
              <a:t>immutable. </a:t>
            </a:r>
            <a:r>
              <a:rPr lang="en" sz="2400" b="0" i="0" u="none" strike="noStrike" cap="none">
                <a:solidFill>
                  <a:schemeClr val="dk1"/>
                </a:solidFill>
                <a:latin typeface="Arial"/>
                <a:ea typeface="Arial"/>
                <a:cs typeface="Arial"/>
                <a:sym typeface="Arial"/>
              </a:rPr>
              <a:t>We </a:t>
            </a:r>
            <a:r>
              <a:rPr lang="en" sz="2400" b="1" i="1" u="none" strike="noStrike" cap="none">
                <a:solidFill>
                  <a:schemeClr val="dk1"/>
                </a:solidFill>
                <a:latin typeface="Arial"/>
                <a:ea typeface="Arial"/>
                <a:cs typeface="Arial"/>
                <a:sym typeface="Arial"/>
              </a:rPr>
              <a:t>cannot</a:t>
            </a:r>
            <a:r>
              <a:rPr lang="en" sz="2400" b="1" i="0" u="none" strike="noStrike" cap="none">
                <a:solidFill>
                  <a:schemeClr val="dk1"/>
                </a:solidFill>
                <a:latin typeface="Arial"/>
                <a:ea typeface="Arial"/>
                <a:cs typeface="Arial"/>
                <a:sym typeface="Arial"/>
              </a:rPr>
              <a:t> </a:t>
            </a:r>
            <a:r>
              <a:rPr lang="en" sz="2400" b="0" i="0" u="none" strike="noStrike" cap="none">
                <a:solidFill>
                  <a:schemeClr val="dk1"/>
                </a:solidFill>
                <a:latin typeface="Arial"/>
                <a:ea typeface="Arial"/>
                <a:cs typeface="Arial"/>
                <a:sym typeface="Arial"/>
              </a:rPr>
              <a:t>change the items in a tuple; we can only create new tuples.</a:t>
            </a:r>
            <a:endParaRPr/>
          </a:p>
          <a:p>
            <a:pPr marL="457200" marR="0" lvl="0" indent="-381000" algn="l" rtl="0">
              <a:lnSpc>
                <a:spcPct val="100000"/>
              </a:lnSpc>
              <a:spcBef>
                <a:spcPts val="0"/>
              </a:spcBef>
              <a:spcAft>
                <a:spcPts val="0"/>
              </a:spcAft>
              <a:buClr>
                <a:schemeClr val="dk1"/>
              </a:buClr>
              <a:buSzPts val="2400"/>
              <a:buFont typeface="Arial"/>
              <a:buChar char="●"/>
            </a:pPr>
            <a:r>
              <a:rPr lang="en" sz="2400" b="0" i="1" u="none" strike="noStrike" cap="none">
                <a:solidFill>
                  <a:schemeClr val="dk1"/>
                </a:solidFill>
                <a:latin typeface="Arial"/>
                <a:ea typeface="Arial"/>
                <a:cs typeface="Arial"/>
                <a:sym typeface="Arial"/>
              </a:rPr>
              <a:t>Dictionaries</a:t>
            </a:r>
            <a:r>
              <a:rPr lang="en" sz="2400" b="0" i="0" u="none" strike="noStrike" cap="none">
                <a:solidFill>
                  <a:schemeClr val="dk1"/>
                </a:solidFill>
                <a:latin typeface="Arial"/>
                <a:ea typeface="Arial"/>
                <a:cs typeface="Arial"/>
                <a:sym typeface="Arial"/>
              </a:rPr>
              <a:t>: Objects that map keys to values. Remember that the keys are unordered and unique!</a:t>
            </a:r>
            <a:endParaRPr/>
          </a:p>
          <a:p>
            <a:pPr marL="457200" marR="0" lvl="0" indent="-381000" algn="l" rtl="0">
              <a:lnSpc>
                <a:spcPct val="100000"/>
              </a:lnSpc>
              <a:spcBef>
                <a:spcPts val="0"/>
              </a:spcBef>
              <a:spcAft>
                <a:spcPts val="0"/>
              </a:spcAft>
              <a:buClr>
                <a:schemeClr val="dk1"/>
              </a:buClr>
              <a:buSzPts val="2400"/>
              <a:buFont typeface="Arial"/>
              <a:buChar char="●"/>
            </a:pPr>
            <a:r>
              <a:rPr lang="en" sz="2400" b="0" i="1" u="none" strike="noStrike" cap="none">
                <a:solidFill>
                  <a:schemeClr val="dk1"/>
                </a:solidFill>
                <a:latin typeface="Arial"/>
                <a:ea typeface="Arial"/>
                <a:cs typeface="Arial"/>
                <a:sym typeface="Arial"/>
              </a:rPr>
              <a:t>Ranges</a:t>
            </a:r>
            <a:r>
              <a:rPr lang="en" sz="2400" b="0" i="0" u="none" strike="noStrike" cap="none">
                <a:solidFill>
                  <a:schemeClr val="dk1"/>
                </a:solidFill>
                <a:latin typeface="Arial"/>
                <a:ea typeface="Arial"/>
                <a:cs typeface="Arial"/>
                <a:sym typeface="Arial"/>
              </a:rPr>
              <a:t>: Objects that represent an interval of elements between two values.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70" name="Google Shape;370;p66"/>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primes = [2, 3, 5, 7, 11]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fib = [0, 1, 1, 2,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is_prime = lambda x: x in primes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apply_to_all(is_prime, </a:t>
            </a:r>
            <a:r>
              <a:rPr lang="en" sz="2200" b="0" i="0" u="none" strike="sngStrike" cap="none">
                <a:solidFill>
                  <a:schemeClr val="dk1"/>
                </a:solidFill>
                <a:latin typeface="Consolas"/>
                <a:ea typeface="Consolas"/>
                <a:cs typeface="Consolas"/>
                <a:sym typeface="Consolas"/>
              </a:rPr>
              <a:t>keep_if(is_prime, fib)</a:t>
            </a:r>
            <a:r>
              <a:rPr lang="en" sz="2200" b="0" i="0" u="none" strike="noStrike" cap="none">
                <a:solidFill>
                  <a:schemeClr val="dk1"/>
                </a:solidFill>
                <a:latin typeface="Consolas"/>
                <a:ea typeface="Consolas"/>
                <a:cs typeface="Consolas"/>
                <a:sym typeface="Consolas"/>
              </a:rPr>
              <a:t>))										[2, 3]</a:t>
            </a:r>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rgbClr val="FF0000"/>
                </a:solidFill>
                <a:latin typeface="Consolas"/>
                <a:ea typeface="Consolas"/>
                <a:cs typeface="Consolas"/>
                <a:sym typeface="Consolas"/>
              </a:rPr>
              <a:t>[True, True]</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get_fib = lambda x: fib[x]</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apply_to_all(get_fib, </a:t>
            </a:r>
            <a:r>
              <a:rPr lang="en" sz="2200" b="0" i="0" u="none" strike="sngStrike" cap="none">
                <a:solidFill>
                  <a:schemeClr val="dk1"/>
                </a:solidFill>
                <a:latin typeface="Consolas"/>
                <a:ea typeface="Consolas"/>
                <a:cs typeface="Consolas"/>
                <a:sym typeface="Consolas"/>
              </a:rPr>
              <a:t>keep_if(is_prime, fib)</a:t>
            </a:r>
            <a:r>
              <a:rPr lang="en" sz="2200" b="0" i="0" u="none" strike="noStrike" cap="none">
                <a:solidFill>
                  <a:schemeClr val="dk1"/>
                </a:solidFill>
                <a:latin typeface="Consolas"/>
                <a:ea typeface="Consolas"/>
                <a:cs typeface="Consolas"/>
                <a:sym typeface="Consolas"/>
              </a:rPr>
              <a:t>) 										[2,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FF"/>
                </a:solidFill>
                <a:latin typeface="Consolas"/>
                <a:ea typeface="Consolas"/>
                <a:cs typeface="Consolas"/>
                <a:sym typeface="Consolas"/>
              </a:rPr>
              <a:t># intermediate step [get_fib(2), get_fib(3)]</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76" name="Google Shape;376;p6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primes = [2, 3, 5, 7, 11]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fib = [0, 1, 1, 2,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is_prime = lambda x: x in primes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apply_to_all(is_prime, </a:t>
            </a:r>
            <a:r>
              <a:rPr lang="en" sz="2200" b="0" i="0" u="none" strike="sngStrike" cap="none">
                <a:solidFill>
                  <a:schemeClr val="dk1"/>
                </a:solidFill>
                <a:latin typeface="Consolas"/>
                <a:ea typeface="Consolas"/>
                <a:cs typeface="Consolas"/>
                <a:sym typeface="Consolas"/>
              </a:rPr>
              <a:t>keep_if(is_prime, fib)</a:t>
            </a:r>
            <a:r>
              <a:rPr lang="en" sz="2200" b="0" i="0" u="none" strike="noStrike" cap="none">
                <a:solidFill>
                  <a:schemeClr val="dk1"/>
                </a:solidFill>
                <a:latin typeface="Consolas"/>
                <a:ea typeface="Consolas"/>
                <a:cs typeface="Consolas"/>
                <a:sym typeface="Consolas"/>
              </a:rPr>
              <a:t>))										[2, 3]</a:t>
            </a:r>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rgbClr val="FF0000"/>
                </a:solidFill>
                <a:latin typeface="Consolas"/>
                <a:ea typeface="Consolas"/>
                <a:cs typeface="Consolas"/>
                <a:sym typeface="Consolas"/>
              </a:rPr>
              <a:t>[True, True]</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get_fib = lambda x: fib[x]</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apply_to_all(get_fib, </a:t>
            </a:r>
            <a:r>
              <a:rPr lang="en" sz="2200" b="0" i="0" u="none" strike="sngStrike" cap="none">
                <a:solidFill>
                  <a:schemeClr val="dk1"/>
                </a:solidFill>
                <a:latin typeface="Consolas"/>
                <a:ea typeface="Consolas"/>
                <a:cs typeface="Consolas"/>
                <a:sym typeface="Consolas"/>
              </a:rPr>
              <a:t>keep_if(is_prime, fib)</a:t>
            </a:r>
            <a:r>
              <a:rPr lang="en" sz="2200" b="0" i="0" u="none" strike="noStrike" cap="none">
                <a:solidFill>
                  <a:schemeClr val="dk1"/>
                </a:solidFill>
                <a:latin typeface="Consolas"/>
                <a:ea typeface="Consolas"/>
                <a:cs typeface="Consolas"/>
                <a:sym typeface="Consolas"/>
              </a:rPr>
              <a:t>) 										[2,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FF"/>
                </a:solidFill>
                <a:latin typeface="Consolas"/>
                <a:ea typeface="Consolas"/>
                <a:cs typeface="Consolas"/>
                <a:sym typeface="Consolas"/>
              </a:rPr>
              <a:t># intermediate step [fib[2], fib[3]]</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Sequences</a:t>
            </a:r>
            <a:endParaRPr/>
          </a:p>
        </p:txBody>
      </p:sp>
      <p:sp>
        <p:nvSpPr>
          <p:cNvPr id="382" name="Google Shape;382;p6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primes = [2, 3, 5, 7, 11]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fib = [0, 1, 1, 2,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is_prime = lambda x: x in primes</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apply_to_all(is_prime, </a:t>
            </a:r>
            <a:r>
              <a:rPr lang="en" sz="2200" b="0" i="0" u="none" strike="sngStrike" cap="none">
                <a:solidFill>
                  <a:schemeClr val="dk1"/>
                </a:solidFill>
                <a:latin typeface="Consolas"/>
                <a:ea typeface="Consolas"/>
                <a:cs typeface="Consolas"/>
                <a:sym typeface="Consolas"/>
              </a:rPr>
              <a:t>keep_if(is_prime, fib)</a:t>
            </a:r>
            <a:r>
              <a:rPr lang="en" sz="2200" b="0" i="0" u="none" strike="noStrike" cap="none">
                <a:solidFill>
                  <a:schemeClr val="dk1"/>
                </a:solidFill>
                <a:latin typeface="Consolas"/>
                <a:ea typeface="Consolas"/>
                <a:cs typeface="Consolas"/>
                <a:sym typeface="Consolas"/>
              </a:rPr>
              <a:t>))										[2, 3]</a:t>
            </a:r>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rgbClr val="FF0000"/>
                </a:solidFill>
                <a:latin typeface="Consolas"/>
                <a:ea typeface="Consolas"/>
                <a:cs typeface="Consolas"/>
                <a:sym typeface="Consolas"/>
              </a:rPr>
              <a:t>[True, True]</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get_fib = lambda x: fib[x]</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&gt;&gt;&gt; apply_to_all(get_fib, </a:t>
            </a:r>
            <a:r>
              <a:rPr lang="en" sz="2200" b="0" i="0" u="none" strike="sngStrike" cap="none">
                <a:solidFill>
                  <a:schemeClr val="dk1"/>
                </a:solidFill>
                <a:latin typeface="Consolas"/>
                <a:ea typeface="Consolas"/>
                <a:cs typeface="Consolas"/>
                <a:sym typeface="Consolas"/>
              </a:rPr>
              <a:t>keep_if(is_prime, fib)</a:t>
            </a:r>
            <a:r>
              <a:rPr lang="en" sz="2200" b="0" i="0" u="none" strike="noStrike" cap="none">
                <a:solidFill>
                  <a:schemeClr val="dk1"/>
                </a:solidFill>
                <a:latin typeface="Consolas"/>
                <a:ea typeface="Consolas"/>
                <a:cs typeface="Consolas"/>
                <a:sym typeface="Consolas"/>
              </a:rPr>
              <a:t>) 										[2,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rgbClr val="0000FF"/>
                </a:solidFill>
                <a:latin typeface="Consolas"/>
                <a:ea typeface="Consolas"/>
                <a:cs typeface="Consolas"/>
                <a:sym typeface="Consolas"/>
              </a:rPr>
              <a:t># intermediate step [fib[2], fib[3]]</a:t>
            </a:r>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rgbClr val="FF0000"/>
                </a:solidFill>
                <a:latin typeface="Consolas"/>
                <a:ea typeface="Consolas"/>
                <a:cs typeface="Consolas"/>
                <a:sym typeface="Consolas"/>
              </a:rPr>
              <a:t>[1, 2]</a:t>
            </a:r>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2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9"/>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Font typeface="Roboto"/>
              <a:buNone/>
            </a:pPr>
            <a:r>
              <a:rPr lang="en" sz="4200" b="0" i="0" u="none" strike="noStrike" cap="none">
                <a:solidFill>
                  <a:schemeClr val="lt1"/>
                </a:solidFill>
                <a:latin typeface="Roboto"/>
                <a:ea typeface="Roboto"/>
                <a:cs typeface="Roboto"/>
                <a:sym typeface="Roboto"/>
              </a:rPr>
              <a:t>Recursion</a:t>
            </a:r>
            <a:endParaRPr/>
          </a:p>
        </p:txBody>
      </p:sp>
      <p:pic>
        <p:nvPicPr>
          <p:cNvPr id="388" name="Google Shape;388;p69" descr="John_DeNero.JPG"/>
          <p:cNvPicPr preferRelativeResize="0"/>
          <p:nvPr/>
        </p:nvPicPr>
        <p:blipFill rotWithShape="1">
          <a:blip r:embed="rId3">
            <a:alphaModFix/>
          </a:blip>
          <a:srcRect/>
          <a:stretch/>
        </p:blipFill>
        <p:spPr>
          <a:xfrm>
            <a:off x="6836125" y="2835625"/>
            <a:ext cx="2307900" cy="2307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7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What is recursion?</a:t>
            </a:r>
            <a:endParaRPr/>
          </a:p>
        </p:txBody>
      </p:sp>
      <p:sp>
        <p:nvSpPr>
          <p:cNvPr id="394" name="Google Shape;394;p70"/>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Roboto"/>
              <a:buChar char="●"/>
            </a:pPr>
            <a:r>
              <a:rPr lang="en" sz="1800" b="0" i="0" u="none" strike="noStrike" cap="none">
                <a:solidFill>
                  <a:schemeClr val="lt2"/>
                </a:solidFill>
                <a:latin typeface="Roboto"/>
                <a:ea typeface="Roboto"/>
                <a:cs typeface="Roboto"/>
                <a:sym typeface="Roboto"/>
              </a:rPr>
              <a:t>Defining a function in terms of itself </a:t>
            </a:r>
            <a:r>
              <a:rPr lang="en"/>
              <a:t>(</a:t>
            </a:r>
            <a:r>
              <a:rPr lang="en" sz="1800" b="0" i="0" u="none" strike="noStrike" cap="none">
                <a:solidFill>
                  <a:schemeClr val="lt2"/>
                </a:solidFill>
                <a:latin typeface="Roboto"/>
                <a:ea typeface="Roboto"/>
                <a:cs typeface="Roboto"/>
                <a:sym typeface="Roboto"/>
              </a:rPr>
              <a:t>a functi</a:t>
            </a:r>
            <a:r>
              <a:rPr lang="en"/>
              <a:t>on that calls on itself)</a:t>
            </a:r>
            <a:endParaRPr/>
          </a:p>
          <a:p>
            <a:pPr marL="457200" marR="0" lvl="0" indent="-228600" algn="l" rtl="0">
              <a:lnSpc>
                <a:spcPct val="115000"/>
              </a:lnSpc>
              <a:spcBef>
                <a:spcPts val="1600"/>
              </a:spcBef>
              <a:spcAft>
                <a:spcPts val="0"/>
              </a:spcAft>
              <a:buClr>
                <a:schemeClr val="lt2"/>
              </a:buClr>
              <a:buSzPts val="1800"/>
              <a:buFont typeface="Roboto"/>
              <a:buChar char="●"/>
            </a:pPr>
            <a:r>
              <a:rPr lang="en" sz="1800" b="0" i="0" u="none" strike="noStrike" cap="none">
                <a:solidFill>
                  <a:schemeClr val="lt2"/>
                </a:solidFill>
                <a:latin typeface="Roboto"/>
                <a:ea typeface="Roboto"/>
                <a:cs typeface="Roboto"/>
                <a:sym typeface="Roboto"/>
              </a:rPr>
              <a:t>Mutual Recursion = defining a set of functions in terms of themselves</a:t>
            </a:r>
            <a:endParaRPr sz="1800" b="0" i="0" u="none" strike="noStrike" cap="none">
              <a:solidFill>
                <a:schemeClr val="lt2"/>
              </a:solidFill>
              <a:latin typeface="Roboto"/>
              <a:ea typeface="Roboto"/>
              <a:cs typeface="Roboto"/>
              <a:sym typeface="Roboto"/>
            </a:endParaRPr>
          </a:p>
          <a:p>
            <a:pPr marL="457200" marR="0" lvl="0" indent="-228600" algn="l" rtl="0">
              <a:lnSpc>
                <a:spcPct val="115000"/>
              </a:lnSpc>
              <a:spcBef>
                <a:spcPts val="1600"/>
              </a:spcBef>
              <a:spcAft>
                <a:spcPts val="0"/>
              </a:spcAft>
              <a:buClr>
                <a:schemeClr val="lt2"/>
              </a:buClr>
              <a:buSzPts val="1800"/>
              <a:buFont typeface="Roboto"/>
              <a:buChar char="●"/>
            </a:pPr>
            <a:r>
              <a:rPr lang="en"/>
              <a:t>As a reminder, here are some simple recursive examples:</a:t>
            </a:r>
            <a:endParaRPr/>
          </a:p>
          <a:p>
            <a:pPr marL="0" marR="0" lvl="0" indent="0" algn="l" rtl="0">
              <a:lnSpc>
                <a:spcPct val="115000"/>
              </a:lnSpc>
              <a:spcBef>
                <a:spcPts val="1600"/>
              </a:spcBef>
              <a:spcAft>
                <a:spcPts val="0"/>
              </a:spcAft>
              <a:buNone/>
            </a:pPr>
            <a:endParaRPr/>
          </a:p>
        </p:txBody>
      </p:sp>
      <p:sp>
        <p:nvSpPr>
          <p:cNvPr id="395" name="Google Shape;395;p70"/>
          <p:cNvSpPr txBox="1"/>
          <p:nvPr/>
        </p:nvSpPr>
        <p:spPr>
          <a:xfrm>
            <a:off x="1086475" y="3328850"/>
            <a:ext cx="3294300" cy="14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Mono"/>
                <a:ea typeface="Roboto Mono"/>
                <a:cs typeface="Roboto Mono"/>
                <a:sym typeface="Roboto Mono"/>
              </a:rPr>
              <a:t># Fibonacci sequence</a:t>
            </a:r>
            <a:endParaRPr sz="1300">
              <a:latin typeface="Roboto Mono"/>
              <a:ea typeface="Roboto Mono"/>
              <a:cs typeface="Roboto Mono"/>
              <a:sym typeface="Roboto Mono"/>
            </a:endParaRPr>
          </a:p>
          <a:p>
            <a:pPr marL="0" lvl="0" indent="0" algn="l" rtl="0">
              <a:spcBef>
                <a:spcPts val="0"/>
              </a:spcBef>
              <a:spcAft>
                <a:spcPts val="0"/>
              </a:spcAft>
              <a:buNone/>
            </a:pPr>
            <a:endParaRPr sz="6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def fib(n):</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if n &lt; 2:</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return n</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return fib(n-1) + fib(n-2)</a:t>
            </a:r>
            <a:endParaRPr sz="1300">
              <a:latin typeface="Roboto Mono"/>
              <a:ea typeface="Roboto Mono"/>
              <a:cs typeface="Roboto Mono"/>
              <a:sym typeface="Roboto Mono"/>
            </a:endParaRPr>
          </a:p>
        </p:txBody>
      </p:sp>
      <p:sp>
        <p:nvSpPr>
          <p:cNvPr id="396" name="Google Shape;396;p70"/>
          <p:cNvSpPr txBox="1"/>
          <p:nvPr/>
        </p:nvSpPr>
        <p:spPr>
          <a:xfrm>
            <a:off x="4660175" y="3328850"/>
            <a:ext cx="3211200" cy="14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Mono"/>
                <a:ea typeface="Roboto Mono"/>
                <a:cs typeface="Roboto Mono"/>
                <a:sym typeface="Roboto Mono"/>
              </a:rPr>
              <a:t># Factorial</a:t>
            </a:r>
            <a:endParaRPr sz="1300">
              <a:latin typeface="Roboto Mono"/>
              <a:ea typeface="Roboto Mono"/>
              <a:cs typeface="Roboto Mono"/>
              <a:sym typeface="Roboto Mono"/>
            </a:endParaRPr>
          </a:p>
          <a:p>
            <a:pPr marL="0" lvl="0" indent="0" algn="l" rtl="0">
              <a:spcBef>
                <a:spcPts val="0"/>
              </a:spcBef>
              <a:spcAft>
                <a:spcPts val="0"/>
              </a:spcAft>
              <a:buNone/>
            </a:pPr>
            <a:endParaRPr sz="6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def factorial(n):</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if n == 0:</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return 1</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return n * factorial(n-1)</a:t>
            </a:r>
            <a:endParaRPr sz="1300">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7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How To?</a:t>
            </a:r>
            <a:endParaRPr/>
          </a:p>
        </p:txBody>
      </p:sp>
      <p:sp>
        <p:nvSpPr>
          <p:cNvPr id="402" name="Google Shape;402;p7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Given an instance of the problem, how would you break it into smaller problems?</a:t>
            </a:r>
            <a:endParaRPr/>
          </a:p>
          <a:p>
            <a:pPr marL="457200" marR="0" lvl="0" indent="-228600" algn="l" rtl="0">
              <a:lnSpc>
                <a:spcPct val="115000"/>
              </a:lnSpc>
              <a:spcBef>
                <a:spcPts val="160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What are your base cases?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2"/>
          <p:cNvSpPr txBox="1">
            <a:spLocks noGrp="1"/>
          </p:cNvSpPr>
          <p:nvPr>
            <p:ph type="title"/>
          </p:nvPr>
        </p:nvSpPr>
        <p:spPr>
          <a:xfrm>
            <a:off x="460950" y="5460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Recursive Leap of Faith</a:t>
            </a:r>
            <a:endParaRPr/>
          </a:p>
        </p:txBody>
      </p:sp>
      <p:sp>
        <p:nvSpPr>
          <p:cNvPr id="408" name="Google Shape;408;p72"/>
          <p:cNvSpPr txBox="1">
            <a:spLocks noGrp="1"/>
          </p:cNvSpPr>
          <p:nvPr>
            <p:ph type="body" idx="1"/>
          </p:nvPr>
        </p:nvSpPr>
        <p:spPr>
          <a:xfrm>
            <a:off x="471900" y="1808700"/>
            <a:ext cx="8056500" cy="152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Have a clear idea of what your function is supposed to do and what it returns</a:t>
            </a:r>
            <a:endParaRPr sz="1800"/>
          </a:p>
          <a:p>
            <a:pPr marL="457200" lvl="0" indent="-342900" algn="l" rtl="0">
              <a:spcBef>
                <a:spcPts val="0"/>
              </a:spcBef>
              <a:spcAft>
                <a:spcPts val="0"/>
              </a:spcAft>
              <a:buSzPts val="1800"/>
              <a:buChar char="●"/>
            </a:pPr>
            <a:r>
              <a:rPr lang="en" sz="1800"/>
              <a:t>If-else: If - base case(s), Else - solve the same problem, but smaller</a:t>
            </a:r>
            <a:endParaRPr sz="1800"/>
          </a:p>
          <a:p>
            <a:pPr marL="457200" lvl="0" indent="-342900" algn="l" rtl="0">
              <a:spcBef>
                <a:spcPts val="0"/>
              </a:spcBef>
              <a:spcAft>
                <a:spcPts val="0"/>
              </a:spcAft>
              <a:buSzPts val="1800"/>
              <a:buChar char="●"/>
            </a:pPr>
            <a:r>
              <a:rPr lang="en" sz="1800"/>
              <a:t>What function can I call that solves the same problem?</a:t>
            </a:r>
            <a:endParaRPr sz="1800"/>
          </a:p>
        </p:txBody>
      </p:sp>
      <p:sp>
        <p:nvSpPr>
          <p:cNvPr id="409" name="Google Shape;409;p72"/>
          <p:cNvSpPr txBox="1"/>
          <p:nvPr/>
        </p:nvSpPr>
        <p:spPr>
          <a:xfrm>
            <a:off x="626375" y="3334800"/>
            <a:ext cx="6950400" cy="5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latin typeface="Roboto"/>
                <a:ea typeface="Roboto"/>
                <a:cs typeface="Roboto"/>
                <a:sym typeface="Roboto"/>
              </a:rPr>
              <a:t>This one!</a:t>
            </a:r>
            <a:endParaRPr sz="1800">
              <a:solidFill>
                <a:srgbClr val="666666"/>
              </a:solidFill>
              <a:latin typeface="Roboto"/>
              <a:ea typeface="Roboto"/>
              <a:cs typeface="Roboto"/>
              <a:sym typeface="Roboto"/>
            </a:endParaRPr>
          </a:p>
        </p:txBody>
      </p:sp>
      <p:sp>
        <p:nvSpPr>
          <p:cNvPr id="410" name="Google Shape;410;p72"/>
          <p:cNvSpPr txBox="1"/>
          <p:nvPr/>
        </p:nvSpPr>
        <p:spPr>
          <a:xfrm>
            <a:off x="626375" y="3999150"/>
            <a:ext cx="7420200" cy="6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latin typeface="Roboto"/>
                <a:ea typeface="Roboto"/>
                <a:cs typeface="Roboto"/>
                <a:sym typeface="Roboto"/>
              </a:rPr>
              <a:t>The leap of faith: trust that your function will do what you want it to do </a:t>
            </a:r>
            <a:endParaRPr sz="1800">
              <a:solidFill>
                <a:srgbClr val="666666"/>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
                                        </p:tgtEl>
                                        <p:attrNameLst>
                                          <p:attrName>style.visibility</p:attrName>
                                        </p:attrNameLst>
                                      </p:cBhvr>
                                      <p:to>
                                        <p:strVal val="visible"/>
                                      </p:to>
                                    </p:set>
                                    <p:animEffect transition="in" filter="fade">
                                      <p:cBhvr>
                                        <p:cTn id="12" dur="1000"/>
                                        <p:tgtEl>
                                          <p:spTgt spid="4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
                                        </p:tgtEl>
                                        <p:attrNameLst>
                                          <p:attrName>style.visibility</p:attrName>
                                        </p:attrNameLst>
                                      </p:cBhvr>
                                      <p:to>
                                        <p:strVal val="visible"/>
                                      </p:to>
                                    </p:set>
                                    <p:animEffect transition="in" filter="fade">
                                      <p:cBhvr>
                                        <p:cTn id="17" dur="10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Fancy Factorial</a:t>
            </a:r>
            <a:endParaRPr/>
          </a:p>
        </p:txBody>
      </p:sp>
      <p:sp>
        <p:nvSpPr>
          <p:cNvPr id="416" name="Google Shape;416;p73"/>
          <p:cNvSpPr txBox="1">
            <a:spLocks noGrp="1"/>
          </p:cNvSpPr>
          <p:nvPr>
            <p:ph type="body" idx="1"/>
          </p:nvPr>
        </p:nvSpPr>
        <p:spPr>
          <a:xfrm>
            <a:off x="471900" y="1919075"/>
            <a:ext cx="35610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def helper(x, y):</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    if x == 0:</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        return y</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    return helper(x - 1, x * y)</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    </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def factorial(x):</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    return helper(x, 1)</a:t>
            </a:r>
            <a:endParaRPr sz="1400"/>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Mono"/>
              <a:ea typeface="Roboto Mono"/>
              <a:cs typeface="Roboto Mono"/>
              <a:sym typeface="Roboto Mono"/>
            </a:endParaRPr>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print(factorial(5))</a:t>
            </a:r>
            <a:endParaRPr sz="1400"/>
          </a:p>
          <a:p>
            <a:pPr marL="0" marR="0" lvl="0" indent="0" algn="l" rtl="0">
              <a:lnSpc>
                <a:spcPct val="115000"/>
              </a:lnSpc>
              <a:spcBef>
                <a:spcPts val="0"/>
              </a:spcBef>
              <a:spcAft>
                <a:spcPts val="0"/>
              </a:spcAft>
              <a:buClr>
                <a:schemeClr val="lt2"/>
              </a:buClr>
              <a:buFont typeface="Roboto"/>
              <a:buNone/>
            </a:pPr>
            <a:endParaRPr sz="1200" b="0" i="0" u="none" strike="noStrike" cap="none">
              <a:solidFill>
                <a:schemeClr val="lt2"/>
              </a:solidFill>
              <a:latin typeface="Roboto Mono"/>
              <a:ea typeface="Roboto Mono"/>
              <a:cs typeface="Roboto Mono"/>
              <a:sym typeface="Roboto Mono"/>
            </a:endParaRPr>
          </a:p>
        </p:txBody>
      </p:sp>
      <p:sp>
        <p:nvSpPr>
          <p:cNvPr id="417" name="Google Shape;417;p73"/>
          <p:cNvSpPr txBox="1"/>
          <p:nvPr/>
        </p:nvSpPr>
        <p:spPr>
          <a:xfrm>
            <a:off x="5285275" y="1858925"/>
            <a:ext cx="2323500" cy="149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hlink"/>
              </a:buClr>
              <a:buFont typeface="Arial"/>
              <a:buNone/>
            </a:pPr>
            <a:r>
              <a:rPr lang="en" sz="1400" b="0" i="0" u="sng" strike="noStrike" cap="none">
                <a:solidFill>
                  <a:schemeClr val="hlink"/>
                </a:solidFill>
                <a:latin typeface="Arial"/>
                <a:ea typeface="Arial"/>
                <a:cs typeface="Arial"/>
                <a:sym typeface="Arial"/>
                <a:hlinkClick r:id="rId3"/>
              </a:rPr>
              <a:t>link</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Create your own recursion</a:t>
            </a:r>
            <a:endParaRPr/>
          </a:p>
        </p:txBody>
      </p:sp>
      <p:sp>
        <p:nvSpPr>
          <p:cNvPr id="423" name="Google Shape;423;p74"/>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Create a function </a:t>
            </a:r>
            <a:r>
              <a:rPr lang="en" sz="1800">
                <a:latin typeface="Source Code Pro"/>
                <a:ea typeface="Source Code Pro"/>
                <a:cs typeface="Source Code Pro"/>
                <a:sym typeface="Source Code Pro"/>
              </a:rPr>
              <a:t>div(x, y)</a:t>
            </a:r>
            <a:r>
              <a:rPr lang="en" sz="1800"/>
              <a:t> </a:t>
            </a:r>
            <a:r>
              <a:rPr lang="en" sz="1800" b="0" i="0" u="none" strike="noStrike" cap="none">
                <a:solidFill>
                  <a:schemeClr val="lt2"/>
                </a:solidFill>
                <a:latin typeface="Roboto"/>
                <a:ea typeface="Roboto"/>
                <a:cs typeface="Roboto"/>
                <a:sym typeface="Roboto"/>
              </a:rPr>
              <a:t>that performs floor division</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p:txBody>
      </p:sp>
      <p:sp>
        <p:nvSpPr>
          <p:cNvPr id="424" name="Google Shape;424;p74"/>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Create a function </a:t>
            </a:r>
            <a:r>
              <a:rPr lang="en" sz="1800">
                <a:latin typeface="Source Code Pro"/>
                <a:ea typeface="Source Code Pro"/>
                <a:cs typeface="Source Code Pro"/>
                <a:sym typeface="Source Code Pro"/>
              </a:rPr>
              <a:t>gcd(x, y)</a:t>
            </a:r>
            <a:r>
              <a:rPr lang="en" sz="1800"/>
              <a:t> </a:t>
            </a:r>
            <a:r>
              <a:rPr lang="en" sz="1800" b="0" i="0" u="none" strike="noStrike" cap="none">
                <a:solidFill>
                  <a:schemeClr val="lt2"/>
                </a:solidFill>
                <a:latin typeface="Roboto"/>
                <a:ea typeface="Roboto"/>
                <a:cs typeface="Roboto"/>
                <a:sym typeface="Roboto"/>
              </a:rPr>
              <a:t>that computes </a:t>
            </a:r>
            <a:r>
              <a:rPr lang="en" sz="1800"/>
              <a:t>GCD</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Create your own recursion</a:t>
            </a:r>
            <a:endParaRPr/>
          </a:p>
        </p:txBody>
      </p:sp>
      <p:sp>
        <p:nvSpPr>
          <p:cNvPr id="430" name="Google Shape;430;p75"/>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Create a function </a:t>
            </a:r>
            <a:r>
              <a:rPr lang="en" sz="1800">
                <a:latin typeface="Source Code Pro"/>
                <a:ea typeface="Source Code Pro"/>
                <a:cs typeface="Source Code Pro"/>
                <a:sym typeface="Source Code Pro"/>
              </a:rPr>
              <a:t>div(x, y)</a:t>
            </a:r>
            <a:r>
              <a:rPr lang="en" sz="1800"/>
              <a:t> </a:t>
            </a:r>
            <a:r>
              <a:rPr lang="en" sz="1800" b="0" i="0" u="none" strike="noStrike" cap="none">
                <a:solidFill>
                  <a:schemeClr val="lt2"/>
                </a:solidFill>
                <a:latin typeface="Roboto"/>
                <a:ea typeface="Roboto"/>
                <a:cs typeface="Roboto"/>
                <a:sym typeface="Roboto"/>
              </a:rPr>
              <a:t>that performs floor division</a:t>
            </a:r>
            <a:endParaRPr sz="1800"/>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def div(x,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if x &lt;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return 0</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return 1 + div(x - y,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p:txBody>
      </p:sp>
      <p:sp>
        <p:nvSpPr>
          <p:cNvPr id="431" name="Google Shape;431;p75"/>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Create a function </a:t>
            </a:r>
            <a:r>
              <a:rPr lang="en" sz="1800">
                <a:latin typeface="Source Code Pro"/>
                <a:ea typeface="Source Code Pro"/>
                <a:cs typeface="Source Code Pro"/>
                <a:sym typeface="Source Code Pro"/>
              </a:rPr>
              <a:t>gcd(x, y)</a:t>
            </a:r>
            <a:r>
              <a:rPr lang="en" sz="1800"/>
              <a:t> </a:t>
            </a:r>
            <a:r>
              <a:rPr lang="en" sz="1800" b="0" i="0" u="none" strike="noStrike" cap="none">
                <a:solidFill>
                  <a:schemeClr val="lt2"/>
                </a:solidFill>
                <a:latin typeface="Roboto"/>
                <a:ea typeface="Roboto"/>
                <a:cs typeface="Roboto"/>
                <a:sym typeface="Roboto"/>
              </a:rPr>
              <a:t>that computes </a:t>
            </a:r>
            <a:r>
              <a:rPr lang="en" sz="1800"/>
              <a:t>GCD</a:t>
            </a:r>
            <a:endParaRPr sz="1800">
              <a:latin typeface="Source Code Pro"/>
              <a:ea typeface="Source Code Pro"/>
              <a:cs typeface="Source Code Pro"/>
              <a:sym typeface="Source Code Pro"/>
            </a:endParaRPr>
          </a:p>
          <a:p>
            <a:pPr marL="0" marR="0" lvl="0" indent="0" algn="l" rtl="0">
              <a:lnSpc>
                <a:spcPct val="115000"/>
              </a:lnSpc>
              <a:spcBef>
                <a:spcPts val="160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def gcd(x,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if x &gt;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return gcd(y, x)</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if x == 0:</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return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return gcd(x, y - x)</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Iterables</a:t>
            </a:r>
            <a:endParaRPr/>
          </a:p>
        </p:txBody>
      </p:sp>
      <p:sp>
        <p:nvSpPr>
          <p:cNvPr id="145" name="Google Shape;145;p31"/>
          <p:cNvSpPr txBox="1">
            <a:spLocks noGrp="1"/>
          </p:cNvSpPr>
          <p:nvPr>
            <p:ph type="body" idx="1"/>
          </p:nvPr>
        </p:nvSpPr>
        <p:spPr>
          <a:xfrm>
            <a:off x="457200" y="1200150"/>
            <a:ext cx="4107900" cy="372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50">
                <a:highlight>
                  <a:srgbClr val="FFFFFF"/>
                </a:highlight>
              </a:rPr>
              <a:t>List Methods...</a:t>
            </a:r>
            <a:endParaRPr sz="1150">
              <a:highlight>
                <a:srgbClr val="FFFFFF"/>
              </a:highlight>
            </a:endParaRPr>
          </a:p>
          <a:p>
            <a:pPr marL="0" lvl="0" indent="0" algn="l" rtl="0">
              <a:lnSpc>
                <a:spcPct val="100000"/>
              </a:lnSpc>
              <a:spcBef>
                <a:spcPts val="1100"/>
              </a:spcBef>
              <a:spcAft>
                <a:spcPts val="0"/>
              </a:spcAft>
              <a:buNone/>
            </a:pPr>
            <a:r>
              <a:rPr lang="en" sz="1150">
                <a:highlight>
                  <a:srgbClr val="FFFFFF"/>
                </a:highlight>
              </a:rPr>
              <a:t>list.</a:t>
            </a:r>
            <a:r>
              <a:rPr lang="en" sz="1450" b="1">
                <a:highlight>
                  <a:srgbClr val="FFFFFF"/>
                </a:highlight>
              </a:rPr>
              <a:t>append</a:t>
            </a:r>
            <a:r>
              <a:rPr lang="en" sz="1200">
                <a:highlight>
                  <a:srgbClr val="FFFFFF"/>
                </a:highlight>
              </a:rPr>
              <a:t>(</a:t>
            </a:r>
            <a:r>
              <a:rPr lang="en" sz="1200" i="1">
                <a:highlight>
                  <a:srgbClr val="FFFFFF"/>
                </a:highlight>
              </a:rPr>
              <a:t>x</a:t>
            </a:r>
            <a:r>
              <a:rPr lang="en" sz="1200">
                <a:highlight>
                  <a:srgbClr val="FFFFFF"/>
                </a:highlight>
              </a:rPr>
              <a:t>) Add an item to the end of the list; equivalent to </a:t>
            </a:r>
            <a:r>
              <a:rPr lang="en" sz="1150">
                <a:highlight>
                  <a:srgbClr val="ECF0F3"/>
                </a:highlight>
              </a:rPr>
              <a:t>a[len(a):] = [x]</a:t>
            </a:r>
            <a:r>
              <a:rPr lang="en" sz="1200">
                <a:highlight>
                  <a:srgbClr val="FFFFFF"/>
                </a:highlight>
              </a:rPr>
              <a:t>.</a:t>
            </a:r>
            <a:endParaRPr sz="1200">
              <a:highlight>
                <a:srgbClr val="FFFFFF"/>
              </a:highlight>
            </a:endParaRPr>
          </a:p>
          <a:p>
            <a:pPr marL="0" lvl="0" indent="0" algn="l" rtl="0">
              <a:lnSpc>
                <a:spcPct val="100000"/>
              </a:lnSpc>
              <a:spcBef>
                <a:spcPts val="1100"/>
              </a:spcBef>
              <a:spcAft>
                <a:spcPts val="0"/>
              </a:spcAft>
              <a:buNone/>
            </a:pPr>
            <a:r>
              <a:rPr lang="en" sz="1150">
                <a:highlight>
                  <a:srgbClr val="FFFFFF"/>
                </a:highlight>
              </a:rPr>
              <a:t>list.</a:t>
            </a:r>
            <a:r>
              <a:rPr lang="en" sz="1450" b="1">
                <a:highlight>
                  <a:srgbClr val="FFFFFF"/>
                </a:highlight>
              </a:rPr>
              <a:t>extend</a:t>
            </a:r>
            <a:r>
              <a:rPr lang="en" sz="1200">
                <a:highlight>
                  <a:srgbClr val="FFFFFF"/>
                </a:highlight>
              </a:rPr>
              <a:t>(</a:t>
            </a:r>
            <a:r>
              <a:rPr lang="en" sz="1200" i="1">
                <a:highlight>
                  <a:srgbClr val="FFFFFF"/>
                </a:highlight>
              </a:rPr>
              <a:t>L</a:t>
            </a:r>
            <a:r>
              <a:rPr lang="en" sz="1200">
                <a:highlight>
                  <a:srgbClr val="FFFFFF"/>
                </a:highlight>
              </a:rPr>
              <a:t>) Extend the list by appending all the items in the given list; equivalent to </a:t>
            </a:r>
            <a:r>
              <a:rPr lang="en" sz="1150">
                <a:highlight>
                  <a:srgbClr val="ECF0F3"/>
                </a:highlight>
              </a:rPr>
              <a:t>a[len(a):] = L</a:t>
            </a:r>
            <a:r>
              <a:rPr lang="en" sz="1200">
                <a:highlight>
                  <a:srgbClr val="FFFFFF"/>
                </a:highlight>
              </a:rPr>
              <a:t>.</a:t>
            </a:r>
            <a:endParaRPr sz="1200">
              <a:highlight>
                <a:srgbClr val="FFFFFF"/>
              </a:highlight>
            </a:endParaRPr>
          </a:p>
          <a:p>
            <a:pPr marL="0" lvl="0" indent="0" algn="l" rtl="0">
              <a:lnSpc>
                <a:spcPct val="100000"/>
              </a:lnSpc>
              <a:spcBef>
                <a:spcPts val="1100"/>
              </a:spcBef>
              <a:spcAft>
                <a:spcPts val="0"/>
              </a:spcAft>
              <a:buNone/>
            </a:pPr>
            <a:r>
              <a:rPr lang="en" sz="1150">
                <a:highlight>
                  <a:srgbClr val="FFFFFF"/>
                </a:highlight>
              </a:rPr>
              <a:t>list.</a:t>
            </a:r>
            <a:r>
              <a:rPr lang="en" sz="1450" b="1">
                <a:highlight>
                  <a:srgbClr val="FFFFFF"/>
                </a:highlight>
              </a:rPr>
              <a:t>insert</a:t>
            </a:r>
            <a:r>
              <a:rPr lang="en" sz="1200">
                <a:highlight>
                  <a:srgbClr val="FFFFFF"/>
                </a:highlight>
              </a:rPr>
              <a:t>(</a:t>
            </a:r>
            <a:r>
              <a:rPr lang="en" sz="1200" i="1">
                <a:highlight>
                  <a:srgbClr val="FFFFFF"/>
                </a:highlight>
              </a:rPr>
              <a:t>i</a:t>
            </a:r>
            <a:r>
              <a:rPr lang="en" sz="1200">
                <a:highlight>
                  <a:srgbClr val="FFFFFF"/>
                </a:highlight>
              </a:rPr>
              <a:t>, </a:t>
            </a:r>
            <a:r>
              <a:rPr lang="en" sz="1200" i="1">
                <a:highlight>
                  <a:srgbClr val="FFFFFF"/>
                </a:highlight>
              </a:rPr>
              <a:t>x</a:t>
            </a:r>
            <a:r>
              <a:rPr lang="en" sz="1200">
                <a:highlight>
                  <a:srgbClr val="FFFFFF"/>
                </a:highlight>
              </a:rPr>
              <a:t>) Insert an item at a given position. The first argument is the index of the element before which to insert, so </a:t>
            </a:r>
            <a:r>
              <a:rPr lang="en" sz="1150">
                <a:highlight>
                  <a:srgbClr val="ECF0F3"/>
                </a:highlight>
              </a:rPr>
              <a:t>a.insert(0, x)</a:t>
            </a:r>
            <a:r>
              <a:rPr lang="en" sz="1200">
                <a:highlight>
                  <a:srgbClr val="FFFFFF"/>
                </a:highlight>
              </a:rPr>
              <a:t> inserts at the front of the list, and </a:t>
            </a:r>
            <a:r>
              <a:rPr lang="en" sz="1150">
                <a:highlight>
                  <a:srgbClr val="ECF0F3"/>
                </a:highlight>
              </a:rPr>
              <a:t>a.insert(len(a), x)</a:t>
            </a:r>
            <a:r>
              <a:rPr lang="en" sz="1200">
                <a:highlight>
                  <a:srgbClr val="FFFFFF"/>
                </a:highlight>
              </a:rPr>
              <a:t> is equivalent to </a:t>
            </a:r>
            <a:r>
              <a:rPr lang="en" sz="1150">
                <a:highlight>
                  <a:srgbClr val="ECF0F3"/>
                </a:highlight>
              </a:rPr>
              <a:t>a.append(x)</a:t>
            </a:r>
            <a:r>
              <a:rPr lang="en" sz="1200">
                <a:highlight>
                  <a:srgbClr val="FFFFFF"/>
                </a:highlight>
              </a:rPr>
              <a:t>.</a:t>
            </a:r>
            <a:endParaRPr sz="1200">
              <a:highlight>
                <a:srgbClr val="FFFFFF"/>
              </a:highlight>
            </a:endParaRPr>
          </a:p>
          <a:p>
            <a:pPr marL="0" lvl="0" indent="0" algn="l" rtl="0">
              <a:spcBef>
                <a:spcPts val="1100"/>
              </a:spcBef>
              <a:spcAft>
                <a:spcPts val="0"/>
              </a:spcAft>
              <a:buClr>
                <a:schemeClr val="dk1"/>
              </a:buClr>
              <a:buSzPts val="1100"/>
              <a:buFont typeface="Arial"/>
              <a:buNone/>
            </a:pPr>
            <a:r>
              <a:rPr lang="en" sz="1150">
                <a:highlight>
                  <a:srgbClr val="FFFFFF"/>
                </a:highlight>
              </a:rPr>
              <a:t>list.</a:t>
            </a:r>
            <a:r>
              <a:rPr lang="en" sz="1450" b="1">
                <a:highlight>
                  <a:srgbClr val="FFFFFF"/>
                </a:highlight>
              </a:rPr>
              <a:t>index</a:t>
            </a:r>
            <a:r>
              <a:rPr lang="en" sz="1200">
                <a:highlight>
                  <a:srgbClr val="FFFFFF"/>
                </a:highlight>
              </a:rPr>
              <a:t>(</a:t>
            </a:r>
            <a:r>
              <a:rPr lang="en" sz="1200" i="1">
                <a:highlight>
                  <a:srgbClr val="FFFFFF"/>
                </a:highlight>
              </a:rPr>
              <a:t>x</a:t>
            </a:r>
            <a:r>
              <a:rPr lang="en" sz="1200">
                <a:highlight>
                  <a:srgbClr val="FFFFFF"/>
                </a:highlight>
              </a:rPr>
              <a:t>) Return the index in the list of the first item whose value is </a:t>
            </a:r>
            <a:r>
              <a:rPr lang="en" sz="1200" i="1">
                <a:highlight>
                  <a:srgbClr val="FFFFFF"/>
                </a:highlight>
              </a:rPr>
              <a:t>x</a:t>
            </a:r>
            <a:r>
              <a:rPr lang="en" sz="1200">
                <a:highlight>
                  <a:srgbClr val="FFFFFF"/>
                </a:highlight>
              </a:rPr>
              <a:t>. It is an error if there is no such item.</a:t>
            </a:r>
            <a:endParaRPr sz="1200">
              <a:highlight>
                <a:srgbClr val="FFFFFF"/>
              </a:highlight>
            </a:endParaRPr>
          </a:p>
          <a:p>
            <a:pPr marL="0" lvl="0" indent="0" algn="l" rtl="0">
              <a:spcBef>
                <a:spcPts val="1100"/>
              </a:spcBef>
              <a:spcAft>
                <a:spcPts val="0"/>
              </a:spcAft>
              <a:buClr>
                <a:schemeClr val="dk1"/>
              </a:buClr>
              <a:buSzPts val="1100"/>
              <a:buFont typeface="Arial"/>
              <a:buNone/>
            </a:pPr>
            <a:r>
              <a:rPr lang="en" sz="1150">
                <a:highlight>
                  <a:srgbClr val="FFFFFF"/>
                </a:highlight>
              </a:rPr>
              <a:t>list.</a:t>
            </a:r>
            <a:r>
              <a:rPr lang="en" sz="1450" b="1">
                <a:highlight>
                  <a:srgbClr val="FFFFFF"/>
                </a:highlight>
              </a:rPr>
              <a:t>count</a:t>
            </a:r>
            <a:r>
              <a:rPr lang="en" sz="1200">
                <a:highlight>
                  <a:srgbClr val="FFFFFF"/>
                </a:highlight>
              </a:rPr>
              <a:t>(</a:t>
            </a:r>
            <a:r>
              <a:rPr lang="en" sz="1200" i="1">
                <a:highlight>
                  <a:srgbClr val="FFFFFF"/>
                </a:highlight>
              </a:rPr>
              <a:t>x</a:t>
            </a:r>
            <a:r>
              <a:rPr lang="en" sz="1200">
                <a:highlight>
                  <a:srgbClr val="FFFFFF"/>
                </a:highlight>
              </a:rPr>
              <a:t>) Return the number of times </a:t>
            </a:r>
            <a:r>
              <a:rPr lang="en" sz="1200" i="1">
                <a:highlight>
                  <a:srgbClr val="FFFFFF"/>
                </a:highlight>
              </a:rPr>
              <a:t>x</a:t>
            </a:r>
            <a:r>
              <a:rPr lang="en" sz="1200">
                <a:highlight>
                  <a:srgbClr val="FFFFFF"/>
                </a:highlight>
              </a:rPr>
              <a:t> appears in the list.</a:t>
            </a:r>
            <a:endParaRPr sz="1200">
              <a:highlight>
                <a:srgbClr val="FFFFFF"/>
              </a:highlight>
            </a:endParaRPr>
          </a:p>
          <a:p>
            <a:pPr marL="0" marR="0" lvl="0" indent="0" algn="l" rtl="0">
              <a:lnSpc>
                <a:spcPct val="100000"/>
              </a:lnSpc>
              <a:spcBef>
                <a:spcPts val="1100"/>
              </a:spcBef>
              <a:spcAft>
                <a:spcPts val="0"/>
              </a:spcAft>
              <a:buNone/>
            </a:pPr>
            <a:endParaRPr/>
          </a:p>
        </p:txBody>
      </p:sp>
      <p:sp>
        <p:nvSpPr>
          <p:cNvPr id="146" name="Google Shape;146;p31"/>
          <p:cNvSpPr txBox="1"/>
          <p:nvPr/>
        </p:nvSpPr>
        <p:spPr>
          <a:xfrm>
            <a:off x="4575375" y="1207250"/>
            <a:ext cx="4111500" cy="37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chemeClr val="dk1"/>
                </a:solidFill>
                <a:highlight>
                  <a:srgbClr val="FFFFFF"/>
                </a:highlight>
              </a:rPr>
              <a:t>list.</a:t>
            </a:r>
            <a:r>
              <a:rPr lang="en" sz="1450" b="1">
                <a:solidFill>
                  <a:schemeClr val="dk1"/>
                </a:solidFill>
                <a:highlight>
                  <a:srgbClr val="FFFFFF"/>
                </a:highlight>
              </a:rPr>
              <a:t>remove</a:t>
            </a:r>
            <a:r>
              <a:rPr lang="en" sz="1200">
                <a:solidFill>
                  <a:schemeClr val="dk1"/>
                </a:solidFill>
                <a:highlight>
                  <a:srgbClr val="FFFFFF"/>
                </a:highlight>
              </a:rPr>
              <a:t>(</a:t>
            </a:r>
            <a:r>
              <a:rPr lang="en" sz="1200" i="1">
                <a:solidFill>
                  <a:schemeClr val="dk1"/>
                </a:solidFill>
                <a:highlight>
                  <a:srgbClr val="FFFFFF"/>
                </a:highlight>
              </a:rPr>
              <a:t>x</a:t>
            </a:r>
            <a:r>
              <a:rPr lang="en" sz="1200">
                <a:solidFill>
                  <a:schemeClr val="dk1"/>
                </a:solidFill>
                <a:highlight>
                  <a:srgbClr val="FFFFFF"/>
                </a:highlight>
              </a:rPr>
              <a:t>) Remove the first item from the list whose value is </a:t>
            </a:r>
            <a:r>
              <a:rPr lang="en" sz="1200" i="1">
                <a:solidFill>
                  <a:schemeClr val="dk1"/>
                </a:solidFill>
                <a:highlight>
                  <a:srgbClr val="FFFFFF"/>
                </a:highlight>
              </a:rPr>
              <a:t>x</a:t>
            </a:r>
            <a:r>
              <a:rPr lang="en" sz="1200">
                <a:solidFill>
                  <a:schemeClr val="dk1"/>
                </a:solidFill>
                <a:highlight>
                  <a:srgbClr val="FFFFFF"/>
                </a:highlight>
              </a:rPr>
              <a:t>. It is an error if there is no such item.</a:t>
            </a:r>
            <a:endParaRPr sz="1200">
              <a:solidFill>
                <a:schemeClr val="dk1"/>
              </a:solidFill>
              <a:highlight>
                <a:srgbClr val="FFFFFF"/>
              </a:highlight>
            </a:endParaRPr>
          </a:p>
          <a:p>
            <a:pPr marL="0" lvl="0" indent="0" algn="l" rtl="0">
              <a:spcBef>
                <a:spcPts val="1100"/>
              </a:spcBef>
              <a:spcAft>
                <a:spcPts val="0"/>
              </a:spcAft>
              <a:buNone/>
            </a:pPr>
            <a:r>
              <a:rPr lang="en" sz="1150">
                <a:solidFill>
                  <a:schemeClr val="dk1"/>
                </a:solidFill>
                <a:highlight>
                  <a:srgbClr val="FFFFFF"/>
                </a:highlight>
              </a:rPr>
              <a:t>list.</a:t>
            </a:r>
            <a:r>
              <a:rPr lang="en" sz="1450" b="1">
                <a:solidFill>
                  <a:schemeClr val="dk1"/>
                </a:solidFill>
                <a:highlight>
                  <a:srgbClr val="FFFFFF"/>
                </a:highlight>
              </a:rPr>
              <a:t>pop</a:t>
            </a:r>
            <a:r>
              <a:rPr lang="en" sz="1200">
                <a:solidFill>
                  <a:schemeClr val="dk1"/>
                </a:solidFill>
                <a:highlight>
                  <a:srgbClr val="FFFFFF"/>
                </a:highlight>
              </a:rPr>
              <a:t>(</a:t>
            </a:r>
            <a:r>
              <a:rPr lang="en" sz="1550">
                <a:solidFill>
                  <a:schemeClr val="dk1"/>
                </a:solidFill>
                <a:highlight>
                  <a:srgbClr val="FFFFFF"/>
                </a:highlight>
              </a:rPr>
              <a:t>[</a:t>
            </a:r>
            <a:r>
              <a:rPr lang="en" sz="1200" i="1">
                <a:solidFill>
                  <a:schemeClr val="dk1"/>
                </a:solidFill>
                <a:highlight>
                  <a:srgbClr val="FFFFFF"/>
                </a:highlight>
              </a:rPr>
              <a:t>i</a:t>
            </a:r>
            <a:r>
              <a:rPr lang="en" sz="1550">
                <a:solidFill>
                  <a:schemeClr val="dk1"/>
                </a:solidFill>
                <a:highlight>
                  <a:srgbClr val="FFFFFF"/>
                </a:highlight>
              </a:rPr>
              <a:t>]</a:t>
            </a:r>
            <a:r>
              <a:rPr lang="en" sz="1200">
                <a:solidFill>
                  <a:schemeClr val="dk1"/>
                </a:solidFill>
                <a:highlight>
                  <a:srgbClr val="FFFFFF"/>
                </a:highlight>
              </a:rPr>
              <a:t>) Remove the item at the given position in the list, and return it. If no index is specified, </a:t>
            </a:r>
            <a:r>
              <a:rPr lang="en" sz="1150">
                <a:solidFill>
                  <a:schemeClr val="dk1"/>
                </a:solidFill>
                <a:highlight>
                  <a:srgbClr val="ECF0F3"/>
                </a:highlight>
              </a:rPr>
              <a:t>a.pop()</a:t>
            </a:r>
            <a:r>
              <a:rPr lang="en" sz="1200">
                <a:solidFill>
                  <a:schemeClr val="dk1"/>
                </a:solidFill>
                <a:highlight>
                  <a:srgbClr val="FFFFFF"/>
                </a:highlight>
              </a:rPr>
              <a:t> removes and returns the last item in the list. (The square brackets around the </a:t>
            </a:r>
            <a:r>
              <a:rPr lang="en" sz="1200" i="1">
                <a:solidFill>
                  <a:schemeClr val="dk1"/>
                </a:solidFill>
                <a:highlight>
                  <a:srgbClr val="FFFFFF"/>
                </a:highlight>
              </a:rPr>
              <a:t>i</a:t>
            </a:r>
            <a:r>
              <a:rPr lang="en" sz="1200">
                <a:solidFill>
                  <a:schemeClr val="dk1"/>
                </a:solidFill>
                <a:highlight>
                  <a:srgbClr val="FFFFFF"/>
                </a:highlight>
              </a:rPr>
              <a:t> in the method signature denote that the parameter is optional, not that you should type square brackets at that position. You will see this notation frequently in the Python Library Reference.)</a:t>
            </a:r>
            <a:endParaRPr sz="1200">
              <a:solidFill>
                <a:schemeClr val="dk1"/>
              </a:solidFill>
              <a:highlight>
                <a:srgbClr val="FFFFFF"/>
              </a:highlight>
            </a:endParaRPr>
          </a:p>
          <a:p>
            <a:pPr marL="0" lvl="0" indent="0" algn="l" rtl="0">
              <a:spcBef>
                <a:spcPts val="1100"/>
              </a:spcBef>
              <a:spcAft>
                <a:spcPts val="0"/>
              </a:spcAft>
              <a:buNone/>
            </a:pPr>
            <a:r>
              <a:rPr lang="en" sz="1150">
                <a:solidFill>
                  <a:schemeClr val="dk1"/>
                </a:solidFill>
                <a:highlight>
                  <a:srgbClr val="FFFFFF"/>
                </a:highlight>
              </a:rPr>
              <a:t>list.</a:t>
            </a:r>
            <a:r>
              <a:rPr lang="en" sz="1450" b="1">
                <a:solidFill>
                  <a:schemeClr val="dk1"/>
                </a:solidFill>
                <a:highlight>
                  <a:srgbClr val="FFFFFF"/>
                </a:highlight>
              </a:rPr>
              <a:t>sort</a:t>
            </a:r>
            <a:r>
              <a:rPr lang="en" sz="1200">
                <a:solidFill>
                  <a:schemeClr val="dk1"/>
                </a:solidFill>
                <a:highlight>
                  <a:srgbClr val="FFFFFF"/>
                </a:highlight>
              </a:rPr>
              <a:t>(</a:t>
            </a:r>
            <a:r>
              <a:rPr lang="en" sz="1200" i="1">
                <a:solidFill>
                  <a:schemeClr val="dk1"/>
                </a:solidFill>
                <a:highlight>
                  <a:srgbClr val="FFFFFF"/>
                </a:highlight>
              </a:rPr>
              <a:t>cmp=None</a:t>
            </a:r>
            <a:r>
              <a:rPr lang="en" sz="1200">
                <a:solidFill>
                  <a:schemeClr val="dk1"/>
                </a:solidFill>
                <a:highlight>
                  <a:srgbClr val="FFFFFF"/>
                </a:highlight>
              </a:rPr>
              <a:t>, </a:t>
            </a:r>
            <a:r>
              <a:rPr lang="en" sz="1200" i="1">
                <a:solidFill>
                  <a:schemeClr val="dk1"/>
                </a:solidFill>
                <a:highlight>
                  <a:srgbClr val="FFFFFF"/>
                </a:highlight>
              </a:rPr>
              <a:t>key=None</a:t>
            </a:r>
            <a:r>
              <a:rPr lang="en" sz="1200">
                <a:solidFill>
                  <a:schemeClr val="dk1"/>
                </a:solidFill>
                <a:highlight>
                  <a:srgbClr val="FFFFFF"/>
                </a:highlight>
              </a:rPr>
              <a:t>, </a:t>
            </a:r>
            <a:r>
              <a:rPr lang="en" sz="1200" i="1">
                <a:solidFill>
                  <a:schemeClr val="dk1"/>
                </a:solidFill>
                <a:highlight>
                  <a:srgbClr val="FFFFFF"/>
                </a:highlight>
              </a:rPr>
              <a:t>reverse=False</a:t>
            </a:r>
            <a:r>
              <a:rPr lang="en" sz="1200">
                <a:solidFill>
                  <a:schemeClr val="dk1"/>
                </a:solidFill>
                <a:highlight>
                  <a:srgbClr val="FFFFFF"/>
                </a:highlight>
              </a:rPr>
              <a:t>) Sort the items of the list in place (the arguments can be used for sort customization, see </a:t>
            </a:r>
            <a:r>
              <a:rPr lang="en" sz="1150" b="1" u="sng">
                <a:solidFill>
                  <a:srgbClr val="355F7C"/>
                </a:solidFill>
                <a:highlight>
                  <a:srgbClr val="FFFFFF"/>
                </a:highlight>
                <a:hlinkClick r:id="rId3"/>
              </a:rPr>
              <a:t>sorted()</a:t>
            </a:r>
            <a:r>
              <a:rPr lang="en" sz="1200">
                <a:solidFill>
                  <a:schemeClr val="dk1"/>
                </a:solidFill>
                <a:highlight>
                  <a:srgbClr val="FFFFFF"/>
                </a:highlight>
              </a:rPr>
              <a:t> for their explanation).</a:t>
            </a:r>
            <a:endParaRPr sz="1200">
              <a:solidFill>
                <a:schemeClr val="dk1"/>
              </a:solidFill>
              <a:highlight>
                <a:srgbClr val="FFFFFF"/>
              </a:highlight>
            </a:endParaRPr>
          </a:p>
          <a:p>
            <a:pPr marL="0" lvl="0" indent="0" algn="l" rtl="0">
              <a:spcBef>
                <a:spcPts val="1100"/>
              </a:spcBef>
              <a:spcAft>
                <a:spcPts val="0"/>
              </a:spcAft>
              <a:buNone/>
            </a:pPr>
            <a:r>
              <a:rPr lang="en" sz="1150">
                <a:solidFill>
                  <a:schemeClr val="dk1"/>
                </a:solidFill>
                <a:highlight>
                  <a:srgbClr val="FFFFFF"/>
                </a:highlight>
              </a:rPr>
              <a:t>list.</a:t>
            </a:r>
            <a:r>
              <a:rPr lang="en" sz="1450" b="1">
                <a:solidFill>
                  <a:schemeClr val="dk1"/>
                </a:solidFill>
                <a:highlight>
                  <a:srgbClr val="FFFFFF"/>
                </a:highlight>
              </a:rPr>
              <a:t>reverse</a:t>
            </a:r>
            <a:r>
              <a:rPr lang="en" sz="1200">
                <a:solidFill>
                  <a:schemeClr val="dk1"/>
                </a:solidFill>
                <a:highlight>
                  <a:srgbClr val="FFFFFF"/>
                </a:highlight>
              </a:rPr>
              <a:t>()</a:t>
            </a:r>
            <a:endParaRPr sz="1200">
              <a:solidFill>
                <a:schemeClr val="dk1"/>
              </a:solidFill>
              <a:highlight>
                <a:srgbClr val="FFFFFF"/>
              </a:highlight>
            </a:endParaRPr>
          </a:p>
          <a:p>
            <a:pPr marL="0" lvl="0" indent="0" algn="just" rtl="0">
              <a:spcBef>
                <a:spcPts val="1100"/>
              </a:spcBef>
              <a:spcAft>
                <a:spcPts val="0"/>
              </a:spcAft>
              <a:buNone/>
            </a:pPr>
            <a:r>
              <a:rPr lang="en" sz="1200">
                <a:solidFill>
                  <a:schemeClr val="dk1"/>
                </a:solidFill>
                <a:highlight>
                  <a:srgbClr val="FFFFFF"/>
                </a:highlight>
              </a:rPr>
              <a:t>Reverse the elements of the list, in place.</a:t>
            </a:r>
            <a:endParaRPr sz="1200">
              <a:solidFill>
                <a:schemeClr val="dk1"/>
              </a:solidFill>
              <a:highlight>
                <a:srgbClr val="FFFFFF"/>
              </a:highlight>
            </a:endParaRPr>
          </a:p>
          <a:p>
            <a:pPr marL="0" lvl="0" indent="0" algn="l" rtl="0">
              <a:spcBef>
                <a:spcPts val="1900"/>
              </a:spcBef>
              <a:spcAft>
                <a:spcPts val="0"/>
              </a:spcAft>
              <a:buNone/>
            </a:pPr>
            <a:endParaRPr sz="1100">
              <a:solidFill>
                <a:schemeClr val="dk1"/>
              </a:solidFill>
            </a:endParaRPr>
          </a:p>
          <a:p>
            <a:pPr marL="0" lvl="0" indent="0" algn="l" rtl="0">
              <a:spcBef>
                <a:spcPts val="0"/>
              </a:spcBef>
              <a:spcAft>
                <a:spcPts val="0"/>
              </a:spcAft>
              <a:buNone/>
            </a:pPr>
            <a:endParaRPr sz="2400" i="1">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Create your own recursion</a:t>
            </a:r>
            <a:endParaRPr/>
          </a:p>
        </p:txBody>
      </p:sp>
      <p:sp>
        <p:nvSpPr>
          <p:cNvPr id="437" name="Google Shape;437;p76"/>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Create a function that converts a positive integer to base 2</a:t>
            </a:r>
            <a:endParaRPr/>
          </a:p>
        </p:txBody>
      </p:sp>
      <p:sp>
        <p:nvSpPr>
          <p:cNvPr id="438" name="Google Shape;438;p76"/>
          <p:cNvSpPr txBox="1">
            <a:spLocks noGrp="1"/>
          </p:cNvSpPr>
          <p:nvPr>
            <p:ph type="body" idx="2"/>
          </p:nvPr>
        </p:nvSpPr>
        <p:spPr>
          <a:xfrm>
            <a:off x="5849900" y="1721450"/>
            <a:ext cx="32097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REMINDER:</a:t>
            </a:r>
            <a:br>
              <a:rPr lang="en" sz="1400" b="0" i="0" u="none" strike="noStrike" cap="none">
                <a:solidFill>
                  <a:schemeClr val="lt2"/>
                </a:solidFill>
                <a:latin typeface="Roboto"/>
                <a:ea typeface="Roboto"/>
                <a:cs typeface="Roboto"/>
                <a:sym typeface="Roboto"/>
              </a:rPr>
            </a:br>
            <a:r>
              <a:rPr lang="en" sz="1400" b="0" i="0" u="none" strike="noStrike" cap="none">
                <a:solidFill>
                  <a:schemeClr val="lt2"/>
                </a:solidFill>
                <a:latin typeface="Roboto"/>
                <a:ea typeface="Roboto"/>
                <a:cs typeface="Roboto"/>
                <a:sym typeface="Roboto"/>
              </a:rPr>
              <a:t>For a number expressed in base 2, each digit is a 1 or 0 representing a power of 2</a:t>
            </a:r>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EX: </a:t>
            </a:r>
            <a:endParaRPr/>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21 = 1(16) + 0(8) + 1(4) + 0(2) + 1(1)</a:t>
            </a:r>
            <a:endParaRPr/>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In base 2, </a:t>
            </a:r>
            <a:endParaRPr/>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21 = 10101</a:t>
            </a:r>
            <a:endParaRPr/>
          </a:p>
        </p:txBody>
      </p:sp>
      <p:sp>
        <p:nvSpPr>
          <p:cNvPr id="439" name="Google Shape;439;p76"/>
          <p:cNvSpPr txBox="1">
            <a:spLocks noGrp="1"/>
          </p:cNvSpPr>
          <p:nvPr>
            <p:ph type="body" idx="2"/>
          </p:nvPr>
        </p:nvSpPr>
        <p:spPr>
          <a:xfrm>
            <a:off x="471900" y="2589700"/>
            <a:ext cx="80667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def to_base_2(n):</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	if ______:</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		return _</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	if ______:</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		return _</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	return _____ + _____</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Create your own recursion</a:t>
            </a:r>
            <a:endParaRPr/>
          </a:p>
        </p:txBody>
      </p:sp>
      <p:sp>
        <p:nvSpPr>
          <p:cNvPr id="445" name="Google Shape;445;p77"/>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Create a function that converts a positive integer to base 2</a:t>
            </a:r>
            <a:endParaRPr/>
          </a:p>
        </p:txBody>
      </p:sp>
      <p:sp>
        <p:nvSpPr>
          <p:cNvPr id="446" name="Google Shape;446;p77"/>
          <p:cNvSpPr txBox="1">
            <a:spLocks noGrp="1"/>
          </p:cNvSpPr>
          <p:nvPr>
            <p:ph type="body" idx="2"/>
          </p:nvPr>
        </p:nvSpPr>
        <p:spPr>
          <a:xfrm>
            <a:off x="471900" y="2607675"/>
            <a:ext cx="80667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def to_base_2(n):</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	if n == 1:</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		return 1</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	if n == 0:</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		return 0</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	return 10 * to_base_2(n//2) + to_base_2(n%2)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8"/>
          <p:cNvSpPr txBox="1">
            <a:spLocks noGrp="1"/>
          </p:cNvSpPr>
          <p:nvPr>
            <p:ph type="title"/>
          </p:nvPr>
        </p:nvSpPr>
        <p:spPr>
          <a:xfrm>
            <a:off x="460950" y="4496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Recursion with Decision Making</a:t>
            </a:r>
            <a:endParaRPr/>
          </a:p>
        </p:txBody>
      </p:sp>
      <p:sp>
        <p:nvSpPr>
          <p:cNvPr id="452" name="Google Shape;452;p78"/>
          <p:cNvSpPr txBox="1">
            <a:spLocks noGrp="1"/>
          </p:cNvSpPr>
          <p:nvPr>
            <p:ph type="body" idx="1"/>
          </p:nvPr>
        </p:nvSpPr>
        <p:spPr>
          <a:xfrm>
            <a:off x="289100" y="1762500"/>
            <a:ext cx="8709000" cy="767700"/>
          </a:xfrm>
          <a:prstGeom prst="rect">
            <a:avLst/>
          </a:prstGeom>
        </p:spPr>
        <p:txBody>
          <a:bodyPr spcFirstLastPara="1" wrap="square" lIns="91425" tIns="91425" rIns="91425" bIns="91425" anchor="t" anchorCtr="0">
            <a:noAutofit/>
          </a:bodyPr>
          <a:lstStyle/>
          <a:p>
            <a:pPr marL="0" lvl="0" indent="88900" algn="l" rtl="0">
              <a:spcBef>
                <a:spcPts val="0"/>
              </a:spcBef>
              <a:spcAft>
                <a:spcPts val="1600"/>
              </a:spcAft>
              <a:buNone/>
            </a:pPr>
            <a:r>
              <a:rPr lang="en" sz="1600"/>
              <a:t>How many ways are there to go up a flight of n stairs if you can only take 1 or 2 steps at a time?</a:t>
            </a:r>
            <a:endParaRPr sz="1600"/>
          </a:p>
        </p:txBody>
      </p:sp>
      <p:sp>
        <p:nvSpPr>
          <p:cNvPr id="453" name="Google Shape;453;p78"/>
          <p:cNvSpPr txBox="1">
            <a:spLocks noGrp="1"/>
          </p:cNvSpPr>
          <p:nvPr>
            <p:ph type="body" idx="2"/>
          </p:nvPr>
        </p:nvSpPr>
        <p:spPr>
          <a:xfrm>
            <a:off x="1634675" y="2252550"/>
            <a:ext cx="6496200" cy="2686200"/>
          </a:xfrm>
          <a:prstGeom prst="rect">
            <a:avLst/>
          </a:prstGeom>
        </p:spPr>
        <p:txBody>
          <a:bodyPr spcFirstLastPara="1" wrap="square" lIns="91425" tIns="91425" rIns="91425" bIns="91425" anchor="t" anchorCtr="0">
            <a:noAutofit/>
          </a:bodyPr>
          <a:lstStyle/>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def stairs(n):</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if n &lt;= 0:</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return 0</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else if n == 1:</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return 1</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else if n == 2:</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return 2</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else:</a:t>
            </a:r>
            <a:endParaRPr sz="1600">
              <a:solidFill>
                <a:srgbClr val="000000"/>
              </a:solidFill>
              <a:latin typeface="Roboto Mono"/>
              <a:ea typeface="Roboto Mono"/>
              <a:cs typeface="Roboto Mono"/>
              <a:sym typeface="Roboto Mono"/>
            </a:endParaRPr>
          </a:p>
          <a:p>
            <a:pPr marL="0" lvl="0" indent="0" algn="l" rtl="0">
              <a:spcBef>
                <a:spcPts val="0"/>
              </a:spcBef>
              <a:spcAft>
                <a:spcPts val="0"/>
              </a:spcAft>
              <a:buNone/>
            </a:pPr>
            <a:r>
              <a:rPr lang="en" sz="1600">
                <a:solidFill>
                  <a:srgbClr val="000000"/>
                </a:solidFill>
                <a:latin typeface="Roboto Mono"/>
                <a:ea typeface="Roboto Mono"/>
                <a:cs typeface="Roboto Mono"/>
                <a:sym typeface="Roboto Mono"/>
              </a:rPr>
              <a:t>		return stairs(n - 1) + stairs(n - 2)</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a:t>
            </a:r>
            <a:endParaRPr sz="1600">
              <a:solidFill>
                <a:srgbClr val="000000"/>
              </a:solidFill>
              <a:latin typeface="Roboto Mono"/>
              <a:ea typeface="Roboto Mono"/>
              <a:cs typeface="Roboto Mono"/>
              <a:sym typeface="Roboto Mono"/>
            </a:endParaRPr>
          </a:p>
          <a:p>
            <a:pPr marL="0" lvl="0" indent="88900" algn="l" rtl="0">
              <a:spcBef>
                <a:spcPts val="1600"/>
              </a:spcBef>
              <a:spcAft>
                <a:spcPts val="1600"/>
              </a:spcAft>
              <a:buNone/>
            </a:pPr>
            <a:endParaRPr sz="1600">
              <a:solidFill>
                <a:srgbClr val="000000"/>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Effect transition="in" filter="fade">
                                      <p:cBhvr>
                                        <p:cTn id="7" dur="1000"/>
                                        <p:tgtEl>
                                          <p:spTgt spid="4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3"/>
                                        </p:tgtEl>
                                        <p:attrNameLst>
                                          <p:attrName>style.visibility</p:attrName>
                                        </p:attrNameLst>
                                      </p:cBhvr>
                                      <p:to>
                                        <p:strVal val="visible"/>
                                      </p:to>
                                    </p:set>
                                    <p:animEffect transition="in" filter="fade">
                                      <p:cBhvr>
                                        <p:cTn id="12" dur="1000"/>
                                        <p:tgtEl>
                                          <p:spTgt spid="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Data Abstraction</a:t>
            </a:r>
            <a:endParaRPr/>
          </a:p>
        </p:txBody>
      </p:sp>
      <p:pic>
        <p:nvPicPr>
          <p:cNvPr id="459" name="Google Shape;459;p79"/>
          <p:cNvPicPr preferRelativeResize="0"/>
          <p:nvPr/>
        </p:nvPicPr>
        <p:blipFill rotWithShape="1">
          <a:blip r:embed="rId3">
            <a:alphaModFix/>
          </a:blip>
          <a:srcRect/>
          <a:stretch/>
        </p:blipFill>
        <p:spPr>
          <a:xfrm>
            <a:off x="2466975" y="1381443"/>
            <a:ext cx="3157537" cy="3157537"/>
          </a:xfrm>
          <a:prstGeom prst="rect">
            <a:avLst/>
          </a:prstGeom>
          <a:noFill/>
          <a:ln>
            <a:noFill/>
          </a:ln>
        </p:spPr>
      </p:pic>
      <p:sp>
        <p:nvSpPr>
          <p:cNvPr id="460" name="Google Shape;460;p79"/>
          <p:cNvSpPr txBox="1"/>
          <p:nvPr/>
        </p:nvSpPr>
        <p:spPr>
          <a:xfrm>
            <a:off x="2466975" y="4538981"/>
            <a:ext cx="4210200" cy="17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hlink"/>
              </a:buClr>
              <a:buFont typeface="Arial"/>
              <a:buNone/>
            </a:pPr>
            <a:r>
              <a:rPr lang="en" sz="1100" b="0" i="0" u="sng" strike="noStrike" cap="none">
                <a:solidFill>
                  <a:schemeClr val="hlink"/>
                </a:solidFill>
                <a:latin typeface="Arial"/>
                <a:ea typeface="Arial"/>
                <a:cs typeface="Arial"/>
                <a:sym typeface="Arial"/>
                <a:hlinkClick r:id="rId4"/>
              </a:rPr>
              <a:t>http://xkcd.com/676/</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Data Abstraction</a:t>
            </a:r>
            <a:endParaRPr/>
          </a:p>
        </p:txBody>
      </p:sp>
      <p:sp>
        <p:nvSpPr>
          <p:cNvPr id="466" name="Google Shape;466;p80"/>
          <p:cNvSpPr txBox="1"/>
          <p:nvPr/>
        </p:nvSpPr>
        <p:spPr>
          <a:xfrm>
            <a:off x="1018825" y="1847812"/>
            <a:ext cx="2727600" cy="438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Font typeface="Arial"/>
              <a:buNone/>
            </a:pPr>
            <a:r>
              <a:rPr lang="en" sz="2400" b="1" i="0" u="none" strike="noStrike" cap="none">
                <a:solidFill>
                  <a:srgbClr val="000000"/>
                </a:solidFill>
                <a:latin typeface="Arial"/>
                <a:ea typeface="Arial"/>
                <a:cs typeface="Arial"/>
                <a:sym typeface="Arial"/>
              </a:rPr>
              <a:t>How data is used</a:t>
            </a:r>
            <a:endParaRPr/>
          </a:p>
        </p:txBody>
      </p:sp>
      <p:sp>
        <p:nvSpPr>
          <p:cNvPr id="467" name="Google Shape;467;p80"/>
          <p:cNvSpPr txBox="1"/>
          <p:nvPr/>
        </p:nvSpPr>
        <p:spPr>
          <a:xfrm>
            <a:off x="5403300" y="1594912"/>
            <a:ext cx="2563200" cy="94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Font typeface="Arial"/>
              <a:buNone/>
            </a:pPr>
            <a:r>
              <a:rPr lang="en" sz="2400" b="1" i="0" u="none" strike="noStrike" cap="none">
                <a:solidFill>
                  <a:srgbClr val="000000"/>
                </a:solidFill>
                <a:latin typeface="Arial"/>
                <a:ea typeface="Arial"/>
                <a:cs typeface="Arial"/>
                <a:sym typeface="Arial"/>
              </a:rPr>
              <a:t>How data is internally represented</a:t>
            </a:r>
            <a:endParaRPr/>
          </a:p>
        </p:txBody>
      </p:sp>
      <p:cxnSp>
        <p:nvCxnSpPr>
          <p:cNvPr id="468" name="Google Shape;468;p80"/>
          <p:cNvCxnSpPr/>
          <p:nvPr/>
        </p:nvCxnSpPr>
        <p:spPr>
          <a:xfrm>
            <a:off x="4433450" y="1460700"/>
            <a:ext cx="0" cy="1212300"/>
          </a:xfrm>
          <a:prstGeom prst="straightConnector1">
            <a:avLst/>
          </a:prstGeom>
          <a:noFill/>
          <a:ln w="114300" cap="flat" cmpd="sng">
            <a:solidFill>
              <a:srgbClr val="0000FF"/>
            </a:solidFill>
            <a:prstDash val="solid"/>
            <a:round/>
            <a:headEnd type="none" w="sm" len="sm"/>
            <a:tailEnd type="none" w="sm" len="sm"/>
          </a:ln>
        </p:spPr>
      </p:cxnSp>
      <p:sp>
        <p:nvSpPr>
          <p:cNvPr id="469" name="Google Shape;469;p80"/>
          <p:cNvSpPr txBox="1"/>
          <p:nvPr/>
        </p:nvSpPr>
        <p:spPr>
          <a:xfrm>
            <a:off x="2345950" y="3232162"/>
            <a:ext cx="2973300" cy="42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2400" b="1" i="0" u="none" strike="noStrike" cap="none">
                <a:solidFill>
                  <a:srgbClr val="000000"/>
                </a:solidFill>
                <a:latin typeface="Arial"/>
                <a:ea typeface="Arial"/>
                <a:cs typeface="Arial"/>
                <a:sym typeface="Arial"/>
              </a:rPr>
              <a:t>Abstraction Barrier</a:t>
            </a:r>
            <a:endParaRPr/>
          </a:p>
        </p:txBody>
      </p:sp>
      <p:cxnSp>
        <p:nvCxnSpPr>
          <p:cNvPr id="470" name="Google Shape;470;p80"/>
          <p:cNvCxnSpPr>
            <a:stCxn id="469" idx="0"/>
          </p:cNvCxnSpPr>
          <p:nvPr/>
        </p:nvCxnSpPr>
        <p:spPr>
          <a:xfrm rot="10800000" flipH="1">
            <a:off x="3832600" y="2797162"/>
            <a:ext cx="373500" cy="435000"/>
          </a:xfrm>
          <a:prstGeom prst="straightConnector1">
            <a:avLst/>
          </a:prstGeom>
          <a:noFill/>
          <a:ln w="19050" cap="flat" cmpd="sng">
            <a:solidFill>
              <a:schemeClr val="dk2"/>
            </a:solidFill>
            <a:prstDash val="solid"/>
            <a:round/>
            <a:headEnd type="none" w="sm" len="sm"/>
            <a:tailEnd type="triangle" w="lg" len="lg"/>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8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Data Abstraction Example: Points</a:t>
            </a:r>
            <a:endParaRPr/>
          </a:p>
        </p:txBody>
      </p:sp>
      <p:sp>
        <p:nvSpPr>
          <p:cNvPr id="476" name="Google Shape;476;p8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def </a:t>
            </a:r>
            <a:r>
              <a:rPr lang="en" sz="2200" b="0" i="0" u="none" strike="noStrike" cap="none">
                <a:solidFill>
                  <a:schemeClr val="accent6"/>
                </a:solidFill>
                <a:latin typeface="Consolas"/>
                <a:ea typeface="Consolas"/>
                <a:cs typeface="Consolas"/>
                <a:sym typeface="Consolas"/>
              </a:rPr>
              <a:t>make_point(x, y)</a:t>
            </a:r>
            <a:r>
              <a:rPr lang="en" sz="2200" b="0" i="0" u="none" strike="noStrike" cap="none">
                <a:solidFill>
                  <a:schemeClr val="dk1"/>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return (x, y)</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def </a:t>
            </a:r>
            <a:r>
              <a:rPr lang="en" sz="2200" b="0" i="0" u="none" strike="noStrike" cap="none">
                <a:solidFill>
                  <a:schemeClr val="accent6"/>
                </a:solidFill>
                <a:latin typeface="Consolas"/>
                <a:ea typeface="Consolas"/>
                <a:cs typeface="Consolas"/>
                <a:sym typeface="Consolas"/>
              </a:rPr>
              <a:t>x(point)</a:t>
            </a:r>
            <a:r>
              <a:rPr lang="en" sz="2200" b="0" i="0" u="none" strike="noStrike" cap="none">
                <a:solidFill>
                  <a:schemeClr val="dk1"/>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return point[0]</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def </a:t>
            </a:r>
            <a:r>
              <a:rPr lang="en" sz="2200" b="0" i="0" u="none" strike="noStrike" cap="none">
                <a:solidFill>
                  <a:schemeClr val="accent6"/>
                </a:solidFill>
                <a:latin typeface="Consolas"/>
                <a:ea typeface="Consolas"/>
                <a:cs typeface="Consolas"/>
                <a:sym typeface="Consolas"/>
              </a:rPr>
              <a:t>y(point)</a:t>
            </a:r>
            <a:r>
              <a:rPr lang="en" sz="2200" b="0" i="0" u="none" strike="noStrike" cap="none">
                <a:solidFill>
                  <a:schemeClr val="dk1"/>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return point[1]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def </a:t>
            </a:r>
            <a:r>
              <a:rPr lang="en" sz="2200" b="0" i="0" u="none" strike="noStrike" cap="none">
                <a:solidFill>
                  <a:schemeClr val="accent6"/>
                </a:solidFill>
                <a:latin typeface="Consolas"/>
                <a:ea typeface="Consolas"/>
                <a:cs typeface="Consolas"/>
                <a:sym typeface="Consolas"/>
              </a:rPr>
              <a:t>dist(point1, point2)</a:t>
            </a:r>
            <a:r>
              <a:rPr lang="en" sz="2200" b="0" i="0" u="none" strike="noStrike" cap="none">
                <a:solidFill>
                  <a:schemeClr val="dk1"/>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return sqrt((x(point2) - x(point1)) ** 2 +</a:t>
            </a:r>
            <a:endParaRPr/>
          </a:p>
          <a:p>
            <a:pPr marL="1828800" marR="0" lvl="0" indent="45720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(y(point2) - y(point1)) ** 2)</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sp>
        <p:nvSpPr>
          <p:cNvPr id="477" name="Google Shape;477;p81"/>
          <p:cNvSpPr/>
          <p:nvPr/>
        </p:nvSpPr>
        <p:spPr>
          <a:xfrm>
            <a:off x="3881550" y="1279350"/>
            <a:ext cx="4805400" cy="650700"/>
          </a:xfrm>
          <a:prstGeom prst="leftArrowCallout">
            <a:avLst>
              <a:gd name="adj1" fmla="val 25000"/>
              <a:gd name="adj2" fmla="val 25000"/>
              <a:gd name="adj3" fmla="val 25000"/>
              <a:gd name="adj4" fmla="val 91124"/>
            </a:avLst>
          </a:prstGeom>
          <a:solidFill>
            <a:srgbClr val="4A86E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Droid Serif"/>
              <a:buNone/>
            </a:pPr>
            <a:r>
              <a:rPr lang="en" sz="1800" b="0" i="1" u="none" strike="noStrike" cap="none">
                <a:solidFill>
                  <a:srgbClr val="000000"/>
                </a:solidFill>
                <a:latin typeface="Droid Serif"/>
                <a:ea typeface="Droid Serif"/>
                <a:cs typeface="Droid Serif"/>
                <a:sym typeface="Droid Serif"/>
              </a:rPr>
              <a:t>Constructor</a:t>
            </a:r>
            <a:r>
              <a:rPr lang="en" sz="1800" b="0" i="0" u="none" strike="noStrike" cap="none">
                <a:solidFill>
                  <a:srgbClr val="000000"/>
                </a:solidFill>
                <a:latin typeface="Droid Serif"/>
                <a:ea typeface="Droid Serif"/>
                <a:cs typeface="Droid Serif"/>
                <a:sym typeface="Droid Serif"/>
              </a:rPr>
              <a:t> - Builds an object of the abstract data type.</a:t>
            </a:r>
            <a:endParaRPr/>
          </a:p>
        </p:txBody>
      </p:sp>
      <p:sp>
        <p:nvSpPr>
          <p:cNvPr id="478" name="Google Shape;478;p81"/>
          <p:cNvSpPr/>
          <p:nvPr/>
        </p:nvSpPr>
        <p:spPr>
          <a:xfrm>
            <a:off x="3881550" y="2246400"/>
            <a:ext cx="4805400" cy="650700"/>
          </a:xfrm>
          <a:prstGeom prst="leftArrowCallout">
            <a:avLst>
              <a:gd name="adj1" fmla="val 25000"/>
              <a:gd name="adj2" fmla="val 25000"/>
              <a:gd name="adj3" fmla="val 25000"/>
              <a:gd name="adj4" fmla="val 91124"/>
            </a:avLst>
          </a:prstGeom>
          <a:solidFill>
            <a:srgbClr val="E6913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Droid Serif"/>
              <a:buNone/>
            </a:pPr>
            <a:r>
              <a:rPr lang="en" sz="1800" b="0" i="1" u="none" strike="noStrike" cap="none">
                <a:solidFill>
                  <a:srgbClr val="000000"/>
                </a:solidFill>
                <a:latin typeface="Droid Serif"/>
                <a:ea typeface="Droid Serif"/>
                <a:cs typeface="Droid Serif"/>
                <a:sym typeface="Droid Serif"/>
              </a:rPr>
              <a:t>Selector </a:t>
            </a:r>
            <a:r>
              <a:rPr lang="en" sz="1800" b="0" i="0" u="none" strike="noStrike" cap="none">
                <a:solidFill>
                  <a:srgbClr val="000000"/>
                </a:solidFill>
                <a:latin typeface="Droid Serif"/>
                <a:ea typeface="Droid Serif"/>
                <a:cs typeface="Droid Serif"/>
                <a:sym typeface="Droid Serif"/>
              </a:rPr>
              <a:t>- Extracts relevant information from the object.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7"/>
                                        </p:tgtEl>
                                        <p:attrNameLst>
                                          <p:attrName>style.visibility</p:attrName>
                                        </p:attrNameLst>
                                      </p:cBhvr>
                                      <p:to>
                                        <p:strVal val="visible"/>
                                      </p:to>
                                    </p:set>
                                    <p:animEffect transition="in" filter="fade">
                                      <p:cBhvr>
                                        <p:cTn id="7" dur="1000"/>
                                        <p:tgtEl>
                                          <p:spTgt spid="4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8"/>
                                        </p:tgtEl>
                                        <p:attrNameLst>
                                          <p:attrName>style.visibility</p:attrName>
                                        </p:attrNameLst>
                                      </p:cBhvr>
                                      <p:to>
                                        <p:strVal val="visible"/>
                                      </p:to>
                                    </p:set>
                                    <p:animEffect transition="in" filter="fade">
                                      <p:cBhvr>
                                        <p:cTn id="12" dur="1000"/>
                                        <p:tgtEl>
                                          <p:spTgt spid="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Write these functions to complete the segment data abstraction!</a:t>
            </a:r>
            <a:endParaRPr/>
          </a:p>
        </p:txBody>
      </p:sp>
      <p:sp>
        <p:nvSpPr>
          <p:cNvPr id="484" name="Google Shape;484;p82"/>
          <p:cNvSpPr txBox="1">
            <a:spLocks noGrp="1"/>
          </p:cNvSpPr>
          <p:nvPr>
            <p:ph type="body" idx="1"/>
          </p:nvPr>
        </p:nvSpPr>
        <p:spPr>
          <a:xfrm>
            <a:off x="457200" y="1166718"/>
            <a:ext cx="3994500" cy="362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700" b="0" i="0" u="none" strike="noStrike" cap="none">
                <a:solidFill>
                  <a:srgbClr val="0000FF"/>
                </a:solidFill>
                <a:latin typeface="Consolas"/>
                <a:ea typeface="Consolas"/>
                <a:cs typeface="Consolas"/>
                <a:sym typeface="Consolas"/>
              </a:rPr>
              <a:t>make_segment(start, end)</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Arial"/>
                <a:ea typeface="Arial"/>
                <a:cs typeface="Arial"/>
                <a:sym typeface="Arial"/>
              </a:rPr>
              <a:t>Constructs a line segment between points at </a:t>
            </a:r>
            <a:r>
              <a:rPr lang="en" sz="1700" b="0" i="0" u="none" strike="noStrike" cap="none">
                <a:solidFill>
                  <a:schemeClr val="dk1"/>
                </a:solidFill>
                <a:latin typeface="Consolas"/>
                <a:ea typeface="Consolas"/>
                <a:cs typeface="Consolas"/>
                <a:sym typeface="Consolas"/>
              </a:rPr>
              <a:t>start</a:t>
            </a:r>
            <a:r>
              <a:rPr lang="en" sz="1700" b="0" i="0" u="none" strike="noStrike" cap="none">
                <a:solidFill>
                  <a:schemeClr val="dk1"/>
                </a:solidFill>
                <a:latin typeface="Arial"/>
                <a:ea typeface="Arial"/>
                <a:cs typeface="Arial"/>
                <a:sym typeface="Arial"/>
              </a:rPr>
              <a:t> and </a:t>
            </a:r>
            <a:r>
              <a:rPr lang="en" sz="1700" b="0" i="0" u="none" strike="noStrike" cap="none">
                <a:solidFill>
                  <a:schemeClr val="dk1"/>
                </a:solidFill>
                <a:latin typeface="Consolas"/>
                <a:ea typeface="Consolas"/>
                <a:cs typeface="Consolas"/>
                <a:sym typeface="Consolas"/>
              </a:rPr>
              <a:t>end</a:t>
            </a:r>
            <a:r>
              <a:rPr lang="en" sz="17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rgbClr val="0000FF"/>
                </a:solidFill>
                <a:latin typeface="Consolas"/>
                <a:ea typeface="Consolas"/>
                <a:cs typeface="Consolas"/>
                <a:sym typeface="Consolas"/>
              </a:rPr>
              <a:t>start(segment), end(segment)</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Arial"/>
                <a:ea typeface="Arial"/>
                <a:cs typeface="Arial"/>
                <a:sym typeface="Arial"/>
              </a:rPr>
              <a:t>Returns the start and end points respectively.</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rgbClr val="0000FF"/>
                </a:solidFill>
                <a:latin typeface="Consolas"/>
                <a:ea typeface="Consolas"/>
                <a:cs typeface="Consolas"/>
                <a:sym typeface="Consolas"/>
              </a:rPr>
              <a:t>length(segment)</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Arial"/>
                <a:ea typeface="Arial"/>
                <a:cs typeface="Arial"/>
                <a:sym typeface="Arial"/>
              </a:rPr>
              <a:t>Returns the distance between the segment’s start and end points.</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rgbClr val="0000FF"/>
                </a:solidFill>
                <a:latin typeface="Consolas"/>
                <a:ea typeface="Consolas"/>
                <a:cs typeface="Consolas"/>
                <a:sym typeface="Consolas"/>
              </a:rPr>
              <a:t>consecutive(seg1, seg2)</a:t>
            </a:r>
            <a:endParaRPr/>
          </a:p>
          <a:p>
            <a:pPr marL="0" marR="0" lvl="0" indent="0" algn="l" rtl="0">
              <a:lnSpc>
                <a:spcPct val="100000"/>
              </a:lnSpc>
              <a:spcBef>
                <a:spcPts val="0"/>
              </a:spcBef>
              <a:spcAft>
                <a:spcPts val="0"/>
              </a:spcAft>
              <a:buClr>
                <a:schemeClr val="dk1"/>
              </a:buClr>
              <a:buFont typeface="Arial"/>
              <a:buNone/>
            </a:pPr>
            <a:r>
              <a:rPr lang="en" sz="1700" b="0" i="0" u="none" strike="noStrike" cap="none">
                <a:solidFill>
                  <a:schemeClr val="dk1"/>
                </a:solidFill>
                <a:latin typeface="Arial"/>
                <a:ea typeface="Arial"/>
                <a:cs typeface="Arial"/>
                <a:sym typeface="Arial"/>
              </a:rPr>
              <a:t>Returns </a:t>
            </a:r>
            <a:r>
              <a:rPr lang="en" sz="1700" b="0" i="0" u="none" strike="noStrike" cap="none">
                <a:solidFill>
                  <a:schemeClr val="dk1"/>
                </a:solidFill>
                <a:latin typeface="Consolas"/>
                <a:ea typeface="Consolas"/>
                <a:cs typeface="Consolas"/>
                <a:sym typeface="Consolas"/>
              </a:rPr>
              <a:t>True</a:t>
            </a:r>
            <a:r>
              <a:rPr lang="en" sz="1700" b="0" i="0" u="none" strike="noStrike" cap="none">
                <a:solidFill>
                  <a:schemeClr val="dk1"/>
                </a:solidFill>
                <a:latin typeface="Arial"/>
                <a:ea typeface="Arial"/>
                <a:cs typeface="Arial"/>
                <a:sym typeface="Arial"/>
              </a:rPr>
              <a:t> if </a:t>
            </a:r>
            <a:r>
              <a:rPr lang="en" sz="1700" b="0" i="0" u="none" strike="noStrike" cap="none">
                <a:solidFill>
                  <a:schemeClr val="dk1"/>
                </a:solidFill>
                <a:latin typeface="Consolas"/>
                <a:ea typeface="Consolas"/>
                <a:cs typeface="Consolas"/>
                <a:sym typeface="Consolas"/>
              </a:rPr>
              <a:t>seg1</a:t>
            </a:r>
            <a:r>
              <a:rPr lang="en" sz="1700" b="0" i="0" u="none" strike="noStrike" cap="none">
                <a:solidFill>
                  <a:schemeClr val="dk1"/>
                </a:solidFill>
                <a:latin typeface="Arial"/>
                <a:ea typeface="Arial"/>
                <a:cs typeface="Arial"/>
                <a:sym typeface="Arial"/>
              </a:rPr>
              <a:t>'s </a:t>
            </a:r>
            <a:r>
              <a:rPr lang="en" sz="1700" b="0" i="0" u="none" strike="noStrike" cap="none">
                <a:solidFill>
                  <a:schemeClr val="dk1"/>
                </a:solidFill>
                <a:latin typeface="Consolas"/>
                <a:ea typeface="Consolas"/>
                <a:cs typeface="Consolas"/>
                <a:sym typeface="Consolas"/>
              </a:rPr>
              <a:t>end</a:t>
            </a:r>
            <a:r>
              <a:rPr lang="en" sz="1700" b="0" i="0" u="none" strike="noStrike" cap="none">
                <a:solidFill>
                  <a:schemeClr val="dk1"/>
                </a:solidFill>
                <a:latin typeface="Arial"/>
                <a:ea typeface="Arial"/>
                <a:cs typeface="Arial"/>
                <a:sym typeface="Arial"/>
              </a:rPr>
              <a:t> is the same as </a:t>
            </a:r>
            <a:r>
              <a:rPr lang="en" sz="1700" b="0" i="0" u="none" strike="noStrike" cap="none">
                <a:solidFill>
                  <a:schemeClr val="dk1"/>
                </a:solidFill>
                <a:latin typeface="Consolas"/>
                <a:ea typeface="Consolas"/>
                <a:cs typeface="Consolas"/>
                <a:sym typeface="Consolas"/>
              </a:rPr>
              <a:t>seg2</a:t>
            </a:r>
            <a:r>
              <a:rPr lang="en" sz="1700" b="0" i="0" u="none" strike="noStrike" cap="none">
                <a:solidFill>
                  <a:schemeClr val="dk1"/>
                </a:solidFill>
                <a:latin typeface="Arial"/>
                <a:ea typeface="Arial"/>
                <a:cs typeface="Arial"/>
                <a:sym typeface="Arial"/>
              </a:rPr>
              <a:t>'s </a:t>
            </a:r>
            <a:r>
              <a:rPr lang="en" sz="1700" b="0" i="0" u="none" strike="noStrike" cap="none">
                <a:solidFill>
                  <a:schemeClr val="dk1"/>
                </a:solidFill>
                <a:latin typeface="Consolas"/>
                <a:ea typeface="Consolas"/>
                <a:cs typeface="Consolas"/>
                <a:sym typeface="Consolas"/>
              </a:rPr>
              <a:t>start</a:t>
            </a:r>
            <a:r>
              <a:rPr lang="en" sz="1700" b="0" i="0" u="none" strike="noStrike" cap="none">
                <a:solidFill>
                  <a:schemeClr val="dk1"/>
                </a:solidFill>
                <a:latin typeface="Arial"/>
                <a:ea typeface="Arial"/>
                <a:cs typeface="Arial"/>
                <a:sym typeface="Arial"/>
              </a:rPr>
              <a:t>, or </a:t>
            </a:r>
            <a:r>
              <a:rPr lang="en" sz="1700" b="0" i="0" u="none" strike="noStrike" cap="none">
                <a:solidFill>
                  <a:schemeClr val="dk1"/>
                </a:solidFill>
                <a:latin typeface="Consolas"/>
                <a:ea typeface="Consolas"/>
                <a:cs typeface="Consolas"/>
                <a:sym typeface="Consolas"/>
              </a:rPr>
              <a:t>False</a:t>
            </a:r>
            <a:r>
              <a:rPr lang="en" sz="1700" b="0" i="0" u="none" strike="noStrike" cap="none">
                <a:solidFill>
                  <a:schemeClr val="dk1"/>
                </a:solidFill>
                <a:latin typeface="Arial"/>
                <a:ea typeface="Arial"/>
                <a:cs typeface="Arial"/>
                <a:sym typeface="Arial"/>
              </a:rPr>
              <a:t> otherwise.</a:t>
            </a:r>
            <a:endParaRPr/>
          </a:p>
        </p:txBody>
      </p:sp>
      <p:sp>
        <p:nvSpPr>
          <p:cNvPr id="485" name="Google Shape;485;p82"/>
          <p:cNvSpPr txBox="1">
            <a:spLocks noGrp="1"/>
          </p:cNvSpPr>
          <p:nvPr>
            <p:ph type="body" idx="2"/>
          </p:nvPr>
        </p:nvSpPr>
        <p:spPr>
          <a:xfrm>
            <a:off x="4692273" y="1200150"/>
            <a:ext cx="39945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For reference, the data abstraction for </a:t>
            </a:r>
            <a:r>
              <a:rPr lang="en" sz="2400" b="1" i="0" u="none" strike="noStrike" cap="none">
                <a:solidFill>
                  <a:schemeClr val="dk1"/>
                </a:solidFill>
                <a:latin typeface="Arial"/>
                <a:ea typeface="Arial"/>
                <a:cs typeface="Arial"/>
                <a:sym typeface="Arial"/>
              </a:rPr>
              <a:t>points</a:t>
            </a:r>
            <a:r>
              <a:rPr lang="en" sz="2400" b="0" i="0" u="none" strike="noStrike" cap="none">
                <a:solidFill>
                  <a:schemeClr val="dk1"/>
                </a:solidFill>
                <a:latin typeface="Arial"/>
                <a:ea typeface="Arial"/>
                <a:cs typeface="Arial"/>
                <a:sym typeface="Arial"/>
              </a:rPr>
              <a:t> has the following constructors and selectors:</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accent6"/>
                </a:solidFill>
                <a:latin typeface="Consolas"/>
                <a:ea typeface="Consolas"/>
                <a:cs typeface="Consolas"/>
                <a:sym typeface="Consolas"/>
              </a:rPr>
              <a:t>make_point(x, y)</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accent6"/>
                </a:solidFill>
                <a:latin typeface="Consolas"/>
                <a:ea typeface="Consolas"/>
                <a:cs typeface="Consolas"/>
                <a:sym typeface="Consolas"/>
              </a:rPr>
              <a:t>x(point)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accent6"/>
                </a:solidFill>
                <a:latin typeface="Consolas"/>
                <a:ea typeface="Consolas"/>
                <a:cs typeface="Consolas"/>
                <a:sym typeface="Consolas"/>
              </a:rPr>
              <a:t>y(point)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accent6"/>
                </a:solidFill>
                <a:latin typeface="Consolas"/>
                <a:ea typeface="Consolas"/>
                <a:cs typeface="Consolas"/>
                <a:sym typeface="Consolas"/>
              </a:rPr>
              <a:t>dist(point1, point2)</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489"/>
        <p:cNvGrpSpPr/>
        <p:nvPr/>
      </p:nvGrpSpPr>
      <p:grpSpPr>
        <a:xfrm>
          <a:off x="0" y="0"/>
          <a:ext cx="0" cy="0"/>
          <a:chOff x="0" y="0"/>
          <a:chExt cx="0" cy="0"/>
        </a:xfrm>
      </p:grpSpPr>
      <p:sp>
        <p:nvSpPr>
          <p:cNvPr id="490" name="Google Shape;490;p8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Write these functions to complete the segment data abstraction! (sol’n)</a:t>
            </a:r>
            <a:endParaRPr/>
          </a:p>
        </p:txBody>
      </p:sp>
      <p:sp>
        <p:nvSpPr>
          <p:cNvPr id="491" name="Google Shape;491;p8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make_segment(start, end):</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(start, end)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495"/>
        <p:cNvGrpSpPr/>
        <p:nvPr/>
      </p:nvGrpSpPr>
      <p:grpSpPr>
        <a:xfrm>
          <a:off x="0" y="0"/>
          <a:ext cx="0" cy="0"/>
          <a:chOff x="0" y="0"/>
          <a:chExt cx="0" cy="0"/>
        </a:xfrm>
      </p:grpSpPr>
      <p:sp>
        <p:nvSpPr>
          <p:cNvPr id="496" name="Google Shape;496;p8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Write these functions to complete the segment data abstraction! (sol’n)</a:t>
            </a:r>
            <a:endParaRPr/>
          </a:p>
        </p:txBody>
      </p:sp>
      <p:sp>
        <p:nvSpPr>
          <p:cNvPr id="497" name="Google Shape;497;p8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make_segment(start, end):</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(start, end)</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start(segment):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segment[0]</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end(segment):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segment[1]</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501"/>
        <p:cNvGrpSpPr/>
        <p:nvPr/>
      </p:nvGrpSpPr>
      <p:grpSpPr>
        <a:xfrm>
          <a:off x="0" y="0"/>
          <a:ext cx="0" cy="0"/>
          <a:chOff x="0" y="0"/>
          <a:chExt cx="0" cy="0"/>
        </a:xfrm>
      </p:grpSpPr>
      <p:sp>
        <p:nvSpPr>
          <p:cNvPr id="502" name="Google Shape;502;p8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Write these functions to complete the segment data abstraction! (sol’n)</a:t>
            </a:r>
            <a:endParaRPr/>
          </a:p>
        </p:txBody>
      </p:sp>
      <p:sp>
        <p:nvSpPr>
          <p:cNvPr id="503" name="Google Shape;503;p8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make_segment(start, end):</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(start, end)</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start(segment):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segment[0]</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end(segment):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segment[1]</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length(segment):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dist(start(segment), end(segment))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2"/>
          <p:cNvSpPr txBox="1">
            <a:spLocks noGrp="1"/>
          </p:cNvSpPr>
          <p:nvPr>
            <p:ph type="title"/>
          </p:nvPr>
        </p:nvSpPr>
        <p:spPr>
          <a:xfrm>
            <a:off x="291548" y="205978"/>
            <a:ext cx="86355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Box &amp; Pointer Diagrams</a:t>
            </a:r>
            <a:endParaRPr/>
          </a:p>
        </p:txBody>
      </p:sp>
      <p:sp>
        <p:nvSpPr>
          <p:cNvPr id="152" name="Google Shape;152;p32"/>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l = [1, 2, 3]</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t = (1, 2, 3)</a:t>
            </a:r>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chemeClr val="dk1"/>
              </a:solidFill>
              <a:latin typeface="Consolas"/>
              <a:ea typeface="Consolas"/>
              <a:cs typeface="Consolas"/>
              <a:sym typeface="Consolas"/>
            </a:endParaRPr>
          </a:p>
        </p:txBody>
      </p:sp>
      <p:pic>
        <p:nvPicPr>
          <p:cNvPr id="153" name="Google Shape;153;p32"/>
          <p:cNvPicPr preferRelativeResize="0"/>
          <p:nvPr/>
        </p:nvPicPr>
        <p:blipFill rotWithShape="1">
          <a:blip r:embed="rId3">
            <a:alphaModFix/>
          </a:blip>
          <a:srcRect/>
          <a:stretch/>
        </p:blipFill>
        <p:spPr>
          <a:xfrm>
            <a:off x="2614632" y="2232845"/>
            <a:ext cx="4166046" cy="2330314"/>
          </a:xfrm>
          <a:prstGeom prst="rect">
            <a:avLst/>
          </a:prstGeom>
          <a:noFill/>
          <a:ln>
            <a:noFill/>
          </a:ln>
        </p:spPr>
      </p:pic>
      <p:sp>
        <p:nvSpPr>
          <p:cNvPr id="154" name="Google Shape;154;p32"/>
          <p:cNvSpPr/>
          <p:nvPr/>
        </p:nvSpPr>
        <p:spPr>
          <a:xfrm>
            <a:off x="822075" y="3734663"/>
            <a:ext cx="3748200" cy="630000"/>
          </a:xfrm>
          <a:prstGeom prst="rect">
            <a:avLst/>
          </a:prstGeom>
          <a:solidFill>
            <a:srgbClr val="1C4587"/>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2400" b="0" i="0" u="none" strike="noStrike" cap="none">
                <a:solidFill>
                  <a:srgbClr val="FFFFFF"/>
                </a:solidFill>
                <a:latin typeface="Droid Serif"/>
                <a:ea typeface="Droid Serif"/>
                <a:cs typeface="Droid Serif"/>
                <a:sym typeface="Droid Serif"/>
              </a:rPr>
              <a:t>What's the difference?</a:t>
            </a:r>
            <a:endParaRPr/>
          </a:p>
        </p:txBody>
      </p:sp>
      <p:sp>
        <p:nvSpPr>
          <p:cNvPr id="155" name="Google Shape;155;p32"/>
          <p:cNvSpPr/>
          <p:nvPr/>
        </p:nvSpPr>
        <p:spPr>
          <a:xfrm>
            <a:off x="5083700" y="2339725"/>
            <a:ext cx="811800" cy="323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5166975" y="3472000"/>
            <a:ext cx="811800" cy="323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1000"/>
                                        <p:tgtEl>
                                          <p:spTgt spid="155"/>
                                        </p:tgtEl>
                                      </p:cBhvr>
                                    </p:animEffect>
                                  </p:childTnLst>
                                </p:cTn>
                              </p:par>
                              <p:par>
                                <p:cTn id="13" presetID="10" presetClass="entr" presetSubtype="0" fill="hold" nodeType="withEffect">
                                  <p:stCondLst>
                                    <p:cond delay="0"/>
                                  </p:stCondLst>
                                  <p:childTnLst>
                                    <p:set>
                                      <p:cBhvr>
                                        <p:cTn id="14" dur="1" fill="hold">
                                          <p:stCondLst>
                                            <p:cond delay="0"/>
                                          </p:stCondLst>
                                        </p:cTn>
                                        <p:tgtEl>
                                          <p:spTgt spid="156"/>
                                        </p:tgtEl>
                                        <p:attrNameLst>
                                          <p:attrName>style.visibility</p:attrName>
                                        </p:attrNameLst>
                                      </p:cBhvr>
                                      <p:to>
                                        <p:strVal val="visible"/>
                                      </p:to>
                                    </p:set>
                                    <p:animEffect transition="in" filter="fade">
                                      <p:cBhvr>
                                        <p:cTn id="15"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507"/>
        <p:cNvGrpSpPr/>
        <p:nvPr/>
      </p:nvGrpSpPr>
      <p:grpSpPr>
        <a:xfrm>
          <a:off x="0" y="0"/>
          <a:ext cx="0" cy="0"/>
          <a:chOff x="0" y="0"/>
          <a:chExt cx="0" cy="0"/>
        </a:xfrm>
      </p:grpSpPr>
      <p:sp>
        <p:nvSpPr>
          <p:cNvPr id="508" name="Google Shape;508;p8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Write these functions to complete the segment data abstraction! (sol’n)</a:t>
            </a:r>
            <a:endParaRPr/>
          </a:p>
        </p:txBody>
      </p:sp>
      <p:sp>
        <p:nvSpPr>
          <p:cNvPr id="509" name="Google Shape;509;p86"/>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make_segment(start, end):</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(start, end)</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start(segment):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segment[0]</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end(segment):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segment[1]</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length(segment):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dist(start(segment), end(segment))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consecutive(seg1, seg2):</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end(seg1) == start(seg2)</a:t>
            </a:r>
            <a:endParaRPr/>
          </a:p>
          <a:p>
            <a:pPr marL="0" marR="0" lvl="0" indent="0" algn="l" rtl="0">
              <a:lnSpc>
                <a:spcPct val="100000"/>
              </a:lnSpc>
              <a:spcBef>
                <a:spcPts val="0"/>
              </a:spcBef>
              <a:spcAft>
                <a:spcPts val="0"/>
              </a:spcAft>
              <a:buClr>
                <a:schemeClr val="dk1"/>
              </a:buClr>
              <a:buFont typeface="Arial"/>
              <a:buNone/>
            </a:pPr>
            <a:endParaRPr sz="1600" b="0" i="0" u="none" strike="noStrike" cap="none">
              <a:solidFill>
                <a:srgbClr val="FF0000"/>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513"/>
        <p:cNvGrpSpPr/>
        <p:nvPr/>
      </p:nvGrpSpPr>
      <p:grpSpPr>
        <a:xfrm>
          <a:off x="0" y="0"/>
          <a:ext cx="0" cy="0"/>
          <a:chOff x="0" y="0"/>
          <a:chExt cx="0" cy="0"/>
        </a:xfrm>
      </p:grpSpPr>
      <p:sp>
        <p:nvSpPr>
          <p:cNvPr id="514" name="Google Shape;514;p8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Write these functions to complete the segment data abstraction! (sol’n)</a:t>
            </a:r>
            <a:endParaRPr/>
          </a:p>
        </p:txBody>
      </p:sp>
      <p:sp>
        <p:nvSpPr>
          <p:cNvPr id="515" name="Google Shape;515;p87"/>
          <p:cNvSpPr txBox="1">
            <a:spLocks noGrp="1"/>
          </p:cNvSpPr>
          <p:nvPr>
            <p:ph type="body" idx="1"/>
          </p:nvPr>
        </p:nvSpPr>
        <p:spPr>
          <a:xfrm>
            <a:off x="457200" y="1063375"/>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make_segment(start, end):</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(start, end)</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start(segment):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segment[0]</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end(segment):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segment[1]</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length(segment):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dist(start(segment), end(segment))</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def consecutive(seg1, seg2):</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a:t>
            </a:r>
            <a:r>
              <a:rPr lang="en" sz="1600" b="0" i="0" u="none" strike="sngStrike" cap="none">
                <a:solidFill>
                  <a:srgbClr val="000000"/>
                </a:solidFill>
                <a:latin typeface="Consolas"/>
                <a:ea typeface="Consolas"/>
                <a:cs typeface="Consolas"/>
                <a:sym typeface="Consolas"/>
              </a:rPr>
              <a:t>return end(seg1) == start(seg2)</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return ((x(end(seg1)) == x(start(seg2))) and</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rgbClr val="FF0000"/>
                </a:solidFill>
                <a:latin typeface="Consolas"/>
                <a:ea typeface="Consolas"/>
                <a:cs typeface="Consolas"/>
                <a:sym typeface="Consolas"/>
              </a:rPr>
              <a:t>            (y(end(seg1)) == y(start(seg2))))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Shape 519"/>
        <p:cNvGrpSpPr/>
        <p:nvPr/>
      </p:nvGrpSpPr>
      <p:grpSpPr>
        <a:xfrm>
          <a:off x="0" y="0"/>
          <a:ext cx="0" cy="0"/>
          <a:chOff x="0" y="0"/>
          <a:chExt cx="0" cy="0"/>
        </a:xfrm>
      </p:grpSpPr>
      <p:sp>
        <p:nvSpPr>
          <p:cNvPr id="520" name="Google Shape;520;p8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Fix this!</a:t>
            </a:r>
            <a:endParaRPr/>
          </a:p>
        </p:txBody>
      </p:sp>
      <p:sp>
        <p:nvSpPr>
          <p:cNvPr id="521" name="Google Shape;521;p8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Arial"/>
                <a:ea typeface="Arial"/>
                <a:cs typeface="Arial"/>
                <a:sym typeface="Arial"/>
              </a:rPr>
              <a:t>Your friend has written a function to compute the total length of a path of line segments, but has broken some abstraction barriers in doing so. Rewrite this function so that it uses the line segment abstraction properly.</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Assume path is a tuple of line segments.</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def path_length(path):</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prev = path[0][0]</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ret = dist(prev, path[0][1])</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for (s, cur) in path[1:]:</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if s != prev:</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return None</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else:</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ret += dist(s, cur)</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prev = cur</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return ret</a:t>
            </a:r>
            <a:endParaRPr/>
          </a:p>
          <a:p>
            <a:pPr marL="0" marR="0" lvl="0" indent="0" algn="l" rtl="0">
              <a:lnSpc>
                <a:spcPct val="100000"/>
              </a:lnSpc>
              <a:spcBef>
                <a:spcPts val="0"/>
              </a:spcBef>
              <a:spcAft>
                <a:spcPts val="0"/>
              </a:spcAft>
              <a:buClr>
                <a:schemeClr val="dk1"/>
              </a:buClr>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Shape 525"/>
        <p:cNvGrpSpPr/>
        <p:nvPr/>
      </p:nvGrpSpPr>
      <p:grpSpPr>
        <a:xfrm>
          <a:off x="0" y="0"/>
          <a:ext cx="0" cy="0"/>
          <a:chOff x="0" y="0"/>
          <a:chExt cx="0" cy="0"/>
        </a:xfrm>
      </p:grpSpPr>
      <p:sp>
        <p:nvSpPr>
          <p:cNvPr id="526" name="Google Shape;526;p8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Fix this! (sol’n)</a:t>
            </a:r>
            <a:endParaRPr/>
          </a:p>
        </p:txBody>
      </p:sp>
      <p:sp>
        <p:nvSpPr>
          <p:cNvPr id="527" name="Google Shape;527;p8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Arial"/>
                <a:ea typeface="Arial"/>
                <a:cs typeface="Arial"/>
                <a:sym typeface="Arial"/>
              </a:rPr>
              <a:t>Your friend has written a function to compute the total length of a path of line segments, but has broken some abstraction barriers in doing so. Rewrite this function so that it uses the line segment abstraction properly.</a:t>
            </a:r>
            <a:endParaRPr/>
          </a:p>
          <a:p>
            <a:pPr marL="0" marR="0" lvl="0" indent="0" algn="l" rtl="0">
              <a:lnSpc>
                <a:spcPct val="100000"/>
              </a:lnSpc>
              <a:spcBef>
                <a:spcPts val="0"/>
              </a:spcBef>
              <a:spcAft>
                <a:spcPts val="0"/>
              </a:spcAft>
              <a:buClr>
                <a:schemeClr val="dk1"/>
              </a:buClr>
              <a:buFont typeface="Arial"/>
              <a:buNone/>
            </a:pPr>
            <a:r>
              <a:rPr lang="en" sz="1600" b="0" i="0" u="none" strike="noStrike" cap="none">
                <a:solidFill>
                  <a:schemeClr val="dk1"/>
                </a:solidFill>
                <a:latin typeface="Consolas"/>
                <a:ea typeface="Consolas"/>
                <a:cs typeface="Consolas"/>
                <a:sym typeface="Consolas"/>
              </a:rPr>
              <a:t># Assume path is a tuple of line segments.</a:t>
            </a:r>
            <a:endParaRPr/>
          </a:p>
          <a:p>
            <a:pPr marL="0" marR="0" lvl="0" indent="0" algn="l" rtl="0">
              <a:lnSpc>
                <a:spcPct val="100000"/>
              </a:lnSpc>
              <a:spcBef>
                <a:spcPts val="0"/>
              </a:spcBef>
              <a:spcAft>
                <a:spcPts val="0"/>
              </a:spcAft>
              <a:buClr>
                <a:srgbClr val="000000"/>
              </a:buClr>
              <a:buFont typeface="Arial"/>
              <a:buNone/>
            </a:pPr>
            <a:r>
              <a:rPr lang="en" sz="1600" b="0" i="0" u="none" strike="noStrike" cap="none">
                <a:solidFill>
                  <a:schemeClr val="dk1"/>
                </a:solidFill>
                <a:latin typeface="Consolas"/>
                <a:ea typeface="Consolas"/>
                <a:cs typeface="Consolas"/>
                <a:sym typeface="Consolas"/>
              </a:rPr>
              <a:t>def path_length(path):</a:t>
            </a:r>
            <a:endParaRPr/>
          </a:p>
          <a:p>
            <a:pPr marL="0" marR="0" lvl="0" indent="0" algn="l" rtl="0">
              <a:lnSpc>
                <a:spcPct val="100000"/>
              </a:lnSpc>
              <a:spcBef>
                <a:spcPts val="0"/>
              </a:spcBef>
              <a:spcAft>
                <a:spcPts val="0"/>
              </a:spcAft>
              <a:buClr>
                <a:srgbClr val="000000"/>
              </a:buClr>
              <a:buFont typeface="Arial"/>
              <a:buNone/>
            </a:pPr>
            <a:r>
              <a:rPr lang="en" sz="1600" b="0" i="0" u="none" strike="noStrike" cap="none">
                <a:solidFill>
                  <a:schemeClr val="dk1"/>
                </a:solidFill>
                <a:latin typeface="Consolas"/>
                <a:ea typeface="Consolas"/>
                <a:cs typeface="Consolas"/>
                <a:sym typeface="Consolas"/>
              </a:rPr>
              <a:t>    prev = path[0]</a:t>
            </a:r>
            <a:r>
              <a:rPr lang="en" sz="1600" b="0" i="0" u="none" strike="sngStrike" cap="none">
                <a:solidFill>
                  <a:srgbClr val="FF0000"/>
                </a:solidFill>
                <a:latin typeface="Consolas"/>
                <a:ea typeface="Consolas"/>
                <a:cs typeface="Consolas"/>
                <a:sym typeface="Consolas"/>
              </a:rPr>
              <a:t>[0]</a:t>
            </a:r>
            <a:endParaRPr/>
          </a:p>
          <a:p>
            <a:pPr marL="0" marR="0" lvl="0" indent="0" algn="l" rtl="0">
              <a:lnSpc>
                <a:spcPct val="100000"/>
              </a:lnSpc>
              <a:spcBef>
                <a:spcPts val="0"/>
              </a:spcBef>
              <a:spcAft>
                <a:spcPts val="0"/>
              </a:spcAft>
              <a:buClr>
                <a:srgbClr val="000000"/>
              </a:buClr>
              <a:buFont typeface="Arial"/>
              <a:buNone/>
            </a:pPr>
            <a:r>
              <a:rPr lang="en" sz="1600" b="0" i="0" u="none" strike="noStrike" cap="none">
                <a:solidFill>
                  <a:schemeClr val="dk1"/>
                </a:solidFill>
                <a:latin typeface="Consolas"/>
                <a:ea typeface="Consolas"/>
                <a:cs typeface="Consolas"/>
                <a:sym typeface="Consolas"/>
              </a:rPr>
              <a:t>    ret = </a:t>
            </a:r>
            <a:r>
              <a:rPr lang="en" sz="1600" b="0" i="0" u="none" strike="sngStrike" cap="none">
                <a:solidFill>
                  <a:srgbClr val="FF0000"/>
                </a:solidFill>
                <a:latin typeface="Consolas"/>
                <a:ea typeface="Consolas"/>
                <a:cs typeface="Consolas"/>
                <a:sym typeface="Consolas"/>
              </a:rPr>
              <a:t>dist(prev, path[0][1])</a:t>
            </a:r>
            <a:r>
              <a:rPr lang="en" sz="1600" b="0" i="0" u="none" strike="noStrike" cap="none">
                <a:solidFill>
                  <a:schemeClr val="dk1"/>
                </a:solidFill>
                <a:latin typeface="Consolas"/>
                <a:ea typeface="Consolas"/>
                <a:cs typeface="Consolas"/>
                <a:sym typeface="Consolas"/>
              </a:rPr>
              <a:t> length(prev)</a:t>
            </a:r>
            <a:endParaRPr/>
          </a:p>
          <a:p>
            <a:pPr marL="0" marR="0" lvl="0" indent="0" algn="l" rtl="0">
              <a:lnSpc>
                <a:spcPct val="100000"/>
              </a:lnSpc>
              <a:spcBef>
                <a:spcPts val="0"/>
              </a:spcBef>
              <a:spcAft>
                <a:spcPts val="0"/>
              </a:spcAft>
              <a:buClr>
                <a:srgbClr val="000000"/>
              </a:buClr>
              <a:buFont typeface="Arial"/>
              <a:buNone/>
            </a:pPr>
            <a:r>
              <a:rPr lang="en" sz="1600" b="0" i="0" u="none" strike="noStrike" cap="none">
                <a:solidFill>
                  <a:schemeClr val="dk1"/>
                </a:solidFill>
                <a:latin typeface="Consolas"/>
                <a:ea typeface="Consolas"/>
                <a:cs typeface="Consolas"/>
                <a:sym typeface="Consolas"/>
              </a:rPr>
              <a:t>    </a:t>
            </a:r>
            <a:r>
              <a:rPr lang="en" sz="1600" b="0" i="0" u="none" strike="sngStrike" cap="none">
                <a:solidFill>
                  <a:srgbClr val="FF0000"/>
                </a:solidFill>
                <a:latin typeface="Consolas"/>
                <a:ea typeface="Consolas"/>
                <a:cs typeface="Consolas"/>
                <a:sym typeface="Consolas"/>
              </a:rPr>
              <a:t>for (s, cur) in path[1:]:</a:t>
            </a:r>
            <a:r>
              <a:rPr lang="en" sz="1600" b="0" i="0" u="none" strike="noStrike" cap="none">
                <a:solidFill>
                  <a:schemeClr val="dk1"/>
                </a:solidFill>
                <a:latin typeface="Consolas"/>
                <a:ea typeface="Consolas"/>
                <a:cs typeface="Consolas"/>
                <a:sym typeface="Consolas"/>
              </a:rPr>
              <a:t> for cur in path[1:]:</a:t>
            </a:r>
            <a:endParaRPr/>
          </a:p>
          <a:p>
            <a:pPr marL="0" marR="0" lvl="0" indent="0" algn="l" rtl="0">
              <a:lnSpc>
                <a:spcPct val="100000"/>
              </a:lnSpc>
              <a:spcBef>
                <a:spcPts val="0"/>
              </a:spcBef>
              <a:spcAft>
                <a:spcPts val="0"/>
              </a:spcAft>
              <a:buClr>
                <a:srgbClr val="000000"/>
              </a:buClr>
              <a:buFont typeface="Arial"/>
              <a:buNone/>
            </a:pPr>
            <a:r>
              <a:rPr lang="en" sz="1600" b="0" i="0" u="none" strike="noStrike" cap="none">
                <a:solidFill>
                  <a:schemeClr val="dk1"/>
                </a:solidFill>
                <a:latin typeface="Consolas"/>
                <a:ea typeface="Consolas"/>
                <a:cs typeface="Consolas"/>
                <a:sym typeface="Consolas"/>
              </a:rPr>
              <a:t>        </a:t>
            </a:r>
            <a:r>
              <a:rPr lang="en" sz="1600" b="0" i="0" u="none" strike="sngStrike" cap="none">
                <a:solidFill>
                  <a:srgbClr val="FF0000"/>
                </a:solidFill>
                <a:latin typeface="Consolas"/>
                <a:ea typeface="Consolas"/>
                <a:cs typeface="Consolas"/>
                <a:sym typeface="Consolas"/>
              </a:rPr>
              <a:t>if s != prev:</a:t>
            </a:r>
            <a:r>
              <a:rPr lang="en" sz="1600" b="0" i="0" u="none" strike="noStrike" cap="none">
                <a:solidFill>
                  <a:schemeClr val="dk1"/>
                </a:solidFill>
                <a:latin typeface="Consolas"/>
                <a:ea typeface="Consolas"/>
                <a:cs typeface="Consolas"/>
                <a:sym typeface="Consolas"/>
              </a:rPr>
              <a:t> if not consecutive(prev, cur):</a:t>
            </a:r>
            <a:endParaRPr/>
          </a:p>
          <a:p>
            <a:pPr marL="0" marR="0" lvl="0" indent="0" algn="l" rtl="0">
              <a:lnSpc>
                <a:spcPct val="100000"/>
              </a:lnSpc>
              <a:spcBef>
                <a:spcPts val="0"/>
              </a:spcBef>
              <a:spcAft>
                <a:spcPts val="0"/>
              </a:spcAft>
              <a:buClr>
                <a:srgbClr val="000000"/>
              </a:buClr>
              <a:buFont typeface="Arial"/>
              <a:buNone/>
            </a:pPr>
            <a:r>
              <a:rPr lang="en" sz="1600" b="0" i="0" u="none" strike="noStrike" cap="none">
                <a:solidFill>
                  <a:schemeClr val="dk1"/>
                </a:solidFill>
                <a:latin typeface="Consolas"/>
                <a:ea typeface="Consolas"/>
                <a:cs typeface="Consolas"/>
                <a:sym typeface="Consolas"/>
              </a:rPr>
              <a:t>            return None</a:t>
            </a:r>
            <a:endParaRPr/>
          </a:p>
          <a:p>
            <a:pPr marL="0" marR="0" lvl="0" indent="0" algn="l" rtl="0">
              <a:lnSpc>
                <a:spcPct val="100000"/>
              </a:lnSpc>
              <a:spcBef>
                <a:spcPts val="0"/>
              </a:spcBef>
              <a:spcAft>
                <a:spcPts val="0"/>
              </a:spcAft>
              <a:buClr>
                <a:srgbClr val="000000"/>
              </a:buClr>
              <a:buFont typeface="Arial"/>
              <a:buNone/>
            </a:pPr>
            <a:r>
              <a:rPr lang="en" sz="1600" b="0" i="0" u="none" strike="noStrike" cap="none">
                <a:solidFill>
                  <a:schemeClr val="dk1"/>
                </a:solidFill>
                <a:latin typeface="Consolas"/>
                <a:ea typeface="Consolas"/>
                <a:cs typeface="Consolas"/>
                <a:sym typeface="Consolas"/>
              </a:rPr>
              <a:t>        else:</a:t>
            </a:r>
            <a:endParaRPr/>
          </a:p>
          <a:p>
            <a:pPr marL="0" marR="0" lvl="0" indent="0" algn="l" rtl="0">
              <a:lnSpc>
                <a:spcPct val="100000"/>
              </a:lnSpc>
              <a:spcBef>
                <a:spcPts val="0"/>
              </a:spcBef>
              <a:spcAft>
                <a:spcPts val="0"/>
              </a:spcAft>
              <a:buClr>
                <a:srgbClr val="000000"/>
              </a:buClr>
              <a:buFont typeface="Arial"/>
              <a:buNone/>
            </a:pPr>
            <a:r>
              <a:rPr lang="en" sz="1600" b="0" i="0" u="none" strike="noStrike" cap="none">
                <a:solidFill>
                  <a:schemeClr val="dk1"/>
                </a:solidFill>
                <a:latin typeface="Consolas"/>
                <a:ea typeface="Consolas"/>
                <a:cs typeface="Consolas"/>
                <a:sym typeface="Consolas"/>
              </a:rPr>
              <a:t>            ret += </a:t>
            </a:r>
            <a:r>
              <a:rPr lang="en" sz="1600" b="0" i="0" u="none" strike="sngStrike" cap="none">
                <a:solidFill>
                  <a:srgbClr val="FF0000"/>
                </a:solidFill>
                <a:latin typeface="Consolas"/>
                <a:ea typeface="Consolas"/>
                <a:cs typeface="Consolas"/>
                <a:sym typeface="Consolas"/>
              </a:rPr>
              <a:t>dist(s, cur)</a:t>
            </a:r>
            <a:r>
              <a:rPr lang="en" sz="1600" b="0" i="0" u="none" strike="noStrike" cap="none">
                <a:solidFill>
                  <a:schemeClr val="dk1"/>
                </a:solidFill>
                <a:latin typeface="Consolas"/>
                <a:ea typeface="Consolas"/>
                <a:cs typeface="Consolas"/>
                <a:sym typeface="Consolas"/>
              </a:rPr>
              <a:t> length(cur)</a:t>
            </a:r>
            <a:endParaRPr/>
          </a:p>
          <a:p>
            <a:pPr marL="0" marR="0" lvl="0" indent="0" algn="l" rtl="0">
              <a:lnSpc>
                <a:spcPct val="100000"/>
              </a:lnSpc>
              <a:spcBef>
                <a:spcPts val="0"/>
              </a:spcBef>
              <a:spcAft>
                <a:spcPts val="0"/>
              </a:spcAft>
              <a:buClr>
                <a:srgbClr val="000000"/>
              </a:buClr>
              <a:buFont typeface="Arial"/>
              <a:buNone/>
            </a:pPr>
            <a:r>
              <a:rPr lang="en" sz="1600" b="0" i="0" u="none" strike="noStrike" cap="none">
                <a:solidFill>
                  <a:schemeClr val="dk1"/>
                </a:solidFill>
                <a:latin typeface="Consolas"/>
                <a:ea typeface="Consolas"/>
                <a:cs typeface="Consolas"/>
                <a:sym typeface="Consolas"/>
              </a:rPr>
              <a:t>        prev = cur</a:t>
            </a:r>
            <a:endParaRPr/>
          </a:p>
          <a:p>
            <a:pPr marL="0" marR="0" lvl="0" indent="0" algn="l" rtl="0">
              <a:lnSpc>
                <a:spcPct val="100000"/>
              </a:lnSpc>
              <a:spcBef>
                <a:spcPts val="0"/>
              </a:spcBef>
              <a:spcAft>
                <a:spcPts val="0"/>
              </a:spcAft>
              <a:buClr>
                <a:srgbClr val="000000"/>
              </a:buClr>
              <a:buFont typeface="Arial"/>
              <a:buNone/>
            </a:pPr>
            <a:r>
              <a:rPr lang="en" sz="1600" b="0" i="0" u="none" strike="noStrike" cap="none">
                <a:solidFill>
                  <a:schemeClr val="dk1"/>
                </a:solidFill>
                <a:latin typeface="Consolas"/>
                <a:ea typeface="Consolas"/>
                <a:cs typeface="Consolas"/>
                <a:sym typeface="Consolas"/>
              </a:rPr>
              <a:t>    return ret</a:t>
            </a:r>
            <a:endParaRPr/>
          </a:p>
          <a:p>
            <a:pPr marL="0" marR="0" lvl="0" indent="0" algn="l" rtl="0">
              <a:lnSpc>
                <a:spcPct val="100000"/>
              </a:lnSpc>
              <a:spcBef>
                <a:spcPts val="0"/>
              </a:spcBef>
              <a:spcAft>
                <a:spcPts val="0"/>
              </a:spcAft>
              <a:buClr>
                <a:schemeClr val="dk1"/>
              </a:buClr>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0"/>
          <p:cNvSpPr txBox="1">
            <a:spLocks noGrp="1"/>
          </p:cNvSpPr>
          <p:nvPr>
            <p:ph type="title" idx="4294967295"/>
          </p:nvPr>
        </p:nvSpPr>
        <p:spPr>
          <a:xfrm>
            <a:off x="3066225" y="193112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chemeClr val="accent1"/>
                </a:solidFill>
                <a:latin typeface="Arial"/>
                <a:ea typeface="Arial"/>
                <a:cs typeface="Arial"/>
                <a:sym typeface="Arial"/>
              </a:rPr>
              <a:t>   Nonlocal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9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Nonlocal in Environment Diagrams</a:t>
            </a:r>
            <a:endParaRPr/>
          </a:p>
        </p:txBody>
      </p:sp>
      <p:sp>
        <p:nvSpPr>
          <p:cNvPr id="538" name="Google Shape;538;p9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1" i="0" u="none" strike="noStrike" cap="none">
                <a:solidFill>
                  <a:schemeClr val="dk1"/>
                </a:solidFill>
                <a:latin typeface="Consolas"/>
                <a:ea typeface="Consolas"/>
                <a:cs typeface="Consolas"/>
                <a:sym typeface="Consolas"/>
              </a:rPr>
              <a:t>def </a:t>
            </a:r>
            <a:r>
              <a:rPr lang="en" sz="2200" b="0" i="0" u="none" strike="noStrike" cap="none">
                <a:solidFill>
                  <a:schemeClr val="dk1"/>
                </a:solidFill>
                <a:latin typeface="Consolas"/>
                <a:ea typeface="Consolas"/>
                <a:cs typeface="Consolas"/>
                <a:sym typeface="Consolas"/>
              </a:rPr>
              <a:t>func1():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x = -100</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a:t>
            </a:r>
            <a:r>
              <a:rPr lang="en" sz="2200" b="1" i="0" u="none" strike="noStrike" cap="none">
                <a:solidFill>
                  <a:schemeClr val="dk1"/>
                </a:solidFill>
                <a:latin typeface="Consolas"/>
                <a:ea typeface="Consolas"/>
                <a:cs typeface="Consolas"/>
                <a:sym typeface="Consolas"/>
              </a:rPr>
              <a:t>def </a:t>
            </a:r>
            <a:r>
              <a:rPr lang="en" sz="2200" b="0" i="0" u="none" strike="noStrike" cap="none">
                <a:solidFill>
                  <a:schemeClr val="dk1"/>
                </a:solidFill>
                <a:latin typeface="Consolas"/>
                <a:ea typeface="Consolas"/>
                <a:cs typeface="Consolas"/>
                <a:sym typeface="Consolas"/>
              </a:rPr>
              <a:t>func2():</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a:t>
            </a:r>
            <a:r>
              <a:rPr lang="en" sz="2200" b="1" i="0" u="none" strike="noStrike" cap="none">
                <a:solidFill>
                  <a:schemeClr val="dk1"/>
                </a:solidFill>
                <a:latin typeface="Consolas"/>
                <a:ea typeface="Consolas"/>
                <a:cs typeface="Consolas"/>
                <a:sym typeface="Consolas"/>
              </a:rPr>
              <a:t>nonlocal </a:t>
            </a:r>
            <a:r>
              <a:rPr lang="en" sz="2200" b="0" i="0" u="none" strike="noStrike" cap="none">
                <a:solidFill>
                  <a:schemeClr val="dk1"/>
                </a:solidFill>
                <a:latin typeface="Consolas"/>
                <a:ea typeface="Consolas"/>
                <a:cs typeface="Consolas"/>
                <a:sym typeface="Consolas"/>
              </a:rPr>
              <a:t>x</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x =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func2()</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func1()</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pic>
        <p:nvPicPr>
          <p:cNvPr id="539" name="Google Shape;539;p91"/>
          <p:cNvPicPr preferRelativeResize="0"/>
          <p:nvPr/>
        </p:nvPicPr>
        <p:blipFill rotWithShape="1">
          <a:blip r:embed="rId3">
            <a:alphaModFix/>
          </a:blip>
          <a:srcRect/>
          <a:stretch/>
        </p:blipFill>
        <p:spPr>
          <a:xfrm>
            <a:off x="3994343" y="2603775"/>
            <a:ext cx="4485014" cy="2278849"/>
          </a:xfrm>
          <a:prstGeom prst="rect">
            <a:avLst/>
          </a:prstGeom>
          <a:noFill/>
          <a:ln>
            <a:noFill/>
          </a:ln>
        </p:spPr>
      </p:pic>
      <p:sp>
        <p:nvSpPr>
          <p:cNvPr id="540" name="Google Shape;540;p91"/>
          <p:cNvSpPr/>
          <p:nvPr/>
        </p:nvSpPr>
        <p:spPr>
          <a:xfrm>
            <a:off x="4108200" y="1316943"/>
            <a:ext cx="4257300" cy="1192800"/>
          </a:xfrm>
          <a:prstGeom prst="rect">
            <a:avLst/>
          </a:prstGeom>
          <a:solidFill>
            <a:schemeClr val="accent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1800" b="0" i="0" u="none" strike="noStrike" cap="none">
                <a:solidFill>
                  <a:srgbClr val="FFFFFF"/>
                </a:solidFill>
                <a:latin typeface="Droid Serif"/>
                <a:ea typeface="Droid Serif"/>
                <a:cs typeface="Droid Serif"/>
                <a:sym typeface="Droid Serif"/>
              </a:rPr>
              <a:t>If a variable is nonlocal, you must follow parents and look between (but not including) current frame and global.</a:t>
            </a:r>
            <a:endParaRPr/>
          </a:p>
        </p:txBody>
      </p:sp>
      <p:cxnSp>
        <p:nvCxnSpPr>
          <p:cNvPr id="541" name="Google Shape;541;p91"/>
          <p:cNvCxnSpPr/>
          <p:nvPr/>
        </p:nvCxnSpPr>
        <p:spPr>
          <a:xfrm>
            <a:off x="5586262" y="4044143"/>
            <a:ext cx="546600" cy="161700"/>
          </a:xfrm>
          <a:prstGeom prst="straightConnector1">
            <a:avLst/>
          </a:prstGeom>
          <a:noFill/>
          <a:ln w="38100" cap="flat" cmpd="sng">
            <a:solidFill>
              <a:schemeClr val="accent6"/>
            </a:solidFill>
            <a:prstDash val="solid"/>
            <a:round/>
            <a:headEnd type="none" w="sm" len="sm"/>
            <a:tailEnd type="none" w="sm" len="sm"/>
          </a:ln>
        </p:spPr>
      </p:cxnSp>
      <p:sp>
        <p:nvSpPr>
          <p:cNvPr id="542" name="Google Shape;542;p91"/>
          <p:cNvSpPr txBox="1"/>
          <p:nvPr/>
        </p:nvSpPr>
        <p:spPr>
          <a:xfrm>
            <a:off x="6204612" y="3901268"/>
            <a:ext cx="811800" cy="44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6"/>
              </a:buClr>
              <a:buFont typeface="Arial"/>
              <a:buNone/>
            </a:pPr>
            <a:r>
              <a:rPr lang="en" sz="3000" b="1" i="0" u="none" strike="noStrike" cap="none">
                <a:solidFill>
                  <a:schemeClr val="accent6"/>
                </a:solidFill>
                <a:latin typeface="Arial"/>
                <a:ea typeface="Arial"/>
                <a:cs typeface="Arial"/>
                <a:sym typeface="Arial"/>
              </a:rPr>
              <a:t>3</a:t>
            </a:r>
            <a:endParaRPr/>
          </a:p>
        </p:txBody>
      </p:sp>
      <p:sp>
        <p:nvSpPr>
          <p:cNvPr id="543" name="Google Shape;543;p91"/>
          <p:cNvSpPr/>
          <p:nvPr/>
        </p:nvSpPr>
        <p:spPr>
          <a:xfrm>
            <a:off x="457200" y="2247075"/>
            <a:ext cx="1232400" cy="314700"/>
          </a:xfrm>
          <a:prstGeom prst="rightArrow">
            <a:avLst>
              <a:gd name="adj1" fmla="val 50000"/>
              <a:gd name="adj2" fmla="val 50000"/>
            </a:avLst>
          </a:prstGeom>
          <a:solidFill>
            <a:schemeClr val="accent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44" name="Google Shape;544;p91"/>
          <p:cNvSpPr/>
          <p:nvPr/>
        </p:nvSpPr>
        <p:spPr>
          <a:xfrm>
            <a:off x="457200" y="2528662"/>
            <a:ext cx="1232400" cy="314700"/>
          </a:xfrm>
          <a:prstGeom prst="rightArrow">
            <a:avLst>
              <a:gd name="adj1" fmla="val 50000"/>
              <a:gd name="adj2" fmla="val 50000"/>
            </a:avLst>
          </a:prstGeom>
          <a:solidFill>
            <a:schemeClr val="accent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3"/>
                                        </p:tgtEl>
                                        <p:attrNameLst>
                                          <p:attrName>style.visibility</p:attrName>
                                        </p:attrNameLst>
                                      </p:cBhvr>
                                      <p:to>
                                        <p:strVal val="visible"/>
                                      </p:to>
                                    </p:set>
                                    <p:animEffect transition="in" filter="fade">
                                      <p:cBhvr>
                                        <p:cTn id="7" dur="1000"/>
                                        <p:tgtEl>
                                          <p:spTgt spid="5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543"/>
                                        </p:tgtEl>
                                      </p:cBhvr>
                                    </p:animEffect>
                                    <p:set>
                                      <p:cBhvr>
                                        <p:cTn id="12" dur="1" fill="hold">
                                          <p:stCondLst>
                                            <p:cond delay="1000"/>
                                          </p:stCondLst>
                                        </p:cTn>
                                        <p:tgtEl>
                                          <p:spTgt spid="543"/>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44"/>
                                        </p:tgtEl>
                                        <p:attrNameLst>
                                          <p:attrName>style.visibility</p:attrName>
                                        </p:attrNameLst>
                                      </p:cBhvr>
                                      <p:to>
                                        <p:strVal val="visible"/>
                                      </p:to>
                                    </p:set>
                                    <p:animEffect transition="in" filter="fade">
                                      <p:cBhvr>
                                        <p:cTn id="15" dur="1000"/>
                                        <p:tgtEl>
                                          <p:spTgt spid="544"/>
                                        </p:tgtEl>
                                      </p:cBhvr>
                                    </p:animEffect>
                                  </p:childTnLst>
                                </p:cTn>
                              </p:par>
                              <p:par>
                                <p:cTn id="16" presetID="10" presetClass="entr" presetSubtype="0" fill="hold" nodeType="withEffect">
                                  <p:stCondLst>
                                    <p:cond delay="0"/>
                                  </p:stCondLst>
                                  <p:childTnLst>
                                    <p:set>
                                      <p:cBhvr>
                                        <p:cTn id="17" dur="1" fill="hold">
                                          <p:stCondLst>
                                            <p:cond delay="0"/>
                                          </p:stCondLst>
                                        </p:cTn>
                                        <p:tgtEl>
                                          <p:spTgt spid="541"/>
                                        </p:tgtEl>
                                        <p:attrNameLst>
                                          <p:attrName>style.visibility</p:attrName>
                                        </p:attrNameLst>
                                      </p:cBhvr>
                                      <p:to>
                                        <p:strVal val="visible"/>
                                      </p:to>
                                    </p:set>
                                    <p:animEffect transition="in" filter="fade">
                                      <p:cBhvr>
                                        <p:cTn id="18" dur="1000"/>
                                        <p:tgtEl>
                                          <p:spTgt spid="541"/>
                                        </p:tgtEl>
                                      </p:cBhvr>
                                    </p:animEffect>
                                  </p:childTnLst>
                                </p:cTn>
                              </p:par>
                              <p:par>
                                <p:cTn id="19" presetID="10" presetClass="entr" presetSubtype="0" fill="hold" nodeType="withEffect">
                                  <p:stCondLst>
                                    <p:cond delay="0"/>
                                  </p:stCondLst>
                                  <p:childTnLst>
                                    <p:set>
                                      <p:cBhvr>
                                        <p:cTn id="20" dur="1" fill="hold">
                                          <p:stCondLst>
                                            <p:cond delay="0"/>
                                          </p:stCondLst>
                                        </p:cTn>
                                        <p:tgtEl>
                                          <p:spTgt spid="542"/>
                                        </p:tgtEl>
                                        <p:attrNameLst>
                                          <p:attrName>style.visibility</p:attrName>
                                        </p:attrNameLst>
                                      </p:cBhvr>
                                      <p:to>
                                        <p:strVal val="visible"/>
                                      </p:to>
                                    </p:set>
                                    <p:animEffect transition="in" filter="fade">
                                      <p:cBhvr>
                                        <p:cTn id="21" dur="1000"/>
                                        <p:tgtEl>
                                          <p:spTgt spid="5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40"/>
                                        </p:tgtEl>
                                        <p:attrNameLst>
                                          <p:attrName>style.visibility</p:attrName>
                                        </p:attrNameLst>
                                      </p:cBhvr>
                                      <p:to>
                                        <p:strVal val="visible"/>
                                      </p:to>
                                    </p:set>
                                    <p:animEffect transition="in" filter="fade">
                                      <p:cBhvr>
                                        <p:cTn id="26" dur="1000"/>
                                        <p:tgtEl>
                                          <p:spTgt spid="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Nonlocal in Environment Diagrams</a:t>
            </a:r>
            <a:endParaRPr/>
          </a:p>
        </p:txBody>
      </p:sp>
      <p:sp>
        <p:nvSpPr>
          <p:cNvPr id="550" name="Google Shape;550;p92"/>
          <p:cNvSpPr txBox="1">
            <a:spLocks noGrp="1"/>
          </p:cNvSpPr>
          <p:nvPr>
            <p:ph type="body" idx="1"/>
          </p:nvPr>
        </p:nvSpPr>
        <p:spPr>
          <a:xfrm>
            <a:off x="457200" y="10477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1" i="0" u="none" strike="noStrike" cap="none">
                <a:solidFill>
                  <a:schemeClr val="dk1"/>
                </a:solidFill>
                <a:latin typeface="Consolas"/>
                <a:ea typeface="Consolas"/>
                <a:cs typeface="Consolas"/>
                <a:sym typeface="Consolas"/>
              </a:rPr>
              <a:t>def </a:t>
            </a:r>
            <a:r>
              <a:rPr lang="en" sz="1800" b="0" i="0" u="none" strike="noStrike" cap="none">
                <a:solidFill>
                  <a:schemeClr val="dk1"/>
                </a:solidFill>
                <a:latin typeface="Consolas"/>
                <a:ea typeface="Consolas"/>
                <a:cs typeface="Consolas"/>
                <a:sym typeface="Consolas"/>
              </a:rPr>
              <a:t>func1():</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def </a:t>
            </a:r>
            <a:r>
              <a:rPr lang="en" sz="1800" b="0" i="0" u="none" strike="noStrike" cap="none">
                <a:solidFill>
                  <a:schemeClr val="dk1"/>
                </a:solidFill>
                <a:latin typeface="Consolas"/>
                <a:ea typeface="Consolas"/>
                <a:cs typeface="Consolas"/>
                <a:sym typeface="Consolas"/>
              </a:rPr>
              <a:t>func2():</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rgbClr val="980000"/>
                </a:solidFill>
                <a:latin typeface="Consolas"/>
                <a:ea typeface="Consolas"/>
                <a:cs typeface="Consolas"/>
                <a:sym typeface="Consolas"/>
              </a:rPr>
              <a:t>x = 4</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def </a:t>
            </a:r>
            <a:r>
              <a:rPr lang="en" sz="1800" b="0" i="0" u="none" strike="noStrike" cap="none">
                <a:solidFill>
                  <a:schemeClr val="dk1"/>
                </a:solidFill>
                <a:latin typeface="Consolas"/>
                <a:ea typeface="Consolas"/>
                <a:cs typeface="Consolas"/>
                <a:sym typeface="Consolas"/>
              </a:rPr>
              <a:t>func3():</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def </a:t>
            </a:r>
            <a:r>
              <a:rPr lang="en" sz="1800" b="0" i="0" u="none" strike="noStrike" cap="none">
                <a:solidFill>
                  <a:schemeClr val="dk1"/>
                </a:solidFill>
                <a:latin typeface="Consolas"/>
                <a:ea typeface="Consolas"/>
                <a:cs typeface="Consolas"/>
                <a:sym typeface="Consolas"/>
              </a:rPr>
              <a:t>func4():</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rgbClr val="980000"/>
                </a:solidFill>
                <a:latin typeface="Consolas"/>
                <a:ea typeface="Consolas"/>
                <a:cs typeface="Consolas"/>
                <a:sym typeface="Consolas"/>
              </a:rPr>
              <a:t>nonlocal x</a:t>
            </a:r>
            <a:endParaRPr/>
          </a:p>
          <a:p>
            <a:pPr marL="0" marR="0" lvl="0" indent="0" algn="l" rtl="0">
              <a:lnSpc>
                <a:spcPct val="100000"/>
              </a:lnSpc>
              <a:spcBef>
                <a:spcPts val="0"/>
              </a:spcBef>
              <a:spcAft>
                <a:spcPts val="0"/>
              </a:spcAft>
              <a:buClr>
                <a:schemeClr val="dk1"/>
              </a:buClr>
              <a:buFont typeface="Arial"/>
              <a:buNone/>
            </a:pPr>
            <a:r>
              <a:rPr lang="en" sz="1800" b="1" i="0" u="none" strike="noStrike" cap="none">
                <a:solidFill>
                  <a:srgbClr val="980000"/>
                </a:solidFill>
                <a:latin typeface="Consolas"/>
                <a:ea typeface="Consolas"/>
                <a:cs typeface="Consolas"/>
                <a:sym typeface="Consolas"/>
              </a:rPr>
              <a:t>                x = 3</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func4()</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func3()</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func2()</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func1()</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551" name="Google Shape;551;p92"/>
          <p:cNvSpPr/>
          <p:nvPr/>
        </p:nvSpPr>
        <p:spPr>
          <a:xfrm>
            <a:off x="3672394" y="1200150"/>
            <a:ext cx="3354600" cy="1192800"/>
          </a:xfrm>
          <a:prstGeom prst="rect">
            <a:avLst/>
          </a:prstGeom>
          <a:solidFill>
            <a:schemeClr val="accent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3000" b="0" i="0" u="none" strike="noStrike" cap="none">
                <a:solidFill>
                  <a:srgbClr val="FFFFFF"/>
                </a:solidFill>
                <a:latin typeface="Droid Serif"/>
                <a:ea typeface="Droid Serif"/>
                <a:cs typeface="Droid Serif"/>
                <a:sym typeface="Droid Serif"/>
              </a:rPr>
              <a:t>Does This Work?</a:t>
            </a:r>
            <a:endParaRPr/>
          </a:p>
        </p:txBody>
      </p:sp>
      <p:sp>
        <p:nvSpPr>
          <p:cNvPr id="552" name="Google Shape;552;p92"/>
          <p:cNvSpPr/>
          <p:nvPr/>
        </p:nvSpPr>
        <p:spPr>
          <a:xfrm>
            <a:off x="7126369" y="1200150"/>
            <a:ext cx="1466100" cy="11928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3000" b="0" i="0" u="none" strike="noStrike" cap="none">
                <a:solidFill>
                  <a:srgbClr val="FFFFFF"/>
                </a:solidFill>
                <a:latin typeface="Droid Serif"/>
                <a:ea typeface="Droid Serif"/>
                <a:cs typeface="Droid Serif"/>
                <a:sym typeface="Droid Serif"/>
              </a:rPr>
              <a:t>Yes!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gtEl>
                                        <p:attrNameLst>
                                          <p:attrName>style.visibility</p:attrName>
                                        </p:attrNameLst>
                                      </p:cBhvr>
                                      <p:to>
                                        <p:strVal val="visible"/>
                                      </p:to>
                                    </p:set>
                                    <p:animEffect transition="in" filter="fade">
                                      <p:cBhvr>
                                        <p:cTn id="7" dur="1000"/>
                                        <p:tgtEl>
                                          <p:spTgt spid="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Nonlocal in Environment Diagrams</a:t>
            </a:r>
            <a:endParaRPr/>
          </a:p>
        </p:txBody>
      </p:sp>
      <p:sp>
        <p:nvSpPr>
          <p:cNvPr id="558" name="Google Shape;558;p93"/>
          <p:cNvSpPr txBox="1">
            <a:spLocks noGrp="1"/>
          </p:cNvSpPr>
          <p:nvPr>
            <p:ph type="body" idx="1"/>
          </p:nvPr>
        </p:nvSpPr>
        <p:spPr>
          <a:xfrm>
            <a:off x="3810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1" i="0" u="none" strike="noStrike" cap="none">
                <a:solidFill>
                  <a:schemeClr val="dk1"/>
                </a:solidFill>
                <a:latin typeface="Consolas"/>
                <a:ea typeface="Consolas"/>
                <a:cs typeface="Consolas"/>
                <a:sym typeface="Consolas"/>
              </a:rPr>
              <a:t>def </a:t>
            </a:r>
            <a:r>
              <a:rPr lang="en" sz="2200" b="0" i="0" u="none" strike="noStrike" cap="none">
                <a:solidFill>
                  <a:schemeClr val="dk1"/>
                </a:solidFill>
                <a:latin typeface="Consolas"/>
                <a:ea typeface="Consolas"/>
                <a:cs typeface="Consolas"/>
                <a:sym typeface="Consolas"/>
              </a:rPr>
              <a:t>func1():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a:t>
            </a:r>
            <a:r>
              <a:rPr lang="en" sz="2200" b="1" i="0" u="none" strike="noStrike" cap="none">
                <a:solidFill>
                  <a:schemeClr val="dk1"/>
                </a:solidFill>
                <a:latin typeface="Consolas"/>
                <a:ea typeface="Consolas"/>
                <a:cs typeface="Consolas"/>
                <a:sym typeface="Consolas"/>
              </a:rPr>
              <a:t>def </a:t>
            </a:r>
            <a:r>
              <a:rPr lang="en" sz="2200" b="0" i="0" u="none" strike="noStrike" cap="none">
                <a:solidFill>
                  <a:schemeClr val="dk1"/>
                </a:solidFill>
                <a:latin typeface="Consolas"/>
                <a:ea typeface="Consolas"/>
                <a:cs typeface="Consolas"/>
                <a:sym typeface="Consolas"/>
              </a:rPr>
              <a:t>func2(</a:t>
            </a:r>
            <a:r>
              <a:rPr lang="en" sz="2200" b="1" i="0" u="none" strike="noStrike" cap="none">
                <a:solidFill>
                  <a:srgbClr val="980000"/>
                </a:solidFill>
                <a:latin typeface="Consolas"/>
                <a:ea typeface="Consolas"/>
                <a:cs typeface="Consolas"/>
                <a:sym typeface="Consolas"/>
              </a:rPr>
              <a:t>x</a:t>
            </a:r>
            <a:r>
              <a:rPr lang="en" sz="2200" b="0" i="0" u="none" strike="noStrike" cap="none">
                <a:solidFill>
                  <a:schemeClr val="dk1"/>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a:t>
            </a:r>
            <a:r>
              <a:rPr lang="en" sz="2200" b="1" i="0" u="none" strike="noStrike" cap="none">
                <a:solidFill>
                  <a:srgbClr val="980000"/>
                </a:solidFill>
                <a:latin typeface="Consolas"/>
                <a:ea typeface="Consolas"/>
                <a:cs typeface="Consolas"/>
                <a:sym typeface="Consolas"/>
              </a:rPr>
              <a:t>nonlocal x</a:t>
            </a:r>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rgbClr val="980000"/>
                </a:solidFill>
                <a:latin typeface="Consolas"/>
                <a:ea typeface="Consolas"/>
                <a:cs typeface="Consolas"/>
                <a:sym typeface="Consolas"/>
              </a:rPr>
              <a:t>        x =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func2(4)</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func1()</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sp>
        <p:nvSpPr>
          <p:cNvPr id="559" name="Google Shape;559;p93"/>
          <p:cNvSpPr/>
          <p:nvPr/>
        </p:nvSpPr>
        <p:spPr>
          <a:xfrm>
            <a:off x="2998325" y="2781318"/>
            <a:ext cx="3354600" cy="1192800"/>
          </a:xfrm>
          <a:prstGeom prst="rect">
            <a:avLst/>
          </a:prstGeom>
          <a:solidFill>
            <a:schemeClr val="accent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3000" b="0" i="0" u="none" strike="noStrike" cap="none">
                <a:solidFill>
                  <a:srgbClr val="FFFFFF"/>
                </a:solidFill>
                <a:latin typeface="Droid Serif"/>
                <a:ea typeface="Droid Serif"/>
                <a:cs typeface="Droid Serif"/>
                <a:sym typeface="Droid Serif"/>
              </a:rPr>
              <a:t>Does This Work?</a:t>
            </a:r>
            <a:endParaRPr/>
          </a:p>
        </p:txBody>
      </p:sp>
      <p:sp>
        <p:nvSpPr>
          <p:cNvPr id="560" name="Google Shape;560;p93"/>
          <p:cNvSpPr/>
          <p:nvPr/>
        </p:nvSpPr>
        <p:spPr>
          <a:xfrm>
            <a:off x="6397519" y="2781318"/>
            <a:ext cx="1466100" cy="11928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3000" b="0" i="0" u="none" strike="noStrike" cap="none">
                <a:solidFill>
                  <a:srgbClr val="FFFFFF"/>
                </a:solidFill>
                <a:latin typeface="Droid Serif"/>
                <a:ea typeface="Droid Serif"/>
                <a:cs typeface="Droid Serif"/>
                <a:sym typeface="Droid Serif"/>
              </a:rPr>
              <a:t>No.</a:t>
            </a:r>
            <a:endParaRPr/>
          </a:p>
        </p:txBody>
      </p:sp>
      <p:sp>
        <p:nvSpPr>
          <p:cNvPr id="561" name="Google Shape;561;p93"/>
          <p:cNvSpPr/>
          <p:nvPr/>
        </p:nvSpPr>
        <p:spPr>
          <a:xfrm>
            <a:off x="2998325" y="4069676"/>
            <a:ext cx="4865400" cy="857400"/>
          </a:xfrm>
          <a:prstGeom prst="rect">
            <a:avLst/>
          </a:prstGeom>
          <a:solidFill>
            <a:srgbClr val="07376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Consolas"/>
              <a:buNone/>
            </a:pPr>
            <a:r>
              <a:rPr lang="en" sz="3000" b="0" i="0" u="none" strike="noStrike" cap="none">
                <a:solidFill>
                  <a:srgbClr val="FFFFFF"/>
                </a:solidFill>
                <a:latin typeface="Consolas"/>
                <a:ea typeface="Consolas"/>
                <a:cs typeface="Consolas"/>
                <a:sym typeface="Consolas"/>
              </a:rPr>
              <a:t>x</a:t>
            </a:r>
            <a:r>
              <a:rPr lang="en" sz="3000" b="0" i="0" u="none" strike="noStrike" cap="none">
                <a:solidFill>
                  <a:srgbClr val="FFFFFF"/>
                </a:solidFill>
                <a:latin typeface="Droid Serif"/>
                <a:ea typeface="Droid Serif"/>
                <a:cs typeface="Droid Serif"/>
                <a:sym typeface="Droid Serif"/>
              </a:rPr>
              <a:t>  is a local variable (in the same frame)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0"/>
                                        </p:tgtEl>
                                        <p:attrNameLst>
                                          <p:attrName>style.visibility</p:attrName>
                                        </p:attrNameLst>
                                      </p:cBhvr>
                                      <p:to>
                                        <p:strVal val="visible"/>
                                      </p:to>
                                    </p:set>
                                    <p:animEffect transition="in" filter="fade">
                                      <p:cBhvr>
                                        <p:cTn id="7" dur="1000"/>
                                        <p:tgtEl>
                                          <p:spTgt spid="560"/>
                                        </p:tgtEl>
                                      </p:cBhvr>
                                    </p:animEffect>
                                  </p:childTnLst>
                                </p:cTn>
                              </p:par>
                              <p:par>
                                <p:cTn id="8" presetID="10" presetClass="entr" presetSubtype="0" fill="hold" nodeType="withEffect">
                                  <p:stCondLst>
                                    <p:cond delay="0"/>
                                  </p:stCondLst>
                                  <p:childTnLst>
                                    <p:set>
                                      <p:cBhvr>
                                        <p:cTn id="9" dur="1" fill="hold">
                                          <p:stCondLst>
                                            <p:cond delay="0"/>
                                          </p:stCondLst>
                                        </p:cTn>
                                        <p:tgtEl>
                                          <p:spTgt spid="561"/>
                                        </p:tgtEl>
                                        <p:attrNameLst>
                                          <p:attrName>style.visibility</p:attrName>
                                        </p:attrNameLst>
                                      </p:cBhvr>
                                      <p:to>
                                        <p:strVal val="visible"/>
                                      </p:to>
                                    </p:set>
                                    <p:animEffect transition="in" filter="fade">
                                      <p:cBhvr>
                                        <p:cTn id="10" dur="1000"/>
                                        <p:tgtEl>
                                          <p:spTgt spid="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9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Nonlocal in Environment Diagrams</a:t>
            </a:r>
            <a:endParaRPr/>
          </a:p>
        </p:txBody>
      </p:sp>
      <p:sp>
        <p:nvSpPr>
          <p:cNvPr id="567" name="Google Shape;567;p94"/>
          <p:cNvSpPr txBox="1">
            <a:spLocks noGrp="1"/>
          </p:cNvSpPr>
          <p:nvPr>
            <p:ph type="body" idx="1"/>
          </p:nvPr>
        </p:nvSpPr>
        <p:spPr>
          <a:xfrm>
            <a:off x="457200" y="1212562"/>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200" b="1" i="0" u="none" strike="noStrike" cap="none">
                <a:solidFill>
                  <a:srgbClr val="990000"/>
                </a:solidFill>
                <a:latin typeface="Consolas"/>
                <a:ea typeface="Consolas"/>
                <a:cs typeface="Consolas"/>
                <a:sym typeface="Consolas"/>
              </a:rPr>
              <a:t>x = 50</a:t>
            </a:r>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chemeClr val="dk1"/>
                </a:solidFill>
                <a:latin typeface="Consolas"/>
                <a:ea typeface="Consolas"/>
                <a:cs typeface="Consolas"/>
                <a:sym typeface="Consolas"/>
              </a:rPr>
              <a:t>def </a:t>
            </a:r>
            <a:r>
              <a:rPr lang="en" sz="2200" b="0" i="0" u="none" strike="noStrike" cap="none">
                <a:solidFill>
                  <a:schemeClr val="dk1"/>
                </a:solidFill>
                <a:latin typeface="Consolas"/>
                <a:ea typeface="Consolas"/>
                <a:cs typeface="Consolas"/>
                <a:sym typeface="Consolas"/>
              </a:rPr>
              <a:t>func1():</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a:t>
            </a:r>
            <a:r>
              <a:rPr lang="en" sz="2200" b="1" i="0" u="none" strike="noStrike" cap="none">
                <a:solidFill>
                  <a:schemeClr val="dk1"/>
                </a:solidFill>
                <a:latin typeface="Consolas"/>
                <a:ea typeface="Consolas"/>
                <a:cs typeface="Consolas"/>
                <a:sym typeface="Consolas"/>
              </a:rPr>
              <a:t>def </a:t>
            </a:r>
            <a:r>
              <a:rPr lang="en" sz="2200" b="0" i="0" u="none" strike="noStrike" cap="none">
                <a:solidFill>
                  <a:schemeClr val="dk1"/>
                </a:solidFill>
                <a:latin typeface="Consolas"/>
                <a:ea typeface="Consolas"/>
                <a:cs typeface="Consolas"/>
                <a:sym typeface="Consolas"/>
              </a:rPr>
              <a:t>func2():</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a:t>
            </a:r>
            <a:r>
              <a:rPr lang="en" sz="2200" b="1" i="0" u="none" strike="noStrike" cap="none">
                <a:solidFill>
                  <a:srgbClr val="980000"/>
                </a:solidFill>
                <a:latin typeface="Consolas"/>
                <a:ea typeface="Consolas"/>
                <a:cs typeface="Consolas"/>
                <a:sym typeface="Consolas"/>
              </a:rPr>
              <a:t>nonlocal x</a:t>
            </a:r>
            <a:endParaRPr/>
          </a:p>
          <a:p>
            <a:pPr marL="0" marR="0" lvl="0" indent="0" algn="l" rtl="0">
              <a:lnSpc>
                <a:spcPct val="100000"/>
              </a:lnSpc>
              <a:spcBef>
                <a:spcPts val="0"/>
              </a:spcBef>
              <a:spcAft>
                <a:spcPts val="0"/>
              </a:spcAft>
              <a:buClr>
                <a:schemeClr val="dk1"/>
              </a:buClr>
              <a:buFont typeface="Arial"/>
              <a:buNone/>
            </a:pPr>
            <a:r>
              <a:rPr lang="en" sz="2200" b="1" i="0" u="none" strike="noStrike" cap="none">
                <a:solidFill>
                  <a:srgbClr val="980000"/>
                </a:solidFill>
                <a:latin typeface="Consolas"/>
                <a:ea typeface="Consolas"/>
                <a:cs typeface="Consolas"/>
                <a:sym typeface="Consolas"/>
              </a:rPr>
              <a:t>        x = 3</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    func2()</a:t>
            </a:r>
            <a:endParaRPr/>
          </a:p>
          <a:p>
            <a:pPr marL="0" marR="0" lvl="0" indent="0" algn="l" rtl="0">
              <a:lnSpc>
                <a:spcPct val="100000"/>
              </a:lnSpc>
              <a:spcBef>
                <a:spcPts val="0"/>
              </a:spcBef>
              <a:spcAft>
                <a:spcPts val="0"/>
              </a:spcAft>
              <a:buClr>
                <a:schemeClr val="dk1"/>
              </a:buClr>
              <a:buFont typeface="Arial"/>
              <a:buNone/>
            </a:pPr>
            <a:r>
              <a:rPr lang="en" sz="2200" b="0" i="0" u="none" strike="noStrike" cap="none">
                <a:solidFill>
                  <a:schemeClr val="dk1"/>
                </a:solidFill>
                <a:latin typeface="Consolas"/>
                <a:ea typeface="Consolas"/>
                <a:cs typeface="Consolas"/>
                <a:sym typeface="Consolas"/>
              </a:rPr>
              <a:t>func1()</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sp>
        <p:nvSpPr>
          <p:cNvPr id="568" name="Google Shape;568;p94"/>
          <p:cNvSpPr/>
          <p:nvPr/>
        </p:nvSpPr>
        <p:spPr>
          <a:xfrm>
            <a:off x="3455525" y="2857518"/>
            <a:ext cx="3354600" cy="1192800"/>
          </a:xfrm>
          <a:prstGeom prst="rect">
            <a:avLst/>
          </a:prstGeom>
          <a:solidFill>
            <a:schemeClr val="accent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3000" b="0" i="0" u="none" strike="noStrike" cap="none">
                <a:solidFill>
                  <a:srgbClr val="FFFFFF"/>
                </a:solidFill>
                <a:latin typeface="Droid Serif"/>
                <a:ea typeface="Droid Serif"/>
                <a:cs typeface="Droid Serif"/>
                <a:sym typeface="Droid Serif"/>
              </a:rPr>
              <a:t>Does This Work?</a:t>
            </a:r>
            <a:endParaRPr/>
          </a:p>
        </p:txBody>
      </p:sp>
      <p:sp>
        <p:nvSpPr>
          <p:cNvPr id="569" name="Google Shape;569;p94"/>
          <p:cNvSpPr/>
          <p:nvPr/>
        </p:nvSpPr>
        <p:spPr>
          <a:xfrm>
            <a:off x="6854719" y="2857518"/>
            <a:ext cx="1466100" cy="1192800"/>
          </a:xfrm>
          <a:prstGeom prst="rect">
            <a:avLst/>
          </a:prstGeom>
          <a:solidFill>
            <a:srgbClr val="00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Droid Serif"/>
              <a:buNone/>
            </a:pPr>
            <a:r>
              <a:rPr lang="en" sz="3000" b="0" i="0" u="none" strike="noStrike" cap="none">
                <a:solidFill>
                  <a:srgbClr val="FFFFFF"/>
                </a:solidFill>
                <a:latin typeface="Droid Serif"/>
                <a:ea typeface="Droid Serif"/>
                <a:cs typeface="Droid Serif"/>
                <a:sym typeface="Droid Serif"/>
              </a:rPr>
              <a:t>No.</a:t>
            </a:r>
            <a:endParaRPr/>
          </a:p>
        </p:txBody>
      </p:sp>
      <p:sp>
        <p:nvSpPr>
          <p:cNvPr id="570" name="Google Shape;570;p94"/>
          <p:cNvSpPr/>
          <p:nvPr/>
        </p:nvSpPr>
        <p:spPr>
          <a:xfrm>
            <a:off x="3455525" y="4124793"/>
            <a:ext cx="4865400" cy="689700"/>
          </a:xfrm>
          <a:prstGeom prst="rect">
            <a:avLst/>
          </a:prstGeom>
          <a:solidFill>
            <a:srgbClr val="07376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Consolas"/>
              <a:buNone/>
            </a:pPr>
            <a:r>
              <a:rPr lang="en" sz="3000" b="0" i="0" u="none" strike="noStrike" cap="none">
                <a:solidFill>
                  <a:srgbClr val="FFFFFF"/>
                </a:solidFill>
                <a:latin typeface="Consolas"/>
                <a:ea typeface="Consolas"/>
                <a:cs typeface="Consolas"/>
                <a:sym typeface="Consolas"/>
              </a:rPr>
              <a:t>x</a:t>
            </a:r>
            <a:r>
              <a:rPr lang="en" sz="3000" b="0" i="0" u="none" strike="noStrike" cap="none">
                <a:solidFill>
                  <a:srgbClr val="FFFFFF"/>
                </a:solidFill>
                <a:latin typeface="Droid Serif"/>
                <a:ea typeface="Droid Serif"/>
                <a:cs typeface="Droid Serif"/>
                <a:sym typeface="Droid Serif"/>
              </a:rPr>
              <a:t> is in the global frame.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9"/>
                                        </p:tgtEl>
                                        <p:attrNameLst>
                                          <p:attrName>style.visibility</p:attrName>
                                        </p:attrNameLst>
                                      </p:cBhvr>
                                      <p:to>
                                        <p:strVal val="visible"/>
                                      </p:to>
                                    </p:set>
                                    <p:animEffect transition="in" filter="fade">
                                      <p:cBhvr>
                                        <p:cTn id="7" dur="1000"/>
                                        <p:tgtEl>
                                          <p:spTgt spid="569"/>
                                        </p:tgtEl>
                                      </p:cBhvr>
                                    </p:animEffect>
                                  </p:childTnLst>
                                </p:cTn>
                              </p:par>
                              <p:par>
                                <p:cTn id="8" presetID="10" presetClass="entr" presetSubtype="0" fill="hold" nodeType="withEffect">
                                  <p:stCondLst>
                                    <p:cond delay="0"/>
                                  </p:stCondLst>
                                  <p:childTnLst>
                                    <p:set>
                                      <p:cBhvr>
                                        <p:cTn id="9" dur="1" fill="hold">
                                          <p:stCondLst>
                                            <p:cond delay="0"/>
                                          </p:stCondLst>
                                        </p:cTn>
                                        <p:tgtEl>
                                          <p:spTgt spid="570"/>
                                        </p:tgtEl>
                                        <p:attrNameLst>
                                          <p:attrName>style.visibility</p:attrName>
                                        </p:attrNameLst>
                                      </p:cBhvr>
                                      <p:to>
                                        <p:strVal val="visible"/>
                                      </p:to>
                                    </p:set>
                                    <p:animEffect transition="in" filter="fade">
                                      <p:cBhvr>
                                        <p:cTn id="10" dur="1000"/>
                                        <p:tgtEl>
                                          <p:spTgt spid="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Environment Diagram</a:t>
            </a:r>
            <a:endParaRPr/>
          </a:p>
        </p:txBody>
      </p:sp>
      <p:sp>
        <p:nvSpPr>
          <p:cNvPr id="576" name="Google Shape;576;p95"/>
          <p:cNvSpPr txBox="1">
            <a:spLocks noGrp="1"/>
          </p:cNvSpPr>
          <p:nvPr>
            <p:ph type="body" idx="1"/>
          </p:nvPr>
        </p:nvSpPr>
        <p:spPr>
          <a:xfrm>
            <a:off x="1086664" y="1200150"/>
            <a:ext cx="76002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1" i="0" u="none" strike="noStrike" cap="none">
                <a:solidFill>
                  <a:schemeClr val="dk1"/>
                </a:solidFill>
                <a:latin typeface="Consolas"/>
                <a:ea typeface="Consolas"/>
                <a:cs typeface="Consolas"/>
                <a:sym typeface="Consolas"/>
              </a:rPr>
              <a:t>def </a:t>
            </a:r>
            <a:r>
              <a:rPr lang="en" sz="1800" b="0" i="0" u="none" strike="noStrike" cap="none">
                <a:solidFill>
                  <a:schemeClr val="dk1"/>
                </a:solidFill>
                <a:latin typeface="Consolas"/>
                <a:ea typeface="Consolas"/>
                <a:cs typeface="Consolas"/>
                <a:sym typeface="Consolas"/>
              </a:rPr>
              <a:t>k(b):</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def </a:t>
            </a:r>
            <a:r>
              <a:rPr lang="en" sz="1800" b="0" i="0" u="none" strike="noStrike" cap="none">
                <a:solidFill>
                  <a:schemeClr val="dk1"/>
                </a:solidFill>
                <a:latin typeface="Consolas"/>
                <a:ea typeface="Consolas"/>
                <a:cs typeface="Consolas"/>
                <a:sym typeface="Consolas"/>
              </a:rPr>
              <a:t>seven(up):</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b.extend(['&lt;3','&lt;3'])</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nonlocal </a:t>
            </a:r>
            <a:r>
              <a:rPr lang="en" sz="1800" b="0" i="0" u="none" strike="noStrike" cap="none">
                <a:solidFill>
                  <a:schemeClr val="dk1"/>
                </a:solidFill>
                <a:latin typeface="Consolas"/>
                <a:ea typeface="Consolas"/>
                <a:cs typeface="Consolas"/>
                <a:sym typeface="Consolas"/>
              </a:rPr>
              <a:t>b</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b = 5</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up[0][0] = 'cs61a'</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return </a:t>
            </a:r>
            <a:r>
              <a:rPr lang="en" sz="1800" b="0" i="0" u="none" strike="noStrike" cap="none">
                <a:solidFill>
                  <a:schemeClr val="dk1"/>
                </a:solidFill>
                <a:latin typeface="Consolas"/>
                <a:ea typeface="Consolas"/>
                <a:cs typeface="Consolas"/>
                <a:sym typeface="Consolas"/>
              </a:rPr>
              <a:t>up[0:2]</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return </a:t>
            </a:r>
            <a:r>
              <a:rPr lang="en" sz="1800" b="0" i="0" u="none" strike="noStrike" cap="none">
                <a:solidFill>
                  <a:schemeClr val="dk1"/>
                </a:solidFill>
                <a:latin typeface="Consolas"/>
                <a:ea typeface="Consolas"/>
                <a:cs typeface="Consolas"/>
                <a:sym typeface="Consolas"/>
              </a:rPr>
              <a:t>seven((b, 3, 6))</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k(['cookies'])</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577" name="Google Shape;577;p95"/>
          <p:cNvSpPr txBox="1"/>
          <p:nvPr/>
        </p:nvSpPr>
        <p:spPr>
          <a:xfrm>
            <a:off x="5226000" y="0"/>
            <a:ext cx="3918000" cy="49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3000" b="1" i="1" u="none" strike="noStrike" cap="none">
                <a:solidFill>
                  <a:srgbClr val="000000"/>
                </a:solidFill>
                <a:latin typeface="Arial"/>
                <a:ea typeface="Arial"/>
                <a:cs typeface="Arial"/>
                <a:sym typeface="Arial"/>
              </a:rPr>
              <a:t>Challenge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3"/>
          <p:cNvSpPr txBox="1">
            <a:spLocks noGrp="1"/>
          </p:cNvSpPr>
          <p:nvPr>
            <p:ph type="title"/>
          </p:nvPr>
        </p:nvSpPr>
        <p:spPr>
          <a:xfrm>
            <a:off x="291548" y="205978"/>
            <a:ext cx="86355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Box &amp; Pointer Diagrams</a:t>
            </a:r>
            <a:endParaRPr/>
          </a:p>
        </p:txBody>
      </p:sp>
      <p:sp>
        <p:nvSpPr>
          <p:cNvPr id="162" name="Google Shape;162;p3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l = [1, 2, 3]</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t = (1, 2, 3)</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slice = l[:2]</a:t>
            </a:r>
            <a:endParaRPr/>
          </a:p>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Consolas"/>
                <a:ea typeface="Consolas"/>
                <a:cs typeface="Consolas"/>
                <a:sym typeface="Consolas"/>
              </a:rPr>
              <a:t>&gt;&gt;&gt; l.append(4)</a:t>
            </a:r>
            <a:endParaRPr/>
          </a:p>
        </p:txBody>
      </p:sp>
      <p:pic>
        <p:nvPicPr>
          <p:cNvPr id="163" name="Google Shape;163;p33"/>
          <p:cNvPicPr preferRelativeResize="0"/>
          <p:nvPr/>
        </p:nvPicPr>
        <p:blipFill rotWithShape="1">
          <a:blip r:embed="rId3">
            <a:alphaModFix/>
          </a:blip>
          <a:srcRect/>
          <a:stretch/>
        </p:blipFill>
        <p:spPr>
          <a:xfrm>
            <a:off x="3542291" y="2067308"/>
            <a:ext cx="3579004" cy="2769347"/>
          </a:xfrm>
          <a:prstGeom prst="rect">
            <a:avLst/>
          </a:prstGeom>
          <a:noFill/>
          <a:ln>
            <a:noFill/>
          </a:ln>
        </p:spPr>
      </p:pic>
      <p:sp>
        <p:nvSpPr>
          <p:cNvPr id="164" name="Google Shape;164;p33"/>
          <p:cNvSpPr/>
          <p:nvPr/>
        </p:nvSpPr>
        <p:spPr>
          <a:xfrm>
            <a:off x="1376273" y="3771868"/>
            <a:ext cx="3892800" cy="999900"/>
          </a:xfrm>
          <a:prstGeom prst="wedgeEllipseCallout">
            <a:avLst>
              <a:gd name="adj1" fmla="val 14722"/>
              <a:gd name="adj2" fmla="val -74353"/>
            </a:avLst>
          </a:prstGeom>
          <a:solidFill>
            <a:srgbClr val="6FA8D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Font typeface="Droid Serif"/>
              <a:buNone/>
            </a:pPr>
            <a:r>
              <a:rPr lang="en" sz="2400" b="0" i="0" u="none" strike="noStrike" cap="none">
                <a:solidFill>
                  <a:srgbClr val="FFFFFF"/>
                </a:solidFill>
                <a:latin typeface="Droid Serif"/>
                <a:ea typeface="Droid Serif"/>
                <a:cs typeface="Droid Serif"/>
                <a:sym typeface="Droid Serif"/>
              </a:rPr>
              <a:t>Slicing creates a new list / tuple!</a:t>
            </a:r>
            <a:endParaRPr/>
          </a:p>
        </p:txBody>
      </p:sp>
      <p:sp>
        <p:nvSpPr>
          <p:cNvPr id="165" name="Google Shape;165;p33"/>
          <p:cNvSpPr/>
          <p:nvPr/>
        </p:nvSpPr>
        <p:spPr>
          <a:xfrm>
            <a:off x="4811250" y="1086999"/>
            <a:ext cx="3536700" cy="1165200"/>
          </a:xfrm>
          <a:prstGeom prst="wedgeEllipseCallout">
            <a:avLst>
              <a:gd name="adj1" fmla="val 32247"/>
              <a:gd name="adj2" fmla="val 73915"/>
            </a:avLst>
          </a:prstGeom>
          <a:solidFill>
            <a:srgbClr val="6FA8D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Font typeface="Consolas"/>
              <a:buNone/>
            </a:pPr>
            <a:r>
              <a:rPr lang="en" sz="2400" b="0" i="0" u="none" strike="noStrike" cap="none">
                <a:solidFill>
                  <a:srgbClr val="FFFFFF"/>
                </a:solidFill>
                <a:latin typeface="Consolas"/>
                <a:ea typeface="Consolas"/>
                <a:cs typeface="Consolas"/>
                <a:sym typeface="Consolas"/>
              </a:rPr>
              <a:t>append() </a:t>
            </a:r>
            <a:r>
              <a:rPr lang="en" sz="2400" b="0" i="0" u="none" strike="noStrike" cap="none">
                <a:solidFill>
                  <a:srgbClr val="FFFFFF"/>
                </a:solidFill>
                <a:latin typeface="Droid Serif"/>
                <a:ea typeface="Droid Serif"/>
                <a:cs typeface="Droid Serif"/>
                <a:sym typeface="Droid Serif"/>
              </a:rPr>
              <a:t>mutates the original list.</a:t>
            </a:r>
            <a:endParaRPr/>
          </a:p>
        </p:txBody>
      </p:sp>
      <p:pic>
        <p:nvPicPr>
          <p:cNvPr id="166" name="Google Shape;166;p33" descr="AAEAAQAAAAAAAAfuAAAAJDA2ZjMwNDg3LTk4NDEtNDFmNy1iOTNmLWI3NWZmYzM2ZGJiNQ.jpg"/>
          <p:cNvPicPr preferRelativeResize="0"/>
          <p:nvPr/>
        </p:nvPicPr>
        <p:blipFill rotWithShape="1">
          <a:blip r:embed="rId4">
            <a:alphaModFix/>
          </a:blip>
          <a:srcRect/>
          <a:stretch/>
        </p:blipFill>
        <p:spPr>
          <a:xfrm>
            <a:off x="8772275" y="4771775"/>
            <a:ext cx="371700" cy="371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96"/>
          <p:cNvSpPr txBox="1">
            <a:spLocks noGrp="1"/>
          </p:cNvSpPr>
          <p:nvPr>
            <p:ph type="body" idx="1"/>
          </p:nvPr>
        </p:nvSpPr>
        <p:spPr>
          <a:xfrm>
            <a:off x="1355025" y="1191475"/>
            <a:ext cx="76002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1" i="0" u="none" strike="noStrike" cap="none">
                <a:solidFill>
                  <a:schemeClr val="dk1"/>
                </a:solidFill>
                <a:latin typeface="Consolas"/>
                <a:ea typeface="Consolas"/>
                <a:cs typeface="Consolas"/>
                <a:sym typeface="Consolas"/>
              </a:rPr>
              <a:t>def </a:t>
            </a:r>
            <a:r>
              <a:rPr lang="en" sz="1800" b="0" i="0" u="none" strike="noStrike" cap="none">
                <a:solidFill>
                  <a:schemeClr val="dk1"/>
                </a:solidFill>
                <a:latin typeface="Consolas"/>
                <a:ea typeface="Consolas"/>
                <a:cs typeface="Consolas"/>
                <a:sym typeface="Consolas"/>
              </a:rPr>
              <a:t>k(b):</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def </a:t>
            </a:r>
            <a:r>
              <a:rPr lang="en" sz="1800" b="0" i="0" u="none" strike="noStrike" cap="none">
                <a:solidFill>
                  <a:schemeClr val="dk1"/>
                </a:solidFill>
                <a:latin typeface="Consolas"/>
                <a:ea typeface="Consolas"/>
                <a:cs typeface="Consolas"/>
                <a:sym typeface="Consolas"/>
              </a:rPr>
              <a:t>seven(up):</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b.extend(['&lt;3','&lt;3'])</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nonlocal </a:t>
            </a:r>
            <a:r>
              <a:rPr lang="en" sz="1800" b="0" i="0" u="none" strike="noStrike" cap="none">
                <a:solidFill>
                  <a:schemeClr val="dk1"/>
                </a:solidFill>
                <a:latin typeface="Consolas"/>
                <a:ea typeface="Consolas"/>
                <a:cs typeface="Consolas"/>
                <a:sym typeface="Consolas"/>
              </a:rPr>
              <a:t>b</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b = 5</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up[0][0] = 'cs61a'</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return </a:t>
            </a:r>
            <a:r>
              <a:rPr lang="en" sz="1800" b="0" i="0" u="none" strike="noStrike" cap="none">
                <a:solidFill>
                  <a:schemeClr val="dk1"/>
                </a:solidFill>
                <a:latin typeface="Consolas"/>
                <a:ea typeface="Consolas"/>
                <a:cs typeface="Consolas"/>
                <a:sym typeface="Consolas"/>
              </a:rPr>
              <a:t>up[0:2]</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return </a:t>
            </a:r>
            <a:r>
              <a:rPr lang="en" sz="1800" b="0" i="0" u="none" strike="noStrike" cap="none">
                <a:solidFill>
                  <a:schemeClr val="dk1"/>
                </a:solidFill>
                <a:latin typeface="Consolas"/>
                <a:ea typeface="Consolas"/>
                <a:cs typeface="Consolas"/>
                <a:sym typeface="Consolas"/>
              </a:rPr>
              <a:t>seven((b, 3, 6))</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k(['cookies'])</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
        <p:nvSpPr>
          <p:cNvPr id="583" name="Google Shape;583;p9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Environment Diagram Notes</a:t>
            </a:r>
            <a:endParaRPr/>
          </a:p>
        </p:txBody>
      </p:sp>
      <p:sp>
        <p:nvSpPr>
          <p:cNvPr id="584" name="Google Shape;584;p96"/>
          <p:cNvSpPr/>
          <p:nvPr/>
        </p:nvSpPr>
        <p:spPr>
          <a:xfrm>
            <a:off x="4655225" y="1063375"/>
            <a:ext cx="2700000" cy="931800"/>
          </a:xfrm>
          <a:prstGeom prst="wedgeRoundRectCallout">
            <a:avLst>
              <a:gd name="adj1" fmla="val -32822"/>
              <a:gd name="adj2" fmla="val 59340"/>
              <a:gd name="adj3" fmla="val 0"/>
            </a:avLst>
          </a:prstGeom>
          <a:solidFill>
            <a:srgbClr val="07376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Font typeface="Droid Serif"/>
              <a:buNone/>
            </a:pPr>
            <a:r>
              <a:rPr lang="en" sz="1800" b="0" i="0" u="none" strike="noStrike" cap="none">
                <a:solidFill>
                  <a:srgbClr val="FFFFFF"/>
                </a:solidFill>
                <a:latin typeface="Droid Serif"/>
                <a:ea typeface="Droid Serif"/>
                <a:cs typeface="Droid Serif"/>
                <a:sym typeface="Droid Serif"/>
              </a:rPr>
              <a:t>Don't need nonlocal to mutate something!</a:t>
            </a:r>
            <a:endParaRPr/>
          </a:p>
        </p:txBody>
      </p:sp>
      <p:sp>
        <p:nvSpPr>
          <p:cNvPr id="585" name="Google Shape;585;p96"/>
          <p:cNvSpPr/>
          <p:nvPr/>
        </p:nvSpPr>
        <p:spPr>
          <a:xfrm>
            <a:off x="0" y="2262825"/>
            <a:ext cx="2207700" cy="1090200"/>
          </a:xfrm>
          <a:prstGeom prst="wedgeRoundRectCallout">
            <a:avLst>
              <a:gd name="adj1" fmla="val 61282"/>
              <a:gd name="adj2" fmla="val -20463"/>
              <a:gd name="adj3" fmla="val 0"/>
            </a:avLst>
          </a:prstGeom>
          <a:solidFill>
            <a:srgbClr val="CC0000"/>
          </a:soli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Font typeface="Droid Serif"/>
              <a:buNone/>
            </a:pPr>
            <a:r>
              <a:rPr lang="en" sz="1800" b="0" i="0" u="none" strike="noStrike" cap="none">
                <a:solidFill>
                  <a:srgbClr val="FFFFFF"/>
                </a:solidFill>
                <a:latin typeface="Droid Serif"/>
                <a:ea typeface="Droid Serif"/>
                <a:cs typeface="Droid Serif"/>
                <a:sym typeface="Droid Serif"/>
              </a:rPr>
              <a:t>Need nonlocal to change what value a variable points to</a:t>
            </a:r>
            <a:endParaRPr/>
          </a:p>
        </p:txBody>
      </p:sp>
      <p:sp>
        <p:nvSpPr>
          <p:cNvPr id="586" name="Google Shape;586;p96"/>
          <p:cNvSpPr/>
          <p:nvPr/>
        </p:nvSpPr>
        <p:spPr>
          <a:xfrm>
            <a:off x="5141700" y="2627225"/>
            <a:ext cx="3545100" cy="1217400"/>
          </a:xfrm>
          <a:prstGeom prst="cloudCallout">
            <a:avLst>
              <a:gd name="adj1" fmla="val -71688"/>
              <a:gd name="adj2" fmla="val 34352"/>
            </a:avLst>
          </a:prstGeom>
          <a:solidFill>
            <a:srgbClr val="FF99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Font typeface="Droid Serif"/>
              <a:buNone/>
            </a:pPr>
            <a:r>
              <a:rPr lang="en" sz="1800" b="0" i="0" u="none" strike="noStrike" cap="none">
                <a:solidFill>
                  <a:srgbClr val="FFFFFF"/>
                </a:solidFill>
                <a:latin typeface="Droid Serif"/>
                <a:ea typeface="Droid Serif"/>
                <a:cs typeface="Droid Serif"/>
                <a:sym typeface="Droid Serif"/>
              </a:rPr>
              <a:t>Slicing creates a new list with the same values.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9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Environment Diagram</a:t>
            </a:r>
            <a:endParaRPr/>
          </a:p>
        </p:txBody>
      </p:sp>
      <p:sp>
        <p:nvSpPr>
          <p:cNvPr id="592" name="Google Shape;592;p9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k(b):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000000"/>
                </a:solidFill>
                <a:latin typeface="Consolas"/>
                <a:ea typeface="Consolas"/>
                <a:cs typeface="Consolas"/>
                <a:sym typeface="Consolas"/>
              </a:rPr>
              <a:t>    </a:t>
            </a:r>
            <a:r>
              <a:rPr lang="en" sz="1400" b="1" i="0" u="none" strike="noStrike" cap="none">
                <a:solidFill>
                  <a:srgbClr val="000000"/>
                </a:solidFill>
                <a:latin typeface="Consolas"/>
                <a:ea typeface="Consolas"/>
                <a:cs typeface="Consolas"/>
                <a:sym typeface="Consolas"/>
              </a:rPr>
              <a:t>def </a:t>
            </a:r>
            <a:r>
              <a:rPr lang="en" sz="1400" b="0" i="0" u="none" strike="noStrike" cap="none">
                <a:solidFill>
                  <a:srgbClr val="000000"/>
                </a:solidFill>
                <a:latin typeface="Consolas"/>
                <a:ea typeface="Consolas"/>
                <a:cs typeface="Consolas"/>
                <a:sym typeface="Consolas"/>
              </a:rPr>
              <a:t>seven(up):</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b.extend(['&lt;3','&lt;3'])</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nonlocal </a:t>
            </a:r>
            <a:r>
              <a:rPr lang="en" sz="1400" b="0" i="0" u="none" strike="noStrike" cap="none">
                <a:solidFill>
                  <a:schemeClr val="dk1"/>
                </a:solidFill>
                <a:latin typeface="Consolas"/>
                <a:ea typeface="Consolas"/>
                <a:cs typeface="Consolas"/>
                <a:sym typeface="Consolas"/>
              </a:rPr>
              <a:t>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 = 5</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up[0][0] = 'cs61a'</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up[0:2]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seven((b, 3, 6))</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k(['cookies'])</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p:txBody>
      </p:sp>
      <p:pic>
        <p:nvPicPr>
          <p:cNvPr id="593" name="Google Shape;593;p97"/>
          <p:cNvPicPr preferRelativeResize="0"/>
          <p:nvPr/>
        </p:nvPicPr>
        <p:blipFill rotWithShape="1">
          <a:blip r:embed="rId3">
            <a:alphaModFix/>
          </a:blip>
          <a:srcRect/>
          <a:stretch/>
        </p:blipFill>
        <p:spPr>
          <a:xfrm>
            <a:off x="3795900" y="1593562"/>
            <a:ext cx="3579018" cy="16002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9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Environment Diagram</a:t>
            </a:r>
            <a:endParaRPr/>
          </a:p>
        </p:txBody>
      </p:sp>
      <p:sp>
        <p:nvSpPr>
          <p:cNvPr id="599" name="Google Shape;599;p9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k(b):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1" i="0" u="none" strike="noStrike" cap="none">
                <a:solidFill>
                  <a:srgbClr val="FF0000"/>
                </a:solidFill>
                <a:latin typeface="Consolas"/>
                <a:ea typeface="Consolas"/>
                <a:cs typeface="Consolas"/>
                <a:sym typeface="Consolas"/>
              </a:rPr>
              <a:t>def </a:t>
            </a:r>
            <a:r>
              <a:rPr lang="en" sz="1400" b="0" i="0" u="none" strike="noStrike" cap="none">
                <a:solidFill>
                  <a:srgbClr val="FF0000"/>
                </a:solidFill>
                <a:latin typeface="Consolas"/>
                <a:ea typeface="Consolas"/>
                <a:cs typeface="Consolas"/>
                <a:sym typeface="Consolas"/>
              </a:rPr>
              <a:t>seven(up):</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b.extend(['&lt;3','&lt;3'])</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nonlocal </a:t>
            </a:r>
            <a:r>
              <a:rPr lang="en" sz="1400" b="0" i="0" u="none" strike="noStrike" cap="none">
                <a:solidFill>
                  <a:schemeClr val="dk1"/>
                </a:solidFill>
                <a:latin typeface="Consolas"/>
                <a:ea typeface="Consolas"/>
                <a:cs typeface="Consolas"/>
                <a:sym typeface="Consolas"/>
              </a:rPr>
              <a:t>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 = 5</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up[0][0] = 'cs61a'</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up[0:2]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seven((b, 3, 6))</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k(['cookies'])</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p:txBody>
      </p:sp>
      <p:pic>
        <p:nvPicPr>
          <p:cNvPr id="600" name="Google Shape;600;p98"/>
          <p:cNvPicPr preferRelativeResize="0"/>
          <p:nvPr/>
        </p:nvPicPr>
        <p:blipFill rotWithShape="1">
          <a:blip r:embed="rId3">
            <a:alphaModFix/>
          </a:blip>
          <a:srcRect/>
          <a:stretch/>
        </p:blipFill>
        <p:spPr>
          <a:xfrm>
            <a:off x="3934175" y="1523250"/>
            <a:ext cx="3650456" cy="181451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9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Environment Diagram</a:t>
            </a:r>
            <a:endParaRPr/>
          </a:p>
        </p:txBody>
      </p:sp>
      <p:sp>
        <p:nvSpPr>
          <p:cNvPr id="606" name="Google Shape;606;p9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k(b):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seven(up):</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b.extend(['&lt;3','&lt;3'])</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nonlocal </a:t>
            </a:r>
            <a:r>
              <a:rPr lang="en" sz="1400" b="0" i="0" u="none" strike="noStrike" cap="none">
                <a:solidFill>
                  <a:schemeClr val="dk1"/>
                </a:solidFill>
                <a:latin typeface="Consolas"/>
                <a:ea typeface="Consolas"/>
                <a:cs typeface="Consolas"/>
                <a:sym typeface="Consolas"/>
              </a:rPr>
              <a:t>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 = 5</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up[0][0] = 'cs61a'</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up[0:2]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000000"/>
                </a:solidFill>
                <a:latin typeface="Consolas"/>
                <a:ea typeface="Consolas"/>
                <a:cs typeface="Consolas"/>
                <a:sym typeface="Consolas"/>
              </a:rPr>
              <a:t>    </a:t>
            </a:r>
            <a:r>
              <a:rPr lang="en" sz="1400" b="1" i="0" u="none" strike="noStrike" cap="none">
                <a:solidFill>
                  <a:srgbClr val="000000"/>
                </a:solidFill>
                <a:latin typeface="Consolas"/>
                <a:ea typeface="Consolas"/>
                <a:cs typeface="Consolas"/>
                <a:sym typeface="Consolas"/>
              </a:rPr>
              <a:t>return </a:t>
            </a:r>
            <a:r>
              <a:rPr lang="en" sz="1400" b="0" i="0" u="none" strike="noStrike" cap="none">
                <a:solidFill>
                  <a:srgbClr val="FF0000"/>
                </a:solidFill>
                <a:latin typeface="Consolas"/>
                <a:ea typeface="Consolas"/>
                <a:cs typeface="Consolas"/>
                <a:sym typeface="Consolas"/>
              </a:rPr>
              <a:t>seven((b, 3, 6))</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k(['cookies'])</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p:txBody>
      </p:sp>
      <p:pic>
        <p:nvPicPr>
          <p:cNvPr id="607" name="Google Shape;607;p99"/>
          <p:cNvPicPr preferRelativeResize="0"/>
          <p:nvPr/>
        </p:nvPicPr>
        <p:blipFill rotWithShape="1">
          <a:blip r:embed="rId3">
            <a:alphaModFix/>
          </a:blip>
          <a:srcRect/>
          <a:stretch/>
        </p:blipFill>
        <p:spPr>
          <a:xfrm>
            <a:off x="3721500" y="1339837"/>
            <a:ext cx="3871912" cy="22574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0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Environment Diagram</a:t>
            </a:r>
            <a:endParaRPr/>
          </a:p>
        </p:txBody>
      </p:sp>
      <p:sp>
        <p:nvSpPr>
          <p:cNvPr id="613" name="Google Shape;613;p10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k(b):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seven(up):</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FF0000"/>
                </a:solidFill>
                <a:latin typeface="Consolas"/>
                <a:ea typeface="Consolas"/>
                <a:cs typeface="Consolas"/>
                <a:sym typeface="Consolas"/>
              </a:rPr>
              <a:t>b.extend(['&lt;3','&lt;3'])</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nonlocal </a:t>
            </a:r>
            <a:r>
              <a:rPr lang="en" sz="1400" b="0" i="0" u="none" strike="noStrike" cap="none">
                <a:solidFill>
                  <a:schemeClr val="dk1"/>
                </a:solidFill>
                <a:latin typeface="Consolas"/>
                <a:ea typeface="Consolas"/>
                <a:cs typeface="Consolas"/>
                <a:sym typeface="Consolas"/>
              </a:rPr>
              <a:t>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 = 5</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up[0][0] = 'cs61a'</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up[0:2]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seven((b, 3, 6))</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k(['cookies'])</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p:txBody>
      </p:sp>
      <p:pic>
        <p:nvPicPr>
          <p:cNvPr id="614" name="Google Shape;614;p100"/>
          <p:cNvPicPr preferRelativeResize="0"/>
          <p:nvPr/>
        </p:nvPicPr>
        <p:blipFill rotWithShape="1">
          <a:blip r:embed="rId3">
            <a:alphaModFix/>
          </a:blip>
          <a:srcRect/>
          <a:stretch/>
        </p:blipFill>
        <p:spPr>
          <a:xfrm>
            <a:off x="3503550" y="1254056"/>
            <a:ext cx="4164806" cy="222170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10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Environment Diagram</a:t>
            </a:r>
            <a:endParaRPr/>
          </a:p>
        </p:txBody>
      </p:sp>
      <p:sp>
        <p:nvSpPr>
          <p:cNvPr id="620" name="Google Shape;620;p10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k(b):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seven(up):</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b.extend(['&lt;3','&lt;3'])</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nonlocal </a:t>
            </a:r>
            <a:r>
              <a:rPr lang="en" sz="1400" b="0" i="0" u="none" strike="noStrike" cap="none">
                <a:solidFill>
                  <a:schemeClr val="dk1"/>
                </a:solidFill>
                <a:latin typeface="Consolas"/>
                <a:ea typeface="Consolas"/>
                <a:cs typeface="Consolas"/>
                <a:sym typeface="Consolas"/>
              </a:rPr>
              <a:t>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b = 5</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up[0][0] = 'cs61a'</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up[0:2]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seven((b, 3, 6))</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k(['cookies'])</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p:txBody>
      </p:sp>
      <p:pic>
        <p:nvPicPr>
          <p:cNvPr id="621" name="Google Shape;621;p101"/>
          <p:cNvPicPr preferRelativeResize="0"/>
          <p:nvPr/>
        </p:nvPicPr>
        <p:blipFill rotWithShape="1">
          <a:blip r:embed="rId3">
            <a:alphaModFix/>
          </a:blip>
          <a:srcRect/>
          <a:stretch/>
        </p:blipFill>
        <p:spPr>
          <a:xfrm>
            <a:off x="3642000" y="1262043"/>
            <a:ext cx="3950493" cy="2214562"/>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0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Environment Diagram</a:t>
            </a:r>
            <a:endParaRPr/>
          </a:p>
        </p:txBody>
      </p:sp>
      <p:sp>
        <p:nvSpPr>
          <p:cNvPr id="627" name="Google Shape;627;p102"/>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k(b):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seven(up):</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b.extend(['&lt;3','&lt;3'])</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nonlocal </a:t>
            </a:r>
            <a:r>
              <a:rPr lang="en" sz="1400" b="0" i="0" u="none" strike="noStrike" cap="none">
                <a:solidFill>
                  <a:schemeClr val="dk1"/>
                </a:solidFill>
                <a:latin typeface="Consolas"/>
                <a:ea typeface="Consolas"/>
                <a:cs typeface="Consolas"/>
                <a:sym typeface="Consolas"/>
              </a:rPr>
              <a:t>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 = 5</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up[0][0] = 'cs61a'</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up[0:2]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seven((b, 3, 6))</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k(['cookies'])</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p:txBody>
      </p:sp>
      <p:pic>
        <p:nvPicPr>
          <p:cNvPr id="628" name="Google Shape;628;p102"/>
          <p:cNvPicPr preferRelativeResize="0"/>
          <p:nvPr/>
        </p:nvPicPr>
        <p:blipFill rotWithShape="1">
          <a:blip r:embed="rId3">
            <a:alphaModFix/>
          </a:blip>
          <a:srcRect/>
          <a:stretch/>
        </p:blipFill>
        <p:spPr>
          <a:xfrm>
            <a:off x="3759150" y="1270031"/>
            <a:ext cx="3821906" cy="23145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10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Environment Diagram</a:t>
            </a:r>
            <a:endParaRPr/>
          </a:p>
        </p:txBody>
      </p:sp>
      <p:sp>
        <p:nvSpPr>
          <p:cNvPr id="634" name="Google Shape;634;p10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k(b):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seven(up):</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b.extend(['&lt;3','&lt;3'])</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nonlocal </a:t>
            </a:r>
            <a:r>
              <a:rPr lang="en" sz="1400" b="0" i="0" u="none" strike="noStrike" cap="none">
                <a:solidFill>
                  <a:schemeClr val="dk1"/>
                </a:solidFill>
                <a:latin typeface="Consolas"/>
                <a:ea typeface="Consolas"/>
                <a:cs typeface="Consolas"/>
                <a:sym typeface="Consolas"/>
              </a:rPr>
              <a:t>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 = 5</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up[0][0] = 'cs61a'</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1" i="0" u="none" strike="noStrike" cap="none">
                <a:solidFill>
                  <a:srgbClr val="FF0000"/>
                </a:solidFill>
                <a:latin typeface="Consolas"/>
                <a:ea typeface="Consolas"/>
                <a:cs typeface="Consolas"/>
                <a:sym typeface="Consolas"/>
              </a:rPr>
              <a:t>return </a:t>
            </a:r>
            <a:r>
              <a:rPr lang="en" sz="1400" b="0" i="0" u="none" strike="noStrike" cap="none">
                <a:solidFill>
                  <a:srgbClr val="FF0000"/>
                </a:solidFill>
                <a:latin typeface="Consolas"/>
                <a:ea typeface="Consolas"/>
                <a:cs typeface="Consolas"/>
                <a:sym typeface="Consolas"/>
              </a:rPr>
              <a:t>up[0:2]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return </a:t>
            </a:r>
            <a:r>
              <a:rPr lang="en" sz="1400" b="0" i="0" u="none" strike="noStrike" cap="none">
                <a:solidFill>
                  <a:schemeClr val="dk1"/>
                </a:solidFill>
                <a:latin typeface="Consolas"/>
                <a:ea typeface="Consolas"/>
                <a:cs typeface="Consolas"/>
                <a:sym typeface="Consolas"/>
              </a:rPr>
              <a:t>seven((b, 3, 6))</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k(['cookies'])</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p:txBody>
      </p:sp>
      <p:pic>
        <p:nvPicPr>
          <p:cNvPr id="635" name="Google Shape;635;p103"/>
          <p:cNvPicPr preferRelativeResize="0"/>
          <p:nvPr/>
        </p:nvPicPr>
        <p:blipFill rotWithShape="1">
          <a:blip r:embed="rId3">
            <a:alphaModFix/>
          </a:blip>
          <a:srcRect/>
          <a:stretch/>
        </p:blipFill>
        <p:spPr>
          <a:xfrm>
            <a:off x="3620700" y="1294012"/>
            <a:ext cx="4007643" cy="279320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10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Environment Diagram</a:t>
            </a:r>
            <a:endParaRPr/>
          </a:p>
        </p:txBody>
      </p:sp>
      <p:sp>
        <p:nvSpPr>
          <p:cNvPr id="641" name="Google Shape;641;p10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k(b):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seven(up):</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b.extend(['&lt;3','&lt;3'])</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chemeClr val="dk1"/>
                </a:solidFill>
                <a:latin typeface="Consolas"/>
                <a:ea typeface="Consolas"/>
                <a:cs typeface="Consolas"/>
                <a:sym typeface="Consolas"/>
              </a:rPr>
              <a:t>nonlocal </a:t>
            </a:r>
            <a:r>
              <a:rPr lang="en" sz="1400" b="0" i="0" u="none" strike="noStrike" cap="none">
                <a:solidFill>
                  <a:schemeClr val="dk1"/>
                </a:solidFill>
                <a:latin typeface="Consolas"/>
                <a:ea typeface="Consolas"/>
                <a:cs typeface="Consolas"/>
                <a:sym typeface="Consolas"/>
              </a:rPr>
              <a:t>b</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b = 5</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up[0][0] = 'cs61a'</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000000"/>
                </a:solidFill>
                <a:latin typeface="Consolas"/>
                <a:ea typeface="Consolas"/>
                <a:cs typeface="Consolas"/>
                <a:sym typeface="Consolas"/>
              </a:rPr>
              <a:t>        </a:t>
            </a:r>
            <a:r>
              <a:rPr lang="en" sz="1400" b="1" i="0" u="none" strike="noStrike" cap="none">
                <a:solidFill>
                  <a:srgbClr val="000000"/>
                </a:solidFill>
                <a:latin typeface="Consolas"/>
                <a:ea typeface="Consolas"/>
                <a:cs typeface="Consolas"/>
                <a:sym typeface="Consolas"/>
              </a:rPr>
              <a:t>return </a:t>
            </a:r>
            <a:r>
              <a:rPr lang="en" sz="1400" b="0" i="0" u="none" strike="noStrike" cap="none">
                <a:solidFill>
                  <a:srgbClr val="000000"/>
                </a:solidFill>
                <a:latin typeface="Consolas"/>
                <a:ea typeface="Consolas"/>
                <a:cs typeface="Consolas"/>
                <a:sym typeface="Consolas"/>
              </a:rPr>
              <a:t>up[0:2]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1" i="0" u="none" strike="noStrike" cap="none">
                <a:solidFill>
                  <a:srgbClr val="FF0000"/>
                </a:solidFill>
                <a:latin typeface="Consolas"/>
                <a:ea typeface="Consolas"/>
                <a:cs typeface="Consolas"/>
                <a:sym typeface="Consolas"/>
              </a:rPr>
              <a:t>return</a:t>
            </a:r>
            <a:r>
              <a:rPr lang="en" sz="1400" b="1" i="0" u="none" strike="noStrike" cap="none">
                <a:solidFill>
                  <a:schemeClr val="dk1"/>
                </a:solidFill>
                <a:latin typeface="Consolas"/>
                <a:ea typeface="Consolas"/>
                <a:cs typeface="Consolas"/>
                <a:sym typeface="Consolas"/>
              </a:rPr>
              <a:t> </a:t>
            </a:r>
            <a:r>
              <a:rPr lang="en" sz="1400" b="0" i="0" u="none" strike="noStrike" cap="none">
                <a:solidFill>
                  <a:schemeClr val="dk1"/>
                </a:solidFill>
                <a:latin typeface="Consolas"/>
                <a:ea typeface="Consolas"/>
                <a:cs typeface="Consolas"/>
                <a:sym typeface="Consolas"/>
              </a:rPr>
              <a:t>seven((b, 3, 6))</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k(['cookies'])</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p:txBody>
      </p:sp>
      <p:pic>
        <p:nvPicPr>
          <p:cNvPr id="642" name="Google Shape;642;p104"/>
          <p:cNvPicPr preferRelativeResize="0"/>
          <p:nvPr/>
        </p:nvPicPr>
        <p:blipFill rotWithShape="1">
          <a:blip r:embed="rId3">
            <a:alphaModFix/>
          </a:blip>
          <a:srcRect/>
          <a:stretch/>
        </p:blipFill>
        <p:spPr>
          <a:xfrm>
            <a:off x="3695250" y="1301981"/>
            <a:ext cx="3886200" cy="287178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Shape 646"/>
        <p:cNvGrpSpPr/>
        <p:nvPr/>
      </p:nvGrpSpPr>
      <p:grpSpPr>
        <a:xfrm>
          <a:off x="0" y="0"/>
          <a:ext cx="0" cy="0"/>
          <a:chOff x="0" y="0"/>
          <a:chExt cx="0" cy="0"/>
        </a:xfrm>
      </p:grpSpPr>
      <p:sp>
        <p:nvSpPr>
          <p:cNvPr id="647" name="Google Shape;647;p105"/>
          <p:cNvSpPr txBox="1">
            <a:spLocks noGrp="1"/>
          </p:cNvSpPr>
          <p:nvPr>
            <p:ph type="body" idx="1"/>
          </p:nvPr>
        </p:nvSpPr>
        <p:spPr>
          <a:xfrm>
            <a:off x="457200" y="1215637"/>
            <a:ext cx="8375100" cy="381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Arial"/>
                <a:ea typeface="Arial"/>
                <a:cs typeface="Arial"/>
                <a:sym typeface="Arial"/>
              </a:rPr>
              <a:t>Paul really likes Domos, so he buys </a:t>
            </a:r>
            <a:r>
              <a:rPr lang="en" sz="1400" b="1" i="0" u="none" strike="noStrike" cap="none">
                <a:solidFill>
                  <a:schemeClr val="dk1"/>
                </a:solidFill>
                <a:latin typeface="Consolas"/>
                <a:ea typeface="Consolas"/>
                <a:cs typeface="Consolas"/>
                <a:sym typeface="Consolas"/>
              </a:rPr>
              <a:t>n</a:t>
            </a:r>
            <a:r>
              <a:rPr lang="en" sz="1400" b="0" i="0" u="none" strike="noStrike" cap="none">
                <a:solidFill>
                  <a:schemeClr val="dk1"/>
                </a:solidFill>
                <a:latin typeface="Arial"/>
                <a:ea typeface="Arial"/>
                <a:cs typeface="Arial"/>
                <a:sym typeface="Arial"/>
              </a:rPr>
              <a:t> to start with. They multiply at the rate given by a function at every timestep. However, if the function does not increase the number of domos, use the most recent function that did. The starter function is </a:t>
            </a:r>
            <a:r>
              <a:rPr lang="en" sz="1400" b="0" i="0" u="none" strike="noStrike" cap="none">
                <a:solidFill>
                  <a:schemeClr val="dk1"/>
                </a:solidFill>
                <a:latin typeface="Consolas"/>
                <a:ea typeface="Consolas"/>
                <a:cs typeface="Consolas"/>
                <a:sym typeface="Consolas"/>
              </a:rPr>
              <a:t>lambda x: x * 2</a:t>
            </a:r>
            <a:r>
              <a:rPr lang="en" sz="1400" b="0" i="0" u="none" strike="noStrike" cap="none">
                <a:solidFill>
                  <a:schemeClr val="dk1"/>
                </a:solidFill>
                <a:latin typeface="Arial"/>
                <a:ea typeface="Arial"/>
                <a:cs typeface="Arial"/>
                <a:sym typeface="Arial"/>
              </a:rPr>
              <a:t>. When the number is greater than or equal to the capacity of his home, he gives 9/10 away to his beloved students. (It requires 1 timestep to give away 9/10 of the domos.)</a:t>
            </a:r>
            <a:endParaRPr/>
          </a:p>
          <a:p>
            <a:pPr marL="0" marR="0" lvl="0" indent="0" algn="l" rtl="0">
              <a:lnSpc>
                <a:spcPct val="100000"/>
              </a:lnSpc>
              <a:spcBef>
                <a:spcPts val="0"/>
              </a:spcBef>
              <a:spcAft>
                <a:spcPts val="0"/>
              </a:spcAft>
              <a:buClr>
                <a:schemeClr val="dk1"/>
              </a:buClr>
              <a:buFont typeface="Arial"/>
              <a:buNone/>
            </a:pP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domo_population(n, capacity):</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&gt;&gt;&gt; timestep = domo_population(5, 40)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&gt;&gt;&gt; timestep(lambda x: x - 10)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10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&gt;&gt;&gt; timestep(lambda x: x * 4)</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40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&gt;&gt;&gt; timestep(lambda x: x * 3)</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4</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p:txBody>
      </p:sp>
      <p:sp>
        <p:nvSpPr>
          <p:cNvPr id="648" name="Google Shape;648;p10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Nonlocal: Domo Population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Box &amp; Pointer Diagram!</a:t>
            </a:r>
            <a:endParaRPr/>
          </a:p>
        </p:txBody>
      </p:sp>
      <p:sp>
        <p:nvSpPr>
          <p:cNvPr id="172" name="Google Shape;172;p3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Consolas"/>
                <a:ea typeface="Consolas"/>
                <a:cs typeface="Consolas"/>
                <a:sym typeface="Consolas"/>
              </a:rPr>
              <a:t>r = ([1, 2, 1, 2],)</a:t>
            </a:r>
            <a:endParaRPr/>
          </a:p>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Consolas"/>
                <a:ea typeface="Consolas"/>
                <a:cs typeface="Consolas"/>
                <a:sym typeface="Consolas"/>
              </a:rPr>
              <a:t>s = list(r)</a:t>
            </a:r>
            <a:endParaRPr/>
          </a:p>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Consolas"/>
                <a:ea typeface="Consolas"/>
                <a:cs typeface="Consolas"/>
                <a:sym typeface="Consolas"/>
              </a:rPr>
              <a:t>t = r</a:t>
            </a:r>
            <a:endParaRPr/>
          </a:p>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Consolas"/>
                <a:ea typeface="Consolas"/>
                <a:cs typeface="Consolas"/>
                <a:sym typeface="Consolas"/>
              </a:rPr>
              <a:t>r[0][2] = t[0]</a:t>
            </a:r>
            <a:endParaRPr/>
          </a:p>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Consolas"/>
                <a:ea typeface="Consolas"/>
                <a:cs typeface="Consolas"/>
                <a:sym typeface="Consolas"/>
              </a:rPr>
              <a:t>s[0] = r[0][1:]</a:t>
            </a:r>
            <a:endParaRPr/>
          </a:p>
          <a:p>
            <a:pPr marL="0" marR="0" lvl="0" indent="0" algn="l" rtl="0">
              <a:lnSpc>
                <a:spcPct val="100000"/>
              </a:lnSpc>
              <a:spcBef>
                <a:spcPts val="0"/>
              </a:spcBef>
              <a:spcAft>
                <a:spcPts val="0"/>
              </a:spcAft>
              <a:buClr>
                <a:schemeClr val="dk1"/>
              </a:buClr>
              <a:buFont typeface="Arial"/>
              <a:buNone/>
            </a:pPr>
            <a:r>
              <a:rPr lang="en" sz="3000" b="0" i="0" u="none" strike="noStrike" cap="none">
                <a:solidFill>
                  <a:schemeClr val="dk1"/>
                </a:solidFill>
                <a:latin typeface="Consolas"/>
                <a:ea typeface="Consolas"/>
                <a:cs typeface="Consolas"/>
                <a:sym typeface="Consolas"/>
              </a:rPr>
              <a:t>s[0][1][2][3] = 4</a:t>
            </a:r>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Shape 652"/>
        <p:cNvGrpSpPr/>
        <p:nvPr/>
      </p:nvGrpSpPr>
      <p:grpSpPr>
        <a:xfrm>
          <a:off x="0" y="0"/>
          <a:ext cx="0" cy="0"/>
          <a:chOff x="0" y="0"/>
          <a:chExt cx="0" cy="0"/>
        </a:xfrm>
      </p:grpSpPr>
      <p:sp>
        <p:nvSpPr>
          <p:cNvPr id="653" name="Google Shape;653;p106"/>
          <p:cNvSpPr txBox="1">
            <a:spLocks noGrp="1"/>
          </p:cNvSpPr>
          <p:nvPr>
            <p:ph type="body" idx="1"/>
          </p:nvPr>
        </p:nvSpPr>
        <p:spPr>
          <a:xfrm>
            <a:off x="457200" y="1212562"/>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1" i="0" u="none" strike="noStrike" cap="none">
                <a:solidFill>
                  <a:schemeClr val="dk1"/>
                </a:solidFill>
                <a:latin typeface="Consolas"/>
                <a:ea typeface="Consolas"/>
                <a:cs typeface="Consolas"/>
                <a:sym typeface="Consolas"/>
              </a:rPr>
              <a:t>def </a:t>
            </a:r>
            <a:r>
              <a:rPr lang="en" sz="1400" b="0" i="0" u="none" strike="noStrike" cap="none">
                <a:solidFill>
                  <a:schemeClr val="dk1"/>
                </a:solidFill>
                <a:latin typeface="Consolas"/>
                <a:ea typeface="Consolas"/>
                <a:cs typeface="Consolas"/>
                <a:sym typeface="Consolas"/>
              </a:rPr>
              <a:t>domo_population(n, capacity):</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FF0000"/>
                </a:solidFill>
                <a:latin typeface="Consolas"/>
                <a:ea typeface="Consolas"/>
                <a:cs typeface="Consolas"/>
                <a:sym typeface="Consolas"/>
              </a:rPr>
              <a:t>increase = lambda x: x * 2</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1" i="0" u="none" strike="noStrike" cap="none">
                <a:solidFill>
                  <a:srgbClr val="FF0000"/>
                </a:solidFill>
                <a:latin typeface="Consolas"/>
                <a:ea typeface="Consolas"/>
                <a:cs typeface="Consolas"/>
                <a:sym typeface="Consolas"/>
              </a:rPr>
              <a:t>def </a:t>
            </a:r>
            <a:r>
              <a:rPr lang="en" sz="1400" b="0" i="0" u="none" strike="noStrike" cap="none">
                <a:solidFill>
                  <a:srgbClr val="FF0000"/>
                </a:solidFill>
                <a:latin typeface="Consolas"/>
                <a:ea typeface="Consolas"/>
                <a:cs typeface="Consolas"/>
                <a:sym typeface="Consolas"/>
              </a:rPr>
              <a:t>timestep(fn):</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1" i="0" u="none" strike="noStrike" cap="none">
                <a:solidFill>
                  <a:srgbClr val="FF0000"/>
                </a:solidFill>
                <a:latin typeface="Consolas"/>
                <a:ea typeface="Consolas"/>
                <a:cs typeface="Consolas"/>
                <a:sym typeface="Consolas"/>
              </a:rPr>
              <a:t>nonlocal </a:t>
            </a:r>
            <a:r>
              <a:rPr lang="en" sz="1400" b="0" i="0" u="none" strike="noStrike" cap="none">
                <a:solidFill>
                  <a:srgbClr val="FF0000"/>
                </a:solidFill>
                <a:latin typeface="Consolas"/>
                <a:ea typeface="Consolas"/>
                <a:cs typeface="Consolas"/>
                <a:sym typeface="Consolas"/>
              </a:rPr>
              <a:t>increase, n</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1" i="0" u="none" strike="noStrike" cap="none">
                <a:solidFill>
                  <a:srgbClr val="FF0000"/>
                </a:solidFill>
                <a:latin typeface="Consolas"/>
                <a:ea typeface="Consolas"/>
                <a:cs typeface="Consolas"/>
                <a:sym typeface="Consolas"/>
              </a:rPr>
              <a:t>if </a:t>
            </a:r>
            <a:r>
              <a:rPr lang="en" sz="1400" b="0" i="0" u="none" strike="noStrike" cap="none">
                <a:solidFill>
                  <a:srgbClr val="FF0000"/>
                </a:solidFill>
                <a:latin typeface="Consolas"/>
                <a:ea typeface="Consolas"/>
                <a:cs typeface="Consolas"/>
                <a:sym typeface="Consolas"/>
              </a:rPr>
              <a:t>fn(n) &gt; n: # determine whether or not fn increases n</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increase = fn</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1" i="0" u="none" strike="noStrike" cap="none">
                <a:solidFill>
                  <a:srgbClr val="FF0000"/>
                </a:solidFill>
                <a:latin typeface="Consolas"/>
                <a:ea typeface="Consolas"/>
                <a:cs typeface="Consolas"/>
                <a:sym typeface="Consolas"/>
              </a:rPr>
              <a:t>if </a:t>
            </a:r>
            <a:r>
              <a:rPr lang="en" sz="1400" b="0" i="0" u="none" strike="noStrike" cap="none">
                <a:solidFill>
                  <a:srgbClr val="FF0000"/>
                </a:solidFill>
                <a:latin typeface="Consolas"/>
                <a:ea typeface="Consolas"/>
                <a:cs typeface="Consolas"/>
                <a:sym typeface="Consolas"/>
              </a:rPr>
              <a:t>n &lt; capacity:</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n = increase(n)</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1" i="0" u="none" strike="noStrike" cap="none">
                <a:solidFill>
                  <a:srgbClr val="FF0000"/>
                </a:solidFill>
                <a:latin typeface="Consolas"/>
                <a:ea typeface="Consolas"/>
                <a:cs typeface="Consolas"/>
                <a:sym typeface="Consolas"/>
              </a:rPr>
              <a:t>else</a:t>
            </a:r>
            <a:r>
              <a:rPr lang="en" sz="1400" b="0" i="0" u="none" strike="noStrike" cap="none">
                <a:solidFill>
                  <a:srgbClr val="FF0000"/>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n = n // 10 # don't increase if too many</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1" i="0" u="none" strike="noStrike" cap="none">
                <a:solidFill>
                  <a:srgbClr val="FF0000"/>
                </a:solidFill>
                <a:latin typeface="Consolas"/>
                <a:ea typeface="Consolas"/>
                <a:cs typeface="Consolas"/>
                <a:sym typeface="Consolas"/>
              </a:rPr>
              <a:t>return </a:t>
            </a:r>
            <a:r>
              <a:rPr lang="en" sz="1400" b="0" i="0" u="none" strike="noStrike" cap="none">
                <a:solidFill>
                  <a:srgbClr val="FF0000"/>
                </a:solidFill>
                <a:latin typeface="Consolas"/>
                <a:ea typeface="Consolas"/>
                <a:cs typeface="Consolas"/>
                <a:sym typeface="Consolas"/>
              </a:rPr>
              <a:t>n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1" i="0" u="none" strike="noStrike" cap="none">
                <a:solidFill>
                  <a:srgbClr val="FF0000"/>
                </a:solidFill>
                <a:latin typeface="Consolas"/>
                <a:ea typeface="Consolas"/>
                <a:cs typeface="Consolas"/>
                <a:sym typeface="Consolas"/>
              </a:rPr>
              <a:t>return </a:t>
            </a:r>
            <a:r>
              <a:rPr lang="en" sz="1400" b="0" i="0" u="none" strike="noStrike" cap="none">
                <a:solidFill>
                  <a:srgbClr val="FF0000"/>
                </a:solidFill>
                <a:latin typeface="Consolas"/>
                <a:ea typeface="Consolas"/>
                <a:cs typeface="Consolas"/>
                <a:sym typeface="Consolas"/>
              </a:rPr>
              <a:t>timestep</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endParaRPr/>
          </a:p>
        </p:txBody>
      </p:sp>
      <p:sp>
        <p:nvSpPr>
          <p:cNvPr id="654" name="Google Shape;654;p10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Nonlocal: Domo Population (Soln.)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0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Break</a:t>
            </a:r>
            <a:endParaRPr/>
          </a:p>
        </p:txBody>
      </p:sp>
      <p:sp>
        <p:nvSpPr>
          <p:cNvPr id="660" name="Google Shape;660;p10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hkn.mu/feedback</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08"/>
          <p:cNvSpPr txBox="1">
            <a:spLocks noGrp="1"/>
          </p:cNvSpPr>
          <p:nvPr>
            <p:ph type="title" idx="4294967295"/>
          </p:nvPr>
        </p:nvSpPr>
        <p:spPr>
          <a:xfrm>
            <a:off x="329400" y="1971065"/>
            <a:ext cx="8229600" cy="857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Font typeface="Arial"/>
              <a:buNone/>
            </a:pPr>
            <a:r>
              <a:rPr lang="en" sz="3600" b="1" i="0" u="none" strike="noStrike" cap="none">
                <a:solidFill>
                  <a:schemeClr val="accent1"/>
                </a:solidFill>
                <a:latin typeface="Arial"/>
                <a:ea typeface="Arial"/>
                <a:cs typeface="Arial"/>
                <a:sym typeface="Arial"/>
              </a:rPr>
              <a:t>   Object-Oriented Programming</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10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Person</a:t>
            </a:r>
            <a:endParaRPr/>
          </a:p>
        </p:txBody>
      </p:sp>
      <p:sp>
        <p:nvSpPr>
          <p:cNvPr id="671" name="Google Shape;671;p109"/>
          <p:cNvSpPr txBox="1">
            <a:spLocks noGrp="1"/>
          </p:cNvSpPr>
          <p:nvPr>
            <p:ph type="body" idx="1"/>
          </p:nvPr>
        </p:nvSpPr>
        <p:spPr>
          <a:xfrm>
            <a:off x="457200" y="1200150"/>
            <a:ext cx="40107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Person(object):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num_people = 0</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Person.num_people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has_birthday(self):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self.age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self.age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greet(self):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"Hi, I'm " + self.name</a:t>
            </a:r>
            <a:endParaRPr/>
          </a:p>
        </p:txBody>
      </p:sp>
      <p:sp>
        <p:nvSpPr>
          <p:cNvPr id="672" name="Google Shape;672;p109"/>
          <p:cNvSpPr txBox="1">
            <a:spLocks noGrp="1"/>
          </p:cNvSpPr>
          <p:nvPr>
            <p:ph type="body" idx="1"/>
          </p:nvPr>
        </p:nvSpPr>
        <p:spPr>
          <a:xfrm>
            <a:off x="4424800" y="1047750"/>
            <a:ext cx="45633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 = Person('John Denero', 8341)</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This calls __init__.</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p.greet()</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"Hi, I'm John Denero"</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&gt;&gt;&gt; p.has_birthday()</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8342</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Person.has_birthday()</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has_birthday() missing 1 required argument: 'self'</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Person.has_birthday(p)</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8343</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Person.num_people</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1</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p.num_people</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2">
                                            <p:txEl>
                                              <p:pRg st="0" end="0"/>
                                            </p:txEl>
                                          </p:spTgt>
                                        </p:tgtEl>
                                        <p:attrNameLst>
                                          <p:attrName>style.visibility</p:attrName>
                                        </p:attrNameLst>
                                      </p:cBhvr>
                                      <p:to>
                                        <p:strVal val="visible"/>
                                      </p:to>
                                    </p:set>
                                    <p:anim calcmode="lin" valueType="num">
                                      <p:cBhvr additive="base">
                                        <p:cTn id="7" dur="1"/>
                                        <p:tgtEl>
                                          <p:spTgt spid="67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72">
                                            <p:txEl>
                                              <p:pRg st="1" end="1"/>
                                            </p:txEl>
                                          </p:spTgt>
                                        </p:tgtEl>
                                        <p:attrNameLst>
                                          <p:attrName>style.visibility</p:attrName>
                                        </p:attrNameLst>
                                      </p:cBhvr>
                                      <p:to>
                                        <p:strVal val="visible"/>
                                      </p:to>
                                    </p:set>
                                    <p:anim calcmode="lin" valueType="num">
                                      <p:cBhvr additive="base">
                                        <p:cTn id="12" dur="1"/>
                                        <p:tgtEl>
                                          <p:spTgt spid="67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72">
                                            <p:txEl>
                                              <p:pRg st="2" end="2"/>
                                            </p:txEl>
                                          </p:spTgt>
                                        </p:tgtEl>
                                        <p:attrNameLst>
                                          <p:attrName>style.visibility</p:attrName>
                                        </p:attrNameLst>
                                      </p:cBhvr>
                                      <p:to>
                                        <p:strVal val="visible"/>
                                      </p:to>
                                    </p:set>
                                    <p:anim calcmode="lin" valueType="num">
                                      <p:cBhvr additive="base">
                                        <p:cTn id="17" dur="1"/>
                                        <p:tgtEl>
                                          <p:spTgt spid="67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72">
                                            <p:txEl>
                                              <p:pRg st="3" end="3"/>
                                            </p:txEl>
                                          </p:spTgt>
                                        </p:tgtEl>
                                        <p:attrNameLst>
                                          <p:attrName>style.visibility</p:attrName>
                                        </p:attrNameLst>
                                      </p:cBhvr>
                                      <p:to>
                                        <p:strVal val="visible"/>
                                      </p:to>
                                    </p:set>
                                    <p:anim calcmode="lin" valueType="num">
                                      <p:cBhvr additive="base">
                                        <p:cTn id="22" dur="1"/>
                                        <p:tgtEl>
                                          <p:spTgt spid="67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72">
                                            <p:txEl>
                                              <p:pRg st="4" end="4"/>
                                            </p:txEl>
                                          </p:spTgt>
                                        </p:tgtEl>
                                        <p:attrNameLst>
                                          <p:attrName>style.visibility</p:attrName>
                                        </p:attrNameLst>
                                      </p:cBhvr>
                                      <p:to>
                                        <p:strVal val="visible"/>
                                      </p:to>
                                    </p:set>
                                    <p:anim calcmode="lin" valueType="num">
                                      <p:cBhvr additive="base">
                                        <p:cTn id="27" dur="1"/>
                                        <p:tgtEl>
                                          <p:spTgt spid="67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672">
                                            <p:txEl>
                                              <p:pRg st="5" end="5"/>
                                            </p:txEl>
                                          </p:spTgt>
                                        </p:tgtEl>
                                        <p:attrNameLst>
                                          <p:attrName>style.visibility</p:attrName>
                                        </p:attrNameLst>
                                      </p:cBhvr>
                                      <p:to>
                                        <p:strVal val="visible"/>
                                      </p:to>
                                    </p:set>
                                    <p:anim calcmode="lin" valueType="num">
                                      <p:cBhvr additive="base">
                                        <p:cTn id="32" dur="1"/>
                                        <p:tgtEl>
                                          <p:spTgt spid="672">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72">
                                            <p:txEl>
                                              <p:pRg st="6" end="6"/>
                                            </p:txEl>
                                          </p:spTgt>
                                        </p:tgtEl>
                                        <p:attrNameLst>
                                          <p:attrName>style.visibility</p:attrName>
                                        </p:attrNameLst>
                                      </p:cBhvr>
                                      <p:to>
                                        <p:strVal val="visible"/>
                                      </p:to>
                                    </p:set>
                                    <p:anim calcmode="lin" valueType="num">
                                      <p:cBhvr additive="base">
                                        <p:cTn id="37" dur="1"/>
                                        <p:tgtEl>
                                          <p:spTgt spid="672">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672">
                                            <p:txEl>
                                              <p:pRg st="7" end="7"/>
                                            </p:txEl>
                                          </p:spTgt>
                                        </p:tgtEl>
                                        <p:attrNameLst>
                                          <p:attrName>style.visibility</p:attrName>
                                        </p:attrNameLst>
                                      </p:cBhvr>
                                      <p:to>
                                        <p:strVal val="visible"/>
                                      </p:to>
                                    </p:set>
                                    <p:anim calcmode="lin" valueType="num">
                                      <p:cBhvr additive="base">
                                        <p:cTn id="42" dur="1"/>
                                        <p:tgtEl>
                                          <p:spTgt spid="672">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672">
                                            <p:txEl>
                                              <p:pRg st="8" end="8"/>
                                            </p:txEl>
                                          </p:spTgt>
                                        </p:tgtEl>
                                        <p:attrNameLst>
                                          <p:attrName>style.visibility</p:attrName>
                                        </p:attrNameLst>
                                      </p:cBhvr>
                                      <p:to>
                                        <p:strVal val="visible"/>
                                      </p:to>
                                    </p:set>
                                    <p:anim calcmode="lin" valueType="num">
                                      <p:cBhvr additive="base">
                                        <p:cTn id="47" dur="1"/>
                                        <p:tgtEl>
                                          <p:spTgt spid="672">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672">
                                            <p:txEl>
                                              <p:pRg st="9" end="9"/>
                                            </p:txEl>
                                          </p:spTgt>
                                        </p:tgtEl>
                                        <p:attrNameLst>
                                          <p:attrName>style.visibility</p:attrName>
                                        </p:attrNameLst>
                                      </p:cBhvr>
                                      <p:to>
                                        <p:strVal val="visible"/>
                                      </p:to>
                                    </p:set>
                                    <p:anim calcmode="lin" valueType="num">
                                      <p:cBhvr additive="base">
                                        <p:cTn id="52" dur="1"/>
                                        <p:tgtEl>
                                          <p:spTgt spid="672">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672">
                                            <p:txEl>
                                              <p:pRg st="10" end="10"/>
                                            </p:txEl>
                                          </p:spTgt>
                                        </p:tgtEl>
                                        <p:attrNameLst>
                                          <p:attrName>style.visibility</p:attrName>
                                        </p:attrNameLst>
                                      </p:cBhvr>
                                      <p:to>
                                        <p:strVal val="visible"/>
                                      </p:to>
                                    </p:set>
                                    <p:anim calcmode="lin" valueType="num">
                                      <p:cBhvr additive="base">
                                        <p:cTn id="57" dur="1"/>
                                        <p:tgtEl>
                                          <p:spTgt spid="672">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672">
                                            <p:txEl>
                                              <p:pRg st="11" end="11"/>
                                            </p:txEl>
                                          </p:spTgt>
                                        </p:tgtEl>
                                        <p:attrNameLst>
                                          <p:attrName>style.visibility</p:attrName>
                                        </p:attrNameLst>
                                      </p:cBhvr>
                                      <p:to>
                                        <p:strVal val="visible"/>
                                      </p:to>
                                    </p:set>
                                    <p:anim calcmode="lin" valueType="num">
                                      <p:cBhvr additive="base">
                                        <p:cTn id="62" dur="1"/>
                                        <p:tgtEl>
                                          <p:spTgt spid="672">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672">
                                            <p:txEl>
                                              <p:pRg st="12" end="12"/>
                                            </p:txEl>
                                          </p:spTgt>
                                        </p:tgtEl>
                                        <p:attrNameLst>
                                          <p:attrName>style.visibility</p:attrName>
                                        </p:attrNameLst>
                                      </p:cBhvr>
                                      <p:to>
                                        <p:strVal val="visible"/>
                                      </p:to>
                                    </p:set>
                                    <p:anim calcmode="lin" valueType="num">
                                      <p:cBhvr additive="base">
                                        <p:cTn id="67" dur="1"/>
                                        <p:tgtEl>
                                          <p:spTgt spid="672">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672">
                                            <p:txEl>
                                              <p:pRg st="13" end="13"/>
                                            </p:txEl>
                                          </p:spTgt>
                                        </p:tgtEl>
                                        <p:attrNameLst>
                                          <p:attrName>style.visibility</p:attrName>
                                        </p:attrNameLst>
                                      </p:cBhvr>
                                      <p:to>
                                        <p:strVal val="visible"/>
                                      </p:to>
                                    </p:set>
                                    <p:anim calcmode="lin" valueType="num">
                                      <p:cBhvr additive="base">
                                        <p:cTn id="72" dur="1"/>
                                        <p:tgtEl>
                                          <p:spTgt spid="672">
                                            <p:txEl>
                                              <p:pRg st="13" end="1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1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How Property Lookup Works</a:t>
            </a:r>
            <a:endParaRPr/>
          </a:p>
        </p:txBody>
      </p:sp>
      <p:sp>
        <p:nvSpPr>
          <p:cNvPr id="678" name="Google Shape;678;p110"/>
          <p:cNvSpPr txBox="1">
            <a:spLocks noGrp="1"/>
          </p:cNvSpPr>
          <p:nvPr>
            <p:ph type="body" idx="1"/>
          </p:nvPr>
        </p:nvSpPr>
        <p:spPr>
          <a:xfrm>
            <a:off x="154950" y="1208800"/>
            <a:ext cx="88341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What does Python do when it sees “p.has_birthday”?</a:t>
            </a:r>
            <a:endParaRPr/>
          </a:p>
          <a:p>
            <a:pPr marL="457200" marR="0" lvl="0" indent="-38100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Arial"/>
                <a:ea typeface="Arial"/>
                <a:cs typeface="Arial"/>
                <a:sym typeface="Arial"/>
              </a:rPr>
              <a:t>Checks if “has_birthday” is a property of the instance p</a:t>
            </a:r>
            <a:endParaRPr/>
          </a:p>
          <a:p>
            <a:pPr marL="457200" marR="0" lvl="0" indent="-38100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Arial"/>
                <a:ea typeface="Arial"/>
                <a:cs typeface="Arial"/>
                <a:sym typeface="Arial"/>
              </a:rPr>
              <a:t>If not found in p, checks if it is a property of the class Person</a:t>
            </a:r>
            <a:endParaRPr/>
          </a:p>
          <a:p>
            <a:pPr marL="914400" marR="0" lvl="1" indent="-342900" algn="l" rtl="0">
              <a:lnSpc>
                <a:spcPct val="100000"/>
              </a:lnSpc>
              <a:spcBef>
                <a:spcPts val="0"/>
              </a:spcBef>
              <a:spcAft>
                <a:spcPts val="0"/>
              </a:spcAft>
              <a:buClr>
                <a:schemeClr val="dk1"/>
              </a:buClr>
              <a:buSzPts val="2400"/>
              <a:buFont typeface="Arial"/>
              <a:buAutoNum type="alphaLcPeriod"/>
            </a:pPr>
            <a:r>
              <a:rPr lang="en" sz="1800" b="0" i="0" u="none" strike="noStrike" cap="none">
                <a:solidFill>
                  <a:schemeClr val="dk1"/>
                </a:solidFill>
                <a:latin typeface="Arial"/>
                <a:ea typeface="Arial"/>
                <a:cs typeface="Arial"/>
                <a:sym typeface="Arial"/>
              </a:rPr>
              <a:t>If it finds “has_birthday” here and it is a function, it binds the first parameter (self) to p. The resulting function takes one less parameter and is called a “bound method”</a:t>
            </a:r>
            <a:br>
              <a:rPr lang="en" sz="2400" b="0" i="0" u="none" strike="noStrike" cap="none">
                <a:solidFill>
                  <a:schemeClr val="dk1"/>
                </a:solidFill>
                <a:latin typeface="Arial"/>
                <a:ea typeface="Arial"/>
                <a:cs typeface="Arial"/>
                <a:sym typeface="Arial"/>
              </a:rPr>
            </a:br>
            <a:endParaRPr/>
          </a:p>
          <a:p>
            <a:pPr marL="457200" marR="0" lvl="0" indent="-38100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Arial"/>
                <a:ea typeface="Arial"/>
                <a:cs typeface="Arial"/>
                <a:sym typeface="Arial"/>
              </a:rPr>
              <a:t>If not found, raise AttributeError</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1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How Property Lookup Works</a:t>
            </a:r>
            <a:endParaRPr/>
          </a:p>
        </p:txBody>
      </p:sp>
      <p:sp>
        <p:nvSpPr>
          <p:cNvPr id="684" name="Google Shape;684;p111"/>
          <p:cNvSpPr txBox="1">
            <a:spLocks noGrp="1"/>
          </p:cNvSpPr>
          <p:nvPr>
            <p:ph type="body" idx="1"/>
          </p:nvPr>
        </p:nvSpPr>
        <p:spPr>
          <a:xfrm>
            <a:off x="457200" y="1200150"/>
            <a:ext cx="86349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What does Python do when it sees “Person.has_birthday”?</a:t>
            </a:r>
            <a:endParaRPr/>
          </a:p>
          <a:p>
            <a:pPr marL="457200" marR="0" lvl="0" indent="-38100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Arial"/>
                <a:ea typeface="Arial"/>
                <a:cs typeface="Arial"/>
                <a:sym typeface="Arial"/>
              </a:rPr>
              <a:t>Checks if “has_birthday” is a property of the class Person</a:t>
            </a:r>
            <a:endParaRPr/>
          </a:p>
          <a:p>
            <a:pPr marL="914400" marR="0" lvl="1" indent="-228600" algn="l" rtl="0">
              <a:lnSpc>
                <a:spcPct val="100000"/>
              </a:lnSpc>
              <a:spcBef>
                <a:spcPts val="0"/>
              </a:spcBef>
              <a:spcAft>
                <a:spcPts val="0"/>
              </a:spcAft>
              <a:buClr>
                <a:schemeClr val="dk1"/>
              </a:buClr>
              <a:buSzPts val="2400"/>
              <a:buFont typeface="Arial"/>
              <a:buAutoNum type="alphaLcPeriod"/>
            </a:pPr>
            <a:r>
              <a:rPr lang="en" sz="2400" b="0" i="0" u="none" strike="noStrike" cap="none">
                <a:solidFill>
                  <a:schemeClr val="dk1"/>
                </a:solidFill>
                <a:latin typeface="Arial"/>
                <a:ea typeface="Arial"/>
                <a:cs typeface="Arial"/>
                <a:sym typeface="Arial"/>
              </a:rPr>
              <a:t>Even if it is a function, the first parameter is </a:t>
            </a:r>
            <a:r>
              <a:rPr lang="en" sz="2400" b="1" i="0" u="none" strike="noStrike" cap="none">
                <a:solidFill>
                  <a:schemeClr val="dk1"/>
                </a:solidFill>
                <a:latin typeface="Arial"/>
                <a:ea typeface="Arial"/>
                <a:cs typeface="Arial"/>
                <a:sym typeface="Arial"/>
              </a:rPr>
              <a:t>not</a:t>
            </a:r>
            <a:r>
              <a:rPr lang="en" sz="2400" b="0" i="0" u="none" strike="noStrike" cap="none">
                <a:solidFill>
                  <a:schemeClr val="dk1"/>
                </a:solidFill>
                <a:latin typeface="Arial"/>
                <a:ea typeface="Arial"/>
                <a:cs typeface="Arial"/>
                <a:sym typeface="Arial"/>
              </a:rPr>
              <a:t> bound to anything!</a:t>
            </a:r>
            <a:br>
              <a:rPr lang="en" sz="2400" b="0" i="0" u="none" strike="noStrike" cap="none">
                <a:solidFill>
                  <a:schemeClr val="dk1"/>
                </a:solidFill>
                <a:latin typeface="Arial"/>
                <a:ea typeface="Arial"/>
                <a:cs typeface="Arial"/>
                <a:sym typeface="Arial"/>
              </a:rPr>
            </a:br>
            <a:endParaRPr/>
          </a:p>
          <a:p>
            <a:pPr marL="457200" marR="0" lvl="0" indent="-381000" algn="l" rtl="0">
              <a:lnSpc>
                <a:spcPct val="100000"/>
              </a:lnSpc>
              <a:spcBef>
                <a:spcPts val="0"/>
              </a:spcBef>
              <a:spcAft>
                <a:spcPts val="0"/>
              </a:spcAft>
              <a:buClr>
                <a:schemeClr val="dk1"/>
              </a:buClr>
              <a:buSzPts val="2400"/>
              <a:buFont typeface="Arial"/>
              <a:buAutoNum type="arabicPeriod"/>
            </a:pPr>
            <a:r>
              <a:rPr lang="en" sz="2400" b="0" i="0" u="none" strike="noStrike" cap="none">
                <a:solidFill>
                  <a:schemeClr val="dk1"/>
                </a:solidFill>
                <a:latin typeface="Arial"/>
                <a:ea typeface="Arial"/>
                <a:cs typeface="Arial"/>
                <a:sym typeface="Arial"/>
              </a:rPr>
              <a:t>If not found, raise AttributeError</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11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Person, revisited #1</a:t>
            </a:r>
            <a:endParaRPr/>
          </a:p>
        </p:txBody>
      </p:sp>
      <p:sp>
        <p:nvSpPr>
          <p:cNvPr id="690" name="Google Shape;690;p112"/>
          <p:cNvSpPr txBox="1">
            <a:spLocks noGrp="1"/>
          </p:cNvSpPr>
          <p:nvPr>
            <p:ph type="body" idx="1"/>
          </p:nvPr>
        </p:nvSpPr>
        <p:spPr>
          <a:xfrm>
            <a:off x="457200" y="1200150"/>
            <a:ext cx="40107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Person(object):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num_people = 0</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Person.num_people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has_birthday(self):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self.age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self.age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greet(self):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"Hi, I'm " + self.name</a:t>
            </a:r>
            <a:endParaRPr/>
          </a:p>
        </p:txBody>
      </p:sp>
      <p:sp>
        <p:nvSpPr>
          <p:cNvPr id="691" name="Google Shape;691;p112"/>
          <p:cNvSpPr txBox="1">
            <a:spLocks noGrp="1"/>
          </p:cNvSpPr>
          <p:nvPr>
            <p:ph type="body" idx="1"/>
          </p:nvPr>
        </p:nvSpPr>
        <p:spPr>
          <a:xfrm>
            <a:off x="4424800" y="1047750"/>
            <a:ext cx="45633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 = Person('John Denero', 8341)</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This calls __init__.</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p.greet()</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"Hi, I'm John Denero"</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&gt;&gt;&gt; p.has_birthday()</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8342</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Person.has_birthday()</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has_birthday() missing 1 required argument: 'self'</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Person.has_birthday(p)</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8343</a:t>
            </a:r>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p.has_birthday() and Person.has_birthday(p) do the same thing!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1">
                                            <p:txEl>
                                              <p:pRg st="0" end="0"/>
                                            </p:txEl>
                                          </p:spTgt>
                                        </p:tgtEl>
                                        <p:attrNameLst>
                                          <p:attrName>style.visibility</p:attrName>
                                        </p:attrNameLst>
                                      </p:cBhvr>
                                      <p:to>
                                        <p:strVal val="visible"/>
                                      </p:to>
                                    </p:set>
                                    <p:anim calcmode="lin" valueType="num">
                                      <p:cBhvr additive="base">
                                        <p:cTn id="7" dur="1"/>
                                        <p:tgtEl>
                                          <p:spTgt spid="69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91">
                                            <p:txEl>
                                              <p:pRg st="1" end="1"/>
                                            </p:txEl>
                                          </p:spTgt>
                                        </p:tgtEl>
                                        <p:attrNameLst>
                                          <p:attrName>style.visibility</p:attrName>
                                        </p:attrNameLst>
                                      </p:cBhvr>
                                      <p:to>
                                        <p:strVal val="visible"/>
                                      </p:to>
                                    </p:set>
                                    <p:anim calcmode="lin" valueType="num">
                                      <p:cBhvr additive="base">
                                        <p:cTn id="12" dur="1"/>
                                        <p:tgtEl>
                                          <p:spTgt spid="69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91">
                                            <p:txEl>
                                              <p:pRg st="2" end="2"/>
                                            </p:txEl>
                                          </p:spTgt>
                                        </p:tgtEl>
                                        <p:attrNameLst>
                                          <p:attrName>style.visibility</p:attrName>
                                        </p:attrNameLst>
                                      </p:cBhvr>
                                      <p:to>
                                        <p:strVal val="visible"/>
                                      </p:to>
                                    </p:set>
                                    <p:anim calcmode="lin" valueType="num">
                                      <p:cBhvr additive="base">
                                        <p:cTn id="17" dur="1"/>
                                        <p:tgtEl>
                                          <p:spTgt spid="69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91">
                                            <p:txEl>
                                              <p:pRg st="3" end="3"/>
                                            </p:txEl>
                                          </p:spTgt>
                                        </p:tgtEl>
                                        <p:attrNameLst>
                                          <p:attrName>style.visibility</p:attrName>
                                        </p:attrNameLst>
                                      </p:cBhvr>
                                      <p:to>
                                        <p:strVal val="visible"/>
                                      </p:to>
                                    </p:set>
                                    <p:anim calcmode="lin" valueType="num">
                                      <p:cBhvr additive="base">
                                        <p:cTn id="22" dur="1"/>
                                        <p:tgtEl>
                                          <p:spTgt spid="69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91">
                                            <p:txEl>
                                              <p:pRg st="4" end="4"/>
                                            </p:txEl>
                                          </p:spTgt>
                                        </p:tgtEl>
                                        <p:attrNameLst>
                                          <p:attrName>style.visibility</p:attrName>
                                        </p:attrNameLst>
                                      </p:cBhvr>
                                      <p:to>
                                        <p:strVal val="visible"/>
                                      </p:to>
                                    </p:set>
                                    <p:anim calcmode="lin" valueType="num">
                                      <p:cBhvr additive="base">
                                        <p:cTn id="27" dur="1"/>
                                        <p:tgtEl>
                                          <p:spTgt spid="691">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691">
                                            <p:txEl>
                                              <p:pRg st="5" end="5"/>
                                            </p:txEl>
                                          </p:spTgt>
                                        </p:tgtEl>
                                        <p:attrNameLst>
                                          <p:attrName>style.visibility</p:attrName>
                                        </p:attrNameLst>
                                      </p:cBhvr>
                                      <p:to>
                                        <p:strVal val="visible"/>
                                      </p:to>
                                    </p:set>
                                    <p:anim calcmode="lin" valueType="num">
                                      <p:cBhvr additive="base">
                                        <p:cTn id="32" dur="1"/>
                                        <p:tgtEl>
                                          <p:spTgt spid="691">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91">
                                            <p:txEl>
                                              <p:pRg st="6" end="6"/>
                                            </p:txEl>
                                          </p:spTgt>
                                        </p:tgtEl>
                                        <p:attrNameLst>
                                          <p:attrName>style.visibility</p:attrName>
                                        </p:attrNameLst>
                                      </p:cBhvr>
                                      <p:to>
                                        <p:strVal val="visible"/>
                                      </p:to>
                                    </p:set>
                                    <p:anim calcmode="lin" valueType="num">
                                      <p:cBhvr additive="base">
                                        <p:cTn id="37" dur="1"/>
                                        <p:tgtEl>
                                          <p:spTgt spid="691">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691">
                                            <p:txEl>
                                              <p:pRg st="7" end="7"/>
                                            </p:txEl>
                                          </p:spTgt>
                                        </p:tgtEl>
                                        <p:attrNameLst>
                                          <p:attrName>style.visibility</p:attrName>
                                        </p:attrNameLst>
                                      </p:cBhvr>
                                      <p:to>
                                        <p:strVal val="visible"/>
                                      </p:to>
                                    </p:set>
                                    <p:anim calcmode="lin" valueType="num">
                                      <p:cBhvr additive="base">
                                        <p:cTn id="42" dur="1"/>
                                        <p:tgtEl>
                                          <p:spTgt spid="691">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691">
                                            <p:txEl>
                                              <p:pRg st="8" end="8"/>
                                            </p:txEl>
                                          </p:spTgt>
                                        </p:tgtEl>
                                        <p:attrNameLst>
                                          <p:attrName>style.visibility</p:attrName>
                                        </p:attrNameLst>
                                      </p:cBhvr>
                                      <p:to>
                                        <p:strVal val="visible"/>
                                      </p:to>
                                    </p:set>
                                    <p:anim calcmode="lin" valueType="num">
                                      <p:cBhvr additive="base">
                                        <p:cTn id="47" dur="1"/>
                                        <p:tgtEl>
                                          <p:spTgt spid="691">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691">
                                            <p:txEl>
                                              <p:pRg st="9" end="9"/>
                                            </p:txEl>
                                          </p:spTgt>
                                        </p:tgtEl>
                                        <p:attrNameLst>
                                          <p:attrName>style.visibility</p:attrName>
                                        </p:attrNameLst>
                                      </p:cBhvr>
                                      <p:to>
                                        <p:strVal val="visible"/>
                                      </p:to>
                                    </p:set>
                                    <p:anim calcmode="lin" valueType="num">
                                      <p:cBhvr additive="base">
                                        <p:cTn id="52" dur="1"/>
                                        <p:tgtEl>
                                          <p:spTgt spid="691">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691">
                                            <p:txEl>
                                              <p:pRg st="10" end="10"/>
                                            </p:txEl>
                                          </p:spTgt>
                                        </p:tgtEl>
                                        <p:attrNameLst>
                                          <p:attrName>style.visibility</p:attrName>
                                        </p:attrNameLst>
                                      </p:cBhvr>
                                      <p:to>
                                        <p:strVal val="visible"/>
                                      </p:to>
                                    </p:set>
                                    <p:anim calcmode="lin" valueType="num">
                                      <p:cBhvr additive="base">
                                        <p:cTn id="57" dur="1"/>
                                        <p:tgtEl>
                                          <p:spTgt spid="691">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691">
                                            <p:txEl>
                                              <p:pRg st="11" end="11"/>
                                            </p:txEl>
                                          </p:spTgt>
                                        </p:tgtEl>
                                        <p:attrNameLst>
                                          <p:attrName>style.visibility</p:attrName>
                                        </p:attrNameLst>
                                      </p:cBhvr>
                                      <p:to>
                                        <p:strVal val="visible"/>
                                      </p:to>
                                    </p:set>
                                    <p:anim calcmode="lin" valueType="num">
                                      <p:cBhvr additive="base">
                                        <p:cTn id="62" dur="1"/>
                                        <p:tgtEl>
                                          <p:spTgt spid="691">
                                            <p:txEl>
                                              <p:pRg st="11" end="1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1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Person, revisited #2</a:t>
            </a:r>
            <a:endParaRPr/>
          </a:p>
        </p:txBody>
      </p:sp>
      <p:sp>
        <p:nvSpPr>
          <p:cNvPr id="697" name="Google Shape;697;p113"/>
          <p:cNvSpPr txBox="1">
            <a:spLocks noGrp="1"/>
          </p:cNvSpPr>
          <p:nvPr>
            <p:ph type="body" idx="1"/>
          </p:nvPr>
        </p:nvSpPr>
        <p:spPr>
          <a:xfrm>
            <a:off x="457200" y="1200150"/>
            <a:ext cx="40107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Person(object):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num_people = 0</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Person.num_people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has_birthday(self):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self.age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self.age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greet(self):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"Hi, I'm " + self.name</a:t>
            </a:r>
            <a:endParaRPr/>
          </a:p>
        </p:txBody>
      </p:sp>
      <p:sp>
        <p:nvSpPr>
          <p:cNvPr id="698" name="Google Shape;698;p113"/>
          <p:cNvSpPr txBox="1">
            <a:spLocks noGrp="1"/>
          </p:cNvSpPr>
          <p:nvPr>
            <p:ph type="body" idx="1"/>
          </p:nvPr>
        </p:nvSpPr>
        <p:spPr>
          <a:xfrm>
            <a:off x="4424800" y="1047750"/>
            <a:ext cx="45633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 = Person('John Denero', 8341)</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This calls __init__.</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p.has_birthday = Person.has_birthday</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p.has_birthday()</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missing one required argument: ‘self’</a:t>
            </a:r>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Now, p</a:t>
            </a:r>
            <a:r>
              <a:rPr lang="en" sz="1200">
                <a:latin typeface="Consolas"/>
                <a:ea typeface="Consolas"/>
                <a:cs typeface="Consolas"/>
                <a:sym typeface="Consolas"/>
              </a:rPr>
              <a:t>’s </a:t>
            </a:r>
            <a:r>
              <a:rPr lang="en" sz="1200" b="0" i="0" u="none" strike="noStrike" cap="none">
                <a:solidFill>
                  <a:schemeClr val="dk1"/>
                </a:solidFill>
                <a:latin typeface="Consolas"/>
                <a:ea typeface="Consolas"/>
                <a:cs typeface="Consolas"/>
                <a:sym typeface="Consolas"/>
              </a:rPr>
              <a:t>“has_birthday” </a:t>
            </a:r>
            <a:r>
              <a:rPr lang="en" sz="1200">
                <a:latin typeface="Consolas"/>
                <a:ea typeface="Consolas"/>
                <a:cs typeface="Consolas"/>
                <a:sym typeface="Consolas"/>
              </a:rPr>
              <a:t>now points to the Person class’s “has_birthday” method.</a:t>
            </a:r>
            <a:r>
              <a:rPr lang="en" sz="1200" b="0" i="0" u="none" strike="noStrike" cap="none">
                <a:solidFill>
                  <a:schemeClr val="dk1"/>
                </a:solidFill>
                <a:latin typeface="Consolas"/>
                <a:ea typeface="Consolas"/>
                <a:cs typeface="Consolas"/>
                <a:sym typeface="Consolas"/>
              </a:rPr>
              <a:t> So the first parameter “self” is not bound after lookup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8">
                                            <p:txEl>
                                              <p:pRg st="0" end="0"/>
                                            </p:txEl>
                                          </p:spTgt>
                                        </p:tgtEl>
                                        <p:attrNameLst>
                                          <p:attrName>style.visibility</p:attrName>
                                        </p:attrNameLst>
                                      </p:cBhvr>
                                      <p:to>
                                        <p:strVal val="visible"/>
                                      </p:to>
                                    </p:set>
                                    <p:anim calcmode="lin" valueType="num">
                                      <p:cBhvr additive="base">
                                        <p:cTn id="7" dur="1"/>
                                        <p:tgtEl>
                                          <p:spTgt spid="69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98">
                                            <p:txEl>
                                              <p:pRg st="1" end="1"/>
                                            </p:txEl>
                                          </p:spTgt>
                                        </p:tgtEl>
                                        <p:attrNameLst>
                                          <p:attrName>style.visibility</p:attrName>
                                        </p:attrNameLst>
                                      </p:cBhvr>
                                      <p:to>
                                        <p:strVal val="visible"/>
                                      </p:to>
                                    </p:set>
                                    <p:anim calcmode="lin" valueType="num">
                                      <p:cBhvr additive="base">
                                        <p:cTn id="12" dur="1"/>
                                        <p:tgtEl>
                                          <p:spTgt spid="69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98">
                                            <p:txEl>
                                              <p:pRg st="2" end="2"/>
                                            </p:txEl>
                                          </p:spTgt>
                                        </p:tgtEl>
                                        <p:attrNameLst>
                                          <p:attrName>style.visibility</p:attrName>
                                        </p:attrNameLst>
                                      </p:cBhvr>
                                      <p:to>
                                        <p:strVal val="visible"/>
                                      </p:to>
                                    </p:set>
                                    <p:anim calcmode="lin" valueType="num">
                                      <p:cBhvr additive="base">
                                        <p:cTn id="17" dur="1"/>
                                        <p:tgtEl>
                                          <p:spTgt spid="69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98">
                                            <p:txEl>
                                              <p:pRg st="3" end="3"/>
                                            </p:txEl>
                                          </p:spTgt>
                                        </p:tgtEl>
                                        <p:attrNameLst>
                                          <p:attrName>style.visibility</p:attrName>
                                        </p:attrNameLst>
                                      </p:cBhvr>
                                      <p:to>
                                        <p:strVal val="visible"/>
                                      </p:to>
                                    </p:set>
                                    <p:anim calcmode="lin" valueType="num">
                                      <p:cBhvr additive="base">
                                        <p:cTn id="22" dur="1"/>
                                        <p:tgtEl>
                                          <p:spTgt spid="69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98">
                                            <p:txEl>
                                              <p:pRg st="4" end="4"/>
                                            </p:txEl>
                                          </p:spTgt>
                                        </p:tgtEl>
                                        <p:attrNameLst>
                                          <p:attrName>style.visibility</p:attrName>
                                        </p:attrNameLst>
                                      </p:cBhvr>
                                      <p:to>
                                        <p:strVal val="visible"/>
                                      </p:to>
                                    </p:set>
                                    <p:anim calcmode="lin" valueType="num">
                                      <p:cBhvr additive="base">
                                        <p:cTn id="27" dur="1"/>
                                        <p:tgtEl>
                                          <p:spTgt spid="69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698">
                                            <p:txEl>
                                              <p:pRg st="5" end="5"/>
                                            </p:txEl>
                                          </p:spTgt>
                                        </p:tgtEl>
                                        <p:attrNameLst>
                                          <p:attrName>style.visibility</p:attrName>
                                        </p:attrNameLst>
                                      </p:cBhvr>
                                      <p:to>
                                        <p:strVal val="visible"/>
                                      </p:to>
                                    </p:set>
                                    <p:anim calcmode="lin" valueType="num">
                                      <p:cBhvr additive="base">
                                        <p:cTn id="32" dur="1"/>
                                        <p:tgtEl>
                                          <p:spTgt spid="69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98">
                                            <p:txEl>
                                              <p:pRg st="6" end="6"/>
                                            </p:txEl>
                                          </p:spTgt>
                                        </p:tgtEl>
                                        <p:attrNameLst>
                                          <p:attrName>style.visibility</p:attrName>
                                        </p:attrNameLst>
                                      </p:cBhvr>
                                      <p:to>
                                        <p:strVal val="visible"/>
                                      </p:to>
                                    </p:set>
                                    <p:anim calcmode="lin" valueType="num">
                                      <p:cBhvr additive="base">
                                        <p:cTn id="37" dur="1"/>
                                        <p:tgtEl>
                                          <p:spTgt spid="698">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11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Person, revisited #3</a:t>
            </a:r>
            <a:endParaRPr/>
          </a:p>
        </p:txBody>
      </p:sp>
      <p:sp>
        <p:nvSpPr>
          <p:cNvPr id="704" name="Google Shape;704;p114"/>
          <p:cNvSpPr txBox="1">
            <a:spLocks noGrp="1"/>
          </p:cNvSpPr>
          <p:nvPr>
            <p:ph type="body" idx="1"/>
          </p:nvPr>
        </p:nvSpPr>
        <p:spPr>
          <a:xfrm>
            <a:off x="457200" y="1200150"/>
            <a:ext cx="40107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Person(object):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num_people = 0</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Person.num_people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has_birthday(self):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self.age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self.age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greet(self):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"Hi, I'm " + self.name</a:t>
            </a:r>
            <a:endParaRPr/>
          </a:p>
        </p:txBody>
      </p:sp>
      <p:sp>
        <p:nvSpPr>
          <p:cNvPr id="705" name="Google Shape;705;p114"/>
          <p:cNvSpPr txBox="1">
            <a:spLocks noGrp="1"/>
          </p:cNvSpPr>
          <p:nvPr>
            <p:ph type="body" idx="1"/>
          </p:nvPr>
        </p:nvSpPr>
        <p:spPr>
          <a:xfrm>
            <a:off x="4424800" y="1047750"/>
            <a:ext cx="45633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 = Person('John Denero', 8341)</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This calls __init__.</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Person.has_birthday = lambda: 3</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p.has_birthday()</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&lt;lambda&gt;() takes 0 positional arguments but 1 was given</a:t>
            </a:r>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“p” is implicitly passed as the first argument, since it is bound as the first parameter.</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But the function doesn’t take any arguments, so we get an error.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05">
                                            <p:txEl>
                                              <p:pRg st="0" end="0"/>
                                            </p:txEl>
                                          </p:spTgt>
                                        </p:tgtEl>
                                        <p:attrNameLst>
                                          <p:attrName>style.visibility</p:attrName>
                                        </p:attrNameLst>
                                      </p:cBhvr>
                                      <p:to>
                                        <p:strVal val="visible"/>
                                      </p:to>
                                    </p:set>
                                    <p:anim calcmode="lin" valueType="num">
                                      <p:cBhvr additive="base">
                                        <p:cTn id="7" dur="1"/>
                                        <p:tgtEl>
                                          <p:spTgt spid="70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05">
                                            <p:txEl>
                                              <p:pRg st="1" end="1"/>
                                            </p:txEl>
                                          </p:spTgt>
                                        </p:tgtEl>
                                        <p:attrNameLst>
                                          <p:attrName>style.visibility</p:attrName>
                                        </p:attrNameLst>
                                      </p:cBhvr>
                                      <p:to>
                                        <p:strVal val="visible"/>
                                      </p:to>
                                    </p:set>
                                    <p:anim calcmode="lin" valueType="num">
                                      <p:cBhvr additive="base">
                                        <p:cTn id="12" dur="1"/>
                                        <p:tgtEl>
                                          <p:spTgt spid="70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05">
                                            <p:txEl>
                                              <p:pRg st="2" end="2"/>
                                            </p:txEl>
                                          </p:spTgt>
                                        </p:tgtEl>
                                        <p:attrNameLst>
                                          <p:attrName>style.visibility</p:attrName>
                                        </p:attrNameLst>
                                      </p:cBhvr>
                                      <p:to>
                                        <p:strVal val="visible"/>
                                      </p:to>
                                    </p:set>
                                    <p:anim calcmode="lin" valueType="num">
                                      <p:cBhvr additive="base">
                                        <p:cTn id="17" dur="1"/>
                                        <p:tgtEl>
                                          <p:spTgt spid="70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05">
                                            <p:txEl>
                                              <p:pRg st="3" end="3"/>
                                            </p:txEl>
                                          </p:spTgt>
                                        </p:tgtEl>
                                        <p:attrNameLst>
                                          <p:attrName>style.visibility</p:attrName>
                                        </p:attrNameLst>
                                      </p:cBhvr>
                                      <p:to>
                                        <p:strVal val="visible"/>
                                      </p:to>
                                    </p:set>
                                    <p:anim calcmode="lin" valueType="num">
                                      <p:cBhvr additive="base">
                                        <p:cTn id="22" dur="1"/>
                                        <p:tgtEl>
                                          <p:spTgt spid="705">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05">
                                            <p:txEl>
                                              <p:pRg st="4" end="4"/>
                                            </p:txEl>
                                          </p:spTgt>
                                        </p:tgtEl>
                                        <p:attrNameLst>
                                          <p:attrName>style.visibility</p:attrName>
                                        </p:attrNameLst>
                                      </p:cBhvr>
                                      <p:to>
                                        <p:strVal val="visible"/>
                                      </p:to>
                                    </p:set>
                                    <p:anim calcmode="lin" valueType="num">
                                      <p:cBhvr additive="base">
                                        <p:cTn id="27" dur="1"/>
                                        <p:tgtEl>
                                          <p:spTgt spid="705">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705">
                                            <p:txEl>
                                              <p:pRg st="5" end="5"/>
                                            </p:txEl>
                                          </p:spTgt>
                                        </p:tgtEl>
                                        <p:attrNameLst>
                                          <p:attrName>style.visibility</p:attrName>
                                        </p:attrNameLst>
                                      </p:cBhvr>
                                      <p:to>
                                        <p:strVal val="visible"/>
                                      </p:to>
                                    </p:set>
                                    <p:anim calcmode="lin" valueType="num">
                                      <p:cBhvr additive="base">
                                        <p:cTn id="32" dur="1"/>
                                        <p:tgtEl>
                                          <p:spTgt spid="705">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05">
                                            <p:txEl>
                                              <p:pRg st="6" end="6"/>
                                            </p:txEl>
                                          </p:spTgt>
                                        </p:tgtEl>
                                        <p:attrNameLst>
                                          <p:attrName>style.visibility</p:attrName>
                                        </p:attrNameLst>
                                      </p:cBhvr>
                                      <p:to>
                                        <p:strVal val="visible"/>
                                      </p:to>
                                    </p:set>
                                    <p:anim calcmode="lin" valueType="num">
                                      <p:cBhvr additive="base">
                                        <p:cTn id="37" dur="1"/>
                                        <p:tgtEl>
                                          <p:spTgt spid="705">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705">
                                            <p:txEl>
                                              <p:pRg st="7" end="7"/>
                                            </p:txEl>
                                          </p:spTgt>
                                        </p:tgtEl>
                                        <p:attrNameLst>
                                          <p:attrName>style.visibility</p:attrName>
                                        </p:attrNameLst>
                                      </p:cBhvr>
                                      <p:to>
                                        <p:strVal val="visible"/>
                                      </p:to>
                                    </p:set>
                                    <p:anim calcmode="lin" valueType="num">
                                      <p:cBhvr additive="base">
                                        <p:cTn id="42" dur="1"/>
                                        <p:tgtEl>
                                          <p:spTgt spid="705">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1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Person, revisited #4 (Tricky)</a:t>
            </a:r>
            <a:endParaRPr/>
          </a:p>
        </p:txBody>
      </p:sp>
      <p:sp>
        <p:nvSpPr>
          <p:cNvPr id="711" name="Google Shape;711;p115"/>
          <p:cNvSpPr txBox="1">
            <a:spLocks noGrp="1"/>
          </p:cNvSpPr>
          <p:nvPr>
            <p:ph type="body" idx="1"/>
          </p:nvPr>
        </p:nvSpPr>
        <p:spPr>
          <a:xfrm>
            <a:off x="457200" y="1200150"/>
            <a:ext cx="40107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Person(object):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num_people = 0</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Person.num_people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has_birthday(self):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self.age = self.age + 1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self.age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greet(self):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"Hi, I'm " + self.name</a:t>
            </a:r>
            <a:endParaRPr/>
          </a:p>
        </p:txBody>
      </p:sp>
      <p:sp>
        <p:nvSpPr>
          <p:cNvPr id="712" name="Google Shape;712;p115"/>
          <p:cNvSpPr txBox="1">
            <a:spLocks noGrp="1"/>
          </p:cNvSpPr>
          <p:nvPr>
            <p:ph type="body" idx="1"/>
          </p:nvPr>
        </p:nvSpPr>
        <p:spPr>
          <a:xfrm>
            <a:off x="4424800" y="1047750"/>
            <a:ext cx="45633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 = Person('John Denero', 8341)</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This calls __init__.</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Person.has_birthday = p.has_birthday</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q = Person('Paul Hilfinger', 9000)</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q.has_birthday()</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8342</a:t>
            </a:r>
            <a:endParaRPr/>
          </a:p>
          <a:p>
            <a:pPr marL="0" marR="0" lvl="0" indent="0" algn="l" rtl="0">
              <a:lnSpc>
                <a:spcPct val="100000"/>
              </a:lnSpc>
              <a:spcBef>
                <a:spcPts val="0"/>
              </a:spcBef>
              <a:spcAft>
                <a:spcPts val="0"/>
              </a:spcAft>
              <a:buClr>
                <a:schemeClr val="dk1"/>
              </a:buClr>
              <a:buFont typeface="Arial"/>
              <a:buNone/>
            </a:pP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Python keeps track of whether a function represents a “bound method” and won’t try to bind additional parameters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2">
                                            <p:txEl>
                                              <p:pRg st="0" end="0"/>
                                            </p:txEl>
                                          </p:spTgt>
                                        </p:tgtEl>
                                        <p:attrNameLst>
                                          <p:attrName>style.visibility</p:attrName>
                                        </p:attrNameLst>
                                      </p:cBhvr>
                                      <p:to>
                                        <p:strVal val="visible"/>
                                      </p:to>
                                    </p:set>
                                    <p:anim calcmode="lin" valueType="num">
                                      <p:cBhvr additive="base">
                                        <p:cTn id="7" dur="1"/>
                                        <p:tgtEl>
                                          <p:spTgt spid="7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12">
                                            <p:txEl>
                                              <p:pRg st="1" end="1"/>
                                            </p:txEl>
                                          </p:spTgt>
                                        </p:tgtEl>
                                        <p:attrNameLst>
                                          <p:attrName>style.visibility</p:attrName>
                                        </p:attrNameLst>
                                      </p:cBhvr>
                                      <p:to>
                                        <p:strVal val="visible"/>
                                      </p:to>
                                    </p:set>
                                    <p:anim calcmode="lin" valueType="num">
                                      <p:cBhvr additive="base">
                                        <p:cTn id="12" dur="1"/>
                                        <p:tgtEl>
                                          <p:spTgt spid="7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12">
                                            <p:txEl>
                                              <p:pRg st="2" end="2"/>
                                            </p:txEl>
                                          </p:spTgt>
                                        </p:tgtEl>
                                        <p:attrNameLst>
                                          <p:attrName>style.visibility</p:attrName>
                                        </p:attrNameLst>
                                      </p:cBhvr>
                                      <p:to>
                                        <p:strVal val="visible"/>
                                      </p:to>
                                    </p:set>
                                    <p:anim calcmode="lin" valueType="num">
                                      <p:cBhvr additive="base">
                                        <p:cTn id="17" dur="1"/>
                                        <p:tgtEl>
                                          <p:spTgt spid="71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12">
                                            <p:txEl>
                                              <p:pRg st="3" end="3"/>
                                            </p:txEl>
                                          </p:spTgt>
                                        </p:tgtEl>
                                        <p:attrNameLst>
                                          <p:attrName>style.visibility</p:attrName>
                                        </p:attrNameLst>
                                      </p:cBhvr>
                                      <p:to>
                                        <p:strVal val="visible"/>
                                      </p:to>
                                    </p:set>
                                    <p:anim calcmode="lin" valueType="num">
                                      <p:cBhvr additive="base">
                                        <p:cTn id="22" dur="1"/>
                                        <p:tgtEl>
                                          <p:spTgt spid="71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12">
                                            <p:txEl>
                                              <p:pRg st="4" end="4"/>
                                            </p:txEl>
                                          </p:spTgt>
                                        </p:tgtEl>
                                        <p:attrNameLst>
                                          <p:attrName>style.visibility</p:attrName>
                                        </p:attrNameLst>
                                      </p:cBhvr>
                                      <p:to>
                                        <p:strVal val="visible"/>
                                      </p:to>
                                    </p:set>
                                    <p:anim calcmode="lin" valueType="num">
                                      <p:cBhvr additive="base">
                                        <p:cTn id="27" dur="1"/>
                                        <p:tgtEl>
                                          <p:spTgt spid="71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712">
                                            <p:txEl>
                                              <p:pRg st="5" end="5"/>
                                            </p:txEl>
                                          </p:spTgt>
                                        </p:tgtEl>
                                        <p:attrNameLst>
                                          <p:attrName>style.visibility</p:attrName>
                                        </p:attrNameLst>
                                      </p:cBhvr>
                                      <p:to>
                                        <p:strVal val="visible"/>
                                      </p:to>
                                    </p:set>
                                    <p:anim calcmode="lin" valueType="num">
                                      <p:cBhvr additive="base">
                                        <p:cTn id="32" dur="1"/>
                                        <p:tgtEl>
                                          <p:spTgt spid="712">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12">
                                            <p:txEl>
                                              <p:pRg st="6" end="6"/>
                                            </p:txEl>
                                          </p:spTgt>
                                        </p:tgtEl>
                                        <p:attrNameLst>
                                          <p:attrName>style.visibility</p:attrName>
                                        </p:attrNameLst>
                                      </p:cBhvr>
                                      <p:to>
                                        <p:strVal val="visible"/>
                                      </p:to>
                                    </p:set>
                                    <p:anim calcmode="lin" valueType="num">
                                      <p:cBhvr additive="base">
                                        <p:cTn id="37" dur="1"/>
                                        <p:tgtEl>
                                          <p:spTgt spid="712">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712">
                                            <p:txEl>
                                              <p:pRg st="7" end="7"/>
                                            </p:txEl>
                                          </p:spTgt>
                                        </p:tgtEl>
                                        <p:attrNameLst>
                                          <p:attrName>style.visibility</p:attrName>
                                        </p:attrNameLst>
                                      </p:cBhvr>
                                      <p:to>
                                        <p:strVal val="visible"/>
                                      </p:to>
                                    </p:set>
                                    <p:anim calcmode="lin" valueType="num">
                                      <p:cBhvr additive="base">
                                        <p:cTn id="42" dur="1"/>
                                        <p:tgtEl>
                                          <p:spTgt spid="712">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Draw the Box &amp; Pointer Diagram!</a:t>
            </a:r>
            <a:endParaRPr/>
          </a:p>
        </p:txBody>
      </p:sp>
      <p:pic>
        <p:nvPicPr>
          <p:cNvPr id="178" name="Google Shape;178;p35" descr="b9a3bdad4b.png"/>
          <p:cNvPicPr preferRelativeResize="0"/>
          <p:nvPr/>
        </p:nvPicPr>
        <p:blipFill rotWithShape="1">
          <a:blip r:embed="rId3">
            <a:alphaModFix/>
          </a:blip>
          <a:srcRect r="-5988" b="-34607"/>
          <a:stretch/>
        </p:blipFill>
        <p:spPr>
          <a:xfrm>
            <a:off x="212800" y="1488150"/>
            <a:ext cx="3813899" cy="3047324"/>
          </a:xfrm>
          <a:prstGeom prst="rect">
            <a:avLst/>
          </a:prstGeom>
          <a:noFill/>
          <a:ln>
            <a:noFill/>
          </a:ln>
        </p:spPr>
      </p:pic>
      <p:pic>
        <p:nvPicPr>
          <p:cNvPr id="179" name="Google Shape;179;p35" descr="db85675fa8.png"/>
          <p:cNvPicPr preferRelativeResize="0"/>
          <p:nvPr/>
        </p:nvPicPr>
        <p:blipFill rotWithShape="1">
          <a:blip r:embed="rId4">
            <a:alphaModFix/>
          </a:blip>
          <a:srcRect/>
          <a:stretch/>
        </p:blipFill>
        <p:spPr>
          <a:xfrm>
            <a:off x="3811400" y="1784924"/>
            <a:ext cx="3863268" cy="1524974"/>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1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Plant</a:t>
            </a:r>
            <a:endParaRPr/>
          </a:p>
        </p:txBody>
      </p:sp>
      <p:sp>
        <p:nvSpPr>
          <p:cNvPr id="718" name="Google Shape;718;p116"/>
          <p:cNvSpPr txBox="1">
            <a:spLocks noGrp="1"/>
          </p:cNvSpPr>
          <p:nvPr>
            <p:ph type="body" idx="1"/>
          </p:nvPr>
        </p:nvSpPr>
        <p:spPr>
          <a:xfrm>
            <a:off x="6154625" y="1281449"/>
            <a:ext cx="2843400" cy="367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 = Plant(10)</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 # repr example</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Plant&lt;10, 0&gt;</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Plant.energy_for_leaf</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p.energy_for_leaf</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p.if_sunny</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p.photo_fn</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p.leaves</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Arial"/>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p:txBody>
      </p:sp>
      <p:sp>
        <p:nvSpPr>
          <p:cNvPr id="719" name="Google Shape;719;p116"/>
          <p:cNvSpPr txBox="1">
            <a:spLocks noGrp="1"/>
          </p:cNvSpPr>
          <p:nvPr>
            <p:ph type="body" idx="1"/>
          </p:nvPr>
        </p:nvSpPr>
        <p:spPr>
          <a:xfrm>
            <a:off x="0" y="1547475"/>
            <a:ext cx="6343500" cy="341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sunny = True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class Plant: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energy_for_leaf = 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__init__(self, leaves, if_sunny=1.5, not_sunny=0.5):</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self.energy = leaves, 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self.photo_fn = lambda leaves, sunny: leaves * (if_sunny if sunny else not_sunny)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photosynthesize(self):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self.photo_fn(self.leaves, 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@property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self.grow_leaves()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self._leaves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grow_leaves(self):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while self.energy &gt;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 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'Plant&lt;{}, {}&gt;'.format(self._leaves, self.energy)</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11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Plant</a:t>
            </a:r>
            <a:endParaRPr/>
          </a:p>
        </p:txBody>
      </p:sp>
      <p:sp>
        <p:nvSpPr>
          <p:cNvPr id="725" name="Google Shape;725;p117"/>
          <p:cNvSpPr txBox="1">
            <a:spLocks noGrp="1"/>
          </p:cNvSpPr>
          <p:nvPr>
            <p:ph type="body" idx="1"/>
          </p:nvPr>
        </p:nvSpPr>
        <p:spPr>
          <a:xfrm>
            <a:off x="6154625" y="1237099"/>
            <a:ext cx="2843400" cy="372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Plant(10)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repr example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Plant&lt;10, 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Plant.energy_for_leaf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p.if_sunny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p.photo_fn</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p:txBody>
      </p:sp>
      <p:sp>
        <p:nvSpPr>
          <p:cNvPr id="726" name="Google Shape;726;p117"/>
          <p:cNvSpPr txBox="1">
            <a:spLocks noGrp="1"/>
          </p:cNvSpPr>
          <p:nvPr>
            <p:ph type="body" idx="1"/>
          </p:nvPr>
        </p:nvSpPr>
        <p:spPr>
          <a:xfrm>
            <a:off x="0" y="1480975"/>
            <a:ext cx="6343500" cy="347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sunny = True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class Plant: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energy_for_leaf = 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__init__(self, leaves, if_sunny=1.5, not_sunny=0.5):</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self.energy = leaves, 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self.photo_fn = lambda leaves, sunny: leaves * (if_sunny if sunny else not_sunny)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photosynthesize(self):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self.photo_fn(self.leaves, 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@property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self.grow_leaves()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self._leaves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grow_leaves(self):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while self.energy &gt;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 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'Plant&lt;{}, {}&gt;'.format(self._leaves, self.energy)</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11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Plant</a:t>
            </a:r>
            <a:endParaRPr/>
          </a:p>
        </p:txBody>
      </p:sp>
      <p:sp>
        <p:nvSpPr>
          <p:cNvPr id="732" name="Google Shape;732;p118"/>
          <p:cNvSpPr txBox="1">
            <a:spLocks noGrp="1"/>
          </p:cNvSpPr>
          <p:nvPr>
            <p:ph type="body" idx="1"/>
          </p:nvPr>
        </p:nvSpPr>
        <p:spPr>
          <a:xfrm>
            <a:off x="6154625" y="1281449"/>
            <a:ext cx="2843400" cy="367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Plant(10)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repr example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Plant&lt;10, 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Plant.energy_for_leaf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p.if_sunny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AttributeError</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p.photo_fn</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p:txBody>
      </p:sp>
      <p:sp>
        <p:nvSpPr>
          <p:cNvPr id="733" name="Google Shape;733;p118"/>
          <p:cNvSpPr txBox="1">
            <a:spLocks noGrp="1"/>
          </p:cNvSpPr>
          <p:nvPr>
            <p:ph type="body" idx="1"/>
          </p:nvPr>
        </p:nvSpPr>
        <p:spPr>
          <a:xfrm>
            <a:off x="0" y="1347950"/>
            <a:ext cx="6343500" cy="36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sunny = True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class Plant: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energy_for_leaf = 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__init__(self, leaves, if_sunny=1.5, not_sunny=0.5):</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self.energy = leaves, 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self.photo_fn = lambda leaves, sunny: leaves * (if_sunny if sunny else not_sunny)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photosynthesize(self):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self.photo_fn(self.leaves, 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@property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self.grow_leaves()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self._leaves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grow_leaves(self):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while self.energy &gt;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 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'Plant&lt;{}, {}&gt;'.format(self._leaves, self.energy)</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11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Plant</a:t>
            </a:r>
            <a:endParaRPr/>
          </a:p>
        </p:txBody>
      </p:sp>
      <p:sp>
        <p:nvSpPr>
          <p:cNvPr id="739" name="Google Shape;739;p119"/>
          <p:cNvSpPr txBox="1">
            <a:spLocks noGrp="1"/>
          </p:cNvSpPr>
          <p:nvPr>
            <p:ph type="body" idx="1"/>
          </p:nvPr>
        </p:nvSpPr>
        <p:spPr>
          <a:xfrm>
            <a:off x="6154625" y="1126249"/>
            <a:ext cx="2843400" cy="38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Plant(10)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repr example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Plant&lt;10, 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Plant.energy_for_leaf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p.if_sunny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AttributeError</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&lt;bound method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p.photo_fn</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p:txBody>
      </p:sp>
      <p:sp>
        <p:nvSpPr>
          <p:cNvPr id="740" name="Google Shape;740;p119"/>
          <p:cNvSpPr txBox="1">
            <a:spLocks noGrp="1"/>
          </p:cNvSpPr>
          <p:nvPr>
            <p:ph type="body" idx="1"/>
          </p:nvPr>
        </p:nvSpPr>
        <p:spPr>
          <a:xfrm>
            <a:off x="0" y="1525325"/>
            <a:ext cx="6343500" cy="343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sunny = True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class Plant: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energy_for_leaf = 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__init__(self, leaves, if_sunny=1.5, not_sunny=0.5):</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self.energy = leaves, 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self.photo_fn = lambda leaves, sunny: leaves * (if_sunny if sunny else not_sunny)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photosynthesize(self):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self.photo_fn(self.leaves, 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@property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self.grow_leaves()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self._leaves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grow_leaves(self):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while self.energy &gt;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 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'Plant&lt;{}, {}&gt;'.format(self._leaves, self.energy)</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12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Plant</a:t>
            </a:r>
            <a:endParaRPr/>
          </a:p>
        </p:txBody>
      </p:sp>
      <p:sp>
        <p:nvSpPr>
          <p:cNvPr id="746" name="Google Shape;746;p120"/>
          <p:cNvSpPr txBox="1">
            <a:spLocks noGrp="1"/>
          </p:cNvSpPr>
          <p:nvPr>
            <p:ph type="body" idx="1"/>
          </p:nvPr>
        </p:nvSpPr>
        <p:spPr>
          <a:xfrm>
            <a:off x="6154625" y="1259274"/>
            <a:ext cx="2843400" cy="37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Plant(10)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repr example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Plant&lt;10, 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Plant.energy_for_leaf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p.if_sunny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AttributeError</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&lt;bound method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p.photo_fn</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&lt;function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p:txBody>
      </p:sp>
      <p:sp>
        <p:nvSpPr>
          <p:cNvPr id="747" name="Google Shape;747;p120"/>
          <p:cNvSpPr txBox="1">
            <a:spLocks noGrp="1"/>
          </p:cNvSpPr>
          <p:nvPr>
            <p:ph type="body" idx="1"/>
          </p:nvPr>
        </p:nvSpPr>
        <p:spPr>
          <a:xfrm>
            <a:off x="0" y="1503150"/>
            <a:ext cx="6343500" cy="345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sunny = True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class Plant: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energy_for_leaf = 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__init__(self, leaves, if_sunny=1.5, not_sunny=0.5):</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self.energy = leaves, 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self.photo_fn = lambda leaves, sunny: leaves * (if_sunny if sunny else not_sunny)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photosynthesize(self):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self.photo_fn(self.leaves, 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@property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self.grow_leaves()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self._leaves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grow_leaves(self):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while self.energy &gt;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 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'Plant&lt;{}, {}&gt;'.format(self._leaves, self.energy)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2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Plant</a:t>
            </a:r>
            <a:endParaRPr/>
          </a:p>
        </p:txBody>
      </p:sp>
      <p:sp>
        <p:nvSpPr>
          <p:cNvPr id="753" name="Google Shape;753;p121"/>
          <p:cNvSpPr txBox="1">
            <a:spLocks noGrp="1"/>
          </p:cNvSpPr>
          <p:nvPr>
            <p:ph type="body" idx="1"/>
          </p:nvPr>
        </p:nvSpPr>
        <p:spPr>
          <a:xfrm>
            <a:off x="6154625" y="1325824"/>
            <a:ext cx="2843400" cy="363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Plant(10)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repr example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Plant&lt;10, 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Plant.energy_for_leaf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p.if_sunny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AttributeError</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&lt;bound method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p.photo_fn</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&lt;function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p:txBody>
      </p:sp>
      <p:sp>
        <p:nvSpPr>
          <p:cNvPr id="754" name="Google Shape;754;p121"/>
          <p:cNvSpPr txBox="1">
            <a:spLocks noGrp="1"/>
          </p:cNvSpPr>
          <p:nvPr>
            <p:ph type="body" idx="1"/>
          </p:nvPr>
        </p:nvSpPr>
        <p:spPr>
          <a:xfrm>
            <a:off x="0" y="1325775"/>
            <a:ext cx="6343500" cy="363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sunny = True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class Plant: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energy_for_leaf = 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__init__(self, leaves, if_sunny=1.5, not_sunny=0.5):</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self.energy = leaves, 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self.photo_fn = lambda leaves, sunny: leaves * (if_sunny if sunny else not_sunny)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photosynthesize(self):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self.photo_fn(self.leaves, 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@property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self.grow_leaves()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self._leaves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grow_leaves(self):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while self.energy &gt;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 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'Plant&lt;{}, {}&gt;'.format(self._leaves, self.energy)</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2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Plant</a:t>
            </a:r>
            <a:endParaRPr/>
          </a:p>
        </p:txBody>
      </p:sp>
      <p:sp>
        <p:nvSpPr>
          <p:cNvPr id="760" name="Google Shape;760;p122"/>
          <p:cNvSpPr txBox="1">
            <a:spLocks noGrp="1"/>
          </p:cNvSpPr>
          <p:nvPr>
            <p:ph type="body" idx="1"/>
          </p:nvPr>
        </p:nvSpPr>
        <p:spPr>
          <a:xfrm>
            <a:off x="6175075" y="1348024"/>
            <a:ext cx="2843400" cy="36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Plant(10)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repr example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Plant&lt;10, 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Plant.energy_for_leaf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p.if_sunny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AttributeError</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&lt;bound method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p.photo_fn</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&lt;function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Plant&lt;10, 15.0&gt;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p:txBody>
      </p:sp>
      <p:sp>
        <p:nvSpPr>
          <p:cNvPr id="761" name="Google Shape;761;p122"/>
          <p:cNvSpPr txBox="1">
            <a:spLocks noGrp="1"/>
          </p:cNvSpPr>
          <p:nvPr>
            <p:ph type="body" idx="1"/>
          </p:nvPr>
        </p:nvSpPr>
        <p:spPr>
          <a:xfrm>
            <a:off x="0" y="1347950"/>
            <a:ext cx="6343500" cy="36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sunny = True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class Plant: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energy_for_leaf = 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__init__(self, leaves, if_sunny=1.5, not_sunny=0.5):</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self.energy = leaves, 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self.photo_fn = lambda leaves, sunny: leaves * (if_sunny if sunny else not_sunny)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photosynthesize(self):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self.photo_fn(self.leaves, 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@property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self.grow_leaves()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self._leaves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grow_leaves(self):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while self.energy &gt;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 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'Plant&lt;{}, {}&gt;'.format(self._leaves, self.energy)</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12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Plant</a:t>
            </a:r>
            <a:endParaRPr/>
          </a:p>
        </p:txBody>
      </p:sp>
      <p:sp>
        <p:nvSpPr>
          <p:cNvPr id="767" name="Google Shape;767;p123"/>
          <p:cNvSpPr txBox="1">
            <a:spLocks noGrp="1"/>
          </p:cNvSpPr>
          <p:nvPr>
            <p:ph type="body" idx="1"/>
          </p:nvPr>
        </p:nvSpPr>
        <p:spPr>
          <a:xfrm>
            <a:off x="6154625" y="1347949"/>
            <a:ext cx="2843400" cy="36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Plant(10)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repr example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Plant&lt;10, 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Plant.energy_for_leaf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p.if_sunny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AttributeError</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&lt;bound method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p.photo_fn</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&lt;function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Plant&lt;10, 15.0&gt;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_____</a:t>
            </a:r>
            <a:endParaRPr/>
          </a:p>
        </p:txBody>
      </p:sp>
      <p:sp>
        <p:nvSpPr>
          <p:cNvPr id="768" name="Google Shape;768;p123"/>
          <p:cNvSpPr txBox="1">
            <a:spLocks noGrp="1"/>
          </p:cNvSpPr>
          <p:nvPr>
            <p:ph type="body" idx="1"/>
          </p:nvPr>
        </p:nvSpPr>
        <p:spPr>
          <a:xfrm>
            <a:off x="0" y="1414450"/>
            <a:ext cx="6343500" cy="354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sunny = True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class Plant: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energy_for_leaf = 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__init__(self, leaves, if_sunny=1.5, not_sunny=0.5):</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self.energy = leaves, 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self.photo_fn = lambda leaves, sunny: leaves * (if_sunny if sunny else not_sunny)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photosynthesize(self):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self.photo_fn(self.leaves, 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@property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self.grow_leaves()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self._leaves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grow_leaves(self):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while self.energy &gt;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 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'Plant&lt;{}, {}&gt;'.format(self._leaves, self.energy)</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2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OOP: Plant</a:t>
            </a:r>
            <a:endParaRPr/>
          </a:p>
        </p:txBody>
      </p:sp>
      <p:sp>
        <p:nvSpPr>
          <p:cNvPr id="774" name="Google Shape;774;p124"/>
          <p:cNvSpPr txBox="1">
            <a:spLocks noGrp="1"/>
          </p:cNvSpPr>
          <p:nvPr>
            <p:ph type="body" idx="1"/>
          </p:nvPr>
        </p:nvSpPr>
        <p:spPr>
          <a:xfrm>
            <a:off x="6154625" y="1303624"/>
            <a:ext cx="2843400" cy="365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Plant(10)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 # repr example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Plant&lt;10, 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Plant.energy_for_leaf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p.if_sunny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AttributeError</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&lt;bound method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p.photo_fn</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&lt;function at ...&gt;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p.photosynthesize()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Plant&lt;10, 15.0&gt;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11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&gt;&gt;&gt; p</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rgbClr val="FF0000"/>
                </a:solidFill>
                <a:latin typeface="Consolas"/>
                <a:ea typeface="Consolas"/>
                <a:cs typeface="Consolas"/>
                <a:sym typeface="Consolas"/>
              </a:rPr>
              <a:t>Plant&lt;11, 5.0&gt;</a:t>
            </a:r>
            <a:endParaRPr/>
          </a:p>
        </p:txBody>
      </p:sp>
      <p:sp>
        <p:nvSpPr>
          <p:cNvPr id="775" name="Google Shape;775;p124"/>
          <p:cNvSpPr txBox="1">
            <a:spLocks noGrp="1"/>
          </p:cNvSpPr>
          <p:nvPr>
            <p:ph type="body" idx="1"/>
          </p:nvPr>
        </p:nvSpPr>
        <p:spPr>
          <a:xfrm>
            <a:off x="0" y="1303600"/>
            <a:ext cx="6343500" cy="365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sunny = True</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class Plant:</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energy_for_leaf = 10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__init__(self, leaves, if_sunny=1.5, not_sunny=0.5):</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self.energy = leaves, 0</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self.photo_fn = lambda leaves, sunny: leaves * (if_sunny if sunny else not_sunny)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photosynthesize(self):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self.photo_fn(self.leaves, sunny)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@property</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self.grow_leaves()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self._leaves</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grow_leaves(self):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while self.energy &gt;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self._leaves += 1</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self.energy -= self.energy_for_leaf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Consolas"/>
              <a:buNone/>
            </a:pPr>
            <a:r>
              <a:rPr lang="en" sz="1000" b="0" i="0" u="none" strike="noStrike" cap="none">
                <a:solidFill>
                  <a:schemeClr val="dk1"/>
                </a:solidFill>
                <a:latin typeface="Consolas"/>
                <a:ea typeface="Consolas"/>
                <a:cs typeface="Consolas"/>
                <a:sym typeface="Consolas"/>
              </a:rPr>
              <a:t>    return 'Plant&lt;{}, {}&gt;'.format(self._leaves, self.energy)</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25"/>
          <p:cNvSpPr txBox="1">
            <a:spLocks noGrp="1"/>
          </p:cNvSpPr>
          <p:nvPr>
            <p:ph type="title" idx="4294967295"/>
          </p:nvPr>
        </p:nvSpPr>
        <p:spPr>
          <a:xfrm>
            <a:off x="329400" y="1971065"/>
            <a:ext cx="8229600" cy="857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Font typeface="Arial"/>
              <a:buNone/>
            </a:pPr>
            <a:r>
              <a:rPr lang="en" sz="3600" b="1" i="0" u="none" strike="noStrike" cap="none">
                <a:solidFill>
                  <a:schemeClr val="accent1"/>
                </a:solidFill>
                <a:latin typeface="Arial"/>
                <a:ea typeface="Arial"/>
                <a:cs typeface="Arial"/>
                <a:sym typeface="Arial"/>
              </a:rPr>
              <a:t>Inheritance</a:t>
            </a:r>
            <a:endParaRPr/>
          </a:p>
        </p:txBody>
      </p:sp>
    </p:spTree>
  </p:cSld>
  <p:clrMapOvr>
    <a:masterClrMapping/>
  </p:clrMapOvr>
</p:sld>
</file>

<file path=ppt/theme/theme1.xml><?xml version="1.0" encoding="utf-8"?>
<a:theme xmlns:a="http://schemas.openxmlformats.org/drawingml/2006/main" name="Custom">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12612</Words>
  <Application>Microsoft Macintosh PowerPoint</Application>
  <PresentationFormat>Presentación en pantalla (16:9)</PresentationFormat>
  <Paragraphs>1832</Paragraphs>
  <Slides>170</Slides>
  <Notes>170</Notes>
  <HiddenSlides>11</HiddenSlides>
  <MMClips>0</MMClips>
  <ScaleCrop>false</ScaleCrop>
  <HeadingPairs>
    <vt:vector size="6" baseType="variant">
      <vt:variant>
        <vt:lpstr>Fuentes usadas</vt:lpstr>
      </vt:variant>
      <vt:variant>
        <vt:i4>10</vt:i4>
      </vt:variant>
      <vt:variant>
        <vt:lpstr>Tema</vt:lpstr>
      </vt:variant>
      <vt:variant>
        <vt:i4>3</vt:i4>
      </vt:variant>
      <vt:variant>
        <vt:lpstr>Títulos de diapositiva</vt:lpstr>
      </vt:variant>
      <vt:variant>
        <vt:i4>170</vt:i4>
      </vt:variant>
    </vt:vector>
  </HeadingPairs>
  <TitlesOfParts>
    <vt:vector size="183" baseType="lpstr">
      <vt:lpstr>Consolas</vt:lpstr>
      <vt:lpstr>Noto Sans Symbols</vt:lpstr>
      <vt:lpstr>Source Code Pro</vt:lpstr>
      <vt:lpstr>Roboto Mono</vt:lpstr>
      <vt:lpstr>Roboto</vt:lpstr>
      <vt:lpstr>Droid Serif</vt:lpstr>
      <vt:lpstr>Arial</vt:lpstr>
      <vt:lpstr>Courier New</vt:lpstr>
      <vt:lpstr>Verdana</vt:lpstr>
      <vt:lpstr>Bodoni</vt:lpstr>
      <vt:lpstr>Custom</vt:lpstr>
      <vt:lpstr>Swiss</vt:lpstr>
      <vt:lpstr>Material</vt:lpstr>
      <vt:lpstr>HKN CS 61A Midterm 2 Review</vt:lpstr>
      <vt:lpstr>Hello!</vt:lpstr>
      <vt:lpstr>Agenda </vt:lpstr>
      <vt:lpstr>Iterables</vt:lpstr>
      <vt:lpstr>Iterables</vt:lpstr>
      <vt:lpstr>Box &amp; Pointer Diagrams</vt:lpstr>
      <vt:lpstr>Box &amp; Pointer Diagrams</vt:lpstr>
      <vt:lpstr>Draw the Box &amp; Pointer Diagram!</vt:lpstr>
      <vt:lpstr>Draw the Box &amp; Pointer Diagram!</vt:lpstr>
      <vt:lpstr>Draw the Box &amp; Pointer Diagram!</vt:lpstr>
      <vt:lpstr>Draw the Box &amp; Pointer Diagram!</vt:lpstr>
      <vt:lpstr>Draw the Box &amp; Pointer Diagram!</vt:lpstr>
      <vt:lpstr>Draw the Box &amp; Pointer Diagram!</vt:lpstr>
      <vt:lpstr>Draw the Box &amp; Pointer Diagram!</vt:lpstr>
      <vt:lpstr>Lists : Scope</vt:lpstr>
      <vt:lpstr>Lists : Scope</vt:lpstr>
      <vt:lpstr>Lists : Scope</vt:lpstr>
      <vt:lpstr>List Comprehensions Example</vt:lpstr>
      <vt:lpstr>List Comprehensions Example</vt:lpstr>
      <vt:lpstr>List Comprehensions Example</vt:lpstr>
      <vt:lpstr>Dictionary Comprehensions</vt:lpstr>
      <vt:lpstr>Dictionary Comprehensions</vt:lpstr>
      <vt:lpstr>Dictionary Comprehensions</vt:lpstr>
      <vt:lpstr>Dictionary Comprehensions</vt:lpstr>
      <vt:lpstr>Sequences</vt:lpstr>
      <vt:lpstr>Sequences</vt:lpstr>
      <vt:lpstr>Sequences</vt:lpstr>
      <vt:lpstr>Sequences</vt:lpstr>
      <vt:lpstr>Sequences</vt:lpstr>
      <vt:lpstr>Sequences</vt:lpstr>
      <vt:lpstr>Sequences</vt:lpstr>
      <vt:lpstr>Sequences</vt:lpstr>
      <vt:lpstr>Sequences</vt:lpstr>
      <vt:lpstr>Sequences</vt:lpstr>
      <vt:lpstr>Sequences </vt:lpstr>
      <vt:lpstr>Sequences</vt:lpstr>
      <vt:lpstr>Sequences</vt:lpstr>
      <vt:lpstr>Sequences</vt:lpstr>
      <vt:lpstr>Sequences</vt:lpstr>
      <vt:lpstr>Sequences</vt:lpstr>
      <vt:lpstr>Sequences</vt:lpstr>
      <vt:lpstr>Sequences</vt:lpstr>
      <vt:lpstr>Recursion</vt:lpstr>
      <vt:lpstr>What is recursion?</vt:lpstr>
      <vt:lpstr>How To?</vt:lpstr>
      <vt:lpstr>The Recursive Leap of Faith</vt:lpstr>
      <vt:lpstr>Fancy Factorial</vt:lpstr>
      <vt:lpstr>Create your own recursion</vt:lpstr>
      <vt:lpstr>Create your own recursion</vt:lpstr>
      <vt:lpstr>Create your own recursion</vt:lpstr>
      <vt:lpstr>Create your own recursion</vt:lpstr>
      <vt:lpstr>Recursion with Decision Making</vt:lpstr>
      <vt:lpstr>Data Abstraction</vt:lpstr>
      <vt:lpstr>Data Abstraction</vt:lpstr>
      <vt:lpstr>Data Abstraction Example: Points</vt:lpstr>
      <vt:lpstr>Write these functions to complete the segment data abstraction!</vt:lpstr>
      <vt:lpstr>Write these functions to complete the segment data abstraction! (sol’n)</vt:lpstr>
      <vt:lpstr>Write these functions to complete the segment data abstraction! (sol’n)</vt:lpstr>
      <vt:lpstr>Write these functions to complete the segment data abstraction! (sol’n)</vt:lpstr>
      <vt:lpstr>Write these functions to complete the segment data abstraction! (sol’n)</vt:lpstr>
      <vt:lpstr>Write these functions to complete the segment data abstraction! (sol’n)</vt:lpstr>
      <vt:lpstr>Fix this!</vt:lpstr>
      <vt:lpstr>Fix this! (sol’n)</vt:lpstr>
      <vt:lpstr>   Nonlocal</vt:lpstr>
      <vt:lpstr>Nonlocal in Environment Diagrams</vt:lpstr>
      <vt:lpstr>Nonlocal in Environment Diagrams</vt:lpstr>
      <vt:lpstr>Nonlocal in Environment Diagrams</vt:lpstr>
      <vt:lpstr>Nonlocal in Environment Diagrams</vt:lpstr>
      <vt:lpstr>Draw the Environment Diagram</vt:lpstr>
      <vt:lpstr>Environment Diagram Notes</vt:lpstr>
      <vt:lpstr>Draw the Environment Diagram</vt:lpstr>
      <vt:lpstr>Draw the Environment Diagram</vt:lpstr>
      <vt:lpstr>Draw the Environment Diagram</vt:lpstr>
      <vt:lpstr>Draw the Environment Diagram</vt:lpstr>
      <vt:lpstr>Draw the Environment Diagram</vt:lpstr>
      <vt:lpstr>Draw the Environment Diagram</vt:lpstr>
      <vt:lpstr>Draw the Environment Diagram</vt:lpstr>
      <vt:lpstr>Draw the Environment Diagram</vt:lpstr>
      <vt:lpstr>Nonlocal: Domo Population</vt:lpstr>
      <vt:lpstr>Nonlocal: Domo Population (Soln.)</vt:lpstr>
      <vt:lpstr>Break</vt:lpstr>
      <vt:lpstr>   Object-Oriented Programming</vt:lpstr>
      <vt:lpstr>OOP: Person</vt:lpstr>
      <vt:lpstr>How Property Lookup Works</vt:lpstr>
      <vt:lpstr>How Property Lookup Works</vt:lpstr>
      <vt:lpstr>OOP: Person, revisited #1</vt:lpstr>
      <vt:lpstr>OOP: Person, revisited #2</vt:lpstr>
      <vt:lpstr>OOP: Person, revisited #3</vt:lpstr>
      <vt:lpstr>OOP: Person, revisited #4 (Tricky)</vt:lpstr>
      <vt:lpstr>OOP: Plant</vt:lpstr>
      <vt:lpstr>OOP: Plant</vt:lpstr>
      <vt:lpstr>OOP: Plant</vt:lpstr>
      <vt:lpstr>OOP: Plant</vt:lpstr>
      <vt:lpstr>OOP: Plant</vt:lpstr>
      <vt:lpstr>OOP: Plant</vt:lpstr>
      <vt:lpstr>OOP: Plant</vt:lpstr>
      <vt:lpstr>OOP: Plant</vt:lpstr>
      <vt:lpstr>OOP: Plant</vt:lpstr>
      <vt:lpstr>Inheritance</vt:lpstr>
      <vt:lpstr>Inheritance: Example</vt:lpstr>
      <vt:lpstr>Inheritance: Example</vt:lpstr>
      <vt:lpstr>Inheritance: Better Example</vt:lpstr>
      <vt:lpstr>Jedi</vt:lpstr>
      <vt:lpstr>DarkJedi</vt:lpstr>
      <vt:lpstr>DarkJedi</vt:lpstr>
      <vt:lpstr>DarkJedi</vt:lpstr>
      <vt:lpstr>DarkJedi</vt:lpstr>
      <vt:lpstr>Facepalm</vt:lpstr>
      <vt:lpstr>Facepalm - Solution</vt:lpstr>
      <vt:lpstr>Facepalm - Solution</vt:lpstr>
      <vt:lpstr>Facepalm … with profit</vt:lpstr>
      <vt:lpstr>Facepalm … with profit</vt:lpstr>
      <vt:lpstr>Facepalm … with profit - Solution</vt:lpstr>
      <vt:lpstr>Next Topic: Linked Lists</vt:lpstr>
      <vt:lpstr>Linked Lists</vt:lpstr>
      <vt:lpstr>Linked Lists </vt:lpstr>
      <vt:lpstr>Linked Lists</vt:lpstr>
      <vt:lpstr>Linked Lists</vt:lpstr>
      <vt:lpstr>Linked Lists</vt:lpstr>
      <vt:lpstr>Linked Lists</vt:lpstr>
      <vt:lpstr>Linked Lists</vt:lpstr>
      <vt:lpstr>Linked Lists </vt:lpstr>
      <vt:lpstr>Linked Lists</vt:lpstr>
      <vt:lpstr>Linked Lists</vt:lpstr>
      <vt:lpstr>Linked Lists: Challenge Question</vt:lpstr>
      <vt:lpstr>Break</vt:lpstr>
      <vt:lpstr>Linked Lists: Challenge Question</vt:lpstr>
      <vt:lpstr>Next Topic: Trees</vt:lpstr>
      <vt:lpstr>Trees: Review</vt:lpstr>
      <vt:lpstr>Trees: Review</vt:lpstr>
      <vt:lpstr>Trees: Review</vt:lpstr>
      <vt:lpstr>Trees: Review (Binary Tree)</vt:lpstr>
      <vt:lpstr>Trees: Review</vt:lpstr>
      <vt:lpstr>Trees: Review</vt:lpstr>
      <vt:lpstr>Tree Recursion</vt:lpstr>
      <vt:lpstr>Tree Recursion Example</vt:lpstr>
      <vt:lpstr>Tree Recursion Example</vt:lpstr>
      <vt:lpstr>Trees</vt:lpstr>
      <vt:lpstr>Trees</vt:lpstr>
      <vt:lpstr>Trees</vt:lpstr>
      <vt:lpstr>Trees</vt:lpstr>
      <vt:lpstr>Trees (Binary: HARD!)</vt:lpstr>
      <vt:lpstr>Trees (Binary: HARD!)</vt:lpstr>
      <vt:lpstr>Trees (Binary: HARD!)</vt:lpstr>
      <vt:lpstr>Next Topic: Orders of Growth</vt:lpstr>
      <vt:lpstr>Orders of Growth: Review </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Orders of Growth</vt:lpstr>
      <vt:lpstr>Feedback</vt:lpstr>
      <vt:lpstr>Orders of Growth</vt:lpstr>
      <vt:lpstr>Orders of Growth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HKN CS 61A Midterm 2 Review</dc:title>
  <cp:lastModifiedBy>Usuario de Microsoft Office</cp:lastModifiedBy>
  <cp:revision>1</cp:revision>
  <dcterms:modified xsi:type="dcterms:W3CDTF">2019-03-19T07:15:11Z</dcterms:modified>
</cp:coreProperties>
</file>