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embeddedFontLst>
    <p:embeddedFont>
      <p:font typeface="Bree Serif" panose="02000503040000020004" pitchFamily="2" charset="77"/>
      <p:regular r:id="rId61"/>
    </p:embeddedFont>
    <p:embeddedFont>
      <p:font typeface="Consolas" panose="020B0609020204030204" pitchFamily="49" charset="0"/>
      <p:regular r:id="rId62"/>
      <p:bold r:id="rId63"/>
      <p:italic r:id="rId64"/>
      <p:boldItalic r:id="rId65"/>
    </p:embeddedFont>
    <p:embeddedFont>
      <p:font typeface="Inconsolata" pitchFamily="49" charset="77"/>
      <p:regular r:id="rId66"/>
      <p:bold r:id="rId67"/>
    </p:embeddedFont>
    <p:embeddedFont>
      <p:font typeface="Maven Pro" pitchFamily="2" charset="77"/>
      <p:regular r:id="rId68"/>
      <p:bold r:id="rId69"/>
    </p:embeddedFont>
    <p:embeddedFont>
      <p:font typeface="Nunito" pitchFamily="2" charset="77"/>
      <p:regular r:id="rId70"/>
      <p:bold r:id="rId71"/>
      <p:italic r:id="rId72"/>
      <p:boldItalic r:id="rId73"/>
    </p:embeddedFont>
    <p:embeddedFont>
      <p:font typeface="Proxima Nova" panose="02000506030000020004" pitchFamily="2" charset="0"/>
      <p:regular r:id="rId74"/>
      <p:bold r:id="rId75"/>
      <p:italic r:id="rId76"/>
      <p:boldItalic r:id="rId77"/>
    </p:embeddedFont>
    <p:embeddedFont>
      <p:font typeface="Roboto" panose="02000000000000000000" pitchFamily="2" charset="0"/>
      <p:regular r:id="rId78"/>
      <p:bold r:id="rId79"/>
      <p:italic r:id="rId80"/>
      <p:boldItalic r:id="rId81"/>
    </p:embeddedFont>
    <p:embeddedFont>
      <p:font typeface="Roboto Condensed" panose="02000000000000000000" pitchFamily="2" charset="0"/>
      <p:regular r:id="rId82"/>
      <p:bold r:id="rId83"/>
      <p:italic r:id="rId84"/>
      <p:boldItalic r:id="rId85"/>
    </p:embeddedFont>
    <p:embeddedFont>
      <p:font typeface="Roboto Mono"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49059C-C9A8-4F48-B3D4-861830E8ADEB}">
  <a:tblStyle styleId="{FC49059C-C9A8-4F48-B3D4-861830E8AD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84" Type="http://schemas.openxmlformats.org/officeDocument/2006/relationships/font" Target="fonts/font24.fntdata"/><Relationship Id="rId89" Type="http://schemas.openxmlformats.org/officeDocument/2006/relationships/font" Target="fonts/font2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font" Target="fonts/font20.fntdata"/><Relationship Id="rId85" Type="http://schemas.openxmlformats.org/officeDocument/2006/relationships/font" Target="fonts/font25.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font" Target="fonts/font23.fntdata"/><Relationship Id="rId88" Type="http://schemas.openxmlformats.org/officeDocument/2006/relationships/font" Target="fonts/font28.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font" Target="fonts/font21.fntdata"/><Relationship Id="rId86"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6.fntdata"/><Relationship Id="rId87" Type="http://schemas.openxmlformats.org/officeDocument/2006/relationships/font" Target="fonts/font27.fntdata"/><Relationship Id="rId61" Type="http://schemas.openxmlformats.org/officeDocument/2006/relationships/font" Target="fonts/font1.fntdata"/><Relationship Id="rId82"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0c5301237_8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0c5301237_8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0c5301237_8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0c5301237_8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f0d45b551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f0d45b551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164210d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164210d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12bd86ba8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412bd86ba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0c5301237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0c530123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Make clear what is the difference between “global” and “local” frames. These terms can be confusing but are very important as you do more complicated env diagrams!</a:t>
            </a:r>
            <a:endParaRPr/>
          </a:p>
          <a:p>
            <a:pPr marL="457200" lvl="0" indent="-298450" algn="l" rtl="0">
              <a:spcBef>
                <a:spcPts val="0"/>
              </a:spcBef>
              <a:spcAft>
                <a:spcPts val="0"/>
              </a:spcAft>
              <a:buSzPts val="1100"/>
              <a:buChar char="-"/>
            </a:pPr>
            <a:r>
              <a:rPr lang="en"/>
              <a:t>Ensure students are clear about what a frame is. Local frames should have access to variables defined within that function, as well as any variables in the parent frame, and its parent frame… etc</a:t>
            </a:r>
            <a:endParaRPr/>
          </a:p>
          <a:p>
            <a:pPr marL="457200" lvl="0" indent="-298450" algn="l" rtl="0">
              <a:spcBef>
                <a:spcPts val="0"/>
              </a:spcBef>
              <a:spcAft>
                <a:spcPts val="0"/>
              </a:spcAft>
              <a:buSzPts val="1100"/>
              <a:buChar char="-"/>
            </a:pPr>
            <a:r>
              <a:rPr lang="en"/>
              <a:t>Parent frame is where the function was defined. E.g. if we define a function in the leftmost indent of code, we put in in the global frame [Parent = Global]. If a function is defined in the f2 frame, but an f3 frame is already defined, the function is put in the f4 frame, but the parent is f2! Make sure this is clear because a common misconception is that the parent frame is just one frame above the current frame (often true, but as we know, not always true).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0c5301237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40c5301237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Primitive </a:t>
            </a:r>
            <a:r>
              <a:rPr lang="en" sz="1200">
                <a:latin typeface="Nunito"/>
                <a:ea typeface="Nunito"/>
                <a:cs typeface="Nunito"/>
                <a:sym typeface="Nunito"/>
              </a:rPr>
              <a:t>expressions evaluate to their value in one step (e.g. numeric values, strings, booleans)</a:t>
            </a: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Call</a:t>
            </a:r>
            <a:r>
              <a:rPr lang="en" sz="1200">
                <a:latin typeface="Nunito"/>
                <a:ea typeface="Nunito"/>
                <a:cs typeface="Nunito"/>
                <a:sym typeface="Nunito"/>
              </a:rPr>
              <a:t> expressions follow the “Golden Rules” of evaluation (e.g. foo(1, 2), 3 + 4, bar(‘hello’)) - explained in following slides</a:t>
            </a:r>
            <a:endParaRPr sz="1200">
              <a:latin typeface="Nunito"/>
              <a:ea typeface="Nunito"/>
              <a:cs typeface="Nunito"/>
              <a:sym typeface="Nunito"/>
            </a:endParaRPr>
          </a:p>
          <a:p>
            <a:pPr marL="0" lvl="0" indent="0" algn="l" rtl="0">
              <a:spcBef>
                <a:spcPts val="0"/>
              </a:spcBef>
              <a:spcAft>
                <a:spcPts val="0"/>
              </a:spcAft>
              <a:buNone/>
            </a:pPr>
            <a:r>
              <a:rPr lang="en" sz="1200">
                <a:latin typeface="Nunito"/>
                <a:ea typeface="Nunito"/>
                <a:cs typeface="Nunito"/>
                <a:sym typeface="Nunito"/>
              </a:rPr>
              <a:t>Note that the pointer itself is what goes in the box!</a:t>
            </a:r>
            <a:endParaRPr sz="1200">
              <a:latin typeface="Nunito"/>
              <a:ea typeface="Nunito"/>
              <a:cs typeface="Nunito"/>
              <a:sym typeface="Nunito"/>
            </a:endParaRPr>
          </a:p>
          <a:p>
            <a:pPr marL="0" lvl="0" indent="0" algn="l" rtl="0">
              <a:spcBef>
                <a:spcPts val="0"/>
              </a:spcBef>
              <a:spcAft>
                <a:spcPts val="0"/>
              </a:spcAft>
              <a:buNone/>
            </a:pPr>
            <a:r>
              <a:rPr lang="en" sz="1200">
                <a:latin typeface="Nunito"/>
                <a:ea typeface="Nunito"/>
                <a:cs typeface="Nunito"/>
                <a:sym typeface="Nunito"/>
              </a:rPr>
              <a:t>Always remember to write the function’s parent so we don’t forget later!</a:t>
            </a:r>
            <a:endParaRPr sz="1200">
              <a:latin typeface="Nunito"/>
              <a:ea typeface="Nunito"/>
              <a:cs typeface="Nunito"/>
              <a:sym typeface="Nuni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0c5301237_1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0c5301237_1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Note: “inside function” means the next level of indentation</a:t>
            </a:r>
            <a:endParaRPr/>
          </a:p>
          <a:p>
            <a:pPr marL="457200" lvl="0" indent="-298450" algn="l" rtl="0">
              <a:spcBef>
                <a:spcPts val="0"/>
              </a:spcBef>
              <a:spcAft>
                <a:spcPts val="0"/>
              </a:spcAft>
              <a:buSzPts val="1100"/>
              <a:buChar char="-"/>
            </a:pPr>
            <a:r>
              <a:rPr lang="en"/>
              <a:t>Reiterate the importance of making sure parent is correctly defined! Easy to assume that we just look one frame up.</a:t>
            </a:r>
            <a:endParaRPr/>
          </a:p>
          <a:p>
            <a:pPr marL="457200" lvl="0" indent="-298450" algn="l" rtl="0">
              <a:spcBef>
                <a:spcPts val="0"/>
              </a:spcBef>
              <a:spcAft>
                <a:spcPts val="0"/>
              </a:spcAft>
              <a:buSzPts val="1100"/>
              <a:buChar char="-"/>
            </a:pPr>
            <a:r>
              <a:rPr lang="en"/>
              <a:t>Very important: new frame = new function CALL not DEFINITION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0c5301237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0c5301237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“Evaluate” = see what that variable points to! In the sanity check, foo points to the function foo, so when we evaluate it, we know that we have a function that takes in 2 arguments!</a:t>
            </a:r>
            <a:endParaRPr/>
          </a:p>
          <a:p>
            <a:pPr marL="457200" lvl="0" indent="-298450" algn="l" rtl="0">
              <a:spcBef>
                <a:spcPts val="0"/>
              </a:spcBef>
              <a:spcAft>
                <a:spcPts val="0"/>
              </a:spcAft>
              <a:buSzPts val="1100"/>
              <a:buChar char="-"/>
            </a:pPr>
            <a:r>
              <a:rPr lang="en"/>
              <a:t>Primitive types evaluate to themselves.</a:t>
            </a:r>
            <a:endParaRPr/>
          </a:p>
          <a:p>
            <a:pPr marL="457200" lvl="0" indent="-298450" algn="l" rtl="0">
              <a:spcBef>
                <a:spcPts val="0"/>
              </a:spcBef>
              <a:spcAft>
                <a:spcPts val="0"/>
              </a:spcAft>
              <a:buSzPts val="1100"/>
              <a:buChar char="-"/>
            </a:pPr>
            <a:r>
              <a:rPr lang="en"/>
              <a:t>In the sanity check, ensure students realize that we actually evaluate bar(1) before we call foo! May be confusing since we are evaluating foo in the first step, but not calling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40e2b67429_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40e2b67429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“Intrinsic” may be kind of confusing, so be clear on this! A good example is you have a variable foo that points to a function bar(), the intrinsic name would be bar, not foo! This is why it is really important to always follow your pointers to see what function you are really calling.</a:t>
            </a:r>
            <a:endParaRPr/>
          </a:p>
          <a:p>
            <a:pPr marL="457200" lvl="0" indent="-298450" algn="l" rtl="0">
              <a:spcBef>
                <a:spcPts val="0"/>
              </a:spcBef>
              <a:spcAft>
                <a:spcPts val="0"/>
              </a:spcAft>
              <a:buSzPts val="1100"/>
              <a:buChar char="-"/>
            </a:pPr>
            <a:r>
              <a:rPr lang="en"/>
              <a:t>Especially on midterms when the names are intentionally confusing, messing this up once could be costly.</a:t>
            </a:r>
            <a:endParaRPr/>
          </a:p>
          <a:p>
            <a:pPr marL="457200" lvl="0" indent="-298450" algn="l" rtl="0">
              <a:spcBef>
                <a:spcPts val="0"/>
              </a:spcBef>
              <a:spcAft>
                <a:spcPts val="0"/>
              </a:spcAft>
              <a:buSzPts val="1100"/>
              <a:buChar char="-"/>
            </a:pPr>
            <a:r>
              <a:rPr lang="en"/>
              <a:t>Lambda functions are always named lambda (even if they’re assigned to a variable)</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12bd86ba8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12bd86ba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cbf99e00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4cbf99e00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a:t>Note that this is a simpler example. Try to go through this fast-ish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cbf99e00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cbf99e00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4cbf99e00d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4cbf99e00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are on line 2 now. Maybe note that the parameter called b in the local scope is what a was in the global scope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cbf99e00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4cbf99e00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Two parts to this slide</a:t>
            </a:r>
            <a:endParaRPr/>
          </a:p>
          <a:p>
            <a:pPr marL="914400" lvl="1" indent="-298450" algn="l" rtl="0">
              <a:spcBef>
                <a:spcPts val="0"/>
              </a:spcBef>
              <a:spcAft>
                <a:spcPts val="0"/>
              </a:spcAft>
              <a:buSzPts val="1100"/>
              <a:buChar char="-"/>
            </a:pPr>
            <a:r>
              <a:rPr lang="en"/>
              <a:t>We execute the return statement. This is important to go over for the lookup process of the variables</a:t>
            </a:r>
            <a:endParaRPr/>
          </a:p>
          <a:p>
            <a:pPr marL="914400" lvl="1" indent="-298450" algn="l" rtl="0">
              <a:spcBef>
                <a:spcPts val="0"/>
              </a:spcBef>
              <a:spcAft>
                <a:spcPts val="0"/>
              </a:spcAft>
              <a:buSzPts val="1100"/>
              <a:buChar char="-"/>
            </a:pPr>
            <a:r>
              <a:rPr lang="en"/>
              <a:t>We go back to line 4 and finish reassigning a to b(a) which returned 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4cbf99e00d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4cbf99e00d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is going through a lot of steps, but they’re all the same as the last two slides</a:t>
            </a:r>
            <a:endParaRPr/>
          </a:p>
          <a:p>
            <a:pPr marL="0" lvl="0" indent="0" algn="l" rtl="0">
              <a:spcBef>
                <a:spcPts val="0"/>
              </a:spcBef>
              <a:spcAft>
                <a:spcPts val="0"/>
              </a:spcAft>
              <a:buNone/>
            </a:pPr>
            <a:r>
              <a:rPr lang="en"/>
              <a:t>The bonus question was each time we call a = b(a), what happens? It should double each time given a starts at 1. No need to really go over this, just a fun tidbit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40c5301237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40c5301237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Key here is going relatively slow because it is a more complicated example.</a:t>
            </a:r>
            <a:endParaRPr/>
          </a:p>
          <a:p>
            <a:pPr marL="457200" lvl="0" indent="-298450" algn="l" rtl="0">
              <a:spcBef>
                <a:spcPts val="0"/>
              </a:spcBef>
              <a:spcAft>
                <a:spcPts val="0"/>
              </a:spcAft>
              <a:buSzPts val="1100"/>
              <a:buChar char="-"/>
            </a:pPr>
            <a:r>
              <a:rPr lang="en"/>
              <a:t>Potentially confusing aspects that you should double check the students are okay with:</a:t>
            </a:r>
            <a:endParaRPr/>
          </a:p>
          <a:p>
            <a:pPr marL="914400" lvl="1" indent="-298450" algn="l" rtl="0">
              <a:spcBef>
                <a:spcPts val="0"/>
              </a:spcBef>
              <a:spcAft>
                <a:spcPts val="0"/>
              </a:spcAft>
              <a:buSzPts val="1100"/>
              <a:buChar char="-"/>
            </a:pPr>
            <a:r>
              <a:rPr lang="en"/>
              <a:t>There are many variables ‘x’. We have arguments passed into several functions with the name, as well as a function named x. Organization is key here! Additionally, assure the students that if they take this step by step, they can overcome that initial confusion!</a:t>
            </a:r>
            <a:endParaRPr/>
          </a:p>
          <a:p>
            <a:pPr marL="914400" lvl="1" indent="-298450" algn="l" rtl="0">
              <a:spcBef>
                <a:spcPts val="0"/>
              </a:spcBef>
              <a:spcAft>
                <a:spcPts val="0"/>
              </a:spcAft>
              <a:buSzPts val="1100"/>
              <a:buChar char="-"/>
            </a:pPr>
            <a:r>
              <a:rPr lang="en"/>
              <a:t>We are passing in a function as an argument, so the formal parameters for the function snow will be a pointer to a function flake. Important because even though the parameter is named snow, the intrinsic name of the function it points to is flake.</a:t>
            </a:r>
            <a:endParaRPr/>
          </a:p>
          <a:p>
            <a:pPr marL="914400" lvl="1" indent="-298450" algn="l" rtl="0">
              <a:spcBef>
                <a:spcPts val="0"/>
              </a:spcBef>
              <a:spcAft>
                <a:spcPts val="0"/>
              </a:spcAft>
              <a:buSzPts val="1100"/>
              <a:buChar char="-"/>
            </a:pPr>
            <a:r>
              <a:rPr lang="en"/>
              <a:t>The inner x(x) function that returns 32 is only defined if we hit the first if statement. Good lesson that sometimes we don’t have to define every function written in the code, if our execution does not hit that conditional.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40c5301237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40c5301237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0c5301237_5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0c5301237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Second sentence is super important! Probably say this twice just so it really goes into students heads. Common misconception is that since we read left to right, we would follow a similar logic here. But we want to totally evaluate the RHS and then assign the LHS to that evaluated RHS.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40c5301237_5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40c5301237_5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note of how the snow variable in frame 1 POINTS to the flake function; we don’t rewrite flake, just point to 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40c5301237_5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40c5301237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0c5301237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0c5301237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40c5301237_5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40c5301237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40c5301237_5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40c5301237_5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0c5301237_5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0c5301237_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0c5301237_5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0c5301237_5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c5301237_5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c5301237_5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40c5301237_5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40c5301237_5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12bd86ba8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12bd86ba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3f0d45b3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3f0d45b3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f0d45b3a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f0d45b3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40c5301237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40c5301237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c530123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c530123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f0d45b3a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f0d45b3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40e2b67429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40e2b6742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40e2b67429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40e2b67429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40e2b67429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40e2b67429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40e2b67429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40e2b67429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40e2b67429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40e2b67429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40e2b67429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40e2b67429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40e2b67429_4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40e2b67429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0c3baf4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0c3baf4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4f56a977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4f56a97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0c5301237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0c530123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4f56a9774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4f56a977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4f56a9774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4f56a977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This question does have recursion in it, so don’t worry about it as much, but it’s good practice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40e2b674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40e2b674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40e2b6742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40e2b674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0e2b6742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0e2b674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40e2b67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40e2b67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4edfb431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4edfb43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Giving them hints:</a:t>
            </a:r>
            <a:endParaRPr/>
          </a:p>
          <a:p>
            <a:pPr marL="457200" lvl="0" indent="-298450" algn="l" rtl="0">
              <a:spcBef>
                <a:spcPts val="0"/>
              </a:spcBef>
              <a:spcAft>
                <a:spcPts val="0"/>
              </a:spcAft>
              <a:buSzPts val="1100"/>
              <a:buAutoNum type="arabicParenBoth"/>
            </a:pPr>
            <a:r>
              <a:rPr lang="en"/>
              <a:t>What should the outermost return statement be returning? A function or a function call?</a:t>
            </a:r>
            <a:endParaRPr/>
          </a:p>
          <a:p>
            <a:pPr marL="457200" lvl="0" indent="-298450" algn="l" rtl="0">
              <a:spcBef>
                <a:spcPts val="0"/>
              </a:spcBef>
              <a:spcAft>
                <a:spcPts val="0"/>
              </a:spcAft>
              <a:buSzPts val="1100"/>
              <a:buAutoNum type="arabicParenBoth"/>
            </a:pPr>
            <a:r>
              <a:rPr lang="en"/>
              <a:t>Why are there int(.) function calls in the 2nd and 3rd to last lines?</a:t>
            </a:r>
            <a:endParaRPr/>
          </a:p>
          <a:p>
            <a:pPr marL="457200" lvl="0" indent="-298450" algn="l" rtl="0">
              <a:spcBef>
                <a:spcPts val="0"/>
              </a:spcBef>
              <a:spcAft>
                <a:spcPts val="0"/>
              </a:spcAft>
              <a:buSzPts val="1100"/>
              <a:buAutoNum type="arabicParenBoth"/>
            </a:pPr>
            <a:r>
              <a:rPr lang="en"/>
              <a:t>Why is num_digits(n) important to i?</a:t>
            </a:r>
            <a:endParaRPr/>
          </a:p>
          <a:p>
            <a:pPr marL="457200" lvl="0" indent="-298450" algn="l" rtl="0">
              <a:spcBef>
                <a:spcPts val="0"/>
              </a:spcBef>
              <a:spcAft>
                <a:spcPts val="0"/>
              </a:spcAft>
              <a:buSzPts val="1100"/>
              <a:buAutoNum type="arabicParenBoth"/>
            </a:pPr>
            <a:r>
              <a:rPr lang="en"/>
              <a:t>What should the if statement be comparing?</a:t>
            </a:r>
            <a:endParaRPr/>
          </a:p>
          <a:p>
            <a:pPr marL="457200" lvl="0" indent="-298450" algn="l" rtl="0">
              <a:spcBef>
                <a:spcPts val="0"/>
              </a:spcBef>
              <a:spcAft>
                <a:spcPts val="0"/>
              </a:spcAft>
              <a:buSzPts val="1100"/>
              <a:buAutoNum type="arabicParenBoth"/>
            </a:pPr>
            <a:r>
              <a:rPr lang="en"/>
              <a:t>Do we need to define a new variable on the first line of kill(.)?</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4edfb431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4edfb431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4177aaa58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4177aaa58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40c5301237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40c530123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ed011021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ed01102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0c5301237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0c530123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0c5301237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0c5301237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Potentially change the line “prints x” under the “return x” bullet point. It might be misleading to students.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oo.gl/hFM5f2"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oo.gl/7xTpEy"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oo.gl/5pYMp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oo.gl/hVBt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CSM 61A Midterm 1 Review</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WWPD Problem 1</a:t>
            </a:r>
            <a:endParaRPr/>
          </a:p>
        </p:txBody>
      </p:sp>
      <p:sp>
        <p:nvSpPr>
          <p:cNvPr id="342" name="Google Shape;342;p22"/>
          <p:cNvSpPr txBox="1">
            <a:spLocks noGrp="1"/>
          </p:cNvSpPr>
          <p:nvPr>
            <p:ph type="body" idx="1"/>
          </p:nvPr>
        </p:nvSpPr>
        <p:spPr>
          <a:xfrm>
            <a:off x="1303792" y="16904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printer():</a:t>
            </a:r>
            <a:endParaRPr/>
          </a:p>
          <a:p>
            <a:pPr marL="0" lvl="0" indent="0" algn="l" rtl="0">
              <a:spcBef>
                <a:spcPts val="1600"/>
              </a:spcBef>
              <a:spcAft>
                <a:spcPts val="0"/>
              </a:spcAft>
              <a:buNone/>
            </a:pPr>
            <a:r>
              <a:rPr lang="en"/>
              <a:t>	x = 3</a:t>
            </a:r>
            <a:endParaRPr/>
          </a:p>
          <a:p>
            <a:pPr marL="0" lvl="0" indent="0" algn="l" rtl="0">
              <a:spcBef>
                <a:spcPts val="1600"/>
              </a:spcBef>
              <a:spcAft>
                <a:spcPts val="0"/>
              </a:spcAft>
              <a:buNone/>
            </a:pPr>
            <a:r>
              <a:rPr lang="en"/>
              <a:t>	count = 0</a:t>
            </a:r>
            <a:endParaRPr/>
          </a:p>
          <a:p>
            <a:pPr marL="0" lvl="0" indent="0" algn="l" rtl="0">
              <a:spcBef>
                <a:spcPts val="1600"/>
              </a:spcBef>
              <a:spcAft>
                <a:spcPts val="0"/>
              </a:spcAft>
              <a:buNone/>
            </a:pPr>
            <a:r>
              <a:rPr lang="en"/>
              <a:t>	while count &lt; 3:</a:t>
            </a:r>
            <a:endParaRPr/>
          </a:p>
          <a:p>
            <a:pPr marL="0" lvl="0" indent="0" algn="l" rtl="0">
              <a:spcBef>
                <a:spcPts val="1600"/>
              </a:spcBef>
              <a:spcAft>
                <a:spcPts val="0"/>
              </a:spcAft>
              <a:buNone/>
            </a:pPr>
            <a:r>
              <a:rPr lang="en"/>
              <a:t>		x = print(x)</a:t>
            </a:r>
            <a:endParaRPr/>
          </a:p>
          <a:p>
            <a:pPr marL="0" lvl="0" indent="0" algn="l" rtl="0">
              <a:spcBef>
                <a:spcPts val="1600"/>
              </a:spcBef>
              <a:spcAft>
                <a:spcPts val="0"/>
              </a:spcAft>
              <a:buNone/>
            </a:pPr>
            <a:r>
              <a:rPr lang="en"/>
              <a:t>		count += 1</a:t>
            </a:r>
            <a:endParaRPr/>
          </a:p>
          <a:p>
            <a:pPr marL="0" lvl="0" indent="0" algn="l" rtl="0">
              <a:spcBef>
                <a:spcPts val="1600"/>
              </a:spcBef>
              <a:spcAft>
                <a:spcPts val="1600"/>
              </a:spcAft>
              <a:buNone/>
            </a:pPr>
            <a:r>
              <a:rPr lang="en"/>
              <a:t>&gt;&gt;&gt; printer()</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WWPD Problem 1 (Sol.n)</a:t>
            </a:r>
            <a:endParaRPr/>
          </a:p>
        </p:txBody>
      </p:sp>
      <p:sp>
        <p:nvSpPr>
          <p:cNvPr id="348" name="Google Shape;348;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&gt;&gt;&gt; printer()</a:t>
            </a:r>
            <a:endParaRPr>
              <a:solidFill>
                <a:srgbClr val="FF0000"/>
              </a:solidFill>
            </a:endParaRPr>
          </a:p>
          <a:p>
            <a:pPr marL="0" lvl="0" indent="0" algn="l" rtl="0">
              <a:spcBef>
                <a:spcPts val="1600"/>
              </a:spcBef>
              <a:spcAft>
                <a:spcPts val="0"/>
              </a:spcAft>
              <a:buNone/>
            </a:pPr>
            <a:r>
              <a:rPr lang="en">
                <a:solidFill>
                  <a:srgbClr val="FF0000"/>
                </a:solidFill>
              </a:rPr>
              <a:t>3</a:t>
            </a:r>
            <a:endParaRPr>
              <a:solidFill>
                <a:srgbClr val="FF0000"/>
              </a:solidFill>
            </a:endParaRPr>
          </a:p>
          <a:p>
            <a:pPr marL="0" lvl="0" indent="0" algn="l" rtl="0">
              <a:spcBef>
                <a:spcPts val="1600"/>
              </a:spcBef>
              <a:spcAft>
                <a:spcPts val="0"/>
              </a:spcAft>
              <a:buNone/>
            </a:pPr>
            <a:r>
              <a:rPr lang="en">
                <a:solidFill>
                  <a:srgbClr val="FF0000"/>
                </a:solidFill>
              </a:rPr>
              <a:t>None</a:t>
            </a:r>
            <a:endParaRPr>
              <a:solidFill>
                <a:srgbClr val="FF0000"/>
              </a:solidFill>
            </a:endParaRPr>
          </a:p>
          <a:p>
            <a:pPr marL="0" lvl="0" indent="0" algn="l" rtl="0">
              <a:spcBef>
                <a:spcPts val="1600"/>
              </a:spcBef>
              <a:spcAft>
                <a:spcPts val="1600"/>
              </a:spcAft>
              <a:buNone/>
            </a:pPr>
            <a:r>
              <a:rPr lang="en">
                <a:solidFill>
                  <a:srgbClr val="FF0000"/>
                </a:solidFill>
              </a:rPr>
              <a:t>None</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body" idx="1"/>
          </p:nvPr>
        </p:nvSpPr>
        <p:spPr>
          <a:xfrm>
            <a:off x="142600" y="1149800"/>
            <a:ext cx="4791600" cy="402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t>def quick_maths(man, free):    </a:t>
            </a:r>
            <a:endParaRPr sz="1800"/>
          </a:p>
          <a:p>
            <a:pPr marL="0" lvl="0" indent="0" algn="l" rtl="0">
              <a:lnSpc>
                <a:spcPct val="115000"/>
              </a:lnSpc>
              <a:spcBef>
                <a:spcPts val="0"/>
              </a:spcBef>
              <a:spcAft>
                <a:spcPts val="0"/>
              </a:spcAft>
              <a:buClr>
                <a:schemeClr val="dk1"/>
              </a:buClr>
              <a:buSzPts val="1100"/>
              <a:buFont typeface="Arial"/>
              <a:buNone/>
            </a:pPr>
            <a:r>
              <a:rPr lang="en" sz="1800"/>
              <a:t>      print(man)</a:t>
            </a:r>
            <a:endParaRPr sz="1800"/>
          </a:p>
          <a:p>
            <a:pPr marL="0" lvl="0" indent="0" algn="l" rtl="0">
              <a:lnSpc>
                <a:spcPct val="115000"/>
              </a:lnSpc>
              <a:spcBef>
                <a:spcPts val="0"/>
              </a:spcBef>
              <a:spcAft>
                <a:spcPts val="0"/>
              </a:spcAft>
              <a:buClr>
                <a:schemeClr val="dk1"/>
              </a:buClr>
              <a:buSzPts val="1100"/>
              <a:buFont typeface="Arial"/>
              <a:buNone/>
            </a:pPr>
            <a:r>
              <a:rPr lang="en" sz="1800"/>
              <a:t>      if man % 2 == 0 and free:</a:t>
            </a:r>
            <a:endParaRPr sz="1800"/>
          </a:p>
          <a:p>
            <a:pPr marL="0" lvl="0" indent="0" algn="l" rtl="0">
              <a:lnSpc>
                <a:spcPct val="115000"/>
              </a:lnSpc>
              <a:spcBef>
                <a:spcPts val="0"/>
              </a:spcBef>
              <a:spcAft>
                <a:spcPts val="0"/>
              </a:spcAft>
              <a:buClr>
                <a:schemeClr val="dk1"/>
              </a:buClr>
              <a:buSzPts val="1100"/>
              <a:buFont typeface="Arial"/>
              <a:buNone/>
            </a:pPr>
            <a:r>
              <a:rPr lang="en" sz="1800"/>
              <a:t>            return quick_maths(man + 2, not free)</a:t>
            </a:r>
            <a:endParaRPr sz="1800"/>
          </a:p>
          <a:p>
            <a:pPr marL="0" lvl="0" indent="0" algn="l" rtl="0">
              <a:lnSpc>
                <a:spcPct val="115000"/>
              </a:lnSpc>
              <a:spcBef>
                <a:spcPts val="0"/>
              </a:spcBef>
              <a:spcAft>
                <a:spcPts val="0"/>
              </a:spcAft>
              <a:buClr>
                <a:schemeClr val="dk1"/>
              </a:buClr>
              <a:buSzPts val="1100"/>
              <a:buFont typeface="Arial"/>
              <a:buNone/>
            </a:pPr>
            <a:r>
              <a:rPr lang="en" sz="1800"/>
              <a:t>      else:</a:t>
            </a:r>
            <a:endParaRPr sz="1800"/>
          </a:p>
          <a:p>
            <a:pPr marL="0" lvl="0" indent="0" algn="l" rtl="0">
              <a:lnSpc>
                <a:spcPct val="115000"/>
              </a:lnSpc>
              <a:spcBef>
                <a:spcPts val="0"/>
              </a:spcBef>
              <a:spcAft>
                <a:spcPts val="0"/>
              </a:spcAft>
              <a:buClr>
                <a:schemeClr val="dk1"/>
              </a:buClr>
              <a:buSzPts val="1100"/>
              <a:buFont typeface="Arial"/>
              <a:buNone/>
            </a:pPr>
            <a:r>
              <a:rPr lang="en" sz="1800"/>
              <a:t>            man -= 1</a:t>
            </a:r>
            <a:endParaRPr sz="1800"/>
          </a:p>
          <a:p>
            <a:pPr marL="0" lvl="0" indent="0" algn="l" rtl="0">
              <a:lnSpc>
                <a:spcPct val="115000"/>
              </a:lnSpc>
              <a:spcBef>
                <a:spcPts val="0"/>
              </a:spcBef>
              <a:spcAft>
                <a:spcPts val="0"/>
              </a:spcAft>
              <a:buClr>
                <a:schemeClr val="dk1"/>
              </a:buClr>
              <a:buSzPts val="1100"/>
              <a:buFont typeface="Arial"/>
              <a:buNone/>
            </a:pPr>
            <a:r>
              <a:rPr lang="en" sz="1800"/>
              <a:t>            if man == 3:</a:t>
            </a:r>
            <a:endParaRPr sz="1800"/>
          </a:p>
          <a:p>
            <a:pPr marL="0" lvl="0" indent="0" algn="l" rtl="0">
              <a:lnSpc>
                <a:spcPct val="115000"/>
              </a:lnSpc>
              <a:spcBef>
                <a:spcPts val="0"/>
              </a:spcBef>
              <a:spcAft>
                <a:spcPts val="0"/>
              </a:spcAft>
              <a:buClr>
                <a:schemeClr val="dk1"/>
              </a:buClr>
              <a:buSzPts val="1100"/>
              <a:buFont typeface="Arial"/>
              <a:buNone/>
            </a:pPr>
            <a:r>
              <a:rPr lang="en" sz="1800"/>
              <a:t>                  print(man)</a:t>
            </a:r>
            <a:endParaRPr sz="1800"/>
          </a:p>
          <a:p>
            <a:pPr marL="0" lvl="0" indent="0" algn="l" rtl="0">
              <a:lnSpc>
                <a:spcPct val="115000"/>
              </a:lnSpc>
              <a:spcBef>
                <a:spcPts val="0"/>
              </a:spcBef>
              <a:spcAft>
                <a:spcPts val="0"/>
              </a:spcAft>
              <a:buClr>
                <a:schemeClr val="dk1"/>
              </a:buClr>
              <a:buSzPts val="1100"/>
              <a:buFont typeface="Arial"/>
              <a:buNone/>
            </a:pPr>
            <a:r>
              <a:rPr lang="en" sz="1800"/>
              <a:t>            else:</a:t>
            </a:r>
            <a:endParaRPr sz="1800"/>
          </a:p>
          <a:p>
            <a:pPr marL="0" lvl="0" indent="0" algn="l" rtl="0">
              <a:lnSpc>
                <a:spcPct val="115000"/>
              </a:lnSpc>
              <a:spcBef>
                <a:spcPts val="0"/>
              </a:spcBef>
              <a:spcAft>
                <a:spcPts val="0"/>
              </a:spcAft>
              <a:buClr>
                <a:schemeClr val="dk1"/>
              </a:buClr>
              <a:buSzPts val="1100"/>
              <a:buFont typeface="Arial"/>
              <a:buNone/>
            </a:pPr>
            <a:r>
              <a:rPr lang="en" sz="1800"/>
              <a:t>                  return man</a:t>
            </a:r>
            <a:endParaRPr sz="1800"/>
          </a:p>
          <a:p>
            <a:pPr marL="0" lvl="0" indent="0" algn="l" rtl="0">
              <a:lnSpc>
                <a:spcPct val="115000"/>
              </a:lnSpc>
              <a:spcBef>
                <a:spcPts val="0"/>
              </a:spcBef>
              <a:spcAft>
                <a:spcPts val="0"/>
              </a:spcAft>
              <a:buNone/>
            </a:pPr>
            <a:r>
              <a:rPr lang="en" sz="1800"/>
              <a:t>       </a:t>
            </a:r>
            <a:endParaRPr sz="1800"/>
          </a:p>
        </p:txBody>
      </p:sp>
      <p:sp>
        <p:nvSpPr>
          <p:cNvPr id="354" name="Google Shape;354;p24"/>
          <p:cNvSpPr txBox="1">
            <a:spLocks noGrp="1"/>
          </p:cNvSpPr>
          <p:nvPr>
            <p:ph type="body" idx="1"/>
          </p:nvPr>
        </p:nvSpPr>
        <p:spPr>
          <a:xfrm>
            <a:off x="4899575" y="1089125"/>
            <a:ext cx="4244400" cy="25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&gt;&gt;&gt; big_shaq = 2</a:t>
            </a:r>
            <a:endParaRPr sz="1800"/>
          </a:p>
          <a:p>
            <a:pPr marL="0" lvl="0" indent="0" algn="l" rtl="0">
              <a:spcBef>
                <a:spcPts val="1600"/>
              </a:spcBef>
              <a:spcAft>
                <a:spcPts val="0"/>
              </a:spcAft>
              <a:buNone/>
            </a:pPr>
            <a:r>
              <a:rPr lang="en" sz="1800"/>
              <a:t>&gt;&gt;&gt; print(quick_maths(big_shaq, True))</a:t>
            </a:r>
            <a:endParaRPr sz="1800"/>
          </a:p>
          <a:p>
            <a:pPr marL="0" lvl="0" indent="0" algn="l" rtl="0">
              <a:spcBef>
                <a:spcPts val="1600"/>
              </a:spcBef>
              <a:spcAft>
                <a:spcPts val="1600"/>
              </a:spcAft>
              <a:buNone/>
            </a:pPr>
            <a:endParaRPr sz="1800"/>
          </a:p>
        </p:txBody>
      </p:sp>
      <p:cxnSp>
        <p:nvCxnSpPr>
          <p:cNvPr id="355" name="Google Shape;355;p24"/>
          <p:cNvCxnSpPr/>
          <p:nvPr/>
        </p:nvCxnSpPr>
        <p:spPr>
          <a:xfrm>
            <a:off x="4858125" y="1158000"/>
            <a:ext cx="0" cy="3498600"/>
          </a:xfrm>
          <a:prstGeom prst="straightConnector1">
            <a:avLst/>
          </a:prstGeom>
          <a:noFill/>
          <a:ln w="38100" cap="flat" cmpd="sng">
            <a:solidFill>
              <a:schemeClr val="lt2"/>
            </a:solidFill>
            <a:prstDash val="solid"/>
            <a:round/>
            <a:headEnd type="none" w="med" len="med"/>
            <a:tailEnd type="none" w="med" len="med"/>
          </a:ln>
        </p:spPr>
      </p:cxnSp>
      <p:sp>
        <p:nvSpPr>
          <p:cNvPr id="356" name="Google Shape;356;p24"/>
          <p:cNvSpPr/>
          <p:nvPr/>
        </p:nvSpPr>
        <p:spPr>
          <a:xfrm>
            <a:off x="165500" y="16843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p:nvPr/>
        </p:nvSpPr>
        <p:spPr>
          <a:xfrm>
            <a:off x="5028025" y="2253350"/>
            <a:ext cx="196200" cy="392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CC0000"/>
                </a:solidFill>
                <a:latin typeface="Roboto Condensed"/>
                <a:ea typeface="Roboto Condensed"/>
                <a:cs typeface="Roboto Condensed"/>
                <a:sym typeface="Roboto Condensed"/>
              </a:rPr>
              <a:t>2</a:t>
            </a:r>
            <a:endParaRPr>
              <a:solidFill>
                <a:srgbClr val="CC0000"/>
              </a:solidFill>
            </a:endParaRPr>
          </a:p>
        </p:txBody>
      </p:sp>
      <p:sp>
        <p:nvSpPr>
          <p:cNvPr id="358" name="Google Shape;358;p24"/>
          <p:cNvSpPr/>
          <p:nvPr/>
        </p:nvSpPr>
        <p:spPr>
          <a:xfrm>
            <a:off x="165500" y="20653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165500" y="23701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txBox="1"/>
          <p:nvPr/>
        </p:nvSpPr>
        <p:spPr>
          <a:xfrm>
            <a:off x="2362275" y="2938125"/>
            <a:ext cx="1844400" cy="333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600"/>
              </a:spcBef>
              <a:spcAft>
                <a:spcPts val="0"/>
              </a:spcAft>
              <a:buNone/>
            </a:pPr>
            <a:r>
              <a:rPr lang="en">
                <a:solidFill>
                  <a:srgbClr val="607896"/>
                </a:solidFill>
                <a:latin typeface="Roboto Condensed"/>
                <a:ea typeface="Roboto Condensed"/>
                <a:cs typeface="Roboto Condensed"/>
                <a:sym typeface="Roboto Condensed"/>
              </a:rPr>
              <a:t>quick_maths(4, False)</a:t>
            </a:r>
            <a:endParaRPr/>
          </a:p>
        </p:txBody>
      </p:sp>
      <p:cxnSp>
        <p:nvCxnSpPr>
          <p:cNvPr id="361" name="Google Shape;361;p24"/>
          <p:cNvCxnSpPr>
            <a:stCxn id="360" idx="0"/>
          </p:cNvCxnSpPr>
          <p:nvPr/>
        </p:nvCxnSpPr>
        <p:spPr>
          <a:xfrm rot="10800000">
            <a:off x="2534475" y="2658225"/>
            <a:ext cx="750000" cy="279900"/>
          </a:xfrm>
          <a:prstGeom prst="straightConnector1">
            <a:avLst/>
          </a:prstGeom>
          <a:noFill/>
          <a:ln w="9525" cap="flat" cmpd="sng">
            <a:solidFill>
              <a:schemeClr val="dk2"/>
            </a:solidFill>
            <a:prstDash val="dot"/>
            <a:round/>
            <a:headEnd type="none" w="med" len="med"/>
            <a:tailEnd type="none" w="med" len="med"/>
          </a:ln>
        </p:spPr>
      </p:cxnSp>
      <p:cxnSp>
        <p:nvCxnSpPr>
          <p:cNvPr id="362" name="Google Shape;362;p24"/>
          <p:cNvCxnSpPr/>
          <p:nvPr/>
        </p:nvCxnSpPr>
        <p:spPr>
          <a:xfrm>
            <a:off x="1472375" y="2648325"/>
            <a:ext cx="2738700" cy="0"/>
          </a:xfrm>
          <a:prstGeom prst="straightConnector1">
            <a:avLst/>
          </a:prstGeom>
          <a:noFill/>
          <a:ln w="9525" cap="flat" cmpd="sng">
            <a:solidFill>
              <a:schemeClr val="dk2"/>
            </a:solidFill>
            <a:prstDash val="dot"/>
            <a:round/>
            <a:headEnd type="none" w="med" len="med"/>
            <a:tailEnd type="none" w="med" len="med"/>
          </a:ln>
        </p:spPr>
      </p:cxnSp>
      <p:sp>
        <p:nvSpPr>
          <p:cNvPr id="363" name="Google Shape;363;p24"/>
          <p:cNvSpPr txBox="1"/>
          <p:nvPr/>
        </p:nvSpPr>
        <p:spPr>
          <a:xfrm>
            <a:off x="5028025" y="2558150"/>
            <a:ext cx="196200" cy="392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CC0000"/>
                </a:solidFill>
                <a:latin typeface="Roboto Condensed"/>
                <a:ea typeface="Roboto Condensed"/>
                <a:cs typeface="Roboto Condensed"/>
                <a:sym typeface="Roboto Condensed"/>
              </a:rPr>
              <a:t>4</a:t>
            </a:r>
            <a:endParaRPr>
              <a:solidFill>
                <a:srgbClr val="CC0000"/>
              </a:solidFill>
            </a:endParaRPr>
          </a:p>
        </p:txBody>
      </p:sp>
      <p:sp>
        <p:nvSpPr>
          <p:cNvPr id="364" name="Google Shape;364;p24"/>
          <p:cNvSpPr/>
          <p:nvPr/>
        </p:nvSpPr>
        <p:spPr>
          <a:xfrm>
            <a:off x="165500" y="30559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165500" y="34369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165500" y="3817900"/>
            <a:ext cx="275700" cy="113400"/>
          </a:xfrm>
          <a:prstGeom prst="right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txBox="1"/>
          <p:nvPr/>
        </p:nvSpPr>
        <p:spPr>
          <a:xfrm>
            <a:off x="5028025" y="2862950"/>
            <a:ext cx="196200" cy="392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CC0000"/>
                </a:solidFill>
                <a:latin typeface="Roboto Condensed"/>
                <a:ea typeface="Roboto Condensed"/>
                <a:cs typeface="Roboto Condensed"/>
                <a:sym typeface="Roboto Condensed"/>
              </a:rPr>
              <a:t>3</a:t>
            </a:r>
            <a:endParaRPr>
              <a:solidFill>
                <a:srgbClr val="CC0000"/>
              </a:solidFill>
            </a:endParaRPr>
          </a:p>
        </p:txBody>
      </p:sp>
      <p:sp>
        <p:nvSpPr>
          <p:cNvPr id="368" name="Google Shape;368;p24"/>
          <p:cNvSpPr txBox="1"/>
          <p:nvPr/>
        </p:nvSpPr>
        <p:spPr>
          <a:xfrm>
            <a:off x="5028025" y="3167750"/>
            <a:ext cx="851700" cy="392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CC0000"/>
                </a:solidFill>
                <a:latin typeface="Roboto Condensed"/>
                <a:ea typeface="Roboto Condensed"/>
                <a:cs typeface="Roboto Condensed"/>
                <a:sym typeface="Roboto Condensed"/>
              </a:rPr>
              <a:t>None</a:t>
            </a:r>
            <a:endParaRPr>
              <a:solidFill>
                <a:srgbClr val="CC0000"/>
              </a:solidFill>
            </a:endParaRPr>
          </a:p>
        </p:txBody>
      </p:sp>
      <p:cxnSp>
        <p:nvCxnSpPr>
          <p:cNvPr id="369" name="Google Shape;369;p24"/>
          <p:cNvCxnSpPr/>
          <p:nvPr/>
        </p:nvCxnSpPr>
        <p:spPr>
          <a:xfrm>
            <a:off x="2173950" y="4059475"/>
            <a:ext cx="402600" cy="274800"/>
          </a:xfrm>
          <a:prstGeom prst="straightConnector1">
            <a:avLst/>
          </a:prstGeom>
          <a:noFill/>
          <a:ln w="9525" cap="flat" cmpd="sng">
            <a:solidFill>
              <a:schemeClr val="dk2"/>
            </a:solidFill>
            <a:prstDash val="dot"/>
            <a:round/>
            <a:headEnd type="none" w="med" len="med"/>
            <a:tailEnd type="none" w="med" len="med"/>
          </a:ln>
        </p:spPr>
      </p:cxnSp>
      <p:sp>
        <p:nvSpPr>
          <p:cNvPr id="370" name="Google Shape;370;p24"/>
          <p:cNvSpPr txBox="1"/>
          <p:nvPr/>
        </p:nvSpPr>
        <p:spPr>
          <a:xfrm>
            <a:off x="2590875" y="4233525"/>
            <a:ext cx="1844400" cy="3336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600"/>
              </a:spcBef>
              <a:spcAft>
                <a:spcPts val="0"/>
              </a:spcAft>
              <a:buNone/>
            </a:pPr>
            <a:r>
              <a:rPr lang="en">
                <a:solidFill>
                  <a:srgbClr val="607896"/>
                </a:solidFill>
                <a:latin typeface="Roboto Condensed"/>
                <a:ea typeface="Roboto Condensed"/>
                <a:cs typeface="Roboto Condensed"/>
                <a:sym typeface="Roboto Condensed"/>
              </a:rPr>
              <a:t>No more code to run!</a:t>
            </a:r>
            <a:endParaRPr/>
          </a:p>
        </p:txBody>
      </p:sp>
      <p:sp>
        <p:nvSpPr>
          <p:cNvPr id="371" name="Google Shape;37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WWPD Problem 2</a:t>
            </a:r>
            <a:endParaRPr/>
          </a:p>
        </p:txBody>
      </p:sp>
      <p:sp>
        <p:nvSpPr>
          <p:cNvPr id="372" name="Google Shape;372;p24"/>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Sp18 MT1 Review Session</a:t>
            </a:r>
            <a:endParaRPr>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700"/>
                                        <p:tgtEl>
                                          <p:spTgt spid="3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
                                        </p:tgtEl>
                                        <p:attrNameLst>
                                          <p:attrName>style.visibility</p:attrName>
                                        </p:attrNameLst>
                                      </p:cBhvr>
                                      <p:to>
                                        <p:strVal val="visible"/>
                                      </p:to>
                                    </p:set>
                                    <p:animEffect transition="in" filter="fade">
                                      <p:cBhvr>
                                        <p:cTn id="12" dur="1000"/>
                                        <p:tgtEl>
                                          <p:spTgt spid="3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356"/>
                                        </p:tgtEl>
                                      </p:cBhvr>
                                    </p:animEffect>
                                    <p:set>
                                      <p:cBhvr>
                                        <p:cTn id="17" dur="1" fill="hold">
                                          <p:stCondLst>
                                            <p:cond delay="1000"/>
                                          </p:stCondLst>
                                        </p:cTn>
                                        <p:tgtEl>
                                          <p:spTgt spid="356"/>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358"/>
                                        </p:tgtEl>
                                        <p:attrNameLst>
                                          <p:attrName>style.visibility</p:attrName>
                                        </p:attrNameLst>
                                      </p:cBhvr>
                                      <p:to>
                                        <p:strVal val="visible"/>
                                      </p:to>
                                    </p:set>
                                    <p:animEffect transition="in" filter="fade">
                                      <p:cBhvr>
                                        <p:cTn id="20" dur="1000"/>
                                        <p:tgtEl>
                                          <p:spTgt spid="3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358"/>
                                        </p:tgtEl>
                                      </p:cBhvr>
                                    </p:animEffect>
                                    <p:set>
                                      <p:cBhvr>
                                        <p:cTn id="25" dur="1" fill="hold">
                                          <p:stCondLst>
                                            <p:cond delay="1000"/>
                                          </p:stCondLst>
                                        </p:cTn>
                                        <p:tgtEl>
                                          <p:spTgt spid="358"/>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1000"/>
                                        <p:tgtEl>
                                          <p:spTgt spid="359"/>
                                        </p:tgtEl>
                                      </p:cBhvr>
                                    </p:animEffect>
                                  </p:childTnLst>
                                </p:cTn>
                              </p:par>
                              <p:par>
                                <p:cTn id="29" presetID="10" presetClass="entr" presetSubtype="0" fill="hold" nodeType="withEffect">
                                  <p:stCondLst>
                                    <p:cond delay="0"/>
                                  </p:stCondLst>
                                  <p:childTnLst>
                                    <p:set>
                                      <p:cBhvr>
                                        <p:cTn id="30" dur="1" fill="hold">
                                          <p:stCondLst>
                                            <p:cond delay="0"/>
                                          </p:stCondLst>
                                        </p:cTn>
                                        <p:tgtEl>
                                          <p:spTgt spid="361"/>
                                        </p:tgtEl>
                                        <p:attrNameLst>
                                          <p:attrName>style.visibility</p:attrName>
                                        </p:attrNameLst>
                                      </p:cBhvr>
                                      <p:to>
                                        <p:strVal val="visible"/>
                                      </p:to>
                                    </p:set>
                                    <p:animEffect transition="in" filter="fade">
                                      <p:cBhvr>
                                        <p:cTn id="31" dur="1000"/>
                                        <p:tgtEl>
                                          <p:spTgt spid="361"/>
                                        </p:tgtEl>
                                      </p:cBhvr>
                                    </p:animEffect>
                                  </p:childTnLst>
                                </p:cTn>
                              </p:par>
                              <p:par>
                                <p:cTn id="32" presetID="10" presetClass="entr" presetSubtype="0" fill="hold" nodeType="withEffect">
                                  <p:stCondLst>
                                    <p:cond delay="0"/>
                                  </p:stCondLst>
                                  <p:childTnLst>
                                    <p:set>
                                      <p:cBhvr>
                                        <p:cTn id="33" dur="1" fill="hold">
                                          <p:stCondLst>
                                            <p:cond delay="0"/>
                                          </p:stCondLst>
                                        </p:cTn>
                                        <p:tgtEl>
                                          <p:spTgt spid="362"/>
                                        </p:tgtEl>
                                        <p:attrNameLst>
                                          <p:attrName>style.visibility</p:attrName>
                                        </p:attrNameLst>
                                      </p:cBhvr>
                                      <p:to>
                                        <p:strVal val="visible"/>
                                      </p:to>
                                    </p:set>
                                    <p:animEffect transition="in" filter="fade">
                                      <p:cBhvr>
                                        <p:cTn id="34" dur="1000"/>
                                        <p:tgtEl>
                                          <p:spTgt spid="362"/>
                                        </p:tgtEl>
                                      </p:cBhvr>
                                    </p:animEffect>
                                  </p:childTnLst>
                                </p:cTn>
                              </p:par>
                              <p:par>
                                <p:cTn id="35" presetID="10" presetClass="entr" presetSubtype="0" fill="hold" nodeType="withEffect">
                                  <p:stCondLst>
                                    <p:cond delay="0"/>
                                  </p:stCondLst>
                                  <p:childTnLst>
                                    <p:set>
                                      <p:cBhvr>
                                        <p:cTn id="36" dur="1" fill="hold">
                                          <p:stCondLst>
                                            <p:cond delay="0"/>
                                          </p:stCondLst>
                                        </p:cTn>
                                        <p:tgtEl>
                                          <p:spTgt spid="360"/>
                                        </p:tgtEl>
                                        <p:attrNameLst>
                                          <p:attrName>style.visibility</p:attrName>
                                        </p:attrNameLst>
                                      </p:cBhvr>
                                      <p:to>
                                        <p:strVal val="visible"/>
                                      </p:to>
                                    </p:set>
                                    <p:animEffect transition="in" filter="fade">
                                      <p:cBhvr>
                                        <p:cTn id="37" dur="10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359"/>
                                        </p:tgtEl>
                                      </p:cBhvr>
                                    </p:animEffect>
                                    <p:set>
                                      <p:cBhvr>
                                        <p:cTn id="42" dur="1" fill="hold">
                                          <p:stCondLst>
                                            <p:cond delay="1000"/>
                                          </p:stCondLst>
                                        </p:cTn>
                                        <p:tgtEl>
                                          <p:spTgt spid="35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61"/>
                                        </p:tgtEl>
                                      </p:cBhvr>
                                    </p:animEffect>
                                    <p:set>
                                      <p:cBhvr>
                                        <p:cTn id="45" dur="1" fill="hold">
                                          <p:stCondLst>
                                            <p:cond delay="1000"/>
                                          </p:stCondLst>
                                        </p:cTn>
                                        <p:tgtEl>
                                          <p:spTgt spid="361"/>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362"/>
                                        </p:tgtEl>
                                      </p:cBhvr>
                                    </p:animEffect>
                                    <p:set>
                                      <p:cBhvr>
                                        <p:cTn id="48" dur="1" fill="hold">
                                          <p:stCondLst>
                                            <p:cond delay="1000"/>
                                          </p:stCondLst>
                                        </p:cTn>
                                        <p:tgtEl>
                                          <p:spTgt spid="36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1000"/>
                                        <p:tgtEl>
                                          <p:spTgt spid="360"/>
                                        </p:tgtEl>
                                      </p:cBhvr>
                                    </p:animEffect>
                                    <p:set>
                                      <p:cBhvr>
                                        <p:cTn id="51" dur="1" fill="hold">
                                          <p:stCondLst>
                                            <p:cond delay="1000"/>
                                          </p:stCondLst>
                                        </p:cTn>
                                        <p:tgtEl>
                                          <p:spTgt spid="36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56"/>
                                        </p:tgtEl>
                                        <p:attrNameLst>
                                          <p:attrName>style.visibility</p:attrName>
                                        </p:attrNameLst>
                                      </p:cBhvr>
                                      <p:to>
                                        <p:strVal val="visible"/>
                                      </p:to>
                                    </p:set>
                                    <p:animEffect transition="in" filter="fade">
                                      <p:cBhvr>
                                        <p:cTn id="56" dur="1000"/>
                                        <p:tgtEl>
                                          <p:spTgt spid="35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63"/>
                                        </p:tgtEl>
                                        <p:attrNameLst>
                                          <p:attrName>style.visibility</p:attrName>
                                        </p:attrNameLst>
                                      </p:cBhvr>
                                      <p:to>
                                        <p:strVal val="visible"/>
                                      </p:to>
                                    </p:set>
                                    <p:animEffect transition="in" filter="fade">
                                      <p:cBhvr>
                                        <p:cTn id="61" dur="1000"/>
                                        <p:tgtEl>
                                          <p:spTgt spid="36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1000"/>
                                        <p:tgtEl>
                                          <p:spTgt spid="356"/>
                                        </p:tgtEl>
                                      </p:cBhvr>
                                    </p:animEffect>
                                    <p:set>
                                      <p:cBhvr>
                                        <p:cTn id="66" dur="1" fill="hold">
                                          <p:stCondLst>
                                            <p:cond delay="1000"/>
                                          </p:stCondLst>
                                        </p:cTn>
                                        <p:tgtEl>
                                          <p:spTgt spid="356"/>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58"/>
                                        </p:tgtEl>
                                        <p:attrNameLst>
                                          <p:attrName>style.visibility</p:attrName>
                                        </p:attrNameLst>
                                      </p:cBhvr>
                                      <p:to>
                                        <p:strVal val="visible"/>
                                      </p:to>
                                    </p:set>
                                    <p:animEffect transition="in" filter="fade">
                                      <p:cBhvr>
                                        <p:cTn id="69" dur="1000"/>
                                        <p:tgtEl>
                                          <p:spTgt spid="3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1000"/>
                                        <p:tgtEl>
                                          <p:spTgt spid="358"/>
                                        </p:tgtEl>
                                      </p:cBhvr>
                                    </p:animEffect>
                                    <p:set>
                                      <p:cBhvr>
                                        <p:cTn id="74" dur="1" fill="hold">
                                          <p:stCondLst>
                                            <p:cond delay="1000"/>
                                          </p:stCondLst>
                                        </p:cTn>
                                        <p:tgtEl>
                                          <p:spTgt spid="358"/>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364"/>
                                        </p:tgtEl>
                                        <p:attrNameLst>
                                          <p:attrName>style.visibility</p:attrName>
                                        </p:attrNameLst>
                                      </p:cBhvr>
                                      <p:to>
                                        <p:strVal val="visible"/>
                                      </p:to>
                                    </p:set>
                                    <p:animEffect transition="in" filter="fade">
                                      <p:cBhvr>
                                        <p:cTn id="77" dur="1000"/>
                                        <p:tgtEl>
                                          <p:spTgt spid="36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1000"/>
                                        <p:tgtEl>
                                          <p:spTgt spid="364"/>
                                        </p:tgtEl>
                                      </p:cBhvr>
                                    </p:animEffect>
                                    <p:set>
                                      <p:cBhvr>
                                        <p:cTn id="82" dur="1" fill="hold">
                                          <p:stCondLst>
                                            <p:cond delay="1000"/>
                                          </p:stCondLst>
                                        </p:cTn>
                                        <p:tgtEl>
                                          <p:spTgt spid="364"/>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365"/>
                                        </p:tgtEl>
                                        <p:attrNameLst>
                                          <p:attrName>style.visibility</p:attrName>
                                        </p:attrNameLst>
                                      </p:cBhvr>
                                      <p:to>
                                        <p:strVal val="visible"/>
                                      </p:to>
                                    </p:set>
                                    <p:animEffect transition="in" filter="fade">
                                      <p:cBhvr>
                                        <p:cTn id="85" dur="1000"/>
                                        <p:tgtEl>
                                          <p:spTgt spid="36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1000"/>
                                        <p:tgtEl>
                                          <p:spTgt spid="365"/>
                                        </p:tgtEl>
                                      </p:cBhvr>
                                    </p:animEffect>
                                    <p:set>
                                      <p:cBhvr>
                                        <p:cTn id="90" dur="1" fill="hold">
                                          <p:stCondLst>
                                            <p:cond delay="1000"/>
                                          </p:stCondLst>
                                        </p:cTn>
                                        <p:tgtEl>
                                          <p:spTgt spid="365"/>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366"/>
                                        </p:tgtEl>
                                        <p:attrNameLst>
                                          <p:attrName>style.visibility</p:attrName>
                                        </p:attrNameLst>
                                      </p:cBhvr>
                                      <p:to>
                                        <p:strVal val="visible"/>
                                      </p:to>
                                    </p:set>
                                    <p:animEffect transition="in" filter="fade">
                                      <p:cBhvr>
                                        <p:cTn id="93" dur="1000"/>
                                        <p:tgtEl>
                                          <p:spTgt spid="36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67"/>
                                        </p:tgtEl>
                                        <p:attrNameLst>
                                          <p:attrName>style.visibility</p:attrName>
                                        </p:attrNameLst>
                                      </p:cBhvr>
                                      <p:to>
                                        <p:strVal val="visible"/>
                                      </p:to>
                                    </p:set>
                                    <p:animEffect transition="in" filter="fade">
                                      <p:cBhvr>
                                        <p:cTn id="98" dur="1000"/>
                                        <p:tgtEl>
                                          <p:spTgt spid="36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70"/>
                                        </p:tgtEl>
                                        <p:attrNameLst>
                                          <p:attrName>style.visibility</p:attrName>
                                        </p:attrNameLst>
                                      </p:cBhvr>
                                      <p:to>
                                        <p:strVal val="visible"/>
                                      </p:to>
                                    </p:set>
                                    <p:animEffect transition="in" filter="fade">
                                      <p:cBhvr>
                                        <p:cTn id="103" dur="1000"/>
                                        <p:tgtEl>
                                          <p:spTgt spid="370"/>
                                        </p:tgtEl>
                                      </p:cBhvr>
                                    </p:animEffect>
                                  </p:childTnLst>
                                </p:cTn>
                              </p:par>
                              <p:par>
                                <p:cTn id="104" presetID="10" presetClass="entr" presetSubtype="0" fill="hold" nodeType="withEffect">
                                  <p:stCondLst>
                                    <p:cond delay="0"/>
                                  </p:stCondLst>
                                  <p:childTnLst>
                                    <p:set>
                                      <p:cBhvr>
                                        <p:cTn id="105" dur="1" fill="hold">
                                          <p:stCondLst>
                                            <p:cond delay="0"/>
                                          </p:stCondLst>
                                        </p:cTn>
                                        <p:tgtEl>
                                          <p:spTgt spid="369"/>
                                        </p:tgtEl>
                                        <p:attrNameLst>
                                          <p:attrName>style.visibility</p:attrName>
                                        </p:attrNameLst>
                                      </p:cBhvr>
                                      <p:to>
                                        <p:strVal val="visible"/>
                                      </p:to>
                                    </p:set>
                                    <p:animEffect transition="in" filter="fade">
                                      <p:cBhvr>
                                        <p:cTn id="106" dur="1000"/>
                                        <p:tgtEl>
                                          <p:spTgt spid="3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68"/>
                                        </p:tgtEl>
                                        <p:attrNameLst>
                                          <p:attrName>style.visibility</p:attrName>
                                        </p:attrNameLst>
                                      </p:cBhvr>
                                      <p:to>
                                        <p:strVal val="visible"/>
                                      </p:to>
                                    </p:set>
                                    <p:animEffect transition="in" filter="fade">
                                      <p:cBhvr>
                                        <p:cTn id="111"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5"/>
          <p:cNvSpPr txBox="1">
            <a:spLocks noGrp="1"/>
          </p:cNvSpPr>
          <p:nvPr>
            <p:ph type="title"/>
          </p:nvPr>
        </p:nvSpPr>
        <p:spPr>
          <a:xfrm>
            <a:off x="1303650" y="4219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WWPD Problem 3</a:t>
            </a:r>
            <a:endParaRPr/>
          </a:p>
        </p:txBody>
      </p:sp>
      <p:sp>
        <p:nvSpPr>
          <p:cNvPr id="378" name="Google Shape;378;p25"/>
          <p:cNvSpPr txBox="1">
            <a:spLocks noGrp="1"/>
          </p:cNvSpPr>
          <p:nvPr>
            <p:ph type="body" idx="1"/>
          </p:nvPr>
        </p:nvSpPr>
        <p:spPr>
          <a:xfrm>
            <a:off x="460650" y="1294700"/>
            <a:ext cx="4443000" cy="37935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t>def square(x): </a:t>
            </a:r>
            <a:endParaRPr sz="1600"/>
          </a:p>
          <a:p>
            <a:pPr marL="0" lvl="0" indent="457200" algn="l" rtl="0">
              <a:lnSpc>
                <a:spcPct val="100000"/>
              </a:lnSpc>
              <a:spcBef>
                <a:spcPts val="1600"/>
              </a:spcBef>
              <a:spcAft>
                <a:spcPts val="0"/>
              </a:spcAft>
              <a:buNone/>
            </a:pPr>
            <a:r>
              <a:rPr lang="en" sz="1600"/>
              <a:t>return x * x </a:t>
            </a:r>
            <a:endParaRPr sz="1600"/>
          </a:p>
          <a:p>
            <a:pPr marL="0" lvl="0" indent="0" algn="l" rtl="0">
              <a:lnSpc>
                <a:spcPct val="100000"/>
              </a:lnSpc>
              <a:spcBef>
                <a:spcPts val="1600"/>
              </a:spcBef>
              <a:spcAft>
                <a:spcPts val="0"/>
              </a:spcAft>
              <a:buNone/>
            </a:pPr>
            <a:r>
              <a:rPr lang="en" sz="1600"/>
              <a:t>def argentina(n):</a:t>
            </a:r>
            <a:endParaRPr sz="1600"/>
          </a:p>
          <a:p>
            <a:pPr marL="0" lvl="0" indent="457200" algn="l" rtl="0">
              <a:lnSpc>
                <a:spcPct val="100000"/>
              </a:lnSpc>
              <a:spcBef>
                <a:spcPts val="1600"/>
              </a:spcBef>
              <a:spcAft>
                <a:spcPts val="0"/>
              </a:spcAft>
              <a:buNone/>
            </a:pPr>
            <a:r>
              <a:rPr lang="en" sz="1600"/>
              <a:t> print(n) </a:t>
            </a:r>
            <a:endParaRPr sz="1600"/>
          </a:p>
          <a:p>
            <a:pPr marL="0" lvl="0" indent="457200" algn="l" rtl="0">
              <a:lnSpc>
                <a:spcPct val="100000"/>
              </a:lnSpc>
              <a:spcBef>
                <a:spcPts val="1600"/>
              </a:spcBef>
              <a:spcAft>
                <a:spcPts val="0"/>
              </a:spcAft>
              <a:buNone/>
            </a:pPr>
            <a:r>
              <a:rPr lang="en" sz="1600"/>
              <a:t>if n &gt; 0: </a:t>
            </a:r>
            <a:endParaRPr sz="1600"/>
          </a:p>
          <a:p>
            <a:pPr marL="457200" lvl="0" indent="457200" algn="l" rtl="0">
              <a:lnSpc>
                <a:spcPct val="100000"/>
              </a:lnSpc>
              <a:spcBef>
                <a:spcPts val="1600"/>
              </a:spcBef>
              <a:spcAft>
                <a:spcPts val="0"/>
              </a:spcAft>
              <a:buNone/>
            </a:pPr>
            <a:r>
              <a:rPr lang="en" sz="1600"/>
              <a:t>return lambda k: k(n+1) </a:t>
            </a:r>
            <a:endParaRPr sz="1600"/>
          </a:p>
          <a:p>
            <a:pPr marL="457200" lvl="0" indent="0" algn="l" rtl="0">
              <a:lnSpc>
                <a:spcPct val="100000"/>
              </a:lnSpc>
              <a:spcBef>
                <a:spcPts val="1600"/>
              </a:spcBef>
              <a:spcAft>
                <a:spcPts val="0"/>
              </a:spcAft>
              <a:buNone/>
            </a:pPr>
            <a:r>
              <a:rPr lang="en" sz="1600"/>
              <a:t>else: </a:t>
            </a:r>
            <a:endParaRPr sz="1600"/>
          </a:p>
          <a:p>
            <a:pPr marL="457200" lvl="0" indent="457200" algn="l" rtl="0">
              <a:lnSpc>
                <a:spcPct val="100000"/>
              </a:lnSpc>
              <a:spcBef>
                <a:spcPts val="1600"/>
              </a:spcBef>
              <a:spcAft>
                <a:spcPts val="1600"/>
              </a:spcAft>
              <a:buNone/>
            </a:pPr>
            <a:r>
              <a:rPr lang="en" sz="1600"/>
              <a:t>return 1 / n</a:t>
            </a:r>
            <a:endParaRPr sz="1600"/>
          </a:p>
        </p:txBody>
      </p:sp>
      <p:sp>
        <p:nvSpPr>
          <p:cNvPr id="379" name="Google Shape;379;p25"/>
          <p:cNvSpPr txBox="1">
            <a:spLocks noGrp="1"/>
          </p:cNvSpPr>
          <p:nvPr>
            <p:ph type="body" idx="2"/>
          </p:nvPr>
        </p:nvSpPr>
        <p:spPr>
          <a:xfrm>
            <a:off x="4903650" y="1114800"/>
            <a:ext cx="3430500" cy="34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&gt;&gt;&gt;print(1, print(2))</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r>
              <a:rPr lang="en"/>
              <a:t>&gt;&gt;&gt;argentina(0)</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r>
              <a:rPr lang="en"/>
              <a:t>&gt;&gt;&gt;argentina(1)(square)</a:t>
            </a:r>
            <a:endParaRPr/>
          </a:p>
          <a:p>
            <a:pPr marL="0" lvl="0" indent="0" algn="l" rtl="0">
              <a:spcBef>
                <a:spcPts val="1600"/>
              </a:spcBef>
              <a:spcAft>
                <a:spcPts val="1600"/>
              </a:spcAft>
              <a:buNone/>
            </a:pPr>
            <a:r>
              <a:rPr lang="en"/>
              <a:t>	</a:t>
            </a:r>
            <a:endParaRPr/>
          </a:p>
        </p:txBody>
      </p:sp>
      <p:sp>
        <p:nvSpPr>
          <p:cNvPr id="380" name="Google Shape;380;p25"/>
          <p:cNvSpPr txBox="1"/>
          <p:nvPr/>
        </p:nvSpPr>
        <p:spPr>
          <a:xfrm>
            <a:off x="5378825" y="1535400"/>
            <a:ext cx="1809300" cy="9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0000"/>
                </a:solidFill>
                <a:latin typeface="Nunito"/>
                <a:ea typeface="Nunito"/>
                <a:cs typeface="Nunito"/>
                <a:sym typeface="Nunito"/>
              </a:rPr>
              <a:t>2</a:t>
            </a:r>
            <a:endParaRPr sz="1300">
              <a:solidFill>
                <a:srgbClr val="FF0000"/>
              </a:solidFill>
              <a:latin typeface="Nunito"/>
              <a:ea typeface="Nunito"/>
              <a:cs typeface="Nunito"/>
              <a:sym typeface="Nunito"/>
            </a:endParaRPr>
          </a:p>
          <a:p>
            <a:pPr marL="0" lvl="0" indent="0" algn="l" rtl="0">
              <a:lnSpc>
                <a:spcPct val="115000"/>
              </a:lnSpc>
              <a:spcBef>
                <a:spcPts val="1600"/>
              </a:spcBef>
              <a:spcAft>
                <a:spcPts val="1600"/>
              </a:spcAft>
              <a:buNone/>
            </a:pPr>
            <a:r>
              <a:rPr lang="en" sz="1300">
                <a:solidFill>
                  <a:srgbClr val="FF0000"/>
                </a:solidFill>
                <a:latin typeface="Nunito"/>
                <a:ea typeface="Nunito"/>
                <a:cs typeface="Nunito"/>
                <a:sym typeface="Nunito"/>
              </a:rPr>
              <a:t>1 None</a:t>
            </a:r>
            <a:endParaRPr>
              <a:solidFill>
                <a:srgbClr val="FF0000"/>
              </a:solidFill>
            </a:endParaRPr>
          </a:p>
        </p:txBody>
      </p:sp>
      <p:sp>
        <p:nvSpPr>
          <p:cNvPr id="381" name="Google Shape;381;p25"/>
          <p:cNvSpPr txBox="1"/>
          <p:nvPr/>
        </p:nvSpPr>
        <p:spPr>
          <a:xfrm>
            <a:off x="5378825" y="2785600"/>
            <a:ext cx="1594200" cy="94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0000"/>
                </a:solidFill>
                <a:latin typeface="Nunito"/>
                <a:ea typeface="Nunito"/>
                <a:cs typeface="Nunito"/>
                <a:sym typeface="Nunito"/>
              </a:rPr>
              <a:t>0</a:t>
            </a:r>
            <a:endParaRPr sz="1300">
              <a:solidFill>
                <a:srgbClr val="FF0000"/>
              </a:solidFill>
              <a:latin typeface="Nunito"/>
              <a:ea typeface="Nunito"/>
              <a:cs typeface="Nunito"/>
              <a:sym typeface="Nunito"/>
            </a:endParaRPr>
          </a:p>
          <a:p>
            <a:pPr marL="0" lvl="0" indent="0" algn="l" rtl="0">
              <a:lnSpc>
                <a:spcPct val="115000"/>
              </a:lnSpc>
              <a:spcBef>
                <a:spcPts val="1600"/>
              </a:spcBef>
              <a:spcAft>
                <a:spcPts val="0"/>
              </a:spcAft>
              <a:buNone/>
            </a:pPr>
            <a:r>
              <a:rPr lang="en" sz="1300">
                <a:solidFill>
                  <a:srgbClr val="FF0000"/>
                </a:solidFill>
                <a:latin typeface="Nunito"/>
                <a:ea typeface="Nunito"/>
                <a:cs typeface="Nunito"/>
                <a:sym typeface="Nunito"/>
              </a:rPr>
              <a:t>Error</a:t>
            </a:r>
            <a:endParaRPr sz="1300">
              <a:solidFill>
                <a:srgbClr val="FF0000"/>
              </a:solidFill>
              <a:latin typeface="Nunito"/>
              <a:ea typeface="Nunito"/>
              <a:cs typeface="Nunito"/>
              <a:sym typeface="Nunito"/>
            </a:endParaRPr>
          </a:p>
          <a:p>
            <a:pPr marL="0" lvl="0" indent="0" algn="l" rtl="0">
              <a:spcBef>
                <a:spcPts val="1600"/>
              </a:spcBef>
              <a:spcAft>
                <a:spcPts val="0"/>
              </a:spcAft>
              <a:buNone/>
            </a:pPr>
            <a:endParaRPr/>
          </a:p>
        </p:txBody>
      </p:sp>
      <p:sp>
        <p:nvSpPr>
          <p:cNvPr id="382" name="Google Shape;382;p25"/>
          <p:cNvSpPr txBox="1"/>
          <p:nvPr/>
        </p:nvSpPr>
        <p:spPr>
          <a:xfrm>
            <a:off x="5408175" y="4117250"/>
            <a:ext cx="1594200" cy="81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0000"/>
                </a:solidFill>
                <a:latin typeface="Nunito"/>
                <a:ea typeface="Nunito"/>
                <a:cs typeface="Nunito"/>
                <a:sym typeface="Nunito"/>
              </a:rPr>
              <a:t>1</a:t>
            </a:r>
            <a:endParaRPr sz="1300">
              <a:solidFill>
                <a:srgbClr val="FF0000"/>
              </a:solidFill>
              <a:latin typeface="Nunito"/>
              <a:ea typeface="Nunito"/>
              <a:cs typeface="Nunito"/>
              <a:sym typeface="Nunito"/>
            </a:endParaRPr>
          </a:p>
          <a:p>
            <a:pPr marL="0" lvl="0" indent="0" algn="l" rtl="0">
              <a:lnSpc>
                <a:spcPct val="115000"/>
              </a:lnSpc>
              <a:spcBef>
                <a:spcPts val="1600"/>
              </a:spcBef>
              <a:spcAft>
                <a:spcPts val="0"/>
              </a:spcAft>
              <a:buNone/>
            </a:pPr>
            <a:r>
              <a:rPr lang="en" sz="1300">
                <a:solidFill>
                  <a:srgbClr val="FF0000"/>
                </a:solidFill>
                <a:latin typeface="Nunito"/>
                <a:ea typeface="Nunito"/>
                <a:cs typeface="Nunito"/>
                <a:sym typeface="Nunito"/>
              </a:rPr>
              <a:t>4</a:t>
            </a:r>
            <a:endParaRPr sz="1300">
              <a:solidFill>
                <a:srgbClr val="FF0000"/>
              </a:solidFill>
              <a:latin typeface="Nunito"/>
              <a:ea typeface="Nunito"/>
              <a:cs typeface="Nunito"/>
              <a:sym typeface="Nunito"/>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gtEl>
                                        <p:attrNameLst>
                                          <p:attrName>style.visibility</p:attrName>
                                        </p:attrNameLst>
                                      </p:cBhvr>
                                      <p:to>
                                        <p:strVal val="visible"/>
                                      </p:to>
                                    </p:set>
                                    <p:animEffect transition="in" filter="fade">
                                      <p:cBhvr>
                                        <p:cTn id="12" dur="1000"/>
                                        <p:tgtEl>
                                          <p:spTgt spid="3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2"/>
                                        </p:tgtEl>
                                        <p:attrNameLst>
                                          <p:attrName>style.visibility</p:attrName>
                                        </p:attrNameLst>
                                      </p:cBhvr>
                                      <p:to>
                                        <p:strVal val="visible"/>
                                      </p:to>
                                    </p:set>
                                    <p:animEffect transition="in" filter="fade">
                                      <p:cBhvr>
                                        <p:cTn id="17" dur="10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Environment Diagrams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Environment Diagram Rules</a:t>
            </a:r>
            <a:endParaRPr>
              <a:latin typeface="Bree Serif"/>
              <a:ea typeface="Bree Serif"/>
              <a:cs typeface="Bree Serif"/>
              <a:sym typeface="Bree Serif"/>
            </a:endParaRPr>
          </a:p>
        </p:txBody>
      </p:sp>
      <p:sp>
        <p:nvSpPr>
          <p:cNvPr id="393" name="Google Shape;393;p27"/>
          <p:cNvSpPr txBox="1">
            <a:spLocks noGrp="1"/>
          </p:cNvSpPr>
          <p:nvPr>
            <p:ph type="body" idx="1"/>
          </p:nvPr>
        </p:nvSpPr>
        <p:spPr>
          <a:xfrm>
            <a:off x="1303800" y="1403625"/>
            <a:ext cx="7030500" cy="3139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Frames</a:t>
            </a:r>
            <a:endParaRPr sz="1800"/>
          </a:p>
          <a:p>
            <a:pPr marL="914400" lvl="1" indent="-342900" algn="l" rtl="0">
              <a:lnSpc>
                <a:spcPct val="100000"/>
              </a:lnSpc>
              <a:spcBef>
                <a:spcPts val="0"/>
              </a:spcBef>
              <a:spcAft>
                <a:spcPts val="0"/>
              </a:spcAft>
              <a:buSzPts val="1800"/>
              <a:buChar char="○"/>
            </a:pPr>
            <a:r>
              <a:rPr lang="en" sz="1800"/>
              <a:t>Always start with the global frame</a:t>
            </a:r>
            <a:endParaRPr sz="1800"/>
          </a:p>
          <a:p>
            <a:pPr marL="914400" lvl="1" indent="-342900" algn="l" rtl="0">
              <a:lnSpc>
                <a:spcPct val="100000"/>
              </a:lnSpc>
              <a:spcBef>
                <a:spcPts val="0"/>
              </a:spcBef>
              <a:spcAft>
                <a:spcPts val="0"/>
              </a:spcAft>
              <a:buSzPts val="1800"/>
              <a:buChar char="○"/>
            </a:pPr>
            <a:r>
              <a:rPr lang="en" sz="1800"/>
              <a:t>Any other frame that is opened will be for </a:t>
            </a:r>
            <a:endParaRPr sz="1800"/>
          </a:p>
          <a:p>
            <a:pPr marL="1371600" lvl="2" indent="-342900" algn="l" rtl="0">
              <a:lnSpc>
                <a:spcPct val="100000"/>
              </a:lnSpc>
              <a:spcBef>
                <a:spcPts val="0"/>
              </a:spcBef>
              <a:spcAft>
                <a:spcPts val="0"/>
              </a:spcAft>
              <a:buSzPts val="1800"/>
              <a:buChar char="■"/>
            </a:pPr>
            <a:r>
              <a:rPr lang="en" sz="1800" b="1"/>
              <a:t>Calling</a:t>
            </a:r>
            <a:r>
              <a:rPr lang="en" sz="1800"/>
              <a:t> user-defined functions (not built-in)</a:t>
            </a:r>
            <a:endParaRPr sz="1800"/>
          </a:p>
          <a:p>
            <a:pPr marL="914400" lvl="1" indent="-342900" algn="l" rtl="0">
              <a:lnSpc>
                <a:spcPct val="100000"/>
              </a:lnSpc>
              <a:spcBef>
                <a:spcPts val="0"/>
              </a:spcBef>
              <a:spcAft>
                <a:spcPts val="0"/>
              </a:spcAft>
              <a:buSzPts val="1800"/>
              <a:buChar char="○"/>
            </a:pPr>
            <a:r>
              <a:rPr lang="en" sz="1800"/>
              <a:t>When looking up a variable:</a:t>
            </a:r>
            <a:endParaRPr sz="1800"/>
          </a:p>
          <a:p>
            <a:pPr marL="1371600" lvl="2" indent="-342900" algn="l" rtl="0">
              <a:lnSpc>
                <a:spcPct val="100000"/>
              </a:lnSpc>
              <a:spcBef>
                <a:spcPts val="0"/>
              </a:spcBef>
              <a:spcAft>
                <a:spcPts val="0"/>
              </a:spcAft>
              <a:buSzPts val="1800"/>
              <a:buChar char="■"/>
            </a:pPr>
            <a:r>
              <a:rPr lang="en" sz="1800"/>
              <a:t>1. Look for the variable in your current frame. If it is not there, then</a:t>
            </a:r>
            <a:endParaRPr sz="1800"/>
          </a:p>
          <a:p>
            <a:pPr marL="1371600" lvl="2" indent="-342900" algn="l" rtl="0">
              <a:lnSpc>
                <a:spcPct val="100000"/>
              </a:lnSpc>
              <a:spcBef>
                <a:spcPts val="0"/>
              </a:spcBef>
              <a:spcAft>
                <a:spcPts val="0"/>
              </a:spcAft>
              <a:buSzPts val="1800"/>
              <a:buChar char="■"/>
            </a:pPr>
            <a:r>
              <a:rPr lang="en" sz="1800"/>
              <a:t>2. Look in the parent frame.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Environment Diagram Rules</a:t>
            </a:r>
            <a:endParaRPr>
              <a:latin typeface="Bree Serif"/>
              <a:ea typeface="Bree Serif"/>
              <a:cs typeface="Bree Serif"/>
              <a:sym typeface="Bree Serif"/>
            </a:endParaRPr>
          </a:p>
        </p:txBody>
      </p:sp>
      <p:sp>
        <p:nvSpPr>
          <p:cNvPr id="399" name="Google Shape;399;p28"/>
          <p:cNvSpPr txBox="1">
            <a:spLocks noGrp="1"/>
          </p:cNvSpPr>
          <p:nvPr>
            <p:ph type="body" idx="1"/>
          </p:nvPr>
        </p:nvSpPr>
        <p:spPr>
          <a:xfrm>
            <a:off x="1303800" y="1453075"/>
            <a:ext cx="3430500" cy="254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t>Assignment Statements</a:t>
            </a:r>
            <a:endParaRPr sz="1800" b="1"/>
          </a:p>
          <a:p>
            <a:pPr marL="457200" lvl="0" indent="-342900" algn="l" rtl="0">
              <a:lnSpc>
                <a:spcPct val="115000"/>
              </a:lnSpc>
              <a:spcBef>
                <a:spcPts val="1000"/>
              </a:spcBef>
              <a:spcAft>
                <a:spcPts val="0"/>
              </a:spcAft>
              <a:buSzPts val="1800"/>
              <a:buChar char="●"/>
            </a:pPr>
            <a:r>
              <a:rPr lang="en" sz="1800">
                <a:solidFill>
                  <a:srgbClr val="4A86E8"/>
                </a:solidFill>
              </a:rPr>
              <a:t>Primitive types</a:t>
            </a:r>
            <a:r>
              <a:rPr lang="en" sz="1800">
                <a:solidFill>
                  <a:srgbClr val="000000"/>
                </a:solidFill>
              </a:rPr>
              <a:t> (</a:t>
            </a:r>
            <a:r>
              <a:rPr lang="en" sz="1800"/>
              <a:t>numbers, booleans, strings) go directly in boxes!</a:t>
            </a:r>
            <a:endParaRPr sz="1800"/>
          </a:p>
          <a:p>
            <a:pPr marL="457200" lvl="0" indent="-342900" algn="l" rtl="0">
              <a:lnSpc>
                <a:spcPct val="115000"/>
              </a:lnSpc>
              <a:spcBef>
                <a:spcPts val="0"/>
              </a:spcBef>
              <a:spcAft>
                <a:spcPts val="0"/>
              </a:spcAft>
              <a:buSzPts val="1800"/>
              <a:buChar char="●"/>
            </a:pPr>
            <a:r>
              <a:rPr lang="en" sz="1800"/>
              <a:t>Everything else (functions, lists, etc.) needs a pointer!</a:t>
            </a:r>
            <a:endParaRPr sz="1800"/>
          </a:p>
          <a:p>
            <a:pPr marL="457200" lvl="0" indent="0" algn="l" rtl="0">
              <a:lnSpc>
                <a:spcPct val="115000"/>
              </a:lnSpc>
              <a:spcBef>
                <a:spcPts val="1000"/>
              </a:spcBef>
              <a:spcAft>
                <a:spcPts val="0"/>
              </a:spcAft>
              <a:buNone/>
            </a:pPr>
            <a:endParaRPr sz="1800"/>
          </a:p>
        </p:txBody>
      </p:sp>
      <p:pic>
        <p:nvPicPr>
          <p:cNvPr id="400" name="Google Shape;400;p28"/>
          <p:cNvPicPr preferRelativeResize="0"/>
          <p:nvPr/>
        </p:nvPicPr>
        <p:blipFill>
          <a:blip r:embed="rId3">
            <a:alphaModFix/>
          </a:blip>
          <a:stretch>
            <a:fillRect/>
          </a:stretch>
        </p:blipFill>
        <p:spPr>
          <a:xfrm>
            <a:off x="4705200" y="1992400"/>
            <a:ext cx="4178125" cy="104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Environment Diagram Rules</a:t>
            </a:r>
            <a:endParaRPr>
              <a:latin typeface="Bree Serif"/>
              <a:ea typeface="Bree Serif"/>
              <a:cs typeface="Bree Serif"/>
              <a:sym typeface="Bree Serif"/>
            </a:endParaRPr>
          </a:p>
        </p:txBody>
      </p:sp>
      <p:sp>
        <p:nvSpPr>
          <p:cNvPr id="406" name="Google Shape;406;p29"/>
          <p:cNvSpPr txBox="1">
            <a:spLocks noGrp="1"/>
          </p:cNvSpPr>
          <p:nvPr>
            <p:ph type="body" idx="2"/>
          </p:nvPr>
        </p:nvSpPr>
        <p:spPr>
          <a:xfrm>
            <a:off x="1272325" y="145320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t>def Statements</a:t>
            </a:r>
            <a:endParaRPr sz="1800"/>
          </a:p>
          <a:p>
            <a:pPr marL="457200" lvl="0" indent="-342900" algn="l" rtl="0">
              <a:spcBef>
                <a:spcPts val="1000"/>
              </a:spcBef>
              <a:spcAft>
                <a:spcPts val="0"/>
              </a:spcAft>
              <a:buSzPts val="1800"/>
              <a:buChar char="●"/>
            </a:pPr>
            <a:r>
              <a:rPr lang="en" sz="1800"/>
              <a:t>Don’t look inside functions when they are being declared.</a:t>
            </a:r>
            <a:endParaRPr sz="1800"/>
          </a:p>
          <a:p>
            <a:pPr marL="457200" lvl="0" indent="-342900" algn="l" rtl="0">
              <a:spcBef>
                <a:spcPts val="0"/>
              </a:spcBef>
              <a:spcAft>
                <a:spcPts val="0"/>
              </a:spcAft>
              <a:buSzPts val="1800"/>
              <a:buChar char="●"/>
            </a:pPr>
            <a:r>
              <a:rPr lang="en" sz="1800"/>
              <a:t>Only look inside then when they are called</a:t>
            </a:r>
            <a:endParaRPr sz="1800"/>
          </a:p>
          <a:p>
            <a:pPr marL="457200" lvl="0" indent="-342900" algn="l" rtl="0">
              <a:spcBef>
                <a:spcPts val="0"/>
              </a:spcBef>
              <a:spcAft>
                <a:spcPts val="0"/>
              </a:spcAft>
              <a:buSzPts val="1800"/>
              <a:buChar char="●"/>
            </a:pPr>
            <a:r>
              <a:rPr lang="en" sz="1800"/>
              <a:t>Parent of new function is the frame in which it was defined</a:t>
            </a:r>
            <a:endParaRPr sz="1800"/>
          </a:p>
        </p:txBody>
      </p:sp>
      <p:sp>
        <p:nvSpPr>
          <p:cNvPr id="407" name="Google Shape;407;p29"/>
          <p:cNvSpPr txBox="1"/>
          <p:nvPr/>
        </p:nvSpPr>
        <p:spPr>
          <a:xfrm>
            <a:off x="5475575" y="1597875"/>
            <a:ext cx="26637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sz="1800" u="sng">
                <a:solidFill>
                  <a:schemeClr val="hlink"/>
                </a:solidFill>
                <a:latin typeface="Nunito"/>
                <a:ea typeface="Nunito"/>
                <a:cs typeface="Nunito"/>
                <a:sym typeface="Nunito"/>
                <a:hlinkClick r:id="rId3"/>
              </a:rPr>
              <a:t>https://goo.gl/hFM5f2</a:t>
            </a:r>
            <a:endParaRPr sz="18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Call Expressions</a:t>
            </a:r>
            <a:endParaRPr>
              <a:latin typeface="Bree Serif"/>
              <a:ea typeface="Bree Serif"/>
              <a:cs typeface="Bree Serif"/>
              <a:sym typeface="Bree Serif"/>
            </a:endParaRPr>
          </a:p>
        </p:txBody>
      </p:sp>
      <p:sp>
        <p:nvSpPr>
          <p:cNvPr id="413" name="Google Shape;413;p30"/>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t>Golden Rules of Evaluation</a:t>
            </a:r>
            <a:endParaRPr sz="1800" b="1"/>
          </a:p>
          <a:p>
            <a:pPr marL="457200" lvl="0" indent="-342900" algn="l" rtl="0">
              <a:spcBef>
                <a:spcPts val="1600"/>
              </a:spcBef>
              <a:spcAft>
                <a:spcPts val="0"/>
              </a:spcAft>
              <a:buSzPts val="1800"/>
              <a:buAutoNum type="arabicPeriod"/>
            </a:pPr>
            <a:r>
              <a:rPr lang="en" sz="1800"/>
              <a:t>Evaluate the operator (the function being applied)</a:t>
            </a:r>
            <a:endParaRPr sz="1800"/>
          </a:p>
          <a:p>
            <a:pPr marL="457200" lvl="0" indent="-342900" algn="l" rtl="0">
              <a:spcBef>
                <a:spcPts val="0"/>
              </a:spcBef>
              <a:spcAft>
                <a:spcPts val="0"/>
              </a:spcAft>
              <a:buSzPts val="1800"/>
              <a:buAutoNum type="arabicPeriod"/>
            </a:pPr>
            <a:r>
              <a:rPr lang="en" sz="1800"/>
              <a:t>Evaluate the operand(s) (the arguments)</a:t>
            </a:r>
            <a:endParaRPr sz="1800"/>
          </a:p>
          <a:p>
            <a:pPr marL="457200" lvl="0" indent="-342900" algn="l" rtl="0">
              <a:spcBef>
                <a:spcPts val="0"/>
              </a:spcBef>
              <a:spcAft>
                <a:spcPts val="0"/>
              </a:spcAft>
              <a:buSzPts val="1800"/>
              <a:buAutoNum type="arabicPeriod"/>
            </a:pPr>
            <a:r>
              <a:rPr lang="en" sz="1800"/>
              <a:t>Apply operator to operands</a:t>
            </a:r>
            <a:endParaRPr sz="1800"/>
          </a:p>
          <a:p>
            <a:pPr marL="0" lvl="0" indent="0" algn="l" rtl="0">
              <a:spcBef>
                <a:spcPts val="1600"/>
              </a:spcBef>
              <a:spcAft>
                <a:spcPts val="0"/>
              </a:spcAft>
              <a:buClr>
                <a:schemeClr val="dk1"/>
              </a:buClr>
              <a:buSzPts val="1100"/>
              <a:buFont typeface="Arial"/>
              <a:buNone/>
            </a:pPr>
            <a:r>
              <a:rPr lang="en" sz="1800" b="1"/>
              <a:t>Sanity Check</a:t>
            </a:r>
            <a:endParaRPr sz="1800" b="1"/>
          </a:p>
          <a:p>
            <a:pPr marL="0" lvl="0" indent="0" algn="l" rtl="0">
              <a:spcBef>
                <a:spcPts val="1600"/>
              </a:spcBef>
              <a:spcAft>
                <a:spcPts val="0"/>
              </a:spcAft>
              <a:buClr>
                <a:schemeClr val="dk1"/>
              </a:buClr>
              <a:buSzPts val="1100"/>
              <a:buFont typeface="Arial"/>
              <a:buNone/>
            </a:pPr>
            <a:r>
              <a:rPr lang="en" sz="1800">
                <a:latin typeface="Roboto Mono"/>
                <a:ea typeface="Roboto Mono"/>
                <a:cs typeface="Roboto Mono"/>
                <a:sym typeface="Roboto Mono"/>
              </a:rPr>
              <a:t>foo(bar(1), 2)</a:t>
            </a:r>
            <a:endParaRPr sz="1800">
              <a:latin typeface="Roboto Mono"/>
              <a:ea typeface="Roboto Mono"/>
              <a:cs typeface="Roboto Mono"/>
              <a:sym typeface="Roboto Mono"/>
            </a:endParaRPr>
          </a:p>
          <a:p>
            <a:pPr marL="457200" lvl="0" indent="-342900" algn="l" rtl="0">
              <a:spcBef>
                <a:spcPts val="0"/>
              </a:spcBef>
              <a:spcAft>
                <a:spcPts val="0"/>
              </a:spcAft>
              <a:buSzPts val="1800"/>
              <a:buChar char="●"/>
            </a:pPr>
            <a:r>
              <a:rPr lang="en" sz="1800"/>
              <a:t>What order is each operator and operand evaluated and applied?</a:t>
            </a:r>
            <a:endParaRPr sz="1800"/>
          </a:p>
          <a:p>
            <a:pPr marL="457200" lvl="0" indent="-342900" algn="l" rtl="0">
              <a:spcBef>
                <a:spcPts val="0"/>
              </a:spcBef>
              <a:spcAft>
                <a:spcPts val="0"/>
              </a:spcAft>
              <a:buSzPts val="1800"/>
              <a:buChar char="●"/>
            </a:pPr>
            <a:r>
              <a:rPr lang="en" sz="1800"/>
              <a:t>What function is the first frame opened for?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Call Expressions</a:t>
            </a:r>
            <a:endParaRPr>
              <a:latin typeface="Bree Serif"/>
              <a:ea typeface="Bree Serif"/>
              <a:cs typeface="Bree Serif"/>
              <a:sym typeface="Bree Serif"/>
            </a:endParaRPr>
          </a:p>
        </p:txBody>
      </p:sp>
      <p:sp>
        <p:nvSpPr>
          <p:cNvPr id="419" name="Google Shape;419;p31"/>
          <p:cNvSpPr txBox="1">
            <a:spLocks noGrp="1"/>
          </p:cNvSpPr>
          <p:nvPr>
            <p:ph type="body" idx="1"/>
          </p:nvPr>
        </p:nvSpPr>
        <p:spPr>
          <a:xfrm>
            <a:off x="1303800" y="1300950"/>
            <a:ext cx="7030500" cy="35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t>Whenever we open up a new frame:</a:t>
            </a:r>
            <a:endParaRPr sz="1800" b="1"/>
          </a:p>
          <a:p>
            <a:pPr marL="457200" lvl="0" indent="-342900" algn="l" rtl="0">
              <a:spcBef>
                <a:spcPts val="1600"/>
              </a:spcBef>
              <a:spcAft>
                <a:spcPts val="0"/>
              </a:spcAft>
              <a:buSzPts val="1800"/>
              <a:buAutoNum type="arabicPeriod"/>
            </a:pPr>
            <a:r>
              <a:rPr lang="en" sz="1800"/>
              <a:t>Label frame with </a:t>
            </a:r>
            <a:r>
              <a:rPr lang="en" sz="1800" b="1"/>
              <a:t>intrinsic</a:t>
            </a:r>
            <a:r>
              <a:rPr lang="en" sz="1800"/>
              <a:t> function name and parent frame</a:t>
            </a:r>
            <a:endParaRPr sz="1800"/>
          </a:p>
          <a:p>
            <a:pPr marL="457200" lvl="0" indent="-342900" algn="l" rtl="0">
              <a:spcBef>
                <a:spcPts val="0"/>
              </a:spcBef>
              <a:spcAft>
                <a:spcPts val="0"/>
              </a:spcAft>
              <a:buSzPts val="1800"/>
              <a:buAutoNum type="arabicPeriod"/>
            </a:pPr>
            <a:r>
              <a:rPr lang="en" sz="1800"/>
              <a:t>Set formal parameters (</a:t>
            </a:r>
            <a:r>
              <a:rPr lang="en" sz="1800">
                <a:solidFill>
                  <a:srgbClr val="4A86E8"/>
                </a:solidFill>
              </a:rPr>
              <a:t>in the def line</a:t>
            </a:r>
            <a:r>
              <a:rPr lang="en" sz="1800"/>
              <a:t>) to arguments passed in (</a:t>
            </a:r>
            <a:r>
              <a:rPr lang="en" sz="1800">
                <a:solidFill>
                  <a:srgbClr val="4A86E8"/>
                </a:solidFill>
              </a:rPr>
              <a:t>in the call line</a:t>
            </a:r>
            <a:r>
              <a:rPr lang="en" sz="1800"/>
              <a:t>)</a:t>
            </a:r>
            <a:endParaRPr sz="1800"/>
          </a:p>
          <a:p>
            <a:pPr marL="0" lvl="0" indent="0" algn="l" rtl="0">
              <a:spcBef>
                <a:spcPts val="0"/>
              </a:spcBef>
              <a:spcAft>
                <a:spcPts val="0"/>
              </a:spcAft>
              <a:buClr>
                <a:schemeClr val="dk1"/>
              </a:buClr>
              <a:buSzPts val="1100"/>
              <a:buFont typeface="Arial"/>
              <a:buNone/>
            </a:pPr>
            <a:endParaRPr sz="1800" b="1"/>
          </a:p>
          <a:p>
            <a:pPr marL="0" lvl="0" indent="0" algn="l" rtl="0">
              <a:spcBef>
                <a:spcPts val="1600"/>
              </a:spcBef>
              <a:spcAft>
                <a:spcPts val="0"/>
              </a:spcAft>
              <a:buClr>
                <a:schemeClr val="dk1"/>
              </a:buClr>
              <a:buSzPts val="1100"/>
              <a:buFont typeface="Arial"/>
              <a:buNone/>
            </a:pPr>
            <a:r>
              <a:rPr lang="en" sz="1800" b="1"/>
              <a:t>Quick Example</a:t>
            </a:r>
            <a:endParaRPr sz="1400">
              <a:solidFill>
                <a:srgbClr val="000000"/>
              </a:solidFill>
            </a:endParaRPr>
          </a:p>
          <a:p>
            <a:pPr marL="0" lvl="0" indent="0" algn="l" rtl="0">
              <a:lnSpc>
                <a:spcPct val="100000"/>
              </a:lnSpc>
              <a:spcBef>
                <a:spcPts val="1600"/>
              </a:spcBef>
              <a:spcAft>
                <a:spcPts val="0"/>
              </a:spcAft>
              <a:buNone/>
            </a:pPr>
            <a:r>
              <a:rPr lang="en" sz="1800" u="sng">
                <a:solidFill>
                  <a:schemeClr val="accent5"/>
                </a:solidFill>
                <a:hlinkClick r:id="rId3"/>
              </a:rPr>
              <a:t>https://goo.gl/7xTpEy</a:t>
            </a:r>
            <a:endParaRPr sz="18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WWPD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A Warm-Up</a:t>
            </a:r>
            <a:endParaRPr>
              <a:latin typeface="Bree Serif"/>
              <a:ea typeface="Bree Serif"/>
              <a:cs typeface="Bree Serif"/>
              <a:sym typeface="Bree Serif"/>
            </a:endParaRPr>
          </a:p>
        </p:txBody>
      </p:sp>
      <p:sp>
        <p:nvSpPr>
          <p:cNvPr id="425" name="Google Shape;425;p32"/>
          <p:cNvSpPr txBox="1"/>
          <p:nvPr/>
        </p:nvSpPr>
        <p:spPr>
          <a:xfrm>
            <a:off x="419275" y="1292350"/>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8800"/>
                </a:solidFill>
                <a:latin typeface="Consolas"/>
                <a:ea typeface="Consolas"/>
                <a:cs typeface="Consolas"/>
                <a:sym typeface="Consolas"/>
              </a:rPr>
              <a:t>a = 1</a:t>
            </a:r>
            <a:endParaRPr sz="1800" b="1">
              <a:solidFill>
                <a:srgbClr val="008800"/>
              </a:solidFill>
              <a:latin typeface="Consolas"/>
              <a:ea typeface="Consolas"/>
              <a:cs typeface="Consolas"/>
              <a:sym typeface="Consolas"/>
            </a:endParaRPr>
          </a:p>
          <a:p>
            <a:pPr marL="0" lvl="0" indent="0" algn="l" rtl="0">
              <a:spcBef>
                <a:spcPts val="100"/>
              </a:spcBef>
              <a:spcAft>
                <a:spcPts val="0"/>
              </a:spcAft>
              <a:buNone/>
            </a:pPr>
            <a:r>
              <a:rPr lang="en" sz="1800" b="1">
                <a:solidFill>
                  <a:srgbClr val="008800"/>
                </a:solidFill>
                <a:latin typeface="Consolas"/>
                <a:ea typeface="Consolas"/>
                <a:cs typeface="Consolas"/>
                <a:sym typeface="Consolas"/>
              </a:rPr>
              <a:t>def </a:t>
            </a:r>
            <a:r>
              <a:rPr lang="en" sz="1800" b="1">
                <a:solidFill>
                  <a:srgbClr val="0066BB"/>
                </a:solidFill>
                <a:latin typeface="Consolas"/>
                <a:ea typeface="Consolas"/>
                <a:cs typeface="Consolas"/>
                <a:sym typeface="Consolas"/>
              </a:rPr>
              <a:t>b</a:t>
            </a:r>
            <a:r>
              <a:rPr lang="en" sz="1800">
                <a:latin typeface="Consolas"/>
                <a:ea typeface="Consolas"/>
                <a:cs typeface="Consolas"/>
                <a:sym typeface="Consolas"/>
              </a:rPr>
              <a:t>(b)</a:t>
            </a:r>
            <a:r>
              <a:rPr lang="en" sz="1800" b="1">
                <a:solidFill>
                  <a:srgbClr val="008800"/>
                </a:solidFill>
                <a:latin typeface="Consolas"/>
                <a:ea typeface="Consolas"/>
                <a:cs typeface="Consolas"/>
                <a:sym typeface="Consolas"/>
              </a:rPr>
              <a:t>:</a:t>
            </a:r>
            <a:endParaRPr sz="1800" b="1">
              <a:solidFill>
                <a:srgbClr val="008800"/>
              </a:solidFill>
              <a:latin typeface="Consolas"/>
              <a:ea typeface="Consolas"/>
              <a:cs typeface="Consolas"/>
              <a:sym typeface="Consolas"/>
            </a:endParaRPr>
          </a:p>
          <a:p>
            <a:pPr marL="0" lvl="0" indent="0" algn="l" rtl="0">
              <a:spcBef>
                <a:spcPts val="100"/>
              </a:spcBef>
              <a:spcAft>
                <a:spcPts val="0"/>
              </a:spcAft>
              <a:buNone/>
            </a:pPr>
            <a:r>
              <a:rPr lang="en" sz="1800" b="1">
                <a:solidFill>
                  <a:srgbClr val="008800"/>
                </a:solidFill>
                <a:latin typeface="Consolas"/>
                <a:ea typeface="Consolas"/>
                <a:cs typeface="Consolas"/>
                <a:sym typeface="Consolas"/>
              </a:rPr>
              <a:t>    return </a:t>
            </a:r>
            <a:r>
              <a:rPr lang="en" sz="1800">
                <a:latin typeface="Consolas"/>
                <a:ea typeface="Consolas"/>
                <a:cs typeface="Consolas"/>
                <a:sym typeface="Consolas"/>
              </a:rPr>
              <a:t>a + b</a:t>
            </a:r>
            <a:endParaRPr sz="1800">
              <a:latin typeface="Consolas"/>
              <a:ea typeface="Consolas"/>
              <a:cs typeface="Consolas"/>
              <a:sym typeface="Consolas"/>
            </a:endParaRPr>
          </a:p>
          <a:p>
            <a:pPr marL="0" lvl="0" indent="0" algn="l" rtl="0">
              <a:spcBef>
                <a:spcPts val="100"/>
              </a:spcBef>
              <a:spcAft>
                <a:spcPts val="0"/>
              </a:spcAft>
              <a:buNone/>
            </a:pPr>
            <a:r>
              <a:rPr lang="en" sz="1800">
                <a:latin typeface="Consolas"/>
                <a:ea typeface="Consolas"/>
                <a:cs typeface="Consolas"/>
                <a:sym typeface="Consolas"/>
              </a:rPr>
              <a:t>a = b(a)</a:t>
            </a:r>
            <a:endParaRPr sz="1800">
              <a:latin typeface="Consolas"/>
              <a:ea typeface="Consolas"/>
              <a:cs typeface="Consolas"/>
              <a:sym typeface="Consolas"/>
            </a:endParaRPr>
          </a:p>
          <a:p>
            <a:pPr marL="0" lvl="0" indent="0" algn="l" rtl="0">
              <a:spcBef>
                <a:spcPts val="100"/>
              </a:spcBef>
              <a:spcAft>
                <a:spcPts val="0"/>
              </a:spcAft>
              <a:buNone/>
            </a:pPr>
            <a:r>
              <a:rPr lang="en" sz="1800">
                <a:latin typeface="Consolas"/>
                <a:ea typeface="Consolas"/>
                <a:cs typeface="Consolas"/>
                <a:sym typeface="Consolas"/>
              </a:rPr>
              <a:t>a = b(a)</a:t>
            </a:r>
            <a:endParaRPr sz="1800">
              <a:latin typeface="Consolas"/>
              <a:ea typeface="Consolas"/>
              <a:cs typeface="Consolas"/>
              <a:sym typeface="Consolas"/>
            </a:endParaRPr>
          </a:p>
          <a:p>
            <a:pPr marL="0" lvl="0" indent="0" algn="l" rtl="0">
              <a:spcBef>
                <a:spcPts val="100"/>
              </a:spcBef>
              <a:spcAft>
                <a:spcPts val="100"/>
              </a:spcAft>
              <a:buNone/>
            </a:pPr>
            <a:endParaRPr sz="1800" b="1">
              <a:solidFill>
                <a:srgbClr val="008800"/>
              </a:solidFill>
              <a:latin typeface="Consolas"/>
              <a:ea typeface="Consolas"/>
              <a:cs typeface="Consolas"/>
              <a:sym typeface="Consolas"/>
            </a:endParaRPr>
          </a:p>
        </p:txBody>
      </p:sp>
      <p:sp>
        <p:nvSpPr>
          <p:cNvPr id="426" name="Google Shape;426;p32"/>
          <p:cNvSpPr txBox="1"/>
          <p:nvPr/>
        </p:nvSpPr>
        <p:spPr>
          <a:xfrm>
            <a:off x="3501225" y="1807550"/>
            <a:ext cx="5097900" cy="9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Follow along here! </a:t>
            </a:r>
            <a:r>
              <a:rPr lang="en" sz="2000" u="sng">
                <a:solidFill>
                  <a:schemeClr val="hlink"/>
                </a:solidFill>
                <a:hlinkClick r:id="rId3"/>
              </a:rPr>
              <a:t>https://goo.gl/5pYMp8</a:t>
            </a:r>
            <a:endParaRPr sz="2000"/>
          </a:p>
        </p:txBody>
      </p:sp>
      <p:sp>
        <p:nvSpPr>
          <p:cNvPr id="427" name="Google Shape;427;p32"/>
          <p:cNvSpPr txBox="1"/>
          <p:nvPr/>
        </p:nvSpPr>
        <p:spPr>
          <a:xfrm>
            <a:off x="3689350" y="3192250"/>
            <a:ext cx="5097900" cy="9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Bonus question: What happens to a each time we call a = b(a)?</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1"/>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Start by binding variable a and function b to their respective values in the Global frame.</a:t>
            </a:r>
            <a:endParaRPr sz="1800"/>
          </a:p>
        </p:txBody>
      </p:sp>
      <p:sp>
        <p:nvSpPr>
          <p:cNvPr id="433" name="Google Shape;433;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a:t>
            </a:r>
            <a:endParaRPr>
              <a:latin typeface="Bree Serif"/>
              <a:ea typeface="Bree Serif"/>
              <a:cs typeface="Bree Serif"/>
              <a:sym typeface="Bree Serif"/>
            </a:endParaRPr>
          </a:p>
        </p:txBody>
      </p:sp>
      <p:pic>
        <p:nvPicPr>
          <p:cNvPr id="434" name="Google Shape;434;p33"/>
          <p:cNvPicPr preferRelativeResize="0"/>
          <p:nvPr/>
        </p:nvPicPr>
        <p:blipFill>
          <a:blip r:embed="rId3">
            <a:alphaModFix/>
          </a:blip>
          <a:stretch>
            <a:fillRect/>
          </a:stretch>
        </p:blipFill>
        <p:spPr>
          <a:xfrm>
            <a:off x="214575" y="1450775"/>
            <a:ext cx="4160976" cy="1396500"/>
          </a:xfrm>
          <a:prstGeom prst="rect">
            <a:avLst/>
          </a:prstGeom>
          <a:noFill/>
          <a:ln>
            <a:noFill/>
          </a:ln>
        </p:spPr>
      </p:pic>
      <p:pic>
        <p:nvPicPr>
          <p:cNvPr id="435" name="Google Shape;435;p33"/>
          <p:cNvPicPr preferRelativeResize="0"/>
          <p:nvPr/>
        </p:nvPicPr>
        <p:blipFill>
          <a:blip r:embed="rId4">
            <a:alphaModFix/>
          </a:blip>
          <a:stretch>
            <a:fillRect/>
          </a:stretch>
        </p:blipFill>
        <p:spPr>
          <a:xfrm>
            <a:off x="152400" y="2999675"/>
            <a:ext cx="4142165" cy="199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4"/>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Start the call to function b, which includes writing out the intrinsic function name and binding its parameters.</a:t>
            </a:r>
            <a:endParaRPr sz="1800"/>
          </a:p>
        </p:txBody>
      </p:sp>
      <p:sp>
        <p:nvSpPr>
          <p:cNvPr id="441" name="Google Shape;44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a:t>
            </a:r>
            <a:endParaRPr>
              <a:latin typeface="Bree Serif"/>
              <a:ea typeface="Bree Serif"/>
              <a:cs typeface="Bree Serif"/>
              <a:sym typeface="Bree Serif"/>
            </a:endParaRPr>
          </a:p>
        </p:txBody>
      </p:sp>
      <p:pic>
        <p:nvPicPr>
          <p:cNvPr id="442" name="Google Shape;442;p34"/>
          <p:cNvPicPr preferRelativeResize="0"/>
          <p:nvPr/>
        </p:nvPicPr>
        <p:blipFill>
          <a:blip r:embed="rId3">
            <a:alphaModFix/>
          </a:blip>
          <a:stretch>
            <a:fillRect/>
          </a:stretch>
        </p:blipFill>
        <p:spPr>
          <a:xfrm>
            <a:off x="232450" y="1462630"/>
            <a:ext cx="4142175" cy="17320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5"/>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We return a + b and finish reassigning a</a:t>
            </a:r>
            <a:endParaRPr sz="1800"/>
          </a:p>
          <a:p>
            <a:pPr marL="0" lvl="0" indent="0" algn="l" rtl="0">
              <a:spcBef>
                <a:spcPts val="1600"/>
              </a:spcBef>
              <a:spcAft>
                <a:spcPts val="0"/>
              </a:spcAft>
              <a:buNone/>
            </a:pPr>
            <a:r>
              <a:rPr lang="en" sz="1800"/>
              <a:t>Lookup a first -- it doesn’t exist in the local frame, so we look to the parent frame (Global) and find a = 1. </a:t>
            </a:r>
            <a:endParaRPr sz="1800"/>
          </a:p>
          <a:p>
            <a:pPr marL="0" lvl="0" indent="0" algn="l" rtl="0">
              <a:spcBef>
                <a:spcPts val="1600"/>
              </a:spcBef>
              <a:spcAft>
                <a:spcPts val="0"/>
              </a:spcAft>
              <a:buNone/>
            </a:pPr>
            <a:r>
              <a:rPr lang="en" sz="1800"/>
              <a:t>Lookup b. It exists in the local frame, so we have b = 1.</a:t>
            </a:r>
            <a:endParaRPr sz="1800"/>
          </a:p>
          <a:p>
            <a:pPr marL="0" lvl="0" indent="0" algn="l" rtl="0">
              <a:spcBef>
                <a:spcPts val="1600"/>
              </a:spcBef>
              <a:spcAft>
                <a:spcPts val="0"/>
              </a:spcAft>
              <a:buNone/>
            </a:pPr>
            <a:r>
              <a:rPr lang="en" sz="1800"/>
              <a:t>Returning a + b = 1 + 1 = 2</a:t>
            </a:r>
            <a:endParaRPr sz="1800"/>
          </a:p>
          <a:p>
            <a:pPr marL="0" lvl="0" indent="0" algn="l" rtl="0">
              <a:spcBef>
                <a:spcPts val="1600"/>
              </a:spcBef>
              <a:spcAft>
                <a:spcPts val="1600"/>
              </a:spcAft>
              <a:buNone/>
            </a:pPr>
            <a:r>
              <a:rPr lang="en" sz="1800"/>
              <a:t>Reupdate a in our global frame to the return value, 2</a:t>
            </a:r>
            <a:endParaRPr sz="1800"/>
          </a:p>
        </p:txBody>
      </p:sp>
      <p:sp>
        <p:nvSpPr>
          <p:cNvPr id="448" name="Google Shape;448;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a:t>
            </a:r>
            <a:endParaRPr>
              <a:latin typeface="Bree Serif"/>
              <a:ea typeface="Bree Serif"/>
              <a:cs typeface="Bree Serif"/>
              <a:sym typeface="Bree Serif"/>
            </a:endParaRPr>
          </a:p>
        </p:txBody>
      </p:sp>
      <p:pic>
        <p:nvPicPr>
          <p:cNvPr id="449" name="Google Shape;449;p35"/>
          <p:cNvPicPr preferRelativeResize="0"/>
          <p:nvPr/>
        </p:nvPicPr>
        <p:blipFill>
          <a:blip r:embed="rId3">
            <a:alphaModFix/>
          </a:blip>
          <a:stretch>
            <a:fillRect/>
          </a:stretch>
        </p:blipFill>
        <p:spPr>
          <a:xfrm>
            <a:off x="424325" y="1302376"/>
            <a:ext cx="3987200" cy="2080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6"/>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We go onto line 5, a = b(a) again. Similarly to the last call, we open up the new frame and execute the return statement with our new b and a values and reassign a.</a:t>
            </a:r>
            <a:endParaRPr sz="1800"/>
          </a:p>
          <a:p>
            <a:pPr marL="0" lvl="0" indent="0" algn="l" rtl="0">
              <a:spcBef>
                <a:spcPts val="1600"/>
              </a:spcBef>
              <a:spcAft>
                <a:spcPts val="0"/>
              </a:spcAft>
              <a:buNone/>
            </a:pPr>
            <a:r>
              <a:rPr lang="en" sz="1800"/>
              <a:t>We’re done with our environment diagram!</a:t>
            </a:r>
            <a:endParaRPr sz="1800"/>
          </a:p>
          <a:p>
            <a:pPr marL="0" lvl="0" indent="0" algn="l" rtl="0">
              <a:spcBef>
                <a:spcPts val="1600"/>
              </a:spcBef>
              <a:spcAft>
                <a:spcPts val="0"/>
              </a:spcAft>
              <a:buNone/>
            </a:pPr>
            <a:r>
              <a:rPr lang="en" sz="1800"/>
              <a:t>Answer to the bonus question:</a:t>
            </a:r>
            <a:endParaRPr sz="1800"/>
          </a:p>
          <a:p>
            <a:pPr marL="0" lvl="0" indent="0" algn="l" rtl="0">
              <a:spcBef>
                <a:spcPts val="1600"/>
              </a:spcBef>
              <a:spcAft>
                <a:spcPts val="1600"/>
              </a:spcAft>
              <a:buNone/>
            </a:pPr>
            <a:r>
              <a:rPr lang="en" sz="1800"/>
              <a:t>Each time we call a = b(a), a doubles!</a:t>
            </a:r>
            <a:endParaRPr sz="1800"/>
          </a:p>
        </p:txBody>
      </p:sp>
      <p:sp>
        <p:nvSpPr>
          <p:cNvPr id="455" name="Google Shape;455;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a:t>
            </a:r>
            <a:endParaRPr>
              <a:latin typeface="Bree Serif"/>
              <a:ea typeface="Bree Serif"/>
              <a:cs typeface="Bree Serif"/>
              <a:sym typeface="Bree Serif"/>
            </a:endParaRPr>
          </a:p>
        </p:txBody>
      </p:sp>
      <p:pic>
        <p:nvPicPr>
          <p:cNvPr id="456" name="Google Shape;456;p36"/>
          <p:cNvPicPr preferRelativeResize="0"/>
          <p:nvPr/>
        </p:nvPicPr>
        <p:blipFill>
          <a:blip r:embed="rId3">
            <a:alphaModFix/>
          </a:blip>
          <a:stretch>
            <a:fillRect/>
          </a:stretch>
        </p:blipFill>
        <p:spPr>
          <a:xfrm>
            <a:off x="152400" y="1152475"/>
            <a:ext cx="4259118" cy="3240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Your turn to try one!</a:t>
            </a:r>
            <a:endParaRPr>
              <a:latin typeface="Bree Serif"/>
              <a:ea typeface="Bree Serif"/>
              <a:cs typeface="Bree Serif"/>
              <a:sym typeface="Bree Serif"/>
            </a:endParaRPr>
          </a:p>
        </p:txBody>
      </p:sp>
      <p:sp>
        <p:nvSpPr>
          <p:cNvPr id="462" name="Google Shape;462;p37"/>
          <p:cNvSpPr txBox="1"/>
          <p:nvPr/>
        </p:nvSpPr>
        <p:spPr>
          <a:xfrm>
            <a:off x="419275" y="12923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0795"/>
              </a:lnSpc>
              <a:spcBef>
                <a:spcPts val="0"/>
              </a:spcBef>
              <a:spcAft>
                <a:spcPts val="0"/>
              </a:spcAft>
              <a:buClr>
                <a:schemeClr val="dk1"/>
              </a:buClr>
              <a:buSzPts val="1100"/>
              <a:buFont typeface="Arial"/>
              <a:buNone/>
            </a:pPr>
            <a:r>
              <a:rPr lang="en" sz="1800" b="1">
                <a:solidFill>
                  <a:srgbClr val="008800"/>
                </a:solidFill>
                <a:latin typeface="Consolas"/>
                <a:ea typeface="Consolas"/>
                <a:cs typeface="Consolas"/>
                <a:sym typeface="Consolas"/>
              </a:rPr>
              <a:t>def</a:t>
            </a:r>
            <a:r>
              <a:rPr lang="en" sz="1800">
                <a:solidFill>
                  <a:srgbClr val="333333"/>
                </a:solidFill>
                <a:latin typeface="Consolas"/>
                <a:ea typeface="Consolas"/>
                <a:cs typeface="Consolas"/>
                <a:sym typeface="Consolas"/>
              </a:rPr>
              <a:t> </a:t>
            </a:r>
            <a:r>
              <a:rPr lang="en" sz="1800" b="1">
                <a:solidFill>
                  <a:srgbClr val="0066BB"/>
                </a:solidFill>
                <a:latin typeface="Consolas"/>
                <a:ea typeface="Consolas"/>
                <a:cs typeface="Consolas"/>
                <a:sym typeface="Consolas"/>
              </a:rPr>
              <a:t>snow</a:t>
            </a:r>
            <a:r>
              <a:rPr lang="en" sz="1800">
                <a:solidFill>
                  <a:srgbClr val="333333"/>
                </a:solidFill>
                <a:latin typeface="Consolas"/>
                <a:ea typeface="Consolas"/>
                <a:cs typeface="Consolas"/>
                <a:sym typeface="Consolas"/>
              </a:rPr>
              <a:t>(snow, x):</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if</a:t>
            </a:r>
            <a:r>
              <a:rPr lang="en" sz="1800">
                <a:solidFill>
                  <a:srgbClr val="333333"/>
                </a:solidFill>
                <a:latin typeface="Consolas"/>
                <a:ea typeface="Consolas"/>
                <a:cs typeface="Consolas"/>
                <a:sym typeface="Consolas"/>
              </a:rPr>
              <a:t> snow(x, x) == x:</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def</a:t>
            </a:r>
            <a:r>
              <a:rPr lang="en" sz="1800">
                <a:solidFill>
                  <a:srgbClr val="333333"/>
                </a:solidFill>
                <a:latin typeface="Consolas"/>
                <a:ea typeface="Consolas"/>
                <a:cs typeface="Consolas"/>
                <a:sym typeface="Consolas"/>
              </a:rPr>
              <a:t> </a:t>
            </a:r>
            <a:r>
              <a:rPr lang="en" sz="1800" b="1">
                <a:solidFill>
                  <a:srgbClr val="0066BB"/>
                </a:solidFill>
                <a:latin typeface="Consolas"/>
                <a:ea typeface="Consolas"/>
                <a:cs typeface="Consolas"/>
                <a:sym typeface="Consolas"/>
              </a:rPr>
              <a:t>x</a:t>
            </a:r>
            <a:r>
              <a:rPr lang="en" sz="1800">
                <a:solidFill>
                  <a:srgbClr val="333333"/>
                </a:solidFill>
                <a:latin typeface="Consolas"/>
                <a:ea typeface="Consolas"/>
                <a:cs typeface="Consolas"/>
                <a:sym typeface="Consolas"/>
              </a:rPr>
              <a:t>(x):</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return</a:t>
            </a:r>
            <a:r>
              <a:rPr lang="en" sz="1800">
                <a:solidFill>
                  <a:srgbClr val="333333"/>
                </a:solidFill>
                <a:latin typeface="Consolas"/>
                <a:ea typeface="Consolas"/>
                <a:cs typeface="Consolas"/>
                <a:sym typeface="Consolas"/>
              </a:rPr>
              <a:t> </a:t>
            </a:r>
            <a:r>
              <a:rPr lang="en" sz="1800" b="1">
                <a:solidFill>
                  <a:srgbClr val="0000DD"/>
                </a:solidFill>
                <a:latin typeface="Consolas"/>
                <a:ea typeface="Consolas"/>
                <a:cs typeface="Consolas"/>
                <a:sym typeface="Consolas"/>
              </a:rPr>
              <a:t>32</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return</a:t>
            </a:r>
            <a:r>
              <a:rPr lang="en" sz="1800">
                <a:solidFill>
                  <a:srgbClr val="333333"/>
                </a:solidFill>
                <a:latin typeface="Consolas"/>
                <a:ea typeface="Consolas"/>
                <a:cs typeface="Consolas"/>
                <a:sym typeface="Consolas"/>
              </a:rPr>
              <a:t> x(x)</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else</a:t>
            </a:r>
            <a:r>
              <a:rPr lang="en" sz="1800">
                <a:solidFill>
                  <a:srgbClr val="333333"/>
                </a:solidFill>
                <a:latin typeface="Consolas"/>
                <a:ea typeface="Consolas"/>
                <a:cs typeface="Consolas"/>
                <a:sym typeface="Consolas"/>
              </a:rPr>
              <a:t>:</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return</a:t>
            </a:r>
            <a:r>
              <a:rPr lang="en" sz="1800">
                <a:solidFill>
                  <a:srgbClr val="333333"/>
                </a:solidFill>
                <a:latin typeface="Consolas"/>
                <a:ea typeface="Consolas"/>
                <a:cs typeface="Consolas"/>
                <a:sym typeface="Consolas"/>
              </a:rPr>
              <a:t> snow(snow, x)</a:t>
            </a:r>
            <a:br>
              <a:rPr lang="en" sz="1800">
                <a:solidFill>
                  <a:srgbClr val="333333"/>
                </a:solidFill>
                <a:latin typeface="Consolas"/>
                <a:ea typeface="Consolas"/>
                <a:cs typeface="Consolas"/>
                <a:sym typeface="Consolas"/>
              </a:rPr>
            </a:br>
            <a:r>
              <a:rPr lang="en" sz="1800" b="1">
                <a:solidFill>
                  <a:srgbClr val="008800"/>
                </a:solidFill>
                <a:latin typeface="Consolas"/>
                <a:ea typeface="Consolas"/>
                <a:cs typeface="Consolas"/>
                <a:sym typeface="Consolas"/>
              </a:rPr>
              <a:t>def</a:t>
            </a:r>
            <a:r>
              <a:rPr lang="en" sz="1800">
                <a:solidFill>
                  <a:srgbClr val="333333"/>
                </a:solidFill>
                <a:latin typeface="Consolas"/>
                <a:ea typeface="Consolas"/>
                <a:cs typeface="Consolas"/>
                <a:sym typeface="Consolas"/>
              </a:rPr>
              <a:t> </a:t>
            </a:r>
            <a:r>
              <a:rPr lang="en" sz="1800" b="1">
                <a:solidFill>
                  <a:srgbClr val="0066BB"/>
                </a:solidFill>
                <a:latin typeface="Consolas"/>
                <a:ea typeface="Consolas"/>
                <a:cs typeface="Consolas"/>
                <a:sym typeface="Consolas"/>
              </a:rPr>
              <a:t>flake</a:t>
            </a:r>
            <a:r>
              <a:rPr lang="en" sz="1800">
                <a:solidFill>
                  <a:srgbClr val="333333"/>
                </a:solidFill>
                <a:latin typeface="Consolas"/>
                <a:ea typeface="Consolas"/>
                <a:cs typeface="Consolas"/>
                <a:sym typeface="Consolas"/>
              </a:rPr>
              <a:t>(x, y):</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b="1">
                <a:solidFill>
                  <a:srgbClr val="008800"/>
                </a:solidFill>
                <a:latin typeface="Consolas"/>
                <a:ea typeface="Consolas"/>
                <a:cs typeface="Consolas"/>
                <a:sym typeface="Consolas"/>
              </a:rPr>
              <a:t>return</a:t>
            </a:r>
            <a:r>
              <a:rPr lang="en" sz="1800">
                <a:solidFill>
                  <a:srgbClr val="333333"/>
                </a:solidFill>
                <a:latin typeface="Consolas"/>
                <a:ea typeface="Consolas"/>
                <a:cs typeface="Consolas"/>
                <a:sym typeface="Consolas"/>
              </a:rPr>
              <a:t> y + x - </a:t>
            </a:r>
            <a:r>
              <a:rPr lang="en" sz="1800" b="1">
                <a:solidFill>
                  <a:srgbClr val="0000DD"/>
                </a:solidFill>
                <a:latin typeface="Consolas"/>
                <a:ea typeface="Consolas"/>
                <a:cs typeface="Consolas"/>
                <a:sym typeface="Consolas"/>
              </a:rPr>
              <a:t>1</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griffin = snow(flake, </a:t>
            </a:r>
            <a:r>
              <a:rPr lang="en" sz="1800" b="1">
                <a:solidFill>
                  <a:srgbClr val="0000DD"/>
                </a:solidFill>
                <a:latin typeface="Consolas"/>
                <a:ea typeface="Consolas"/>
                <a:cs typeface="Consolas"/>
                <a:sym typeface="Consolas"/>
              </a:rPr>
              <a:t>1</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lvl="0" indent="0" algn="l" rtl="0">
              <a:spcBef>
                <a:spcPts val="0"/>
              </a:spcBef>
              <a:spcAft>
                <a:spcPts val="100"/>
              </a:spcAft>
              <a:buNone/>
            </a:pPr>
            <a:endParaRPr sz="1800">
              <a:solidFill>
                <a:srgbClr val="595959"/>
              </a:solidFill>
            </a:endParaRPr>
          </a:p>
        </p:txBody>
      </p:sp>
      <p:sp>
        <p:nvSpPr>
          <p:cNvPr id="463" name="Google Shape;463;p37"/>
          <p:cNvSpPr txBox="1"/>
          <p:nvPr/>
        </p:nvSpPr>
        <p:spPr>
          <a:xfrm>
            <a:off x="3501225" y="1807550"/>
            <a:ext cx="5097900" cy="9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Follow along here! </a:t>
            </a:r>
            <a:r>
              <a:rPr lang="en" sz="2000" u="sng">
                <a:solidFill>
                  <a:srgbClr val="0097A7"/>
                </a:solidFill>
                <a:hlinkClick r:id="rId3"/>
              </a:rPr>
              <a:t>https://goo.gl/hVBtRG</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animEffect transition="in" filter="fade">
                                      <p:cBhvr>
                                        <p:cTn id="7" dur="1"/>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38"/>
          <p:cNvPicPr preferRelativeResize="0"/>
          <p:nvPr/>
        </p:nvPicPr>
        <p:blipFill>
          <a:blip r:embed="rId3">
            <a:alphaModFix/>
          </a:blip>
          <a:stretch>
            <a:fillRect/>
          </a:stretch>
        </p:blipFill>
        <p:spPr>
          <a:xfrm>
            <a:off x="1359325" y="2646300"/>
            <a:ext cx="5721049" cy="2163650"/>
          </a:xfrm>
          <a:prstGeom prst="rect">
            <a:avLst/>
          </a:prstGeom>
          <a:noFill/>
          <a:ln>
            <a:noFill/>
          </a:ln>
        </p:spPr>
      </p:pic>
      <p:sp>
        <p:nvSpPr>
          <p:cNvPr id="469" name="Google Shape;469;p38"/>
          <p:cNvSpPr txBox="1">
            <a:spLocks noGrp="1"/>
          </p:cNvSpPr>
          <p:nvPr>
            <p:ph type="body" idx="1"/>
          </p:nvPr>
        </p:nvSpPr>
        <p:spPr>
          <a:xfrm>
            <a:off x="1258975" y="1152475"/>
            <a:ext cx="7573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Start by defining the </a:t>
            </a:r>
            <a:r>
              <a:rPr lang="en" sz="1800" b="1"/>
              <a:t>global frame </a:t>
            </a:r>
            <a:r>
              <a:rPr lang="en" sz="1800"/>
              <a:t>and binding </a:t>
            </a:r>
            <a:r>
              <a:rPr lang="en" sz="1800" b="1"/>
              <a:t>snow</a:t>
            </a:r>
            <a:r>
              <a:rPr lang="en" sz="1800"/>
              <a:t> and </a:t>
            </a:r>
            <a:r>
              <a:rPr lang="en" sz="1800" b="1"/>
              <a:t>flake</a:t>
            </a:r>
            <a:r>
              <a:rPr lang="en" sz="1800"/>
              <a:t> to their respective function objects</a:t>
            </a:r>
            <a:endParaRPr sz="1800"/>
          </a:p>
          <a:p>
            <a:pPr marL="0" lvl="0" indent="0" algn="l" rtl="0">
              <a:spcBef>
                <a:spcPts val="1600"/>
              </a:spcBef>
              <a:spcAft>
                <a:spcPts val="0"/>
              </a:spcAft>
              <a:buNone/>
            </a:pPr>
            <a:r>
              <a:rPr lang="en" sz="1800" i="1"/>
              <a:t>Remember, we don’t go into the body of functions when we are defining them!</a:t>
            </a:r>
            <a:endParaRPr sz="1800" i="1"/>
          </a:p>
          <a:p>
            <a:pPr marL="0" lvl="0" indent="0" algn="l" rtl="0">
              <a:spcBef>
                <a:spcPts val="1600"/>
              </a:spcBef>
              <a:spcAft>
                <a:spcPts val="1600"/>
              </a:spcAft>
              <a:buNone/>
            </a:pPr>
            <a:endParaRPr sz="1800"/>
          </a:p>
        </p:txBody>
      </p:sp>
      <p:sp>
        <p:nvSpPr>
          <p:cNvPr id="470" name="Google Shape;470;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a:t>
            </a:r>
            <a:endParaRPr>
              <a:latin typeface="Bree Serif"/>
              <a:ea typeface="Bree Serif"/>
              <a:cs typeface="Bree Serif"/>
              <a:sym typeface="Bree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After jumping to the last line in the program, we see that there's an assignment statement.</a:t>
            </a:r>
            <a:endParaRPr sz="1800"/>
          </a:p>
          <a:p>
            <a:pPr marL="0" lvl="0" indent="0" algn="l" rtl="0">
              <a:spcBef>
                <a:spcPts val="1600"/>
              </a:spcBef>
              <a:spcAft>
                <a:spcPts val="0"/>
              </a:spcAft>
              <a:buNone/>
            </a:pPr>
            <a:r>
              <a:rPr lang="en" sz="1800"/>
              <a:t>Remember, Python always evaluates the RIGHT side of the assignment statement first, then binds the value to what’s on the LEFT.</a:t>
            </a:r>
            <a:endParaRPr sz="1800"/>
          </a:p>
          <a:p>
            <a:pPr marL="0" lvl="0" indent="0" algn="l" rtl="0">
              <a:spcBef>
                <a:spcPts val="1600"/>
              </a:spcBef>
              <a:spcAft>
                <a:spcPts val="1600"/>
              </a:spcAft>
              <a:buNone/>
            </a:pPr>
            <a:r>
              <a:rPr lang="en" sz="1800"/>
              <a:t>The RHS is a call expression so we evaluate the </a:t>
            </a:r>
            <a:r>
              <a:rPr lang="en" sz="1800" b="1"/>
              <a:t>operator</a:t>
            </a:r>
            <a:r>
              <a:rPr lang="en" sz="1800"/>
              <a:t> (snow function) and </a:t>
            </a:r>
            <a:r>
              <a:rPr lang="en" sz="1800" b="1"/>
              <a:t>operands</a:t>
            </a:r>
            <a:r>
              <a:rPr lang="en" sz="1800"/>
              <a:t> (flake function, 1).</a:t>
            </a:r>
            <a:endParaRPr sz="1800"/>
          </a:p>
        </p:txBody>
      </p:sp>
      <p:pic>
        <p:nvPicPr>
          <p:cNvPr id="476" name="Google Shape;476;p39"/>
          <p:cNvPicPr preferRelativeResize="0"/>
          <p:nvPr/>
        </p:nvPicPr>
        <p:blipFill>
          <a:blip r:embed="rId3">
            <a:alphaModFix/>
          </a:blip>
          <a:stretch>
            <a:fillRect/>
          </a:stretch>
        </p:blipFill>
        <p:spPr>
          <a:xfrm>
            <a:off x="294050" y="2040225"/>
            <a:ext cx="4338799" cy="1640900"/>
          </a:xfrm>
          <a:prstGeom prst="rect">
            <a:avLst/>
          </a:prstGeom>
          <a:noFill/>
          <a:ln>
            <a:noFill/>
          </a:ln>
        </p:spPr>
      </p:pic>
      <p:sp>
        <p:nvSpPr>
          <p:cNvPr id="477" name="Google Shape;477;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0"/>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Now, we're ready to apply the operator to the operands and create a new frame </a:t>
            </a:r>
            <a:r>
              <a:rPr lang="en" sz="1800" b="1"/>
              <a:t>f1</a:t>
            </a:r>
            <a:r>
              <a:rPr lang="en" sz="1800"/>
              <a:t>! </a:t>
            </a:r>
            <a:endParaRPr sz="1800"/>
          </a:p>
          <a:p>
            <a:pPr marL="0" lvl="0" indent="0" algn="l" rtl="0">
              <a:spcBef>
                <a:spcPts val="1600"/>
              </a:spcBef>
              <a:spcAft>
                <a:spcPts val="1600"/>
              </a:spcAft>
              <a:buNone/>
            </a:pPr>
            <a:r>
              <a:rPr lang="en" sz="1800"/>
              <a:t>We can set the parameters of the snow function (snow, x) to the arguments passed in (flake, 1).</a:t>
            </a:r>
            <a:endParaRPr sz="1800"/>
          </a:p>
        </p:txBody>
      </p:sp>
      <p:pic>
        <p:nvPicPr>
          <p:cNvPr id="483" name="Google Shape;483;p40"/>
          <p:cNvPicPr preferRelativeResize="0"/>
          <p:nvPr/>
        </p:nvPicPr>
        <p:blipFill>
          <a:blip r:embed="rId3">
            <a:alphaModFix/>
          </a:blip>
          <a:stretch>
            <a:fillRect/>
          </a:stretch>
        </p:blipFill>
        <p:spPr>
          <a:xfrm>
            <a:off x="152400" y="1170125"/>
            <a:ext cx="4267201" cy="2361344"/>
          </a:xfrm>
          <a:prstGeom prst="rect">
            <a:avLst/>
          </a:prstGeom>
          <a:noFill/>
          <a:ln>
            <a:noFill/>
          </a:ln>
        </p:spPr>
      </p:pic>
      <p:sp>
        <p:nvSpPr>
          <p:cNvPr id="484" name="Google Shape;484;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1"/>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Now, we can go through the body of the function.</a:t>
            </a:r>
            <a:endParaRPr sz="1800"/>
          </a:p>
          <a:p>
            <a:pPr marL="0" lvl="0" indent="0" algn="l" rtl="0">
              <a:spcBef>
                <a:spcPts val="1600"/>
              </a:spcBef>
              <a:spcAft>
                <a:spcPts val="0"/>
              </a:spcAft>
              <a:buNone/>
            </a:pPr>
            <a:r>
              <a:rPr lang="en" sz="1800"/>
              <a:t>There is a call expression, so we can evaluate the operator and operands of the expression.</a:t>
            </a:r>
            <a:endParaRPr sz="1800"/>
          </a:p>
          <a:p>
            <a:pPr marL="0" lvl="0" indent="0" algn="l" rtl="0">
              <a:spcBef>
                <a:spcPts val="1600"/>
              </a:spcBef>
              <a:spcAft>
                <a:spcPts val="0"/>
              </a:spcAft>
              <a:buNone/>
            </a:pPr>
            <a:r>
              <a:rPr lang="en" sz="1800"/>
              <a:t>What is the value of </a:t>
            </a:r>
            <a:r>
              <a:rPr lang="en" sz="1800" b="1"/>
              <a:t>snow</a:t>
            </a:r>
            <a:r>
              <a:rPr lang="en" sz="1800"/>
              <a:t>? To lookup this value, first we look in the current frame. Does there exist a value of snow in the current frame? </a:t>
            </a:r>
            <a:endParaRPr sz="1800"/>
          </a:p>
          <a:p>
            <a:pPr marL="0" lvl="0" indent="0" algn="l" rtl="0">
              <a:spcBef>
                <a:spcPts val="1600"/>
              </a:spcBef>
              <a:spcAft>
                <a:spcPts val="1600"/>
              </a:spcAft>
              <a:buNone/>
            </a:pPr>
            <a:endParaRPr sz="1800"/>
          </a:p>
        </p:txBody>
      </p:sp>
      <p:pic>
        <p:nvPicPr>
          <p:cNvPr id="490" name="Google Shape;490;p41"/>
          <p:cNvPicPr preferRelativeResize="0"/>
          <p:nvPr/>
        </p:nvPicPr>
        <p:blipFill>
          <a:blip r:embed="rId3">
            <a:alphaModFix/>
          </a:blip>
          <a:stretch>
            <a:fillRect/>
          </a:stretch>
        </p:blipFill>
        <p:spPr>
          <a:xfrm>
            <a:off x="152400" y="1170125"/>
            <a:ext cx="4267201" cy="2361344"/>
          </a:xfrm>
          <a:prstGeom prst="rect">
            <a:avLst/>
          </a:prstGeom>
          <a:noFill/>
          <a:ln>
            <a:noFill/>
          </a:ln>
        </p:spPr>
      </p:pic>
      <p:sp>
        <p:nvSpPr>
          <p:cNvPr id="491" name="Google Shape;491;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values in Python</a:t>
            </a:r>
            <a:endParaRPr/>
          </a:p>
          <a:p>
            <a:pPr marL="0" lvl="0" indent="0" algn="l" rtl="0">
              <a:spcBef>
                <a:spcPts val="0"/>
              </a:spcBef>
              <a:spcAft>
                <a:spcPts val="0"/>
              </a:spcAft>
              <a:buNone/>
            </a:pPr>
            <a:endParaRPr/>
          </a:p>
        </p:txBody>
      </p:sp>
      <p:sp>
        <p:nvSpPr>
          <p:cNvPr id="289" name="Google Shape;289;p15"/>
          <p:cNvSpPr txBox="1">
            <a:spLocks noGrp="1"/>
          </p:cNvSpPr>
          <p:nvPr>
            <p:ph type="body" idx="1"/>
          </p:nvPr>
        </p:nvSpPr>
        <p:spPr>
          <a:xfrm>
            <a:off x="1368002" y="1411300"/>
            <a:ext cx="3244500" cy="32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Proxima Nova"/>
                <a:ea typeface="Proxima Nova"/>
                <a:cs typeface="Proxima Nova"/>
                <a:sym typeface="Proxima Nova"/>
              </a:rPr>
              <a:t>False-y</a:t>
            </a:r>
            <a:endParaRPr sz="2000">
              <a:latin typeface="Proxima Nova"/>
              <a:ea typeface="Proxima Nova"/>
              <a:cs typeface="Proxima Nova"/>
              <a:sym typeface="Proxima Nova"/>
            </a:endParaRPr>
          </a:p>
          <a:p>
            <a:pPr marL="457200" lvl="0" indent="-355600" algn="l" rtl="0">
              <a:spcBef>
                <a:spcPts val="1600"/>
              </a:spcBef>
              <a:spcAft>
                <a:spcPts val="0"/>
              </a:spcAft>
              <a:buSzPts val="2000"/>
              <a:buFont typeface="Proxima Nova"/>
              <a:buChar char="●"/>
            </a:pPr>
            <a:r>
              <a:rPr lang="en" sz="2000">
                <a:latin typeface="Proxima Nova"/>
                <a:ea typeface="Proxima Nova"/>
                <a:cs typeface="Proxima Nova"/>
                <a:sym typeface="Proxima Nova"/>
              </a:rPr>
              <a:t>False</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0</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None</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 ”, [ ], { }</a:t>
            </a:r>
            <a:endParaRPr sz="2000">
              <a:latin typeface="Proxima Nova"/>
              <a:ea typeface="Proxima Nova"/>
              <a:cs typeface="Proxima Nova"/>
              <a:sym typeface="Proxima Nova"/>
            </a:endParaRPr>
          </a:p>
        </p:txBody>
      </p:sp>
      <p:sp>
        <p:nvSpPr>
          <p:cNvPr id="290" name="Google Shape;290;p15"/>
          <p:cNvSpPr txBox="1">
            <a:spLocks noGrp="1"/>
          </p:cNvSpPr>
          <p:nvPr>
            <p:ph type="body" idx="1"/>
          </p:nvPr>
        </p:nvSpPr>
        <p:spPr>
          <a:xfrm>
            <a:off x="5025602" y="1411300"/>
            <a:ext cx="3244500" cy="32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Proxima Nova"/>
                <a:ea typeface="Proxima Nova"/>
                <a:cs typeface="Proxima Nova"/>
                <a:sym typeface="Proxima Nova"/>
              </a:rPr>
              <a:t>Truth-y</a:t>
            </a:r>
            <a:endParaRPr sz="2000">
              <a:latin typeface="Proxima Nova"/>
              <a:ea typeface="Proxima Nova"/>
              <a:cs typeface="Proxima Nova"/>
              <a:sym typeface="Proxima Nova"/>
            </a:endParaRPr>
          </a:p>
          <a:p>
            <a:pPr marL="457200" lvl="0" indent="-355600" algn="l" rtl="0">
              <a:spcBef>
                <a:spcPts val="1600"/>
              </a:spcBef>
              <a:spcAft>
                <a:spcPts val="0"/>
              </a:spcAft>
              <a:buSzPts val="2000"/>
              <a:buFont typeface="Proxima Nova"/>
              <a:buChar char="●"/>
            </a:pPr>
            <a:r>
              <a:rPr lang="en" sz="2000">
                <a:latin typeface="Proxima Nova"/>
                <a:ea typeface="Proxima Nova"/>
                <a:cs typeface="Proxima Nova"/>
                <a:sym typeface="Proxima Nova"/>
              </a:rPr>
              <a:t>True</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1</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-1</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“Hello”</a:t>
            </a:r>
            <a:endParaRPr sz="2000">
              <a:latin typeface="Proxima Nova"/>
              <a:ea typeface="Proxima Nova"/>
              <a:cs typeface="Proxima Nova"/>
              <a:sym typeface="Proxima Nova"/>
            </a:endParaRPr>
          </a:p>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Almost everything else</a:t>
            </a:r>
            <a:endParaRPr sz="2000">
              <a:latin typeface="Proxima Nova"/>
              <a:ea typeface="Proxima Nova"/>
              <a:cs typeface="Proxima Nova"/>
              <a:sym typeface="Proxima Nova"/>
            </a:endParaRPr>
          </a:p>
        </p:txBody>
      </p:sp>
      <p:sp>
        <p:nvSpPr>
          <p:cNvPr id="291" name="Google Shape;291;p15"/>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Chris A.’s discussion</a:t>
            </a:r>
            <a:endParaRPr>
              <a:latin typeface="Inconsolata"/>
              <a:ea typeface="Inconsolata"/>
              <a:cs typeface="Inconsolata"/>
              <a:sym typeface="Inconsolat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2"/>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Now we can create a new frame f2 for flake.</a:t>
            </a:r>
            <a:endParaRPr sz="1800"/>
          </a:p>
          <a:p>
            <a:pPr marL="0" lvl="0" indent="0" algn="l" rtl="0">
              <a:spcBef>
                <a:spcPts val="1600"/>
              </a:spcBef>
              <a:spcAft>
                <a:spcPts val="1600"/>
              </a:spcAft>
              <a:buNone/>
            </a:pPr>
            <a:r>
              <a:rPr lang="en" sz="1800"/>
              <a:t>Notice it’s called flake, not snow, since flake is the </a:t>
            </a:r>
            <a:r>
              <a:rPr lang="en" sz="1800" b="1"/>
              <a:t>intrinsic name</a:t>
            </a:r>
            <a:r>
              <a:rPr lang="en" sz="1800"/>
              <a:t>.</a:t>
            </a:r>
            <a:endParaRPr sz="1800"/>
          </a:p>
        </p:txBody>
      </p:sp>
      <p:pic>
        <p:nvPicPr>
          <p:cNvPr id="497" name="Google Shape;497;p42"/>
          <p:cNvPicPr preferRelativeResize="0"/>
          <p:nvPr/>
        </p:nvPicPr>
        <p:blipFill>
          <a:blip r:embed="rId3">
            <a:alphaModFix/>
          </a:blip>
          <a:stretch>
            <a:fillRect/>
          </a:stretch>
        </p:blipFill>
        <p:spPr>
          <a:xfrm>
            <a:off x="152400" y="1170125"/>
            <a:ext cx="4267202" cy="2431590"/>
          </a:xfrm>
          <a:prstGeom prst="rect">
            <a:avLst/>
          </a:prstGeom>
          <a:noFill/>
          <a:ln>
            <a:noFill/>
          </a:ln>
        </p:spPr>
      </p:pic>
      <p:sp>
        <p:nvSpPr>
          <p:cNvPr id="498" name="Google Shape;498;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3"/>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Since this if statement's condition is true, we can go to the body of the statement.</a:t>
            </a:r>
            <a:endParaRPr sz="1800"/>
          </a:p>
          <a:p>
            <a:pPr marL="0" lvl="0" indent="0" algn="l" rtl="0">
              <a:spcBef>
                <a:spcPts val="1600"/>
              </a:spcBef>
              <a:spcAft>
                <a:spcPts val="1600"/>
              </a:spcAft>
              <a:buNone/>
            </a:pPr>
            <a:r>
              <a:rPr lang="en" sz="1800"/>
              <a:t>We define a new function x, then jump to the ‘return x(x)’ line.</a:t>
            </a:r>
            <a:endParaRPr sz="1800"/>
          </a:p>
        </p:txBody>
      </p:sp>
      <p:pic>
        <p:nvPicPr>
          <p:cNvPr id="504" name="Google Shape;504;p43"/>
          <p:cNvPicPr preferRelativeResize="0"/>
          <p:nvPr/>
        </p:nvPicPr>
        <p:blipFill>
          <a:blip r:embed="rId3">
            <a:alphaModFix/>
          </a:blip>
          <a:stretch>
            <a:fillRect/>
          </a:stretch>
        </p:blipFill>
        <p:spPr>
          <a:xfrm>
            <a:off x="152400" y="1170125"/>
            <a:ext cx="4267201" cy="2742356"/>
          </a:xfrm>
          <a:prstGeom prst="rect">
            <a:avLst/>
          </a:prstGeom>
          <a:noFill/>
          <a:ln>
            <a:noFill/>
          </a:ln>
        </p:spPr>
      </p:pic>
      <p:sp>
        <p:nvSpPr>
          <p:cNvPr id="505" name="Google Shape;505;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4"/>
          <p:cNvSpPr txBox="1">
            <a:spLocks noGrp="1"/>
          </p:cNvSpPr>
          <p:nvPr>
            <p:ph type="body" idx="1"/>
          </p:nvPr>
        </p:nvSpPr>
        <p:spPr>
          <a:xfrm>
            <a:off x="4572000" y="1152475"/>
            <a:ext cx="4260300" cy="3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At this point in the environment diagram, x is set to a </a:t>
            </a:r>
            <a:r>
              <a:rPr lang="en" sz="1800" b="1"/>
              <a:t>function</a:t>
            </a:r>
            <a:r>
              <a:rPr lang="en" sz="1800"/>
              <a:t> in the current frame.</a:t>
            </a:r>
            <a:endParaRPr sz="1800"/>
          </a:p>
          <a:p>
            <a:pPr marL="0" lvl="0" indent="0" algn="l" rtl="0">
              <a:spcBef>
                <a:spcPts val="1600"/>
              </a:spcBef>
              <a:spcAft>
                <a:spcPts val="1600"/>
              </a:spcAft>
              <a:buNone/>
            </a:pPr>
            <a:r>
              <a:rPr lang="en" sz="1800"/>
              <a:t>So when we evaluate x(x), both x’s are this function! It’s a HOF!</a:t>
            </a:r>
            <a:endParaRPr sz="1800"/>
          </a:p>
        </p:txBody>
      </p:sp>
      <p:pic>
        <p:nvPicPr>
          <p:cNvPr id="511" name="Google Shape;511;p44"/>
          <p:cNvPicPr preferRelativeResize="0"/>
          <p:nvPr/>
        </p:nvPicPr>
        <p:blipFill>
          <a:blip r:embed="rId3">
            <a:alphaModFix/>
          </a:blip>
          <a:stretch>
            <a:fillRect/>
          </a:stretch>
        </p:blipFill>
        <p:spPr>
          <a:xfrm>
            <a:off x="152400" y="1170125"/>
            <a:ext cx="4267201" cy="2742356"/>
          </a:xfrm>
          <a:prstGeom prst="rect">
            <a:avLst/>
          </a:prstGeom>
          <a:noFill/>
          <a:ln>
            <a:noFill/>
          </a:ln>
        </p:spPr>
      </p:pic>
      <p:sp>
        <p:nvSpPr>
          <p:cNvPr id="512" name="Google Shape;512;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5"/>
          <p:cNvSpPr txBox="1">
            <a:spLocks noGrp="1"/>
          </p:cNvSpPr>
          <p:nvPr>
            <p:ph type="body" idx="1"/>
          </p:nvPr>
        </p:nvSpPr>
        <p:spPr>
          <a:xfrm>
            <a:off x="4572000" y="1152475"/>
            <a:ext cx="4260300" cy="384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We open up a new frame to evaluate the x(x). This is a HOF, since the parameter we passed in is a function. It also happens to be the same function as one we are calling! We evaluate and return 32.</a:t>
            </a:r>
            <a:endParaRPr sz="1800"/>
          </a:p>
        </p:txBody>
      </p:sp>
      <p:pic>
        <p:nvPicPr>
          <p:cNvPr id="518" name="Google Shape;518;p45"/>
          <p:cNvPicPr preferRelativeResize="0"/>
          <p:nvPr/>
        </p:nvPicPr>
        <p:blipFill>
          <a:blip r:embed="rId3">
            <a:alphaModFix/>
          </a:blip>
          <a:stretch>
            <a:fillRect/>
          </a:stretch>
        </p:blipFill>
        <p:spPr>
          <a:xfrm>
            <a:off x="163800" y="1152475"/>
            <a:ext cx="4267201" cy="3407875"/>
          </a:xfrm>
          <a:prstGeom prst="rect">
            <a:avLst/>
          </a:prstGeom>
          <a:noFill/>
          <a:ln>
            <a:noFill/>
          </a:ln>
        </p:spPr>
      </p:pic>
      <p:sp>
        <p:nvSpPr>
          <p:cNvPr id="519" name="Google Shape;519;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6"/>
          <p:cNvSpPr txBox="1">
            <a:spLocks noGrp="1"/>
          </p:cNvSpPr>
          <p:nvPr>
            <p:ph type="body" idx="1"/>
          </p:nvPr>
        </p:nvSpPr>
        <p:spPr>
          <a:xfrm>
            <a:off x="4572000" y="1152475"/>
            <a:ext cx="4260300" cy="384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Because we originally opened up f3 in order to return its result back up in f1, we now return x(x) = 32 in f1 (snow).</a:t>
            </a:r>
            <a:endParaRPr sz="1800"/>
          </a:p>
        </p:txBody>
      </p:sp>
      <p:pic>
        <p:nvPicPr>
          <p:cNvPr id="525" name="Google Shape;525;p46"/>
          <p:cNvPicPr preferRelativeResize="0"/>
          <p:nvPr/>
        </p:nvPicPr>
        <p:blipFill>
          <a:blip r:embed="rId3">
            <a:alphaModFix/>
          </a:blip>
          <a:stretch>
            <a:fillRect/>
          </a:stretch>
        </p:blipFill>
        <p:spPr>
          <a:xfrm>
            <a:off x="152400" y="1170125"/>
            <a:ext cx="4241083" cy="3820976"/>
          </a:xfrm>
          <a:prstGeom prst="rect">
            <a:avLst/>
          </a:prstGeom>
          <a:noFill/>
          <a:ln>
            <a:noFill/>
          </a:ln>
        </p:spPr>
      </p:pic>
      <p:sp>
        <p:nvSpPr>
          <p:cNvPr id="526" name="Google Shape;526;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7"/>
          <p:cNvSpPr txBox="1">
            <a:spLocks noGrp="1"/>
          </p:cNvSpPr>
          <p:nvPr>
            <p:ph type="body" idx="1"/>
          </p:nvPr>
        </p:nvSpPr>
        <p:spPr>
          <a:xfrm>
            <a:off x="4572000" y="1152475"/>
            <a:ext cx="4260300" cy="384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Return all the way back to the global frame. Our original goal was to set griffin to the value returned by snow, which is 32. We’re done!</a:t>
            </a:r>
            <a:endParaRPr sz="1800"/>
          </a:p>
        </p:txBody>
      </p:sp>
      <p:pic>
        <p:nvPicPr>
          <p:cNvPr id="532" name="Google Shape;532;p47"/>
          <p:cNvPicPr preferRelativeResize="0"/>
          <p:nvPr/>
        </p:nvPicPr>
        <p:blipFill>
          <a:blip r:embed="rId3">
            <a:alphaModFix/>
          </a:blip>
          <a:stretch>
            <a:fillRect/>
          </a:stretch>
        </p:blipFill>
        <p:spPr>
          <a:xfrm>
            <a:off x="152400" y="1170125"/>
            <a:ext cx="4142122" cy="3820976"/>
          </a:xfrm>
          <a:prstGeom prst="rect">
            <a:avLst/>
          </a:prstGeom>
          <a:noFill/>
          <a:ln>
            <a:noFill/>
          </a:ln>
        </p:spPr>
      </p:pic>
      <p:sp>
        <p:nvSpPr>
          <p:cNvPr id="533" name="Google Shape;533;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ree Serif"/>
                <a:ea typeface="Bree Serif"/>
                <a:cs typeface="Bree Serif"/>
                <a:sym typeface="Bree Serif"/>
              </a:rPr>
              <a:t>Explanation Cont.</a:t>
            </a:r>
            <a:endParaRPr>
              <a:latin typeface="Bree Serif"/>
              <a:ea typeface="Bree Serif"/>
              <a:cs typeface="Bree Serif"/>
              <a:sym typeface="Bree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HOFs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Functions (HOFs)</a:t>
            </a:r>
            <a:endParaRPr/>
          </a:p>
        </p:txBody>
      </p:sp>
      <p:sp>
        <p:nvSpPr>
          <p:cNvPr id="544" name="Google Shape;544;p4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function that takes in a function as an argument, or returns a function</a:t>
            </a:r>
            <a:endParaRPr sz="1800"/>
          </a:p>
          <a:p>
            <a:pPr marL="457200" lvl="0" indent="-342900" algn="l" rtl="0">
              <a:spcBef>
                <a:spcPts val="0"/>
              </a:spcBef>
              <a:spcAft>
                <a:spcPts val="0"/>
              </a:spcAft>
              <a:buSzPts val="1800"/>
              <a:buChar char="●"/>
            </a:pPr>
            <a:r>
              <a:rPr lang="en" sz="1800"/>
              <a:t>Various applications due to this “first-class” nature:</a:t>
            </a:r>
            <a:endParaRPr sz="1800"/>
          </a:p>
          <a:p>
            <a:pPr marL="914400" lvl="1" indent="-342900" algn="l" rtl="0">
              <a:spcBef>
                <a:spcPts val="0"/>
              </a:spcBef>
              <a:spcAft>
                <a:spcPts val="0"/>
              </a:spcAft>
              <a:buSzPts val="1800"/>
              <a:buChar char="○"/>
            </a:pPr>
            <a:r>
              <a:rPr lang="en" sz="1800"/>
              <a:t>Nested function definitions</a:t>
            </a:r>
            <a:endParaRPr sz="1800"/>
          </a:p>
          <a:p>
            <a:pPr marL="914400" lvl="1" indent="-342900" algn="l" rtl="0">
              <a:spcBef>
                <a:spcPts val="0"/>
              </a:spcBef>
              <a:spcAft>
                <a:spcPts val="0"/>
              </a:spcAft>
              <a:buSzPts val="1800"/>
              <a:buChar char="○"/>
            </a:pPr>
            <a:r>
              <a:rPr lang="en" sz="1800"/>
              <a:t>Lambdas</a:t>
            </a:r>
            <a:endParaRPr sz="1800"/>
          </a:p>
          <a:p>
            <a:pPr marL="91440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HOF Problem #1</a:t>
            </a:r>
            <a:endParaRPr/>
          </a:p>
        </p:txBody>
      </p:sp>
      <p:pic>
        <p:nvPicPr>
          <p:cNvPr id="550" name="Google Shape;550;p50"/>
          <p:cNvPicPr preferRelativeResize="0"/>
          <p:nvPr/>
        </p:nvPicPr>
        <p:blipFill rotWithShape="1">
          <a:blip r:embed="rId3">
            <a:alphaModFix/>
          </a:blip>
          <a:srcRect b="59246"/>
          <a:stretch/>
        </p:blipFill>
        <p:spPr>
          <a:xfrm>
            <a:off x="2050612" y="1597875"/>
            <a:ext cx="5042775" cy="1092566"/>
          </a:xfrm>
          <a:prstGeom prst="rect">
            <a:avLst/>
          </a:prstGeom>
          <a:noFill/>
          <a:ln>
            <a:noFill/>
          </a:ln>
        </p:spPr>
      </p:pic>
      <p:pic>
        <p:nvPicPr>
          <p:cNvPr id="551" name="Google Shape;551;p50"/>
          <p:cNvPicPr preferRelativeResize="0"/>
          <p:nvPr/>
        </p:nvPicPr>
        <p:blipFill rotWithShape="1">
          <a:blip r:embed="rId3">
            <a:alphaModFix/>
          </a:blip>
          <a:srcRect t="54750" b="24907"/>
          <a:stretch/>
        </p:blipFill>
        <p:spPr>
          <a:xfrm>
            <a:off x="2050612" y="3064139"/>
            <a:ext cx="5042775" cy="54533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HOF Problem #1</a:t>
            </a:r>
            <a:endParaRPr/>
          </a:p>
        </p:txBody>
      </p:sp>
      <p:pic>
        <p:nvPicPr>
          <p:cNvPr id="557" name="Google Shape;557;p51"/>
          <p:cNvPicPr preferRelativeResize="0"/>
          <p:nvPr/>
        </p:nvPicPr>
        <p:blipFill rotWithShape="1">
          <a:blip r:embed="rId3">
            <a:alphaModFix/>
          </a:blip>
          <a:srcRect b="59246"/>
          <a:stretch/>
        </p:blipFill>
        <p:spPr>
          <a:xfrm>
            <a:off x="2050612" y="1597875"/>
            <a:ext cx="5042775" cy="1092566"/>
          </a:xfrm>
          <a:prstGeom prst="rect">
            <a:avLst/>
          </a:prstGeom>
          <a:noFill/>
          <a:ln>
            <a:noFill/>
          </a:ln>
        </p:spPr>
      </p:pic>
      <p:pic>
        <p:nvPicPr>
          <p:cNvPr id="558" name="Google Shape;558;p51"/>
          <p:cNvPicPr preferRelativeResize="0"/>
          <p:nvPr/>
        </p:nvPicPr>
        <p:blipFill rotWithShape="1">
          <a:blip r:embed="rId3">
            <a:alphaModFix/>
          </a:blip>
          <a:srcRect t="54750" b="24907"/>
          <a:stretch/>
        </p:blipFill>
        <p:spPr>
          <a:xfrm>
            <a:off x="2050612" y="3064139"/>
            <a:ext cx="5042775" cy="545336"/>
          </a:xfrm>
          <a:prstGeom prst="rect">
            <a:avLst/>
          </a:prstGeom>
          <a:noFill/>
          <a:ln>
            <a:noFill/>
          </a:ln>
        </p:spPr>
      </p:pic>
      <p:sp>
        <p:nvSpPr>
          <p:cNvPr id="559" name="Google Shape;559;p51"/>
          <p:cNvSpPr txBox="1"/>
          <p:nvPr/>
        </p:nvSpPr>
        <p:spPr>
          <a:xfrm>
            <a:off x="2451425" y="2466500"/>
            <a:ext cx="1022700" cy="7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0000"/>
                </a:solidFill>
                <a:latin typeface="Inconsolata"/>
                <a:ea typeface="Inconsolata"/>
                <a:cs typeface="Inconsolata"/>
                <a:sym typeface="Inconsolata"/>
              </a:rPr>
              <a:t>4</a:t>
            </a:r>
            <a:endParaRPr sz="3000">
              <a:solidFill>
                <a:srgbClr val="FF0000"/>
              </a:solidFill>
              <a:latin typeface="Inconsolata"/>
              <a:ea typeface="Inconsolata"/>
              <a:cs typeface="Inconsolata"/>
              <a:sym typeface="Inconsolata"/>
            </a:endParaRPr>
          </a:p>
        </p:txBody>
      </p:sp>
      <p:sp>
        <p:nvSpPr>
          <p:cNvPr id="560" name="Google Shape;560;p51"/>
          <p:cNvSpPr txBox="1"/>
          <p:nvPr/>
        </p:nvSpPr>
        <p:spPr>
          <a:xfrm>
            <a:off x="2451425" y="3611500"/>
            <a:ext cx="1022700" cy="7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0000"/>
                </a:solidFill>
                <a:latin typeface="Inconsolata"/>
                <a:ea typeface="Inconsolata"/>
                <a:cs typeface="Inconsolata"/>
                <a:sym typeface="Inconsolata"/>
              </a:rPr>
              <a:t>15</a:t>
            </a:r>
            <a:endParaRPr sz="3000">
              <a:solidFill>
                <a:srgbClr val="FF0000"/>
              </a:solidFill>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animEffect transition="in" filter="fade">
                                      <p:cBhvr>
                                        <p:cTn id="7" dur="1"/>
                                        <p:tgtEl>
                                          <p:spTgt spid="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gtEl>
                                        <p:attrNameLst>
                                          <p:attrName>style.visibility</p:attrName>
                                        </p:attrNameLst>
                                      </p:cBhvr>
                                      <p:to>
                                        <p:strVal val="visible"/>
                                      </p:to>
                                    </p:set>
                                    <p:animEffect transition="in" filter="fade">
                                      <p:cBhvr>
                                        <p:cTn id="12" dur="1"/>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t>
            </a:r>
            <a:endParaRPr/>
          </a:p>
        </p:txBody>
      </p:sp>
      <p:sp>
        <p:nvSpPr>
          <p:cNvPr id="297" name="Google Shape;297;p16"/>
          <p:cNvSpPr txBox="1">
            <a:spLocks noGrp="1"/>
          </p:cNvSpPr>
          <p:nvPr>
            <p:ph type="body" idx="1"/>
          </p:nvPr>
        </p:nvSpPr>
        <p:spPr>
          <a:xfrm>
            <a:off x="946404" y="1371601"/>
            <a:ext cx="6446400" cy="3263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And</a:t>
            </a:r>
            <a:endParaRPr sz="1800">
              <a:latin typeface="Proxima Nova"/>
              <a:ea typeface="Proxima Nova"/>
              <a:cs typeface="Proxima Nova"/>
              <a:sym typeface="Proxima Nova"/>
            </a:endParaRPr>
          </a:p>
          <a:p>
            <a:pPr marL="914400" lvl="1"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Evaluates to </a:t>
            </a:r>
            <a:r>
              <a:rPr lang="en" sz="1800" u="sng">
                <a:latin typeface="Proxima Nova"/>
                <a:ea typeface="Proxima Nova"/>
                <a:cs typeface="Proxima Nova"/>
                <a:sym typeface="Proxima Nova"/>
              </a:rPr>
              <a:t>first</a:t>
            </a:r>
            <a:r>
              <a:rPr lang="en" sz="1800">
                <a:latin typeface="Proxima Nova"/>
                <a:ea typeface="Proxima Nova"/>
                <a:cs typeface="Proxima Nova"/>
                <a:sym typeface="Proxima Nova"/>
              </a:rPr>
              <a:t> false-y or last truth-y value (and stops evaluating there)</a:t>
            </a:r>
            <a:endParaRPr sz="1800">
              <a:latin typeface="Proxima Nova"/>
              <a:ea typeface="Proxima Nova"/>
              <a:cs typeface="Proxima Nova"/>
              <a:sym typeface="Proxima Nova"/>
            </a:endParaRPr>
          </a:p>
          <a:p>
            <a:pPr marL="914400" lvl="1"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“Are you free Saturday and Sunday?”</a:t>
            </a:r>
            <a:endParaRPr sz="1800">
              <a:latin typeface="Proxima Nova"/>
              <a:ea typeface="Proxima Nova"/>
              <a:cs typeface="Proxima Nova"/>
              <a:sym typeface="Proxima Nova"/>
            </a:endParaRPr>
          </a:p>
          <a:p>
            <a:pPr marL="457200" lvl="0"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Or</a:t>
            </a:r>
            <a:endParaRPr sz="1800">
              <a:latin typeface="Proxima Nova"/>
              <a:ea typeface="Proxima Nova"/>
              <a:cs typeface="Proxima Nova"/>
              <a:sym typeface="Proxima Nova"/>
            </a:endParaRPr>
          </a:p>
          <a:p>
            <a:pPr marL="914400" lvl="1"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Evaluates to </a:t>
            </a:r>
            <a:r>
              <a:rPr lang="en" sz="1800" u="sng">
                <a:latin typeface="Proxima Nova"/>
                <a:ea typeface="Proxima Nova"/>
                <a:cs typeface="Proxima Nova"/>
                <a:sym typeface="Proxima Nova"/>
              </a:rPr>
              <a:t>first</a:t>
            </a:r>
            <a:r>
              <a:rPr lang="en" sz="1800">
                <a:latin typeface="Proxima Nova"/>
                <a:ea typeface="Proxima Nova"/>
                <a:cs typeface="Proxima Nova"/>
                <a:sym typeface="Proxima Nova"/>
              </a:rPr>
              <a:t> truth-y or last false-y value (and stops evaluating there)</a:t>
            </a:r>
            <a:endParaRPr sz="1800">
              <a:latin typeface="Proxima Nova"/>
              <a:ea typeface="Proxima Nova"/>
              <a:cs typeface="Proxima Nova"/>
              <a:sym typeface="Proxima Nova"/>
            </a:endParaRPr>
          </a:p>
          <a:p>
            <a:pPr marL="914400" lvl="1" indent="-342900" algn="l"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“Are you free Saturday or Sunday?</a:t>
            </a:r>
            <a:endParaRPr sz="1800">
              <a:latin typeface="Proxima Nova"/>
              <a:ea typeface="Proxima Nova"/>
              <a:cs typeface="Proxima Nova"/>
              <a:sym typeface="Proxima Nova"/>
            </a:endParaRPr>
          </a:p>
        </p:txBody>
      </p:sp>
      <p:sp>
        <p:nvSpPr>
          <p:cNvPr id="298" name="Google Shape;298;p16"/>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Chris A.’s discussion</a:t>
            </a:r>
            <a:endParaRPr>
              <a:latin typeface="Inconsolata"/>
              <a:ea typeface="Inconsolata"/>
              <a:cs typeface="Inconsolata"/>
              <a:sym typeface="Inconsolat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HOF Problem #2</a:t>
            </a:r>
            <a:endParaRPr/>
          </a:p>
        </p:txBody>
      </p:sp>
      <p:pic>
        <p:nvPicPr>
          <p:cNvPr id="566" name="Google Shape;566;p52"/>
          <p:cNvPicPr preferRelativeResize="0"/>
          <p:nvPr/>
        </p:nvPicPr>
        <p:blipFill>
          <a:blip r:embed="rId3">
            <a:alphaModFix/>
          </a:blip>
          <a:stretch>
            <a:fillRect/>
          </a:stretch>
        </p:blipFill>
        <p:spPr>
          <a:xfrm>
            <a:off x="1886425" y="2286000"/>
            <a:ext cx="4200050" cy="2060400"/>
          </a:xfrm>
          <a:prstGeom prst="rect">
            <a:avLst/>
          </a:prstGeom>
          <a:noFill/>
          <a:ln>
            <a:noFill/>
          </a:ln>
        </p:spPr>
      </p:pic>
      <p:sp>
        <p:nvSpPr>
          <p:cNvPr id="567" name="Google Shape;567;p52"/>
          <p:cNvSpPr txBox="1">
            <a:spLocks noGrp="1"/>
          </p:cNvSpPr>
          <p:nvPr>
            <p:ph type="body" idx="1"/>
          </p:nvPr>
        </p:nvSpPr>
        <p:spPr>
          <a:xfrm>
            <a:off x="1303800" y="1761450"/>
            <a:ext cx="7030500" cy="4134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r>
              <a:rPr lang="en" sz="1600"/>
              <a:t>Draw the environment diagram of the following code:</a:t>
            </a:r>
            <a:endParaRPr sz="1400"/>
          </a:p>
          <a:p>
            <a:pPr marL="0" lvl="0" indent="0" algn="l" rtl="0">
              <a:spcBef>
                <a:spcPts val="1600"/>
              </a:spcBef>
              <a:spcAft>
                <a:spcPts val="1600"/>
              </a:spcAft>
              <a:buNone/>
            </a:pP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pic>
        <p:nvPicPr>
          <p:cNvPr id="572" name="Google Shape;572;p53"/>
          <p:cNvPicPr preferRelativeResize="0"/>
          <p:nvPr/>
        </p:nvPicPr>
        <p:blipFill>
          <a:blip r:embed="rId3">
            <a:alphaModFix/>
          </a:blip>
          <a:stretch>
            <a:fillRect/>
          </a:stretch>
        </p:blipFill>
        <p:spPr>
          <a:xfrm>
            <a:off x="33925" y="1011050"/>
            <a:ext cx="9110075" cy="275537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577" name="Google Shape;577;p54"/>
          <p:cNvPicPr preferRelativeResize="0"/>
          <p:nvPr/>
        </p:nvPicPr>
        <p:blipFill>
          <a:blip r:embed="rId3">
            <a:alphaModFix/>
          </a:blip>
          <a:stretch>
            <a:fillRect/>
          </a:stretch>
        </p:blipFill>
        <p:spPr>
          <a:xfrm>
            <a:off x="152400" y="1129575"/>
            <a:ext cx="8839202" cy="242114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2" name="Google Shape;582;p55"/>
          <p:cNvPicPr preferRelativeResize="0"/>
          <p:nvPr/>
        </p:nvPicPr>
        <p:blipFill>
          <a:blip r:embed="rId3">
            <a:alphaModFix/>
          </a:blip>
          <a:stretch>
            <a:fillRect/>
          </a:stretch>
        </p:blipFill>
        <p:spPr>
          <a:xfrm>
            <a:off x="152400" y="1109200"/>
            <a:ext cx="8839203" cy="24569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7" name="Google Shape;587;p56"/>
          <p:cNvPicPr preferRelativeResize="0"/>
          <p:nvPr/>
        </p:nvPicPr>
        <p:blipFill>
          <a:blip r:embed="rId3">
            <a:alphaModFix/>
          </a:blip>
          <a:stretch>
            <a:fillRect/>
          </a:stretch>
        </p:blipFill>
        <p:spPr>
          <a:xfrm>
            <a:off x="152400" y="756350"/>
            <a:ext cx="8839198" cy="334826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57"/>
          <p:cNvPicPr preferRelativeResize="0"/>
          <p:nvPr/>
        </p:nvPicPr>
        <p:blipFill>
          <a:blip r:embed="rId3">
            <a:alphaModFix/>
          </a:blip>
          <a:stretch>
            <a:fillRect/>
          </a:stretch>
        </p:blipFill>
        <p:spPr>
          <a:xfrm>
            <a:off x="152400" y="545975"/>
            <a:ext cx="8839200" cy="383988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58"/>
          <p:cNvPicPr preferRelativeResize="0"/>
          <p:nvPr/>
        </p:nvPicPr>
        <p:blipFill>
          <a:blip r:embed="rId3">
            <a:alphaModFix/>
          </a:blip>
          <a:stretch>
            <a:fillRect/>
          </a:stretch>
        </p:blipFill>
        <p:spPr>
          <a:xfrm>
            <a:off x="152400" y="355975"/>
            <a:ext cx="8839202" cy="40980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59"/>
          <p:cNvPicPr preferRelativeResize="0"/>
          <p:nvPr/>
        </p:nvPicPr>
        <p:blipFill>
          <a:blip r:embed="rId3">
            <a:alphaModFix/>
          </a:blip>
          <a:stretch>
            <a:fillRect/>
          </a:stretch>
        </p:blipFill>
        <p:spPr>
          <a:xfrm>
            <a:off x="152400" y="355975"/>
            <a:ext cx="8839200" cy="421149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HOF Problem #3</a:t>
            </a:r>
            <a:endParaRPr/>
          </a:p>
        </p:txBody>
      </p:sp>
      <p:sp>
        <p:nvSpPr>
          <p:cNvPr id="608" name="Google Shape;608;p60"/>
          <p:cNvSpPr txBox="1"/>
          <p:nvPr/>
        </p:nvSpPr>
        <p:spPr>
          <a:xfrm>
            <a:off x="1395750" y="1127200"/>
            <a:ext cx="6352500" cy="36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def whole_sum(n): </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Return a function which checks whether the digits </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in x add up to n.</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&gt;&gt;&gt; whole_sum(21)(777)</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True</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&gt;&gt;&gt; whole_sum(142)(10010101010)</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False</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def check(x):</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_____________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while 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last = ______________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_____________________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_____________________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    return ____________</a:t>
            </a:r>
            <a:endParaRPr>
              <a:latin typeface="Inconsolata"/>
              <a:ea typeface="Inconsolata"/>
              <a:cs typeface="Inconsolata"/>
              <a:sym typeface="Inconsolata"/>
            </a:endParaRPr>
          </a:p>
          <a:p>
            <a:pPr marL="457200" lvl="0" indent="0" algn="l" rtl="0">
              <a:spcBef>
                <a:spcPts val="0"/>
              </a:spcBef>
              <a:spcAft>
                <a:spcPts val="0"/>
              </a:spcAft>
              <a:buNone/>
            </a:pPr>
            <a:r>
              <a:rPr lang="en">
                <a:latin typeface="Inconsolata"/>
                <a:ea typeface="Inconsolata"/>
                <a:cs typeface="Inconsolata"/>
                <a:sym typeface="Inconsolata"/>
              </a:rPr>
              <a:t>return _____________</a:t>
            </a:r>
            <a:endParaRPr>
              <a:latin typeface="Inconsolata"/>
              <a:ea typeface="Inconsolata"/>
              <a:cs typeface="Inconsolata"/>
              <a:sym typeface="Inconsolata"/>
            </a:endParaRPr>
          </a:p>
        </p:txBody>
      </p:sp>
      <p:sp>
        <p:nvSpPr>
          <p:cNvPr id="609" name="Google Shape;609;p60"/>
          <p:cNvSpPr txBox="1"/>
          <p:nvPr/>
        </p:nvSpPr>
        <p:spPr>
          <a:xfrm>
            <a:off x="2191300" y="3206900"/>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total = 0</a:t>
            </a:r>
            <a:endParaRPr>
              <a:solidFill>
                <a:srgbClr val="FF0000"/>
              </a:solidFill>
              <a:latin typeface="Inconsolata"/>
              <a:ea typeface="Inconsolata"/>
              <a:cs typeface="Inconsolata"/>
              <a:sym typeface="Inconsolata"/>
            </a:endParaRPr>
          </a:p>
        </p:txBody>
      </p:sp>
      <p:sp>
        <p:nvSpPr>
          <p:cNvPr id="610" name="Google Shape;610;p60"/>
          <p:cNvSpPr txBox="1"/>
          <p:nvPr/>
        </p:nvSpPr>
        <p:spPr>
          <a:xfrm>
            <a:off x="2778550" y="3428700"/>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x &gt; 0</a:t>
            </a:r>
            <a:endParaRPr>
              <a:solidFill>
                <a:srgbClr val="FF0000"/>
              </a:solidFill>
              <a:latin typeface="Inconsolata"/>
              <a:ea typeface="Inconsolata"/>
              <a:cs typeface="Inconsolata"/>
              <a:sym typeface="Inconsolata"/>
            </a:endParaRPr>
          </a:p>
        </p:txBody>
      </p:sp>
      <p:sp>
        <p:nvSpPr>
          <p:cNvPr id="611" name="Google Shape;611;p60"/>
          <p:cNvSpPr txBox="1"/>
          <p:nvPr/>
        </p:nvSpPr>
        <p:spPr>
          <a:xfrm>
            <a:off x="3282325" y="3609800"/>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x % 10</a:t>
            </a:r>
            <a:endParaRPr>
              <a:solidFill>
                <a:srgbClr val="FF0000"/>
              </a:solidFill>
              <a:latin typeface="Inconsolata"/>
              <a:ea typeface="Inconsolata"/>
              <a:cs typeface="Inconsolata"/>
              <a:sym typeface="Inconsolata"/>
            </a:endParaRPr>
          </a:p>
        </p:txBody>
      </p:sp>
      <p:sp>
        <p:nvSpPr>
          <p:cNvPr id="612" name="Google Shape;612;p60"/>
          <p:cNvSpPr txBox="1"/>
          <p:nvPr/>
        </p:nvSpPr>
        <p:spPr>
          <a:xfrm>
            <a:off x="2853775" y="4270213"/>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n == total</a:t>
            </a:r>
            <a:endParaRPr>
              <a:solidFill>
                <a:srgbClr val="FF0000"/>
              </a:solidFill>
              <a:latin typeface="Inconsolata"/>
              <a:ea typeface="Inconsolata"/>
              <a:cs typeface="Inconsolata"/>
              <a:sym typeface="Inconsolata"/>
            </a:endParaRPr>
          </a:p>
        </p:txBody>
      </p:sp>
      <p:sp>
        <p:nvSpPr>
          <p:cNvPr id="613" name="Google Shape;613;p60"/>
          <p:cNvSpPr txBox="1"/>
          <p:nvPr/>
        </p:nvSpPr>
        <p:spPr>
          <a:xfrm>
            <a:off x="2568075" y="3831600"/>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x = x // 10</a:t>
            </a:r>
            <a:endParaRPr>
              <a:solidFill>
                <a:srgbClr val="FF0000"/>
              </a:solidFill>
              <a:latin typeface="Inconsolata"/>
              <a:ea typeface="Inconsolata"/>
              <a:cs typeface="Inconsolata"/>
              <a:sym typeface="Inconsolata"/>
            </a:endParaRPr>
          </a:p>
        </p:txBody>
      </p:sp>
      <p:sp>
        <p:nvSpPr>
          <p:cNvPr id="614" name="Google Shape;614;p60"/>
          <p:cNvSpPr txBox="1"/>
          <p:nvPr/>
        </p:nvSpPr>
        <p:spPr>
          <a:xfrm>
            <a:off x="2568075" y="4456400"/>
            <a:ext cx="11988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check</a:t>
            </a:r>
            <a:endParaRPr>
              <a:solidFill>
                <a:srgbClr val="FF0000"/>
              </a:solidFill>
              <a:latin typeface="Inconsolata"/>
              <a:ea typeface="Inconsolata"/>
              <a:cs typeface="Inconsolata"/>
              <a:sym typeface="Inconsolata"/>
            </a:endParaRPr>
          </a:p>
        </p:txBody>
      </p:sp>
      <p:sp>
        <p:nvSpPr>
          <p:cNvPr id="615" name="Google Shape;615;p60"/>
          <p:cNvSpPr txBox="1"/>
          <p:nvPr/>
        </p:nvSpPr>
        <p:spPr>
          <a:xfrm>
            <a:off x="2568075" y="4053400"/>
            <a:ext cx="2268000" cy="3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Inconsolata"/>
                <a:ea typeface="Inconsolata"/>
                <a:cs typeface="Inconsolata"/>
                <a:sym typeface="Inconsolata"/>
              </a:rPr>
              <a:t>total = total + last</a:t>
            </a:r>
            <a:endParaRPr>
              <a:solidFill>
                <a:srgbClr val="FF0000"/>
              </a:solidFill>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
                                        </p:tgtEl>
                                        <p:attrNameLst>
                                          <p:attrName>style.visibility</p:attrName>
                                        </p:attrNameLst>
                                      </p:cBhvr>
                                      <p:to>
                                        <p:strVal val="visible"/>
                                      </p:to>
                                    </p:set>
                                    <p:animEffect transition="in" filter="fade">
                                      <p:cBhvr>
                                        <p:cTn id="7" dur="1000"/>
                                        <p:tgtEl>
                                          <p:spTgt spid="6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9"/>
                                        </p:tgtEl>
                                        <p:attrNameLst>
                                          <p:attrName>style.visibility</p:attrName>
                                        </p:attrNameLst>
                                      </p:cBhvr>
                                      <p:to>
                                        <p:strVal val="visible"/>
                                      </p:to>
                                    </p:set>
                                    <p:animEffect transition="in" filter="fade">
                                      <p:cBhvr>
                                        <p:cTn id="12" dur="1000"/>
                                        <p:tgtEl>
                                          <p:spTgt spid="6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0"/>
                                        </p:tgtEl>
                                        <p:attrNameLst>
                                          <p:attrName>style.visibility</p:attrName>
                                        </p:attrNameLst>
                                      </p:cBhvr>
                                      <p:to>
                                        <p:strVal val="visible"/>
                                      </p:to>
                                    </p:set>
                                    <p:animEffect transition="in" filter="fade">
                                      <p:cBhvr>
                                        <p:cTn id="17" dur="1000"/>
                                        <p:tgtEl>
                                          <p:spTgt spid="6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1"/>
                                        </p:tgtEl>
                                        <p:attrNameLst>
                                          <p:attrName>style.visibility</p:attrName>
                                        </p:attrNameLst>
                                      </p:cBhvr>
                                      <p:to>
                                        <p:strVal val="visible"/>
                                      </p:to>
                                    </p:set>
                                    <p:animEffect transition="in" filter="fade">
                                      <p:cBhvr>
                                        <p:cTn id="22" dur="1000"/>
                                        <p:tgtEl>
                                          <p:spTgt spid="6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3"/>
                                        </p:tgtEl>
                                        <p:attrNameLst>
                                          <p:attrName>style.visibility</p:attrName>
                                        </p:attrNameLst>
                                      </p:cBhvr>
                                      <p:to>
                                        <p:strVal val="visible"/>
                                      </p:to>
                                    </p:set>
                                    <p:animEffect transition="in" filter="fade">
                                      <p:cBhvr>
                                        <p:cTn id="27" dur="1000"/>
                                        <p:tgtEl>
                                          <p:spTgt spid="6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5"/>
                                        </p:tgtEl>
                                        <p:attrNameLst>
                                          <p:attrName>style.visibility</p:attrName>
                                        </p:attrNameLst>
                                      </p:cBhvr>
                                      <p:to>
                                        <p:strVal val="visible"/>
                                      </p:to>
                                    </p:set>
                                    <p:animEffect transition="in" filter="fade">
                                      <p:cBhvr>
                                        <p:cTn id="32" dur="1000"/>
                                        <p:tgtEl>
                                          <p:spTgt spid="6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2"/>
                                        </p:tgtEl>
                                        <p:attrNameLst>
                                          <p:attrName>style.visibility</p:attrName>
                                        </p:attrNameLst>
                                      </p:cBhvr>
                                      <p:to>
                                        <p:strVal val="visible"/>
                                      </p:to>
                                    </p:set>
                                    <p:animEffect transition="in" filter="fade">
                                      <p:cBhvr>
                                        <p:cTn id="37" dur="1000"/>
                                        <p:tgtEl>
                                          <p:spTgt spid="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619"/>
        <p:cNvGrpSpPr/>
        <p:nvPr/>
      </p:nvGrpSpPr>
      <p:grpSpPr>
        <a:xfrm>
          <a:off x="0" y="0"/>
          <a:ext cx="0" cy="0"/>
          <a:chOff x="0" y="0"/>
          <a:chExt cx="0" cy="0"/>
        </a:xfrm>
      </p:grpSpPr>
      <p:sp>
        <p:nvSpPr>
          <p:cNvPr id="620" name="Google Shape;620;p6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 Code Writing</a:t>
            </a:r>
            <a:endParaRPr/>
          </a:p>
          <a:p>
            <a:pPr marL="0" lvl="0" indent="0" algn="l" rtl="0">
              <a:spcBef>
                <a:spcPts val="0"/>
              </a:spcBef>
              <a:spcAft>
                <a:spcPts val="0"/>
              </a:spcAft>
              <a:buNone/>
            </a:pPr>
            <a:endParaRPr/>
          </a:p>
        </p:txBody>
      </p:sp>
      <p:sp>
        <p:nvSpPr>
          <p:cNvPr id="621" name="Google Shape;621;p61"/>
          <p:cNvSpPr txBox="1">
            <a:spLocks noGrp="1"/>
          </p:cNvSpPr>
          <p:nvPr>
            <p:ph type="body" idx="1"/>
          </p:nvPr>
        </p:nvSpPr>
        <p:spPr>
          <a:xfrm>
            <a:off x="409675" y="1428800"/>
            <a:ext cx="8598600" cy="33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Inconsolata"/>
                <a:ea typeface="Inconsolata"/>
                <a:cs typeface="Inconsolata"/>
                <a:sym typeface="Inconsolata"/>
              </a:rPr>
              <a:t>def curry_forever (f, arg_num):</a:t>
            </a:r>
            <a:endParaRPr sz="2200">
              <a:latin typeface="Inconsolata"/>
              <a:ea typeface="Inconsolata"/>
              <a:cs typeface="Inconsolata"/>
              <a:sym typeface="Inconsolata"/>
            </a:endParaRPr>
          </a:p>
          <a:p>
            <a:pPr marL="0" lvl="0" indent="0" algn="l" rtl="0">
              <a:spcBef>
                <a:spcPts val="0"/>
              </a:spcBef>
              <a:spcAft>
                <a:spcPts val="0"/>
              </a:spcAft>
              <a:buNone/>
            </a:pPr>
            <a:r>
              <a:rPr lang="en" sz="2200">
                <a:solidFill>
                  <a:schemeClr val="accent1"/>
                </a:solidFill>
                <a:latin typeface="Inconsolata"/>
                <a:ea typeface="Inconsolata"/>
                <a:cs typeface="Inconsolata"/>
                <a:sym typeface="Inconsolata"/>
              </a:rPr>
              <a:t>"""Takes in a function f which has two arguments and returns a function that allows us to enter arg_num amount of numbers into f one by one. Assume the starting point for f is 0 (e.g.passing mul in as f would return 0).</a:t>
            </a:r>
            <a:endParaRPr sz="2200">
              <a:solidFill>
                <a:schemeClr val="accent1"/>
              </a:solidFill>
              <a:latin typeface="Inconsolata"/>
              <a:ea typeface="Inconsolata"/>
              <a:cs typeface="Inconsolata"/>
              <a:sym typeface="Inconsolata"/>
            </a:endParaRPr>
          </a:p>
          <a:p>
            <a:pPr marL="0" lvl="0" indent="0" algn="l" rtl="0">
              <a:spcBef>
                <a:spcPts val="0"/>
              </a:spcBef>
              <a:spcAft>
                <a:spcPts val="0"/>
              </a:spcAft>
              <a:buNone/>
            </a:pPr>
            <a:r>
              <a:rPr lang="en" sz="2200">
                <a:solidFill>
                  <a:schemeClr val="accent1"/>
                </a:solidFill>
                <a:latin typeface="Inconsolata"/>
                <a:ea typeface="Inconsolata"/>
                <a:cs typeface="Inconsolata"/>
                <a:sym typeface="Inconsolata"/>
              </a:rPr>
              <a:t>&gt;&gt;&gt; g = curry_forever(add, 4)</a:t>
            </a:r>
            <a:endParaRPr sz="2200">
              <a:solidFill>
                <a:schemeClr val="accent1"/>
              </a:solidFill>
              <a:latin typeface="Inconsolata"/>
              <a:ea typeface="Inconsolata"/>
              <a:cs typeface="Inconsolata"/>
              <a:sym typeface="Inconsolata"/>
            </a:endParaRPr>
          </a:p>
          <a:p>
            <a:pPr marL="0" lvl="0" indent="0" algn="l" rtl="0">
              <a:spcBef>
                <a:spcPts val="0"/>
              </a:spcBef>
              <a:spcAft>
                <a:spcPts val="0"/>
              </a:spcAft>
              <a:buNone/>
            </a:pPr>
            <a:r>
              <a:rPr lang="en" sz="2200">
                <a:solidFill>
                  <a:schemeClr val="accent1"/>
                </a:solidFill>
                <a:latin typeface="Inconsolata"/>
                <a:ea typeface="Inconsolata"/>
                <a:cs typeface="Inconsolata"/>
                <a:sym typeface="Inconsolata"/>
              </a:rPr>
              <a:t>&gt;&gt;&gt; g(1)(2)(3)(4) # 1 + 2 + 3 + 4</a:t>
            </a:r>
            <a:endParaRPr sz="2200">
              <a:solidFill>
                <a:schemeClr val="accent1"/>
              </a:solidFill>
              <a:latin typeface="Inconsolata"/>
              <a:ea typeface="Inconsolata"/>
              <a:cs typeface="Inconsolata"/>
              <a:sym typeface="Inconsolata"/>
            </a:endParaRPr>
          </a:p>
          <a:p>
            <a:pPr marL="0" lvl="0" indent="0" algn="l" rtl="0">
              <a:spcBef>
                <a:spcPts val="0"/>
              </a:spcBef>
              <a:spcAft>
                <a:spcPts val="0"/>
              </a:spcAft>
              <a:buNone/>
            </a:pPr>
            <a:r>
              <a:rPr lang="en" sz="2200">
                <a:solidFill>
                  <a:schemeClr val="accent1"/>
                </a:solidFill>
                <a:latin typeface="Inconsolata"/>
                <a:ea typeface="Inconsolata"/>
                <a:cs typeface="Inconsolata"/>
                <a:sym typeface="Inconsolata"/>
              </a:rPr>
              <a:t>10 </a:t>
            </a:r>
            <a:endParaRPr sz="2200">
              <a:solidFill>
                <a:schemeClr val="accent1"/>
              </a:solidFill>
              <a:latin typeface="Inconsolata"/>
              <a:ea typeface="Inconsolata"/>
              <a:cs typeface="Inconsolata"/>
              <a:sym typeface="Inconsolata"/>
            </a:endParaRPr>
          </a:p>
          <a:p>
            <a:pPr marL="0" lvl="0" indent="0" algn="l" rtl="0">
              <a:spcBef>
                <a:spcPts val="0"/>
              </a:spcBef>
              <a:spcAft>
                <a:spcPts val="0"/>
              </a:spcAft>
              <a:buNone/>
            </a:pPr>
            <a:r>
              <a:rPr lang="en" sz="2200">
                <a:solidFill>
                  <a:schemeClr val="accent1"/>
                </a:solidFill>
                <a:latin typeface="Inconsolata"/>
                <a:ea typeface="Inconsolata"/>
                <a:cs typeface="Inconsolata"/>
                <a:sym typeface="Inconsolata"/>
              </a:rPr>
              <a:t>"""</a:t>
            </a:r>
            <a:endParaRPr sz="2200">
              <a:solidFill>
                <a:schemeClr val="accent1"/>
              </a:solidFill>
              <a:latin typeface="Inconsolata"/>
              <a:ea typeface="Inconsolata"/>
              <a:cs typeface="Inconsolata"/>
              <a:sym typeface="Inconsolata"/>
            </a:endParaRPr>
          </a:p>
          <a:p>
            <a:pPr marL="0" lvl="0" indent="0" algn="l" rtl="0">
              <a:spcBef>
                <a:spcPts val="0"/>
              </a:spcBef>
              <a:spcAft>
                <a:spcPts val="1600"/>
              </a:spcAft>
              <a:buNone/>
            </a:pPr>
            <a:endParaRPr sz="2400">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 - Short Circuiting</a:t>
            </a:r>
            <a:endParaRPr/>
          </a:p>
        </p:txBody>
      </p:sp>
      <p:sp>
        <p:nvSpPr>
          <p:cNvPr id="304" name="Google Shape;304;p17"/>
          <p:cNvSpPr txBox="1">
            <a:spLocks noGrp="1"/>
          </p:cNvSpPr>
          <p:nvPr>
            <p:ph type="body" idx="1"/>
          </p:nvPr>
        </p:nvSpPr>
        <p:spPr>
          <a:xfrm>
            <a:off x="777474" y="1366775"/>
            <a:ext cx="4876200" cy="326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Proxima Nova"/>
              <a:buChar char="●"/>
            </a:pPr>
            <a:r>
              <a:rPr lang="en" sz="1800">
                <a:solidFill>
                  <a:srgbClr val="434343"/>
                </a:solidFill>
                <a:latin typeface="Proxima Nova"/>
                <a:ea typeface="Proxima Nova"/>
                <a:cs typeface="Proxima Nova"/>
                <a:sym typeface="Proxima Nova"/>
              </a:rPr>
              <a:t>In a nutshell, do as little work as possible</a:t>
            </a:r>
            <a:endParaRPr sz="1800">
              <a:solidFill>
                <a:srgbClr val="434343"/>
              </a:solidFill>
              <a:latin typeface="Proxima Nova"/>
              <a:ea typeface="Proxima Nova"/>
              <a:cs typeface="Proxima Nova"/>
              <a:sym typeface="Proxima Nova"/>
            </a:endParaRPr>
          </a:p>
          <a:p>
            <a:pPr marL="457200" lvl="0" indent="-342900" algn="l" rtl="0">
              <a:spcBef>
                <a:spcPts val="0"/>
              </a:spcBef>
              <a:spcAft>
                <a:spcPts val="0"/>
              </a:spcAft>
              <a:buClr>
                <a:srgbClr val="434343"/>
              </a:buClr>
              <a:buSzPts val="1800"/>
              <a:buFont typeface="Proxima Nova"/>
              <a:buChar char="●"/>
            </a:pPr>
            <a:r>
              <a:rPr lang="en" sz="1800">
                <a:solidFill>
                  <a:srgbClr val="434343"/>
                </a:solidFill>
                <a:latin typeface="Proxima Nova"/>
                <a:ea typeface="Proxima Nova"/>
                <a:cs typeface="Proxima Nova"/>
                <a:sym typeface="Proxima Nova"/>
              </a:rPr>
              <a:t>Short Circuiting with AND:</a:t>
            </a:r>
            <a:endParaRPr sz="1800">
              <a:solidFill>
                <a:srgbClr val="434343"/>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a:t>
            </a:r>
            <a:r>
              <a:rPr lang="en" sz="1400">
                <a:solidFill>
                  <a:srgbClr val="FF0000"/>
                </a:solidFill>
                <a:latin typeface="Proxima Nova"/>
                <a:ea typeface="Proxima Nova"/>
                <a:cs typeface="Proxima Nova"/>
                <a:sym typeface="Proxima Nova"/>
              </a:rPr>
              <a:t>False</a:t>
            </a:r>
            <a:r>
              <a:rPr lang="en" sz="1400">
                <a:solidFill>
                  <a:schemeClr val="lt2"/>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and &lt;anything&gt; </a:t>
            </a:r>
            <a:br>
              <a:rPr lang="en" sz="1400">
                <a:solidFill>
                  <a:schemeClr val="lt2"/>
                </a:solidFill>
                <a:latin typeface="Proxima Nova"/>
                <a:ea typeface="Proxima Nova"/>
                <a:cs typeface="Proxima Nova"/>
                <a:sym typeface="Proxima Nova"/>
              </a:rPr>
            </a:br>
            <a:r>
              <a:rPr lang="en" sz="1400">
                <a:solidFill>
                  <a:schemeClr val="lt2"/>
                </a:solidFill>
                <a:latin typeface="Proxima Nova"/>
                <a:ea typeface="Proxima Nova"/>
                <a:cs typeface="Proxima Nova"/>
                <a:sym typeface="Proxima Nova"/>
              </a:rPr>
              <a:t> </a:t>
            </a:r>
            <a:r>
              <a:rPr lang="en" sz="1400">
                <a:solidFill>
                  <a:srgbClr val="FF0000"/>
                </a:solidFill>
                <a:latin typeface="Proxima Nova"/>
                <a:ea typeface="Proxima Nova"/>
                <a:cs typeface="Proxima Nova"/>
                <a:sym typeface="Proxima Nova"/>
              </a:rPr>
              <a:t>False</a:t>
            </a:r>
            <a:endParaRPr sz="1400">
              <a:solidFill>
                <a:srgbClr val="FF0000"/>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&gt;&gt;&gt;True and</a:t>
            </a:r>
            <a:r>
              <a:rPr lang="en" sz="1400">
                <a:solidFill>
                  <a:schemeClr val="lt2"/>
                </a:solidFill>
                <a:latin typeface="Proxima Nova"/>
                <a:ea typeface="Proxima Nova"/>
                <a:cs typeface="Proxima Nova"/>
                <a:sym typeface="Proxima Nova"/>
              </a:rPr>
              <a:t> </a:t>
            </a:r>
            <a:r>
              <a:rPr lang="en" sz="1400">
                <a:solidFill>
                  <a:srgbClr val="93C47D"/>
                </a:solidFill>
                <a:latin typeface="Proxima Nova"/>
                <a:ea typeface="Proxima Nova"/>
                <a:cs typeface="Proxima Nova"/>
                <a:sym typeface="Proxima Nova"/>
              </a:rPr>
              <a:t>True</a:t>
            </a:r>
            <a:br>
              <a:rPr lang="en" sz="1400">
                <a:solidFill>
                  <a:schemeClr val="lt2"/>
                </a:solidFill>
                <a:latin typeface="Proxima Nova"/>
                <a:ea typeface="Proxima Nova"/>
                <a:cs typeface="Proxima Nova"/>
                <a:sym typeface="Proxima Nova"/>
              </a:rPr>
            </a:br>
            <a:r>
              <a:rPr lang="en" sz="1400">
                <a:solidFill>
                  <a:schemeClr val="lt2"/>
                </a:solidFill>
                <a:latin typeface="Proxima Nova"/>
                <a:ea typeface="Proxima Nova"/>
                <a:cs typeface="Proxima Nova"/>
                <a:sym typeface="Proxima Nova"/>
              </a:rPr>
              <a:t> </a:t>
            </a:r>
            <a:r>
              <a:rPr lang="en" sz="1400">
                <a:solidFill>
                  <a:srgbClr val="93C47D"/>
                </a:solidFill>
                <a:latin typeface="Proxima Nova"/>
                <a:ea typeface="Proxima Nova"/>
                <a:cs typeface="Proxima Nova"/>
                <a:sym typeface="Proxima Nova"/>
              </a:rPr>
              <a:t>True</a:t>
            </a:r>
            <a:endParaRPr sz="1400">
              <a:solidFill>
                <a:srgbClr val="93C47D"/>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&gt;&gt;&gt;True and </a:t>
            </a:r>
            <a:r>
              <a:rPr lang="en" sz="1400">
                <a:solidFill>
                  <a:srgbClr val="FF0000"/>
                </a:solidFill>
                <a:latin typeface="Proxima Nova"/>
                <a:ea typeface="Proxima Nova"/>
                <a:cs typeface="Proxima Nova"/>
                <a:sym typeface="Proxima Nova"/>
              </a:rPr>
              <a:t>False</a:t>
            </a:r>
            <a:br>
              <a:rPr lang="en" sz="1400">
                <a:solidFill>
                  <a:schemeClr val="lt2"/>
                </a:solidFill>
                <a:latin typeface="Proxima Nova"/>
                <a:ea typeface="Proxima Nova"/>
                <a:cs typeface="Proxima Nova"/>
                <a:sym typeface="Proxima Nova"/>
              </a:rPr>
            </a:br>
            <a:r>
              <a:rPr lang="en" sz="1400">
                <a:solidFill>
                  <a:srgbClr val="FF0000"/>
                </a:solidFill>
                <a:latin typeface="Proxima Nova"/>
                <a:ea typeface="Proxima Nova"/>
                <a:cs typeface="Proxima Nova"/>
                <a:sym typeface="Proxima Nova"/>
              </a:rPr>
              <a:t>False</a:t>
            </a:r>
            <a:endParaRPr>
              <a:latin typeface="Proxima Nova"/>
              <a:ea typeface="Proxima Nova"/>
              <a:cs typeface="Proxima Nova"/>
              <a:sym typeface="Proxima Nova"/>
            </a:endParaRPr>
          </a:p>
        </p:txBody>
      </p:sp>
      <p:sp>
        <p:nvSpPr>
          <p:cNvPr id="305" name="Google Shape;305;p17"/>
          <p:cNvSpPr txBox="1"/>
          <p:nvPr/>
        </p:nvSpPr>
        <p:spPr>
          <a:xfrm>
            <a:off x="5059925" y="1679850"/>
            <a:ext cx="3306600" cy="2805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Short Circuiting with OR:</a:t>
            </a:r>
            <a:endParaRPr sz="1800">
              <a:solidFill>
                <a:srgbClr val="666666"/>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a:t>
            </a:r>
            <a:r>
              <a:rPr lang="en">
                <a:solidFill>
                  <a:srgbClr val="93C47D"/>
                </a:solidFill>
                <a:latin typeface="Proxima Nova"/>
                <a:ea typeface="Proxima Nova"/>
                <a:cs typeface="Proxima Nova"/>
                <a:sym typeface="Proxima Nova"/>
              </a:rPr>
              <a:t>True</a:t>
            </a:r>
            <a:r>
              <a:rPr lang="en">
                <a:solidFill>
                  <a:schemeClr val="lt2"/>
                </a:solidFill>
                <a:latin typeface="Proxima Nova"/>
                <a:ea typeface="Proxima Nova"/>
                <a:cs typeface="Proxima Nova"/>
                <a:sym typeface="Proxima Nova"/>
              </a:rPr>
              <a:t> </a:t>
            </a:r>
            <a:r>
              <a:rPr lang="en">
                <a:latin typeface="Proxima Nova"/>
                <a:ea typeface="Proxima Nova"/>
                <a:cs typeface="Proxima Nova"/>
                <a:sym typeface="Proxima Nova"/>
              </a:rPr>
              <a:t>or &lt;anything&gt;</a:t>
            </a:r>
            <a:br>
              <a:rPr lang="en">
                <a:solidFill>
                  <a:schemeClr val="lt2"/>
                </a:solidFill>
                <a:latin typeface="Proxima Nova"/>
                <a:ea typeface="Proxima Nova"/>
                <a:cs typeface="Proxima Nova"/>
                <a:sym typeface="Proxima Nova"/>
              </a:rPr>
            </a:br>
            <a:r>
              <a:rPr lang="en">
                <a:solidFill>
                  <a:srgbClr val="93C47D"/>
                </a:solidFill>
                <a:latin typeface="Proxima Nova"/>
                <a:ea typeface="Proxima Nova"/>
                <a:cs typeface="Proxima Nova"/>
                <a:sym typeface="Proxima Nova"/>
              </a:rPr>
              <a:t>True</a:t>
            </a:r>
            <a:endParaRPr>
              <a:solidFill>
                <a:srgbClr val="93C47D"/>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&gt;&gt;&gt;False or</a:t>
            </a:r>
            <a:r>
              <a:rPr lang="en">
                <a:solidFill>
                  <a:schemeClr val="lt2"/>
                </a:solidFill>
                <a:latin typeface="Proxima Nova"/>
                <a:ea typeface="Proxima Nova"/>
                <a:cs typeface="Proxima Nova"/>
                <a:sym typeface="Proxima Nova"/>
              </a:rPr>
              <a:t> </a:t>
            </a:r>
            <a:r>
              <a:rPr lang="en">
                <a:solidFill>
                  <a:srgbClr val="93C47D"/>
                </a:solidFill>
                <a:latin typeface="Proxima Nova"/>
                <a:ea typeface="Proxima Nova"/>
                <a:cs typeface="Proxima Nova"/>
                <a:sym typeface="Proxima Nova"/>
              </a:rPr>
              <a:t>True</a:t>
            </a:r>
            <a:br>
              <a:rPr lang="en">
                <a:solidFill>
                  <a:schemeClr val="lt2"/>
                </a:solidFill>
                <a:latin typeface="Proxima Nova"/>
                <a:ea typeface="Proxima Nova"/>
                <a:cs typeface="Proxima Nova"/>
                <a:sym typeface="Proxima Nova"/>
              </a:rPr>
            </a:br>
            <a:r>
              <a:rPr lang="en">
                <a:solidFill>
                  <a:srgbClr val="93C47D"/>
                </a:solidFill>
                <a:latin typeface="Proxima Nova"/>
                <a:ea typeface="Proxima Nova"/>
                <a:cs typeface="Proxima Nova"/>
                <a:sym typeface="Proxima Nova"/>
              </a:rPr>
              <a:t>True</a:t>
            </a:r>
            <a:endParaRPr>
              <a:solidFill>
                <a:srgbClr val="93C47D"/>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&gt;&gt;&gt;False or</a:t>
            </a:r>
            <a:r>
              <a:rPr lang="en">
                <a:solidFill>
                  <a:schemeClr val="lt2"/>
                </a:solidFill>
                <a:latin typeface="Proxima Nova"/>
                <a:ea typeface="Proxima Nova"/>
                <a:cs typeface="Proxima Nova"/>
                <a:sym typeface="Proxima Nova"/>
              </a:rPr>
              <a:t> </a:t>
            </a:r>
            <a:r>
              <a:rPr lang="en">
                <a:solidFill>
                  <a:srgbClr val="FF0000"/>
                </a:solidFill>
                <a:latin typeface="Proxima Nova"/>
                <a:ea typeface="Proxima Nova"/>
                <a:cs typeface="Proxima Nova"/>
                <a:sym typeface="Proxima Nova"/>
              </a:rPr>
              <a:t>False</a:t>
            </a:r>
            <a:br>
              <a:rPr lang="en">
                <a:solidFill>
                  <a:schemeClr val="lt2"/>
                </a:solidFill>
                <a:latin typeface="Proxima Nova"/>
                <a:ea typeface="Proxima Nova"/>
                <a:cs typeface="Proxima Nova"/>
                <a:sym typeface="Proxima Nova"/>
              </a:rPr>
            </a:br>
            <a:r>
              <a:rPr lang="en">
                <a:solidFill>
                  <a:srgbClr val="FF0000"/>
                </a:solidFill>
                <a:latin typeface="Proxima Nova"/>
                <a:ea typeface="Proxima Nova"/>
                <a:cs typeface="Proxima Nova"/>
                <a:sym typeface="Proxima Nova"/>
              </a:rPr>
              <a:t>False</a:t>
            </a:r>
            <a:endParaRPr/>
          </a:p>
        </p:txBody>
      </p:sp>
      <p:sp>
        <p:nvSpPr>
          <p:cNvPr id="306" name="Google Shape;306;p17"/>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Neil K.’s discussion</a:t>
            </a:r>
            <a:endParaRPr>
              <a:latin typeface="Inconsolata"/>
              <a:ea typeface="Inconsolata"/>
              <a:cs typeface="Inconsolata"/>
              <a:sym typeface="Inconsolat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625"/>
        <p:cNvGrpSpPr/>
        <p:nvPr/>
      </p:nvGrpSpPr>
      <p:grpSpPr>
        <a:xfrm>
          <a:off x="0" y="0"/>
          <a:ext cx="0" cy="0"/>
          <a:chOff x="0" y="0"/>
          <a:chExt cx="0" cy="0"/>
        </a:xfrm>
      </p:grpSpPr>
      <p:sp>
        <p:nvSpPr>
          <p:cNvPr id="626" name="Google Shape;626;p6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 Code Writing</a:t>
            </a:r>
            <a:endParaRPr/>
          </a:p>
          <a:p>
            <a:pPr marL="0" lvl="0" indent="0" algn="l" rtl="0">
              <a:spcBef>
                <a:spcPts val="0"/>
              </a:spcBef>
              <a:spcAft>
                <a:spcPts val="0"/>
              </a:spcAft>
              <a:buNone/>
            </a:pPr>
            <a:endParaRPr/>
          </a:p>
        </p:txBody>
      </p:sp>
      <p:sp>
        <p:nvSpPr>
          <p:cNvPr id="627" name="Google Shape;627;p62"/>
          <p:cNvSpPr txBox="1">
            <a:spLocks noGrp="1"/>
          </p:cNvSpPr>
          <p:nvPr>
            <p:ph type="body" idx="1"/>
          </p:nvPr>
        </p:nvSpPr>
        <p:spPr>
          <a:xfrm>
            <a:off x="373650" y="1676550"/>
            <a:ext cx="8890800" cy="26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Inconsolata"/>
                <a:ea typeface="Inconsolata"/>
                <a:cs typeface="Inconsolata"/>
                <a:sym typeface="Inconsolata"/>
              </a:rPr>
              <a:t>def curry_forever (f, arg_num):</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def helper _____________:</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if arg_num == 0:</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_________________________________________________</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return __________________________________________</a:t>
            </a:r>
            <a:endParaRPr sz="2200">
              <a:latin typeface="Inconsolata"/>
              <a:ea typeface="Inconsolata"/>
              <a:cs typeface="Inconsolata"/>
              <a:sym typeface="Inconsolata"/>
            </a:endParaRPr>
          </a:p>
          <a:p>
            <a:pPr marL="0" lvl="0" indent="0" algn="l" rtl="0">
              <a:spcBef>
                <a:spcPts val="0"/>
              </a:spcBef>
              <a:spcAft>
                <a:spcPts val="1600"/>
              </a:spcAft>
              <a:buNone/>
            </a:pPr>
            <a:r>
              <a:rPr lang="en" sz="2200">
                <a:latin typeface="Inconsolata"/>
                <a:ea typeface="Inconsolata"/>
                <a:cs typeface="Inconsolata"/>
                <a:sym typeface="Inconsolata"/>
              </a:rPr>
              <a:t>    ____________________________________________________</a:t>
            </a:r>
            <a:endParaRPr sz="2200">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631"/>
        <p:cNvGrpSpPr/>
        <p:nvPr/>
      </p:nvGrpSpPr>
      <p:grpSpPr>
        <a:xfrm>
          <a:off x="0" y="0"/>
          <a:ext cx="0" cy="0"/>
          <a:chOff x="0" y="0"/>
          <a:chExt cx="0" cy="0"/>
        </a:xfrm>
      </p:grpSpPr>
      <p:sp>
        <p:nvSpPr>
          <p:cNvPr id="632" name="Google Shape;632;p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 Code Writing</a:t>
            </a:r>
            <a:endParaRPr/>
          </a:p>
          <a:p>
            <a:pPr marL="0" lvl="0" indent="0" algn="l" rtl="0">
              <a:spcBef>
                <a:spcPts val="0"/>
              </a:spcBef>
              <a:spcAft>
                <a:spcPts val="0"/>
              </a:spcAft>
              <a:buNone/>
            </a:pPr>
            <a:endParaRPr/>
          </a:p>
        </p:txBody>
      </p:sp>
      <p:sp>
        <p:nvSpPr>
          <p:cNvPr id="633" name="Google Shape;633;p63"/>
          <p:cNvSpPr txBox="1">
            <a:spLocks noGrp="1"/>
          </p:cNvSpPr>
          <p:nvPr>
            <p:ph type="body" idx="1"/>
          </p:nvPr>
        </p:nvSpPr>
        <p:spPr>
          <a:xfrm>
            <a:off x="100450" y="1667450"/>
            <a:ext cx="8890800" cy="26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Inconsolata"/>
                <a:ea typeface="Inconsolata"/>
                <a:cs typeface="Inconsolata"/>
                <a:sym typeface="Inconsolata"/>
              </a:rPr>
              <a:t>def curry_forever (f, arg_num):</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def helper</a:t>
            </a:r>
            <a:r>
              <a:rPr lang="en" sz="2200" b="1">
                <a:latin typeface="Inconsolata"/>
                <a:ea typeface="Inconsolata"/>
                <a:cs typeface="Inconsolata"/>
                <a:sym typeface="Inconsolata"/>
              </a:rPr>
              <a:t>_________________</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if arg_num == 0:</a:t>
            </a:r>
            <a:endParaRPr sz="2200">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a:t>
            </a:r>
            <a:r>
              <a:rPr lang="en" sz="2200" b="1">
                <a:latin typeface="Inconsolata"/>
                <a:ea typeface="Inconsolata"/>
                <a:cs typeface="Inconsolata"/>
                <a:sym typeface="Inconsolata"/>
              </a:rPr>
              <a:t>_______________________________________________</a:t>
            </a:r>
            <a:endParaRPr sz="2200" b="1">
              <a:latin typeface="Inconsolata"/>
              <a:ea typeface="Inconsolata"/>
              <a:cs typeface="Inconsolata"/>
              <a:sym typeface="Inconsolata"/>
            </a:endParaRPr>
          </a:p>
          <a:p>
            <a:pPr marL="0" lvl="0" indent="0" algn="l" rtl="0">
              <a:spcBef>
                <a:spcPts val="0"/>
              </a:spcBef>
              <a:spcAft>
                <a:spcPts val="0"/>
              </a:spcAft>
              <a:buNone/>
            </a:pPr>
            <a:r>
              <a:rPr lang="en" sz="2200">
                <a:latin typeface="Inconsolata"/>
                <a:ea typeface="Inconsolata"/>
                <a:cs typeface="Inconsolata"/>
                <a:sym typeface="Inconsolata"/>
              </a:rPr>
              <a:t>   	 	return</a:t>
            </a:r>
            <a:r>
              <a:rPr lang="en" sz="2200" b="1">
                <a:latin typeface="Inconsolata"/>
                <a:ea typeface="Inconsolata"/>
                <a:cs typeface="Inconsolata"/>
                <a:sym typeface="Inconsolata"/>
              </a:rPr>
              <a:t> __________________________________________</a:t>
            </a:r>
            <a:endParaRPr sz="2200" b="1">
              <a:latin typeface="Inconsolata"/>
              <a:ea typeface="Inconsolata"/>
              <a:cs typeface="Inconsolata"/>
              <a:sym typeface="Inconsolata"/>
            </a:endParaRPr>
          </a:p>
          <a:p>
            <a:pPr marL="0" lvl="0" indent="0" algn="l" rtl="0">
              <a:spcBef>
                <a:spcPts val="0"/>
              </a:spcBef>
              <a:spcAft>
                <a:spcPts val="1600"/>
              </a:spcAft>
              <a:buNone/>
            </a:pPr>
            <a:r>
              <a:rPr lang="en" sz="2200" b="1">
                <a:latin typeface="Inconsolata"/>
                <a:ea typeface="Inconsolata"/>
                <a:cs typeface="Inconsolata"/>
                <a:sym typeface="Inconsolata"/>
              </a:rPr>
              <a:t>    _____________________________________________________</a:t>
            </a:r>
            <a:endParaRPr sz="2200" b="1">
              <a:latin typeface="Inconsolata"/>
              <a:ea typeface="Inconsolata"/>
              <a:cs typeface="Inconsolata"/>
              <a:sym typeface="Inconsolata"/>
            </a:endParaRPr>
          </a:p>
        </p:txBody>
      </p:sp>
      <p:sp>
        <p:nvSpPr>
          <p:cNvPr id="634" name="Google Shape;634;p63"/>
          <p:cNvSpPr txBox="1">
            <a:spLocks noGrp="1"/>
          </p:cNvSpPr>
          <p:nvPr>
            <p:ph type="body" idx="1"/>
          </p:nvPr>
        </p:nvSpPr>
        <p:spPr>
          <a:xfrm>
            <a:off x="2097400" y="2022375"/>
            <a:ext cx="3078900" cy="4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a:latin typeface="Inconsolata"/>
                <a:ea typeface="Inconsolata"/>
                <a:cs typeface="Inconsolata"/>
                <a:sym typeface="Inconsolata"/>
              </a:rPr>
              <a:t>(arg_num, amt)</a:t>
            </a:r>
            <a:endParaRPr sz="2200" b="1">
              <a:latin typeface="Inconsolata"/>
              <a:ea typeface="Inconsolata"/>
              <a:cs typeface="Inconsolata"/>
              <a:sym typeface="Inconsolata"/>
            </a:endParaRPr>
          </a:p>
        </p:txBody>
      </p:sp>
      <p:sp>
        <p:nvSpPr>
          <p:cNvPr id="635" name="Google Shape;635;p63"/>
          <p:cNvSpPr txBox="1">
            <a:spLocks noGrp="1"/>
          </p:cNvSpPr>
          <p:nvPr>
            <p:ph type="body" idx="1"/>
          </p:nvPr>
        </p:nvSpPr>
        <p:spPr>
          <a:xfrm>
            <a:off x="1716400" y="2772900"/>
            <a:ext cx="3078900" cy="4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a:latin typeface="Inconsolata"/>
                <a:ea typeface="Inconsolata"/>
                <a:cs typeface="Inconsolata"/>
                <a:sym typeface="Inconsolata"/>
              </a:rPr>
              <a:t>return amt</a:t>
            </a:r>
            <a:endParaRPr sz="2200" b="1">
              <a:latin typeface="Inconsolata"/>
              <a:ea typeface="Inconsolata"/>
              <a:cs typeface="Inconsolata"/>
              <a:sym typeface="Inconsolata"/>
            </a:endParaRPr>
          </a:p>
        </p:txBody>
      </p:sp>
      <p:sp>
        <p:nvSpPr>
          <p:cNvPr id="636" name="Google Shape;636;p63"/>
          <p:cNvSpPr txBox="1">
            <a:spLocks noGrp="1"/>
          </p:cNvSpPr>
          <p:nvPr>
            <p:ph type="body" idx="1"/>
          </p:nvPr>
        </p:nvSpPr>
        <p:spPr>
          <a:xfrm>
            <a:off x="2097400" y="3180525"/>
            <a:ext cx="7336500"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Inconsolata"/>
                <a:ea typeface="Inconsolata"/>
                <a:cs typeface="Inconsolata"/>
                <a:sym typeface="Inconsolata"/>
              </a:rPr>
              <a:t>lambda x: helper(arg_num - 1, f(amt, x))</a:t>
            </a:r>
            <a:endParaRPr sz="2200" b="1">
              <a:latin typeface="Inconsolata"/>
              <a:ea typeface="Inconsolata"/>
              <a:cs typeface="Inconsolata"/>
              <a:sym typeface="Inconsolata"/>
            </a:endParaRPr>
          </a:p>
          <a:p>
            <a:pPr marL="0" lvl="0" indent="0" algn="l" rtl="0">
              <a:spcBef>
                <a:spcPts val="0"/>
              </a:spcBef>
              <a:spcAft>
                <a:spcPts val="1600"/>
              </a:spcAft>
              <a:buNone/>
            </a:pPr>
            <a:endParaRPr sz="2200" b="1">
              <a:latin typeface="Inconsolata"/>
              <a:ea typeface="Inconsolata"/>
              <a:cs typeface="Inconsolata"/>
              <a:sym typeface="Inconsolata"/>
            </a:endParaRPr>
          </a:p>
        </p:txBody>
      </p:sp>
      <p:sp>
        <p:nvSpPr>
          <p:cNvPr id="637" name="Google Shape;637;p63"/>
          <p:cNvSpPr txBox="1">
            <a:spLocks noGrp="1"/>
          </p:cNvSpPr>
          <p:nvPr>
            <p:ph type="body" idx="1"/>
          </p:nvPr>
        </p:nvSpPr>
        <p:spPr>
          <a:xfrm>
            <a:off x="649000" y="3523425"/>
            <a:ext cx="7336500"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Inconsolata"/>
                <a:ea typeface="Inconsolata"/>
                <a:cs typeface="Inconsolata"/>
                <a:sym typeface="Inconsolata"/>
              </a:rPr>
              <a:t>return helper(arg_num, 0)</a:t>
            </a:r>
            <a:endParaRPr sz="2200" b="1">
              <a:latin typeface="Inconsolata"/>
              <a:ea typeface="Inconsolata"/>
              <a:cs typeface="Inconsolata"/>
              <a:sym typeface="Inconsolata"/>
            </a:endParaRPr>
          </a:p>
          <a:p>
            <a:pPr marL="0" lvl="0" indent="0" algn="l" rtl="0">
              <a:spcBef>
                <a:spcPts val="1600"/>
              </a:spcBef>
              <a:spcAft>
                <a:spcPts val="0"/>
              </a:spcAft>
              <a:buNone/>
            </a:pPr>
            <a:endParaRPr sz="2200" b="1">
              <a:latin typeface="Inconsolata"/>
              <a:ea typeface="Inconsolata"/>
              <a:cs typeface="Inconsolata"/>
              <a:sym typeface="Inconsolata"/>
            </a:endParaRPr>
          </a:p>
          <a:p>
            <a:pPr marL="0" lvl="0" indent="0" algn="l" rtl="0">
              <a:spcBef>
                <a:spcPts val="0"/>
              </a:spcBef>
              <a:spcAft>
                <a:spcPts val="1600"/>
              </a:spcAft>
              <a:buNone/>
            </a:pPr>
            <a:endParaRPr sz="2200" b="1">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Challenge HOF Questions</a:t>
            </a:r>
            <a:endParaRPr/>
          </a:p>
        </p:txBody>
      </p:sp>
      <p:sp>
        <p:nvSpPr>
          <p:cNvPr id="643" name="Google Shape;643;p6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5"/>
          <p:cNvSpPr txBox="1">
            <a:spLocks noGrp="1"/>
          </p:cNvSpPr>
          <p:nvPr>
            <p:ph type="body" idx="1"/>
          </p:nvPr>
        </p:nvSpPr>
        <p:spPr>
          <a:xfrm>
            <a:off x="1303800" y="804150"/>
            <a:ext cx="7030500" cy="37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Order-n Function: returns an order-n-1 function if n &gt; 1, and another value otherwise.</a:t>
            </a:r>
            <a:endParaRPr sz="1800"/>
          </a:p>
          <a:p>
            <a:pPr marL="0" lvl="0" indent="0" algn="l" rtl="0">
              <a:spcBef>
                <a:spcPts val="1600"/>
              </a:spcBef>
              <a:spcAft>
                <a:spcPts val="0"/>
              </a:spcAft>
              <a:buNone/>
            </a:pPr>
            <a:r>
              <a:rPr lang="en" sz="1800"/>
              <a:t>Therefore, if f is an order-3 numeric function, we could do something like f(1)(2)(3)</a:t>
            </a:r>
            <a:endParaRPr sz="1800"/>
          </a:p>
          <a:p>
            <a:pPr marL="0" lvl="0" indent="0" algn="l" rtl="0">
              <a:spcBef>
                <a:spcPts val="1600"/>
              </a:spcBef>
              <a:spcAft>
                <a:spcPts val="0"/>
              </a:spcAft>
              <a:buNone/>
            </a:pPr>
            <a:r>
              <a:rPr lang="en" sz="1800"/>
              <a:t>apply_n takes an integer n, a one argument function base_fn, and a value x. It returns an order-n function which takes in one argument, a function. If this order-n function is called on a sequence of functions, it should return the result of applying each of them to base_fn(x)</a:t>
            </a:r>
            <a:endParaRPr sz="1800"/>
          </a:p>
          <a:p>
            <a:pPr marL="0" lvl="0" indent="0" algn="l" rtl="0">
              <a:spcBef>
                <a:spcPts val="1600"/>
              </a:spcBef>
              <a:spcAft>
                <a:spcPts val="1600"/>
              </a:spcAft>
              <a:buNone/>
            </a:pPr>
            <a:r>
              <a:rPr lang="en" sz="1800"/>
              <a:t>If n = 0, it should just return base_fn(x).</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body" idx="1"/>
          </p:nvPr>
        </p:nvSpPr>
        <p:spPr>
          <a:xfrm>
            <a:off x="239900" y="409575"/>
            <a:ext cx="4874700" cy="444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def apply_n(n, base_fn, x): </a:t>
            </a:r>
            <a:endParaRPr sz="1800"/>
          </a:p>
          <a:p>
            <a:pPr marL="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r>
              <a:rPr lang="en" sz="1800"/>
              <a:t>def take_fn(f):</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apply_n(__________________)</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if n == 0:</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___________________</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else:</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___________________	</a:t>
            </a:r>
            <a:endParaRPr sz="1800"/>
          </a:p>
          <a:p>
            <a:pPr marL="0" lvl="0" indent="0" algn="l" rtl="0">
              <a:lnSpc>
                <a:spcPct val="100000"/>
              </a:lnSpc>
              <a:spcBef>
                <a:spcPts val="0"/>
              </a:spcBef>
              <a:spcAft>
                <a:spcPts val="0"/>
              </a:spcAft>
              <a:buNone/>
            </a:pPr>
            <a:endParaRPr sz="1800"/>
          </a:p>
        </p:txBody>
      </p:sp>
      <p:sp>
        <p:nvSpPr>
          <p:cNvPr id="654" name="Google Shape;654;p66"/>
          <p:cNvSpPr txBox="1">
            <a:spLocks noGrp="1"/>
          </p:cNvSpPr>
          <p:nvPr>
            <p:ph type="body" idx="1"/>
          </p:nvPr>
        </p:nvSpPr>
        <p:spPr>
          <a:xfrm>
            <a:off x="4817250" y="515150"/>
            <a:ext cx="5604000" cy="444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Roboto"/>
                <a:ea typeface="Roboto"/>
                <a:cs typeface="Roboto"/>
                <a:sym typeface="Roboto"/>
              </a:rPr>
              <a:t>  """ </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incr = lambda x: x + 1</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double = lambda x: x * 2</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identity = lambda x: x</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print_plus_one = lambda x: print(x + 1)</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apply_n(2, identity, 1)(double)(incr) </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3 </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#incr(double(identity(1)))</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apply_n(0, identity, 2)</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2</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#identity(2)</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make_print = apply_n(1, print_plus_one, 1)</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&gt;&gt;&gt; make_print(lambda x: print(x))</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2</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None</a:t>
            </a:r>
            <a:endParaRPr sz="1600">
              <a:latin typeface="Roboto"/>
              <a:ea typeface="Roboto"/>
              <a:cs typeface="Roboto"/>
              <a:sym typeface="Roboto"/>
            </a:endParaRPr>
          </a:p>
          <a:p>
            <a:pPr marL="0" lvl="0" indent="0" algn="l" rtl="0">
              <a:lnSpc>
                <a:spcPct val="100000"/>
              </a:lnSpc>
              <a:spcBef>
                <a:spcPts val="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a:p>
            <a:pPr marL="0" lvl="0" indent="0" algn="l" rtl="0">
              <a:lnSpc>
                <a:spcPct val="100000"/>
              </a:lnSpc>
              <a:spcBef>
                <a:spcPts val="0"/>
              </a:spcBef>
              <a:spcAft>
                <a:spcPts val="0"/>
              </a:spcAft>
              <a:buNone/>
            </a:pPr>
            <a:endParaRPr sz="1800">
              <a:latin typeface="Roboto"/>
              <a:ea typeface="Roboto"/>
              <a:cs typeface="Roboto"/>
              <a:sym typeface="Roboto"/>
            </a:endParaRPr>
          </a:p>
          <a:p>
            <a:pPr marL="0" lvl="0" indent="0" algn="l" rtl="0">
              <a:lnSpc>
                <a:spcPct val="100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7"/>
          <p:cNvSpPr txBox="1">
            <a:spLocks noGrp="1"/>
          </p:cNvSpPr>
          <p:nvPr>
            <p:ph type="body" idx="1"/>
          </p:nvPr>
        </p:nvSpPr>
        <p:spPr>
          <a:xfrm>
            <a:off x="1323000" y="390375"/>
            <a:ext cx="6171600" cy="444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def apply_n(n, base_fn, x): </a:t>
            </a:r>
            <a:endParaRPr sz="1800"/>
          </a:p>
          <a:p>
            <a:pPr marL="0" lvl="0" indent="0" algn="l" rtl="0">
              <a:lnSpc>
                <a:spcPct val="100000"/>
              </a:lnSpc>
              <a:spcBef>
                <a:spcPts val="0"/>
              </a:spcBef>
              <a:spcAft>
                <a:spcPts val="0"/>
              </a:spcAft>
              <a:buNone/>
            </a:pPr>
            <a:endParaRPr sz="1800"/>
          </a:p>
          <a:p>
            <a:pPr marL="457200" lvl="0" indent="0" algn="l" rtl="0">
              <a:lnSpc>
                <a:spcPct val="100000"/>
              </a:lnSpc>
              <a:spcBef>
                <a:spcPts val="0"/>
              </a:spcBef>
              <a:spcAft>
                <a:spcPts val="0"/>
              </a:spcAft>
              <a:buNone/>
            </a:pPr>
            <a:r>
              <a:rPr lang="en" sz="1800"/>
              <a:t>def take_fn(f):</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apply_n(______________________________)</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if n == 0:</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________________________</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else:</a:t>
            </a:r>
            <a:endParaRPr sz="1800"/>
          </a:p>
          <a:p>
            <a:pPr marL="457200" lvl="0" indent="0" algn="l" rtl="0">
              <a:lnSpc>
                <a:spcPct val="100000"/>
              </a:lnSpc>
              <a:spcBef>
                <a:spcPts val="0"/>
              </a:spcBef>
              <a:spcAft>
                <a:spcPts val="0"/>
              </a:spcAft>
              <a:buNone/>
            </a:pPr>
            <a:r>
              <a:rPr lang="en" sz="1800"/>
              <a:t>	</a:t>
            </a:r>
            <a:endParaRPr sz="1800"/>
          </a:p>
          <a:p>
            <a:pPr marL="457200" lvl="0" indent="0" algn="l" rtl="0">
              <a:lnSpc>
                <a:spcPct val="100000"/>
              </a:lnSpc>
              <a:spcBef>
                <a:spcPts val="0"/>
              </a:spcBef>
              <a:spcAft>
                <a:spcPts val="0"/>
              </a:spcAft>
              <a:buNone/>
            </a:pPr>
            <a:r>
              <a:rPr lang="en" sz="1800"/>
              <a:t>      return ___________________	_____</a:t>
            </a:r>
            <a:endParaRPr sz="1800"/>
          </a:p>
          <a:p>
            <a:pPr marL="0" lvl="0" indent="0" algn="l" rtl="0">
              <a:lnSpc>
                <a:spcPct val="100000"/>
              </a:lnSpc>
              <a:spcBef>
                <a:spcPts val="0"/>
              </a:spcBef>
              <a:spcAft>
                <a:spcPts val="0"/>
              </a:spcAft>
              <a:buNone/>
            </a:pPr>
            <a:endParaRPr sz="1800"/>
          </a:p>
        </p:txBody>
      </p:sp>
      <p:sp>
        <p:nvSpPr>
          <p:cNvPr id="660" name="Google Shape;660;p67"/>
          <p:cNvSpPr txBox="1"/>
          <p:nvPr/>
        </p:nvSpPr>
        <p:spPr>
          <a:xfrm>
            <a:off x="3070200" y="2512250"/>
            <a:ext cx="2677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Nunito"/>
                <a:ea typeface="Nunito"/>
                <a:cs typeface="Nunito"/>
                <a:sym typeface="Nunito"/>
              </a:rPr>
              <a:t>base_fn(x)</a:t>
            </a:r>
            <a:endParaRPr sz="1800">
              <a:solidFill>
                <a:srgbClr val="FF0000"/>
              </a:solidFill>
              <a:latin typeface="Nunito"/>
              <a:ea typeface="Nunito"/>
              <a:cs typeface="Nunito"/>
              <a:sym typeface="Nunito"/>
            </a:endParaRPr>
          </a:p>
        </p:txBody>
      </p:sp>
      <p:sp>
        <p:nvSpPr>
          <p:cNvPr id="661" name="Google Shape;661;p67"/>
          <p:cNvSpPr txBox="1"/>
          <p:nvPr/>
        </p:nvSpPr>
        <p:spPr>
          <a:xfrm>
            <a:off x="3021075" y="3624275"/>
            <a:ext cx="2677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Nunito"/>
                <a:ea typeface="Nunito"/>
                <a:cs typeface="Nunito"/>
                <a:sym typeface="Nunito"/>
              </a:rPr>
              <a:t>take_fn</a:t>
            </a:r>
            <a:endParaRPr sz="1800">
              <a:solidFill>
                <a:srgbClr val="FF0000"/>
              </a:solidFill>
              <a:latin typeface="Nunito"/>
              <a:ea typeface="Nunito"/>
              <a:cs typeface="Nunito"/>
              <a:sym typeface="Nunito"/>
            </a:endParaRPr>
          </a:p>
        </p:txBody>
      </p:sp>
      <p:sp>
        <p:nvSpPr>
          <p:cNvPr id="662" name="Google Shape;662;p67"/>
          <p:cNvSpPr txBox="1"/>
          <p:nvPr/>
        </p:nvSpPr>
        <p:spPr>
          <a:xfrm>
            <a:off x="3787625" y="1438625"/>
            <a:ext cx="7320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Nunito"/>
                <a:ea typeface="Nunito"/>
                <a:cs typeface="Nunito"/>
                <a:sym typeface="Nunito"/>
              </a:rPr>
              <a:t>n - 1,</a:t>
            </a:r>
            <a:endParaRPr sz="1800">
              <a:solidFill>
                <a:srgbClr val="FF0000"/>
              </a:solidFill>
              <a:latin typeface="Nunito"/>
              <a:ea typeface="Nunito"/>
              <a:cs typeface="Nunito"/>
              <a:sym typeface="Nunito"/>
            </a:endParaRPr>
          </a:p>
        </p:txBody>
      </p:sp>
      <p:sp>
        <p:nvSpPr>
          <p:cNvPr id="663" name="Google Shape;663;p67"/>
          <p:cNvSpPr txBox="1"/>
          <p:nvPr/>
        </p:nvSpPr>
        <p:spPr>
          <a:xfrm>
            <a:off x="6982000" y="1438625"/>
            <a:ext cx="7320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Nunito"/>
                <a:ea typeface="Nunito"/>
                <a:cs typeface="Nunito"/>
                <a:sym typeface="Nunito"/>
              </a:rPr>
              <a:t>x</a:t>
            </a:r>
            <a:endParaRPr sz="1800">
              <a:solidFill>
                <a:srgbClr val="FF0000"/>
              </a:solidFill>
              <a:latin typeface="Nunito"/>
              <a:ea typeface="Nunito"/>
              <a:cs typeface="Nunito"/>
              <a:sym typeface="Nunito"/>
            </a:endParaRPr>
          </a:p>
        </p:txBody>
      </p:sp>
      <p:sp>
        <p:nvSpPr>
          <p:cNvPr id="664" name="Google Shape;664;p67"/>
          <p:cNvSpPr txBox="1"/>
          <p:nvPr/>
        </p:nvSpPr>
        <p:spPr>
          <a:xfrm>
            <a:off x="4417825" y="1438625"/>
            <a:ext cx="25641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Nunito"/>
                <a:ea typeface="Nunito"/>
                <a:cs typeface="Nunito"/>
                <a:sym typeface="Nunito"/>
              </a:rPr>
              <a:t>lambda x: f(base_fn(x)), </a:t>
            </a:r>
            <a:endParaRPr sz="1800">
              <a:solidFill>
                <a:srgbClr val="FF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1"/>
                                        <p:tgtEl>
                                          <p:spTgt spid="6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1"/>
                                        </p:tgtEl>
                                        <p:attrNameLst>
                                          <p:attrName>style.visibility</p:attrName>
                                        </p:attrNameLst>
                                      </p:cBhvr>
                                      <p:to>
                                        <p:strVal val="visible"/>
                                      </p:to>
                                    </p:set>
                                    <p:animEffect transition="in" filter="fade">
                                      <p:cBhvr>
                                        <p:cTn id="12" dur="1"/>
                                        <p:tgtEl>
                                          <p:spTgt spid="6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2"/>
                                        </p:tgtEl>
                                        <p:attrNameLst>
                                          <p:attrName>style.visibility</p:attrName>
                                        </p:attrNameLst>
                                      </p:cBhvr>
                                      <p:to>
                                        <p:strVal val="visible"/>
                                      </p:to>
                                    </p:set>
                                    <p:animEffect transition="in" filter="fade">
                                      <p:cBhvr>
                                        <p:cTn id="17" dur="1"/>
                                        <p:tgtEl>
                                          <p:spTgt spid="6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3"/>
                                        </p:tgtEl>
                                        <p:attrNameLst>
                                          <p:attrName>style.visibility</p:attrName>
                                        </p:attrNameLst>
                                      </p:cBhvr>
                                      <p:to>
                                        <p:strVal val="visible"/>
                                      </p:to>
                                    </p:set>
                                    <p:animEffect transition="in" filter="fade">
                                      <p:cBhvr>
                                        <p:cTn id="22" dur="1"/>
                                        <p:tgtEl>
                                          <p:spTgt spid="6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4"/>
                                        </p:tgtEl>
                                        <p:attrNameLst>
                                          <p:attrName>style.visibility</p:attrName>
                                        </p:attrNameLst>
                                      </p:cBhvr>
                                      <p:to>
                                        <p:strVal val="visible"/>
                                      </p:to>
                                    </p:set>
                                    <p:animEffect transition="in" filter="fade">
                                      <p:cBhvr>
                                        <p:cTn id="27" dur="1"/>
                                        <p:tgtEl>
                                          <p:spTgt spid="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68"/>
          <p:cNvSpPr txBox="1">
            <a:spLocks noGrp="1"/>
          </p:cNvSpPr>
          <p:nvPr>
            <p:ph type="title"/>
          </p:nvPr>
        </p:nvSpPr>
        <p:spPr>
          <a:xfrm>
            <a:off x="1303800" y="598575"/>
            <a:ext cx="72639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HOF Problem</a:t>
            </a:r>
            <a:endParaRPr/>
          </a:p>
        </p:txBody>
      </p:sp>
      <p:sp>
        <p:nvSpPr>
          <p:cNvPr id="670" name="Google Shape;670;p68"/>
          <p:cNvSpPr txBox="1">
            <a:spLocks noGrp="1"/>
          </p:cNvSpPr>
          <p:nvPr>
            <p:ph type="body" idx="1"/>
          </p:nvPr>
        </p:nvSpPr>
        <p:spPr>
          <a:xfrm>
            <a:off x="1303800" y="1064650"/>
            <a:ext cx="7030500" cy="4134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rgbClr val="000000"/>
              </a:buClr>
              <a:buSzPts val="1100"/>
              <a:buFont typeface="Arial"/>
              <a:buNone/>
            </a:pP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kill_the_n(n):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#removes smallest occurence of the appearance of x in n.</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kill_the_n(99)(10990990) ==&gt; 109900</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kill_the_n(99)(900999) ==&gt; 9009</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kill_the_n(99)(989) ==&gt; 989</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kill(x):</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_________________________________________________</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rgbClr val="000000"/>
                </a:solidFill>
                <a:latin typeface="Consolas"/>
                <a:ea typeface="Consolas"/>
                <a:cs typeface="Consolas"/>
                <a:sym typeface="Consolas"/>
              </a:rPr>
              <a:t> i </a:t>
            </a:r>
            <a:r>
              <a:rPr lang="en" sz="1050">
                <a:solidFill>
                  <a:srgbClr val="0000FF"/>
                </a:solidFill>
                <a:latin typeface="Consolas"/>
                <a:ea typeface="Consolas"/>
                <a:cs typeface="Consolas"/>
                <a:sym typeface="Consolas"/>
              </a:rPr>
              <a:t>in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range</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 - </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0</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-1</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+num_digits(n)] == </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int</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[:i] + </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[i+num_digits(n):])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int</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___________</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___________</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num_digits(n):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#Finds the number of digits in the positive number n</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rgbClr val="000000"/>
                </a:solidFill>
                <a:latin typeface="Consolas"/>
                <a:ea typeface="Consolas"/>
                <a:cs typeface="Consolas"/>
                <a:sym typeface="Consolas"/>
              </a:rPr>
              <a:t> n == </a:t>
            </a:r>
            <a:r>
              <a:rPr lang="en" sz="1050">
                <a:solidFill>
                  <a:srgbClr val="09885A"/>
                </a:solidFill>
                <a:latin typeface="Consolas"/>
                <a:ea typeface="Consolas"/>
                <a:cs typeface="Consolas"/>
                <a:sym typeface="Consolas"/>
              </a:rPr>
              <a:t>0</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0</a:t>
            </a:r>
            <a:endParaRPr sz="1050">
              <a:solidFill>
                <a:srgbClr val="09885A"/>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1</a:t>
            </a:r>
            <a:r>
              <a:rPr lang="en" sz="1050">
                <a:solidFill>
                  <a:srgbClr val="000000"/>
                </a:solidFill>
                <a:latin typeface="Consolas"/>
                <a:ea typeface="Consolas"/>
                <a:cs typeface="Consolas"/>
                <a:sym typeface="Consolas"/>
              </a:rPr>
              <a:t> + num_digits(n//</a:t>
            </a:r>
            <a:r>
              <a:rPr lang="en" sz="1050">
                <a:solidFill>
                  <a:srgbClr val="09885A"/>
                </a:solidFill>
                <a:latin typeface="Consolas"/>
                <a:ea typeface="Consolas"/>
                <a:cs typeface="Consolas"/>
                <a:sym typeface="Consolas"/>
              </a:rPr>
              <a:t>10</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Clr>
                <a:srgbClr val="000000"/>
              </a:buClr>
              <a:buSzPts val="1100"/>
              <a:buFont typeface="Arial"/>
              <a:buNone/>
            </a:pPr>
            <a:endParaRPr sz="1050">
              <a:solidFill>
                <a:srgbClr val="000000"/>
              </a:solidFill>
              <a:latin typeface="Consolas"/>
              <a:ea typeface="Consolas"/>
              <a:cs typeface="Consolas"/>
              <a:sym typeface="Consolas"/>
            </a:endParaRPr>
          </a:p>
          <a:p>
            <a:pPr marL="0" lvl="0" indent="0" algn="l" rtl="0">
              <a:spcBef>
                <a:spcPts val="0"/>
              </a:spcBef>
              <a:spcAft>
                <a:spcPts val="1600"/>
              </a:spcAft>
              <a:buNone/>
            </a:pPr>
            <a:endParaRPr/>
          </a:p>
        </p:txBody>
      </p:sp>
      <p:sp>
        <p:nvSpPr>
          <p:cNvPr id="671" name="Google Shape;671;p68"/>
          <p:cNvSpPr txBox="1"/>
          <p:nvPr/>
        </p:nvSpPr>
        <p:spPr>
          <a:xfrm>
            <a:off x="6423025" y="390525"/>
            <a:ext cx="21447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Note: This includes material that we have not seen in the course yet!</a:t>
            </a:r>
            <a:endParaRPr>
              <a:latin typeface="Nunito"/>
              <a:ea typeface="Nunito"/>
              <a:cs typeface="Nunito"/>
              <a:sym typeface="Nuni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9"/>
          <p:cNvSpPr txBox="1">
            <a:spLocks noGrp="1"/>
          </p:cNvSpPr>
          <p:nvPr>
            <p:ph type="title"/>
          </p:nvPr>
        </p:nvSpPr>
        <p:spPr>
          <a:xfrm>
            <a:off x="1303800" y="598575"/>
            <a:ext cx="72639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HOF Problem</a:t>
            </a:r>
            <a:endParaRPr/>
          </a:p>
        </p:txBody>
      </p:sp>
      <p:sp>
        <p:nvSpPr>
          <p:cNvPr id="677" name="Google Shape;677;p69"/>
          <p:cNvSpPr txBox="1">
            <a:spLocks noGrp="1"/>
          </p:cNvSpPr>
          <p:nvPr>
            <p:ph type="body" idx="1"/>
          </p:nvPr>
        </p:nvSpPr>
        <p:spPr>
          <a:xfrm>
            <a:off x="1303800" y="1064650"/>
            <a:ext cx="7030500" cy="4134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kill_the_n(n):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#removes smallest occurence of the digits of x in n.</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kill_the_n(99)(10990990) ==&gt; 109900</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kill_the_n(99)(900999) ==&gt; 9009</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#ex: kill_the_n(99)(989) ==&gt; 989</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kill(x):</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x_str = </a:t>
            </a:r>
            <a:r>
              <a:rPr lang="en" sz="1050">
                <a:solidFill>
                  <a:srgbClr val="0000FF"/>
                </a:solidFill>
                <a:latin typeface="Consolas"/>
                <a:ea typeface="Consolas"/>
                <a:cs typeface="Consolas"/>
                <a:sym typeface="Consolas"/>
              </a:rPr>
              <a:t>str</a:t>
            </a:r>
            <a:r>
              <a:rPr lang="en" sz="1050">
                <a:solidFill>
                  <a:srgbClr val="000000"/>
                </a:solidFill>
                <a:latin typeface="Consolas"/>
                <a:ea typeface="Consolas"/>
                <a:cs typeface="Consolas"/>
                <a:sym typeface="Consolas"/>
              </a:rPr>
              <a:t>(x)</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rgbClr val="000000"/>
                </a:solidFill>
                <a:latin typeface="Consolas"/>
                <a:ea typeface="Consolas"/>
                <a:cs typeface="Consolas"/>
                <a:sym typeface="Consolas"/>
              </a:rPr>
              <a:t> i </a:t>
            </a:r>
            <a:r>
              <a:rPr lang="en" sz="1050">
                <a:solidFill>
                  <a:srgbClr val="0000FF"/>
                </a:solidFill>
                <a:latin typeface="Consolas"/>
                <a:ea typeface="Consolas"/>
                <a:cs typeface="Consolas"/>
                <a:sym typeface="Consolas"/>
              </a:rPr>
              <a:t>in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range</a:t>
            </a:r>
            <a:r>
              <a:rPr lang="en" sz="1050">
                <a:solidFill>
                  <a:srgbClr val="000000"/>
                </a:solidFill>
                <a:latin typeface="Consolas"/>
                <a:ea typeface="Consolas"/>
                <a:cs typeface="Consolas"/>
                <a:sym typeface="Consolas"/>
              </a:rPr>
              <a:t>(</a:t>
            </a:r>
            <a:r>
              <a:rPr lang="en" sz="1050">
                <a:solidFill>
                  <a:srgbClr val="0000FF"/>
                </a:solidFill>
                <a:latin typeface="Consolas"/>
                <a:ea typeface="Consolas"/>
                <a:cs typeface="Consolas"/>
                <a:sym typeface="Consolas"/>
              </a:rPr>
              <a:t>len</a:t>
            </a:r>
            <a:r>
              <a:rPr lang="en" sz="1050">
                <a:solidFill>
                  <a:srgbClr val="000000"/>
                </a:solidFill>
                <a:latin typeface="Consolas"/>
                <a:ea typeface="Consolas"/>
                <a:cs typeface="Consolas"/>
                <a:sym typeface="Consolas"/>
              </a:rPr>
              <a:t>(x_str) - num_digits(n), </a:t>
            </a:r>
            <a:r>
              <a:rPr lang="en" sz="1050">
                <a:solidFill>
                  <a:srgbClr val="09885A"/>
                </a:solidFill>
                <a:latin typeface="Consolas"/>
                <a:ea typeface="Consolas"/>
                <a:cs typeface="Consolas"/>
                <a:sym typeface="Consolas"/>
              </a:rPr>
              <a:t>0</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-1</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rgbClr val="000000"/>
                </a:solidFill>
                <a:latin typeface="Consolas"/>
                <a:ea typeface="Consolas"/>
                <a:cs typeface="Consolas"/>
                <a:sym typeface="Consolas"/>
              </a:rPr>
              <a:t> x_str[i:i+num_digits(n)] == </a:t>
            </a:r>
            <a:r>
              <a:rPr lang="en" sz="1050">
                <a:solidFill>
                  <a:srgbClr val="0000FF"/>
                </a:solidFill>
                <a:latin typeface="Consolas"/>
                <a:ea typeface="Consolas"/>
                <a:cs typeface="Consolas"/>
                <a:sym typeface="Consolas"/>
              </a:rPr>
              <a:t>str</a:t>
            </a:r>
            <a:r>
              <a:rPr lang="en" sz="1050">
                <a:solidFill>
                  <a:srgbClr val="000000"/>
                </a:solidFill>
                <a:latin typeface="Consolas"/>
                <a:ea typeface="Consolas"/>
                <a:cs typeface="Consolas"/>
                <a:sym typeface="Consolas"/>
              </a:rPr>
              <a:t>(n):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int</a:t>
            </a:r>
            <a:r>
              <a:rPr lang="en" sz="1050">
                <a:solidFill>
                  <a:srgbClr val="000000"/>
                </a:solidFill>
                <a:latin typeface="Consolas"/>
                <a:ea typeface="Consolas"/>
                <a:cs typeface="Consolas"/>
                <a:sym typeface="Consolas"/>
              </a:rPr>
              <a:t>(x_str[:i] + x_str[i+num_digits(n):])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int</a:t>
            </a:r>
            <a:r>
              <a:rPr lang="en" sz="1050">
                <a:solidFill>
                  <a:srgbClr val="000000"/>
                </a:solidFill>
                <a:latin typeface="Consolas"/>
                <a:ea typeface="Consolas"/>
                <a:cs typeface="Consolas"/>
                <a:sym typeface="Consolas"/>
              </a:rPr>
              <a:t>(x_str)</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kill</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FF"/>
                </a:solidFill>
                <a:latin typeface="Consolas"/>
                <a:ea typeface="Consolas"/>
                <a:cs typeface="Consolas"/>
                <a:sym typeface="Consolas"/>
              </a:rPr>
              <a:t>def</a:t>
            </a:r>
            <a:r>
              <a:rPr lang="en" sz="1050">
                <a:solidFill>
                  <a:srgbClr val="000000"/>
                </a:solidFill>
                <a:latin typeface="Consolas"/>
                <a:ea typeface="Consolas"/>
                <a:cs typeface="Consolas"/>
                <a:sym typeface="Consolas"/>
              </a:rPr>
              <a:t> num_digits(n):</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AAAAAA"/>
                </a:solidFill>
                <a:latin typeface="Consolas"/>
                <a:ea typeface="Consolas"/>
                <a:cs typeface="Consolas"/>
                <a:sym typeface="Consolas"/>
              </a:rPr>
              <a:t>#Finds the number of digits in the positive number n</a:t>
            </a:r>
            <a:endParaRPr sz="1050">
              <a:solidFill>
                <a:srgbClr val="AAAAA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rgbClr val="000000"/>
                </a:solidFill>
                <a:latin typeface="Consolas"/>
                <a:ea typeface="Consolas"/>
                <a:cs typeface="Consolas"/>
                <a:sym typeface="Consolas"/>
              </a:rPr>
              <a:t> n == </a:t>
            </a:r>
            <a:r>
              <a:rPr lang="en" sz="1050">
                <a:solidFill>
                  <a:srgbClr val="09885A"/>
                </a:solidFill>
                <a:latin typeface="Consolas"/>
                <a:ea typeface="Consolas"/>
                <a:cs typeface="Consolas"/>
                <a:sym typeface="Consolas"/>
              </a:rPr>
              <a:t>0</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0</a:t>
            </a:r>
            <a:endParaRPr sz="1050">
              <a:solidFill>
                <a:srgbClr val="09885A"/>
              </a:solidFill>
              <a:latin typeface="Consolas"/>
              <a:ea typeface="Consolas"/>
              <a:cs typeface="Consolas"/>
              <a:sym typeface="Consolas"/>
            </a:endParaRPr>
          </a:p>
          <a:p>
            <a:pPr marL="0" lvl="0" indent="0" algn="l" rtl="0">
              <a:lnSpc>
                <a:spcPct val="135714"/>
              </a:lnSpc>
              <a:spcBef>
                <a:spcPts val="0"/>
              </a:spcBef>
              <a:spcAft>
                <a:spcPts val="0"/>
              </a:spcAft>
              <a:buNone/>
            </a:pPr>
            <a:r>
              <a:rPr lang="en" sz="1050">
                <a:solidFill>
                  <a:srgbClr val="000000"/>
                </a:solidFill>
                <a:latin typeface="Consolas"/>
                <a:ea typeface="Consolas"/>
                <a:cs typeface="Consolas"/>
                <a:sym typeface="Consolas"/>
              </a:rPr>
              <a:t> </a:t>
            </a:r>
            <a:r>
              <a:rPr lang="en" sz="1050">
                <a:solidFill>
                  <a:srgbClr val="0000FF"/>
                </a:solidFill>
                <a:latin typeface="Consolas"/>
                <a:ea typeface="Consolas"/>
                <a:cs typeface="Consolas"/>
                <a:sym typeface="Consolas"/>
              </a:rPr>
              <a:t>return</a:t>
            </a:r>
            <a:r>
              <a:rPr lang="en" sz="1050">
                <a:solidFill>
                  <a:srgbClr val="000000"/>
                </a:solidFill>
                <a:latin typeface="Consolas"/>
                <a:ea typeface="Consolas"/>
                <a:cs typeface="Consolas"/>
                <a:sym typeface="Consolas"/>
              </a:rPr>
              <a:t> </a:t>
            </a:r>
            <a:r>
              <a:rPr lang="en" sz="1050">
                <a:solidFill>
                  <a:srgbClr val="09885A"/>
                </a:solidFill>
                <a:latin typeface="Consolas"/>
                <a:ea typeface="Consolas"/>
                <a:cs typeface="Consolas"/>
                <a:sym typeface="Consolas"/>
              </a:rPr>
              <a:t>1</a:t>
            </a:r>
            <a:r>
              <a:rPr lang="en" sz="1050">
                <a:solidFill>
                  <a:srgbClr val="000000"/>
                </a:solidFill>
                <a:latin typeface="Consolas"/>
                <a:ea typeface="Consolas"/>
                <a:cs typeface="Consolas"/>
                <a:sym typeface="Consolas"/>
              </a:rPr>
              <a:t> + num_digits(n//</a:t>
            </a:r>
            <a:r>
              <a:rPr lang="en" sz="1050">
                <a:solidFill>
                  <a:srgbClr val="09885A"/>
                </a:solidFill>
                <a:latin typeface="Consolas"/>
                <a:ea typeface="Consolas"/>
                <a:cs typeface="Consolas"/>
                <a:sym typeface="Consolas"/>
              </a:rPr>
              <a:t>10</a:t>
            </a:r>
            <a:r>
              <a:rPr lang="en" sz="1050">
                <a:solidFill>
                  <a:srgbClr val="000000"/>
                </a:solidFill>
                <a:latin typeface="Consolas"/>
                <a:ea typeface="Consolas"/>
                <a:cs typeface="Consolas"/>
                <a:sym typeface="Consolas"/>
              </a:rPr>
              <a:t>)</a:t>
            </a:r>
            <a:endParaRPr sz="1050">
              <a:solidFill>
                <a:srgbClr val="000000"/>
              </a:solidFill>
              <a:latin typeface="Consolas"/>
              <a:ea typeface="Consolas"/>
              <a:cs typeface="Consolas"/>
              <a:sym typeface="Consolas"/>
            </a:endParaRPr>
          </a:p>
          <a:p>
            <a:pPr marL="0" lvl="0" indent="0" algn="l" rtl="0">
              <a:lnSpc>
                <a:spcPct val="135714"/>
              </a:lnSpc>
              <a:spcBef>
                <a:spcPts val="0"/>
              </a:spcBef>
              <a:spcAft>
                <a:spcPts val="0"/>
              </a:spcAft>
              <a:buNone/>
            </a:pPr>
            <a:endParaRPr sz="1050">
              <a:solidFill>
                <a:srgbClr val="000000"/>
              </a:solidFill>
              <a:latin typeface="Consolas"/>
              <a:ea typeface="Consolas"/>
              <a:cs typeface="Consolas"/>
              <a:sym typeface="Consolas"/>
            </a:endParaRPr>
          </a:p>
          <a:p>
            <a:pPr marL="0" lvl="0" indent="0" algn="l" rtl="0">
              <a:spcBef>
                <a:spcPts val="0"/>
              </a:spcBef>
              <a:spcAft>
                <a:spcPts val="1600"/>
              </a:spcAft>
              <a:buNone/>
            </a:pPr>
            <a:endParaRPr/>
          </a:p>
        </p:txBody>
      </p:sp>
      <p:sp>
        <p:nvSpPr>
          <p:cNvPr id="678" name="Google Shape;678;p69"/>
          <p:cNvSpPr txBox="1"/>
          <p:nvPr/>
        </p:nvSpPr>
        <p:spPr>
          <a:xfrm>
            <a:off x="6423025" y="390525"/>
            <a:ext cx="21447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Note: This includes material that we have not seen in the course yet!</a:t>
            </a:r>
            <a:endParaRPr>
              <a:latin typeface="Nunito"/>
              <a:ea typeface="Nunito"/>
              <a:cs typeface="Nunito"/>
              <a:sym typeface="Nuni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0"/>
          <p:cNvSpPr txBox="1">
            <a:spLocks noGrp="1"/>
          </p:cNvSpPr>
          <p:nvPr>
            <p:ph type="title"/>
          </p:nvPr>
        </p:nvSpPr>
        <p:spPr>
          <a:xfrm>
            <a:off x="824000" y="763600"/>
            <a:ext cx="64815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GOOD LUCK ON MONDAY!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 - Short Circuiting</a:t>
            </a:r>
            <a:endParaRPr/>
          </a:p>
        </p:txBody>
      </p:sp>
      <p:sp>
        <p:nvSpPr>
          <p:cNvPr id="312" name="Google Shape;312;p18"/>
          <p:cNvSpPr txBox="1">
            <a:spLocks noGrp="1"/>
          </p:cNvSpPr>
          <p:nvPr>
            <p:ph type="body" idx="1"/>
          </p:nvPr>
        </p:nvSpPr>
        <p:spPr>
          <a:xfrm>
            <a:off x="289550" y="2038000"/>
            <a:ext cx="4876200" cy="28821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Short Circuiting with AND:</a:t>
            </a:r>
            <a:endParaRPr sz="1800">
              <a:solidFill>
                <a:srgbClr val="666666"/>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a:t>
            </a:r>
            <a:r>
              <a:rPr lang="en" sz="1400">
                <a:solidFill>
                  <a:srgbClr val="FF0000"/>
                </a:solidFill>
                <a:latin typeface="Proxima Nova"/>
                <a:ea typeface="Proxima Nova"/>
                <a:cs typeface="Proxima Nova"/>
                <a:sym typeface="Proxima Nova"/>
              </a:rPr>
              <a:t>None </a:t>
            </a:r>
            <a:r>
              <a:rPr lang="en" sz="1400">
                <a:solidFill>
                  <a:srgbClr val="000000"/>
                </a:solidFill>
                <a:latin typeface="Proxima Nova"/>
                <a:ea typeface="Proxima Nova"/>
                <a:cs typeface="Proxima Nova"/>
                <a:sym typeface="Proxima Nova"/>
              </a:rPr>
              <a:t>and &lt;anything&gt; </a:t>
            </a:r>
            <a:br>
              <a:rPr lang="en" sz="1400">
                <a:solidFill>
                  <a:schemeClr val="lt2"/>
                </a:solidFill>
                <a:latin typeface="Proxima Nova"/>
                <a:ea typeface="Proxima Nova"/>
                <a:cs typeface="Proxima Nova"/>
                <a:sym typeface="Proxima Nova"/>
              </a:rPr>
            </a:br>
            <a:r>
              <a:rPr lang="en" sz="1400">
                <a:solidFill>
                  <a:srgbClr val="FF0000"/>
                </a:solidFill>
                <a:latin typeface="Proxima Nova"/>
                <a:ea typeface="Proxima Nova"/>
                <a:cs typeface="Proxima Nova"/>
                <a:sym typeface="Proxima Nova"/>
              </a:rPr>
              <a:t>None</a:t>
            </a:r>
            <a:endParaRPr sz="1400">
              <a:solidFill>
                <a:srgbClr val="FF0000"/>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&gt;&gt;&gt;True and 1 and</a:t>
            </a:r>
            <a:r>
              <a:rPr lang="en" sz="1400">
                <a:solidFill>
                  <a:srgbClr val="666666"/>
                </a:solidFill>
                <a:latin typeface="Proxima Nova"/>
                <a:ea typeface="Proxima Nova"/>
                <a:cs typeface="Proxima Nova"/>
                <a:sym typeface="Proxima Nova"/>
              </a:rPr>
              <a:t> </a:t>
            </a:r>
            <a:r>
              <a:rPr lang="en" sz="1400">
                <a:solidFill>
                  <a:srgbClr val="93C47D"/>
                </a:solidFill>
                <a:latin typeface="Proxima Nova"/>
                <a:ea typeface="Proxima Nova"/>
                <a:cs typeface="Proxima Nova"/>
                <a:sym typeface="Proxima Nova"/>
              </a:rPr>
              <a:t>“hello” </a:t>
            </a:r>
            <a:r>
              <a:rPr lang="en" sz="1400">
                <a:solidFill>
                  <a:srgbClr val="FFFFFF"/>
                </a:solidFill>
                <a:latin typeface="Proxima Nova"/>
                <a:ea typeface="Proxima Nova"/>
                <a:cs typeface="Proxima Nova"/>
                <a:sym typeface="Proxima Nova"/>
              </a:rPr>
              <a:t>a</a:t>
            </a:r>
            <a:br>
              <a:rPr lang="en" sz="1400">
                <a:solidFill>
                  <a:schemeClr val="lt2"/>
                </a:solidFill>
                <a:latin typeface="Proxima Nova"/>
                <a:ea typeface="Proxima Nova"/>
                <a:cs typeface="Proxima Nova"/>
                <a:sym typeface="Proxima Nova"/>
              </a:rPr>
            </a:br>
            <a:r>
              <a:rPr lang="en" sz="1400">
                <a:solidFill>
                  <a:srgbClr val="93C47D"/>
                </a:solidFill>
                <a:latin typeface="Proxima Nova"/>
                <a:ea typeface="Proxima Nova"/>
                <a:cs typeface="Proxima Nova"/>
                <a:sym typeface="Proxima Nova"/>
              </a:rPr>
              <a:t> “hello”</a:t>
            </a:r>
            <a:endParaRPr sz="1400">
              <a:solidFill>
                <a:srgbClr val="93C47D"/>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400">
                <a:solidFill>
                  <a:srgbClr val="000000"/>
                </a:solidFill>
                <a:latin typeface="Proxima Nova"/>
                <a:ea typeface="Proxima Nova"/>
                <a:cs typeface="Proxima Nova"/>
                <a:sym typeface="Proxima Nova"/>
              </a:rPr>
              <a:t>&gt;&gt;&gt;True and </a:t>
            </a:r>
            <a:r>
              <a:rPr lang="en" sz="1400">
                <a:solidFill>
                  <a:srgbClr val="FF0000"/>
                </a:solidFill>
                <a:latin typeface="Proxima Nova"/>
                <a:ea typeface="Proxima Nova"/>
                <a:cs typeface="Proxima Nova"/>
                <a:sym typeface="Proxima Nova"/>
              </a:rPr>
              <a:t>0</a:t>
            </a:r>
            <a:r>
              <a:rPr lang="en" sz="1400">
                <a:solidFill>
                  <a:srgbClr val="999999"/>
                </a:solidFill>
                <a:latin typeface="Proxima Nova"/>
                <a:ea typeface="Proxima Nova"/>
                <a:cs typeface="Proxima Nova"/>
                <a:sym typeface="Proxima Nova"/>
              </a:rPr>
              <a:t> </a:t>
            </a:r>
            <a:r>
              <a:rPr lang="en" sz="1400">
                <a:solidFill>
                  <a:srgbClr val="000000"/>
                </a:solidFill>
                <a:latin typeface="Proxima Nova"/>
                <a:ea typeface="Proxima Nova"/>
                <a:cs typeface="Proxima Nova"/>
                <a:sym typeface="Proxima Nova"/>
              </a:rPr>
              <a:t>and 1 and True</a:t>
            </a:r>
            <a:br>
              <a:rPr lang="en" sz="1400">
                <a:solidFill>
                  <a:schemeClr val="lt2"/>
                </a:solidFill>
                <a:latin typeface="Proxima Nova"/>
                <a:ea typeface="Proxima Nova"/>
                <a:cs typeface="Proxima Nova"/>
                <a:sym typeface="Proxima Nova"/>
              </a:rPr>
            </a:br>
            <a:r>
              <a:rPr lang="en" sz="1400">
                <a:solidFill>
                  <a:srgbClr val="FF0000"/>
                </a:solidFill>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313" name="Google Shape;313;p18"/>
          <p:cNvSpPr txBox="1"/>
          <p:nvPr/>
        </p:nvSpPr>
        <p:spPr>
          <a:xfrm>
            <a:off x="4683325" y="2076250"/>
            <a:ext cx="3306600" cy="2805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Short Circuiting with OR:</a:t>
            </a:r>
            <a:endParaRPr sz="1800">
              <a:solidFill>
                <a:srgbClr val="666666"/>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a:t>
            </a:r>
            <a:r>
              <a:rPr lang="en">
                <a:solidFill>
                  <a:srgbClr val="93C47D"/>
                </a:solidFill>
                <a:latin typeface="Proxima Nova"/>
                <a:ea typeface="Proxima Nova"/>
                <a:cs typeface="Proxima Nova"/>
                <a:sym typeface="Proxima Nova"/>
              </a:rPr>
              <a:t>1</a:t>
            </a:r>
            <a:r>
              <a:rPr lang="en">
                <a:solidFill>
                  <a:schemeClr val="lt2"/>
                </a:solidFill>
                <a:latin typeface="Proxima Nova"/>
                <a:ea typeface="Proxima Nova"/>
                <a:cs typeface="Proxima Nova"/>
                <a:sym typeface="Proxima Nova"/>
              </a:rPr>
              <a:t> </a:t>
            </a:r>
            <a:r>
              <a:rPr lang="en">
                <a:latin typeface="Proxima Nova"/>
                <a:ea typeface="Proxima Nova"/>
                <a:cs typeface="Proxima Nova"/>
                <a:sym typeface="Proxima Nova"/>
              </a:rPr>
              <a:t>or &lt;anything&gt;</a:t>
            </a:r>
            <a:br>
              <a:rPr lang="en">
                <a:solidFill>
                  <a:schemeClr val="lt2"/>
                </a:solidFill>
                <a:latin typeface="Proxima Nova"/>
                <a:ea typeface="Proxima Nova"/>
                <a:cs typeface="Proxima Nova"/>
                <a:sym typeface="Proxima Nova"/>
              </a:rPr>
            </a:br>
            <a:r>
              <a:rPr lang="en">
                <a:solidFill>
                  <a:srgbClr val="93C47D"/>
                </a:solidFill>
                <a:latin typeface="Proxima Nova"/>
                <a:ea typeface="Proxima Nova"/>
                <a:cs typeface="Proxima Nova"/>
                <a:sym typeface="Proxima Nova"/>
              </a:rPr>
              <a:t>1</a:t>
            </a:r>
            <a:endParaRPr>
              <a:solidFill>
                <a:srgbClr val="93C47D"/>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&gt;&gt;&gt;False or </a:t>
            </a:r>
            <a:r>
              <a:rPr lang="en">
                <a:solidFill>
                  <a:srgbClr val="93C47D"/>
                </a:solidFill>
                <a:latin typeface="Proxima Nova"/>
                <a:ea typeface="Proxima Nova"/>
                <a:cs typeface="Proxima Nova"/>
                <a:sym typeface="Proxima Nova"/>
              </a:rPr>
              <a:t>1004</a:t>
            </a:r>
            <a:br>
              <a:rPr lang="en">
                <a:solidFill>
                  <a:schemeClr val="lt2"/>
                </a:solidFill>
                <a:latin typeface="Proxima Nova"/>
                <a:ea typeface="Proxima Nova"/>
                <a:cs typeface="Proxima Nova"/>
                <a:sym typeface="Proxima Nova"/>
              </a:rPr>
            </a:br>
            <a:r>
              <a:rPr lang="en">
                <a:solidFill>
                  <a:schemeClr val="lt2"/>
                </a:solidFill>
                <a:latin typeface="Proxima Nova"/>
                <a:ea typeface="Proxima Nova"/>
                <a:cs typeface="Proxima Nova"/>
                <a:sym typeface="Proxima Nova"/>
              </a:rPr>
              <a:t> </a:t>
            </a:r>
            <a:r>
              <a:rPr lang="en">
                <a:solidFill>
                  <a:srgbClr val="93C47D"/>
                </a:solidFill>
                <a:latin typeface="Proxima Nova"/>
                <a:ea typeface="Proxima Nova"/>
                <a:cs typeface="Proxima Nova"/>
                <a:sym typeface="Proxima Nova"/>
              </a:rPr>
              <a:t>1004</a:t>
            </a:r>
            <a:endParaRPr>
              <a:solidFill>
                <a:srgbClr val="93C47D"/>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lt2"/>
              </a:buClr>
              <a:buSzPts val="1400"/>
              <a:buFont typeface="Proxima Nova"/>
              <a:buChar char="○"/>
            </a:pPr>
            <a:r>
              <a:rPr lang="en">
                <a:latin typeface="Proxima Nova"/>
                <a:ea typeface="Proxima Nova"/>
                <a:cs typeface="Proxima Nova"/>
                <a:sym typeface="Proxima Nova"/>
              </a:rPr>
              <a:t>&gt;&gt;&gt;0 or None or</a:t>
            </a:r>
            <a:r>
              <a:rPr lang="en">
                <a:solidFill>
                  <a:schemeClr val="lt2"/>
                </a:solidFill>
                <a:latin typeface="Proxima Nova"/>
                <a:ea typeface="Proxima Nova"/>
                <a:cs typeface="Proxima Nova"/>
                <a:sym typeface="Proxima Nova"/>
              </a:rPr>
              <a:t> </a:t>
            </a:r>
            <a:r>
              <a:rPr lang="en">
                <a:solidFill>
                  <a:srgbClr val="FF0000"/>
                </a:solidFill>
                <a:latin typeface="Proxima Nova"/>
                <a:ea typeface="Proxima Nova"/>
                <a:cs typeface="Proxima Nova"/>
                <a:sym typeface="Proxima Nova"/>
              </a:rPr>
              <a:t>“”</a:t>
            </a:r>
            <a:br>
              <a:rPr lang="en">
                <a:solidFill>
                  <a:schemeClr val="lt2"/>
                </a:solidFill>
                <a:latin typeface="Proxima Nova"/>
                <a:ea typeface="Proxima Nova"/>
                <a:cs typeface="Proxima Nova"/>
                <a:sym typeface="Proxima Nova"/>
              </a:rPr>
            </a:br>
            <a:r>
              <a:rPr lang="en">
                <a:solidFill>
                  <a:srgbClr val="FF0000"/>
                </a:solidFill>
                <a:latin typeface="Proxima Nova"/>
                <a:ea typeface="Proxima Nova"/>
                <a:cs typeface="Proxima Nova"/>
                <a:sym typeface="Proxima Nova"/>
              </a:rPr>
              <a:t>“”</a:t>
            </a:r>
            <a:endParaRPr/>
          </a:p>
        </p:txBody>
      </p:sp>
      <p:sp>
        <p:nvSpPr>
          <p:cNvPr id="314" name="Google Shape;314;p18"/>
          <p:cNvSpPr txBox="1"/>
          <p:nvPr/>
        </p:nvSpPr>
        <p:spPr>
          <a:xfrm>
            <a:off x="925950" y="1268525"/>
            <a:ext cx="72921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Proxima Nova"/>
                <a:ea typeface="Proxima Nova"/>
                <a:cs typeface="Proxima Nova"/>
                <a:sym typeface="Proxima Nova"/>
              </a:rPr>
              <a:t>You can replace `True` or `False` with any Truth-y or False-y value and Python will evaluate the same way, but it will return the “real” value.</a:t>
            </a:r>
            <a:endParaRPr>
              <a:solidFill>
                <a:srgbClr val="434343"/>
              </a:solidFill>
              <a:latin typeface="Proxima Nova"/>
              <a:ea typeface="Proxima Nova"/>
              <a:cs typeface="Proxima Nova"/>
              <a:sym typeface="Proxima Nova"/>
            </a:endParaRPr>
          </a:p>
        </p:txBody>
      </p:sp>
      <p:sp>
        <p:nvSpPr>
          <p:cNvPr id="315" name="Google Shape;315;p18"/>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Neil K.’s discussion</a:t>
            </a:r>
            <a:endParaRPr>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Statements</a:t>
            </a:r>
            <a:endParaRPr/>
          </a:p>
        </p:txBody>
      </p:sp>
      <p:sp>
        <p:nvSpPr>
          <p:cNvPr id="321" name="Google Shape;321;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roxima Nova"/>
              <a:buChar char="●"/>
            </a:pPr>
            <a:r>
              <a:rPr lang="en" sz="1400">
                <a:latin typeface="Proxima Nova"/>
                <a:ea typeface="Proxima Nova"/>
                <a:cs typeface="Proxima Nova"/>
                <a:sym typeface="Proxima Nova"/>
              </a:rPr>
              <a:t>Evaluate right side of equals first, then bind to left</a:t>
            </a:r>
            <a:endParaRPr sz="1400">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sz="1400">
                <a:latin typeface="Proxima Nova"/>
                <a:ea typeface="Proxima Nova"/>
                <a:cs typeface="Proxima Nova"/>
                <a:sym typeface="Proxima Nova"/>
              </a:rPr>
              <a:t>&gt;&gt;&gt; one = 1</a:t>
            </a:r>
            <a:endParaRPr sz="1400">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sz="1400">
                <a:latin typeface="Proxima Nova"/>
                <a:ea typeface="Proxima Nova"/>
                <a:cs typeface="Proxima Nova"/>
                <a:sym typeface="Proxima Nova"/>
              </a:rPr>
              <a:t>&gt;&gt;&gt; two = 2</a:t>
            </a:r>
            <a:endParaRPr sz="1400">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sz="1400">
                <a:latin typeface="Proxima Nova"/>
                <a:ea typeface="Proxima Nova"/>
                <a:cs typeface="Proxima Nova"/>
                <a:sym typeface="Proxima Nova"/>
              </a:rPr>
              <a:t>&gt;&gt;&gt; one, two = two, one</a:t>
            </a:r>
            <a:endParaRPr sz="1400">
              <a:latin typeface="Proxima Nova"/>
              <a:ea typeface="Proxima Nova"/>
              <a:cs typeface="Proxima Nova"/>
              <a:sym typeface="Proxima Nova"/>
            </a:endParaRPr>
          </a:p>
          <a:p>
            <a:pPr marL="457200" lvl="0" indent="-317500" algn="l" rtl="0">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&gt;&gt;&gt; one</a:t>
            </a:r>
            <a:br>
              <a:rPr lang="en" sz="1400">
                <a:solidFill>
                  <a:schemeClr val="lt2"/>
                </a:solidFill>
                <a:latin typeface="Proxima Nova"/>
                <a:ea typeface="Proxima Nova"/>
                <a:cs typeface="Proxima Nova"/>
                <a:sym typeface="Proxima Nova"/>
              </a:rPr>
            </a:br>
            <a:r>
              <a:rPr lang="en" sz="1400">
                <a:solidFill>
                  <a:srgbClr val="FF0000"/>
                </a:solidFill>
                <a:latin typeface="Proxima Nova"/>
                <a:ea typeface="Proxima Nova"/>
                <a:cs typeface="Proxima Nova"/>
                <a:sym typeface="Proxima Nova"/>
              </a:rPr>
              <a:t>2</a:t>
            </a:r>
            <a:endParaRPr sz="1400">
              <a:solidFill>
                <a:srgbClr val="FF0000"/>
              </a:solidFill>
              <a:latin typeface="Proxima Nova"/>
              <a:ea typeface="Proxima Nova"/>
              <a:cs typeface="Proxima Nova"/>
              <a:sym typeface="Proxima Nova"/>
            </a:endParaRPr>
          </a:p>
          <a:p>
            <a:pPr marL="457200" lvl="0" indent="-317500" algn="l" rtl="0">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&gt;&gt;&gt; two</a:t>
            </a:r>
            <a:br>
              <a:rPr lang="en" sz="1400">
                <a:solidFill>
                  <a:schemeClr val="lt2"/>
                </a:solidFill>
                <a:latin typeface="Proxima Nova"/>
                <a:ea typeface="Proxima Nova"/>
                <a:cs typeface="Proxima Nova"/>
                <a:sym typeface="Proxima Nova"/>
              </a:rPr>
            </a:br>
            <a:r>
              <a:rPr lang="en" sz="1400">
                <a:solidFill>
                  <a:srgbClr val="FF0000"/>
                </a:solidFill>
                <a:latin typeface="Proxima Nova"/>
                <a:ea typeface="Proxima Nova"/>
                <a:cs typeface="Proxima Nova"/>
                <a:sym typeface="Proxima Nova"/>
              </a:rPr>
              <a:t>1</a:t>
            </a:r>
            <a:endParaRPr sz="1400">
              <a:solidFill>
                <a:srgbClr val="000000"/>
              </a:solidFill>
              <a:latin typeface="Proxima Nova"/>
              <a:ea typeface="Proxima Nova"/>
              <a:cs typeface="Proxima Nova"/>
              <a:sym typeface="Proxima Nova"/>
            </a:endParaRPr>
          </a:p>
          <a:p>
            <a:pPr marL="0" lvl="0" indent="0" algn="l" rtl="0">
              <a:spcBef>
                <a:spcPts val="1600"/>
              </a:spcBef>
              <a:spcAft>
                <a:spcPts val="0"/>
              </a:spcAft>
              <a:buNone/>
            </a:pPr>
            <a:endParaRPr sz="1400">
              <a:solidFill>
                <a:srgbClr val="000000"/>
              </a:solidFill>
              <a:latin typeface="Proxima Nova"/>
              <a:ea typeface="Proxima Nova"/>
              <a:cs typeface="Proxima Nova"/>
              <a:sym typeface="Proxima Nova"/>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Statements</a:t>
            </a:r>
            <a:endParaRPr/>
          </a:p>
        </p:txBody>
      </p:sp>
      <p:graphicFrame>
        <p:nvGraphicFramePr>
          <p:cNvPr id="327" name="Google Shape;327;p20"/>
          <p:cNvGraphicFramePr/>
          <p:nvPr/>
        </p:nvGraphicFramePr>
        <p:xfrm>
          <a:off x="763225" y="1786950"/>
          <a:ext cx="3000000" cy="3000000"/>
        </p:xfrm>
        <a:graphic>
          <a:graphicData uri="http://schemas.openxmlformats.org/drawingml/2006/table">
            <a:tbl>
              <a:tblPr>
                <a:noFill/>
                <a:tableStyleId>{FC49059C-C9A8-4F48-B3D4-861830E8ADEB}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latin typeface="Proxima Nova"/>
                          <a:ea typeface="Proxima Nova"/>
                          <a:cs typeface="Proxima Nova"/>
                          <a:sym typeface="Proxima Nova"/>
                        </a:rPr>
                        <a:t>Identifier</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How Many?</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Optional?</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Courier New"/>
                          <a:ea typeface="Courier New"/>
                          <a:cs typeface="Courier New"/>
                          <a:sym typeface="Courier New"/>
                        </a:rPr>
                        <a:t>if</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Courier New"/>
                          <a:ea typeface="Courier New"/>
                          <a:cs typeface="Courier New"/>
                          <a:sym typeface="Courier New"/>
                        </a:rPr>
                        <a:t>elif</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0 - infinity</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latin typeface="Courier New"/>
                          <a:ea typeface="Courier New"/>
                          <a:cs typeface="Courier New"/>
                          <a:sym typeface="Courier New"/>
                        </a:rPr>
                        <a:t>else</a:t>
                      </a:r>
                      <a:endParaRPr>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0 or 1</a:t>
                      </a:r>
                      <a:endParaRPr>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bl>
          </a:graphicData>
        </a:graphic>
      </p:graphicFrame>
      <p:sp>
        <p:nvSpPr>
          <p:cNvPr id="328" name="Google Shape;328;p20"/>
          <p:cNvSpPr txBox="1"/>
          <p:nvPr/>
        </p:nvSpPr>
        <p:spPr>
          <a:xfrm>
            <a:off x="6112100" y="244925"/>
            <a:ext cx="27945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slide creds to Neil K.’s discussion</a:t>
            </a:r>
            <a:endParaRPr>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WWPD Tricks</a:t>
            </a:r>
            <a:endParaRPr/>
          </a:p>
        </p:txBody>
      </p:sp>
      <p:sp>
        <p:nvSpPr>
          <p:cNvPr id="334" name="Google Shape;334;p21"/>
          <p:cNvSpPr txBox="1"/>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5" name="Google Shape;335;p21"/>
          <p:cNvSpPr txBox="1"/>
          <p:nvPr/>
        </p:nvSpPr>
        <p:spPr>
          <a:xfrm>
            <a:off x="316650" y="1857125"/>
            <a:ext cx="3617700" cy="3000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print(x) </a:t>
            </a:r>
            <a:endParaRPr>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a:latin typeface="Proxima Nova"/>
                <a:ea typeface="Proxima Nova"/>
                <a:cs typeface="Proxima Nova"/>
                <a:sym typeface="Proxima Nova"/>
              </a:rPr>
              <a:t>Prints x</a:t>
            </a:r>
            <a:endParaRPr>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a:latin typeface="Proxima Nova"/>
                <a:ea typeface="Proxima Nova"/>
                <a:cs typeface="Proxima Nova"/>
                <a:sym typeface="Proxima Nova"/>
              </a:rPr>
              <a:t>Evaluates to None</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return x</a:t>
            </a:r>
            <a:endParaRPr>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a:latin typeface="Proxima Nova"/>
                <a:ea typeface="Proxima Nova"/>
                <a:cs typeface="Proxima Nova"/>
                <a:sym typeface="Proxima Nova"/>
              </a:rPr>
              <a:t>Stops execution</a:t>
            </a:r>
            <a:endParaRPr>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a:latin typeface="Proxima Nova"/>
                <a:ea typeface="Proxima Nova"/>
                <a:cs typeface="Proxima Nova"/>
                <a:sym typeface="Proxima Nova"/>
              </a:rPr>
              <a:t>Causes the function call to evaluate to x</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457200" lvl="0" indent="0" algn="l" rtl="0">
              <a:spcBef>
                <a:spcPts val="0"/>
              </a:spcBef>
              <a:spcAft>
                <a:spcPts val="0"/>
              </a:spcAft>
              <a:buNone/>
            </a:pPr>
            <a:endParaRPr>
              <a:latin typeface="Proxima Nova"/>
              <a:ea typeface="Proxima Nova"/>
              <a:cs typeface="Proxima Nova"/>
              <a:sym typeface="Proxima Nova"/>
            </a:endParaRPr>
          </a:p>
        </p:txBody>
      </p:sp>
      <p:sp>
        <p:nvSpPr>
          <p:cNvPr id="336" name="Google Shape;336;p21"/>
          <p:cNvSpPr txBox="1"/>
          <p:nvPr/>
        </p:nvSpPr>
        <p:spPr>
          <a:xfrm>
            <a:off x="4653650" y="1857125"/>
            <a:ext cx="3785100" cy="31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What’s the difference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def f1():</a:t>
            </a:r>
            <a:endParaRPr>
              <a:latin typeface="Proxima Nova"/>
              <a:ea typeface="Proxima Nova"/>
              <a:cs typeface="Proxima Nova"/>
              <a:sym typeface="Proxima Nova"/>
            </a:endParaRPr>
          </a:p>
          <a:p>
            <a:pPr marL="0" lvl="0" indent="457200" algn="l" rtl="0">
              <a:spcBef>
                <a:spcPts val="0"/>
              </a:spcBef>
              <a:spcAft>
                <a:spcPts val="0"/>
              </a:spcAft>
              <a:buNone/>
            </a:pPr>
            <a:r>
              <a:rPr lang="en">
                <a:latin typeface="Proxima Nova"/>
                <a:ea typeface="Proxima Nova"/>
                <a:cs typeface="Proxima Nova"/>
                <a:sym typeface="Proxima Nova"/>
              </a:rPr>
              <a:t>if ___:</a:t>
            </a:r>
            <a:endParaRPr>
              <a:latin typeface="Proxima Nova"/>
              <a:ea typeface="Proxima Nova"/>
              <a:cs typeface="Proxima Nova"/>
              <a:sym typeface="Proxima Nova"/>
            </a:endParaRPr>
          </a:p>
          <a:p>
            <a:pPr marL="457200" lvl="0" indent="457200" algn="l" rtl="0">
              <a:spcBef>
                <a:spcPts val="0"/>
              </a:spcBef>
              <a:spcAft>
                <a:spcPts val="0"/>
              </a:spcAft>
              <a:buNone/>
            </a:pPr>
            <a:r>
              <a:rPr lang="en">
                <a:latin typeface="Proxima Nova"/>
                <a:ea typeface="Proxima Nova"/>
                <a:cs typeface="Proxima Nova"/>
                <a:sym typeface="Proxima Nova"/>
              </a:rPr>
              <a:t>return ____</a:t>
            </a:r>
            <a:endParaRPr>
              <a:latin typeface="Proxima Nova"/>
              <a:ea typeface="Proxima Nova"/>
              <a:cs typeface="Proxima Nova"/>
              <a:sym typeface="Proxima Nova"/>
            </a:endParaRPr>
          </a:p>
          <a:p>
            <a:pPr marL="0" lvl="0" indent="457200" algn="l" rtl="0">
              <a:spcBef>
                <a:spcPts val="0"/>
              </a:spcBef>
              <a:spcAft>
                <a:spcPts val="0"/>
              </a:spcAft>
              <a:buNone/>
            </a:pPr>
            <a:r>
              <a:rPr lang="en">
                <a:latin typeface="Proxima Nova"/>
                <a:ea typeface="Proxima Nova"/>
                <a:cs typeface="Proxima Nova"/>
                <a:sym typeface="Proxima Nova"/>
              </a:rPr>
              <a:t>return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def f2():</a:t>
            </a:r>
            <a:endParaRPr>
              <a:latin typeface="Proxima Nova"/>
              <a:ea typeface="Proxima Nova"/>
              <a:cs typeface="Proxima Nova"/>
              <a:sym typeface="Proxima Nova"/>
            </a:endParaRPr>
          </a:p>
          <a:p>
            <a:pPr marL="0" lvl="0" indent="457200" algn="l" rtl="0">
              <a:spcBef>
                <a:spcPts val="0"/>
              </a:spcBef>
              <a:spcAft>
                <a:spcPts val="0"/>
              </a:spcAft>
              <a:buNone/>
            </a:pPr>
            <a:r>
              <a:rPr lang="en">
                <a:latin typeface="Proxima Nova"/>
                <a:ea typeface="Proxima Nova"/>
                <a:cs typeface="Proxima Nova"/>
                <a:sym typeface="Proxima Nova"/>
              </a:rPr>
              <a:t>if ____:</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print ___</a:t>
            </a:r>
            <a:endParaRPr>
              <a:latin typeface="Proxima Nova"/>
              <a:ea typeface="Proxima Nova"/>
              <a:cs typeface="Proxima Nova"/>
              <a:sym typeface="Proxima Nova"/>
            </a:endParaRPr>
          </a:p>
          <a:p>
            <a:pPr marL="0" lvl="0" indent="457200" algn="l" rtl="0">
              <a:spcBef>
                <a:spcPts val="0"/>
              </a:spcBef>
              <a:spcAft>
                <a:spcPts val="0"/>
              </a:spcAft>
              <a:buNone/>
            </a:pPr>
            <a:r>
              <a:rPr lang="en">
                <a:latin typeface="Proxima Nova"/>
                <a:ea typeface="Proxima Nova"/>
                <a:cs typeface="Proxima Nova"/>
                <a:sym typeface="Proxima Nova"/>
              </a:rPr>
              <a:t>return ___</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45720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3501</Words>
  <Application>Microsoft Macintosh PowerPoint</Application>
  <PresentationFormat>Presentación en pantalla (16:9)</PresentationFormat>
  <Paragraphs>427</Paragraphs>
  <Slides>58</Slides>
  <Notes>58</Notes>
  <HiddenSlides>3</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58</vt:i4>
      </vt:variant>
    </vt:vector>
  </HeadingPairs>
  <TitlesOfParts>
    <vt:vector size="70" baseType="lpstr">
      <vt:lpstr>Roboto Condensed</vt:lpstr>
      <vt:lpstr>Roboto Mono</vt:lpstr>
      <vt:lpstr>Roboto</vt:lpstr>
      <vt:lpstr>Inconsolata</vt:lpstr>
      <vt:lpstr>Maven Pro</vt:lpstr>
      <vt:lpstr>Proxima Nova</vt:lpstr>
      <vt:lpstr>Arial</vt:lpstr>
      <vt:lpstr>Courier New</vt:lpstr>
      <vt:lpstr>Consolas</vt:lpstr>
      <vt:lpstr>Bree Serif</vt:lpstr>
      <vt:lpstr>Nunito</vt:lpstr>
      <vt:lpstr>Momentum</vt:lpstr>
      <vt:lpstr>CSM 61A Midterm 1 Review</vt:lpstr>
      <vt:lpstr>WWPD</vt:lpstr>
      <vt:lpstr>Boolean values in Python </vt:lpstr>
      <vt:lpstr>Logic</vt:lpstr>
      <vt:lpstr>Booleans - Short Circuiting</vt:lpstr>
      <vt:lpstr>Booleans - Short Circuiting</vt:lpstr>
      <vt:lpstr>Assignment Statements</vt:lpstr>
      <vt:lpstr>Control Statements</vt:lpstr>
      <vt:lpstr>WWPD Tricks</vt:lpstr>
      <vt:lpstr>WWPD Problem 1</vt:lpstr>
      <vt:lpstr>WWPD Problem 1 (Sol.n)</vt:lpstr>
      <vt:lpstr>WWPD Problem 2</vt:lpstr>
      <vt:lpstr>WWPD Problem 3</vt:lpstr>
      <vt:lpstr>Environment Diagrams</vt:lpstr>
      <vt:lpstr>Environment Diagram Rules</vt:lpstr>
      <vt:lpstr>Environment Diagram Rules</vt:lpstr>
      <vt:lpstr>Environment Diagram Rules</vt:lpstr>
      <vt:lpstr>Call Expressions</vt:lpstr>
      <vt:lpstr>Call Expressions</vt:lpstr>
      <vt:lpstr>A Warm-Up</vt:lpstr>
      <vt:lpstr>Explanation</vt:lpstr>
      <vt:lpstr>Explanation</vt:lpstr>
      <vt:lpstr>Explanation</vt:lpstr>
      <vt:lpstr>Explanation</vt:lpstr>
      <vt:lpstr>Your turn to try one!</vt:lpstr>
      <vt:lpstr>Explanation</vt:lpstr>
      <vt:lpstr>Explanation Cont.</vt:lpstr>
      <vt:lpstr>Explanation Cont.</vt:lpstr>
      <vt:lpstr>Explanation Cont.</vt:lpstr>
      <vt:lpstr>Explanation Cont.</vt:lpstr>
      <vt:lpstr>Explanation Cont.</vt:lpstr>
      <vt:lpstr>Explanation Cont.</vt:lpstr>
      <vt:lpstr>Explanation Cont.</vt:lpstr>
      <vt:lpstr>Explanation Cont.</vt:lpstr>
      <vt:lpstr>Explanation Cont.</vt:lpstr>
      <vt:lpstr>HOFs</vt:lpstr>
      <vt:lpstr>Higher Order Functions (HOFs)</vt:lpstr>
      <vt:lpstr>HOF Problem #1</vt:lpstr>
      <vt:lpstr>HOF Problem #1</vt:lpstr>
      <vt:lpstr>HOF Problem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HOF Problem #3</vt:lpstr>
      <vt:lpstr>Higher Order Function Code Writing </vt:lpstr>
      <vt:lpstr>Higher Order Function Code Writing </vt:lpstr>
      <vt:lpstr>Higher Order Function Code Writing </vt:lpstr>
      <vt:lpstr>Challenge HOF Questions</vt:lpstr>
      <vt:lpstr>Presentación de PowerPoint</vt:lpstr>
      <vt:lpstr>Presentación de PowerPoint</vt:lpstr>
      <vt:lpstr>Presentación de PowerPoint</vt:lpstr>
      <vt:lpstr>Advanced HOF Problem</vt:lpstr>
      <vt:lpstr>Advanced HOF Problem</vt:lpstr>
      <vt:lpstr>GOOD LUCK ON MONDAY!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 61A Midterm 1 Review</dc:title>
  <cp:lastModifiedBy>Usuario de Microsoft Office</cp:lastModifiedBy>
  <cp:revision>1</cp:revision>
  <dcterms:modified xsi:type="dcterms:W3CDTF">2019-02-11T09:28:32Z</dcterms:modified>
</cp:coreProperties>
</file>