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43"/>
      <p:bold r:id="rId44"/>
      <p:italic r:id="rId45"/>
      <p:boldItalic r:id="rId46"/>
    </p:embeddedFont>
    <p:embeddedFont>
      <p:font typeface="Proxima Nova" panose="02000506030000020004" pitchFamily="2" charset="0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Roboto Mono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81C95F-C31E-4A57-B91C-A84D1BED9694}">
  <a:tblStyle styleId="{1281C95F-C31E-4A57-B91C-A84D1BED9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abe3b0b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abe3b0b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252fce5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252fce5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27937f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27937f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is not the same as index! Therefore need to go to len(a) + 1, the number put into range is exclusive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abe3b0b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abe3b0b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10:35 when we reach this point.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abe3b0b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abe3b0b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10:38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27937f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27937f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 for more tips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abe3b0b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abe3b0b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10:40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abe3b0bb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abe3b0bb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 until 10:45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abe3b0bb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abe3b0bb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10:45-10:50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27937f8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27937f8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27937f8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27937f8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27937f8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27937f8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abe3b0b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0abe3b0b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11:00 when we reach this point.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27937f8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27937f8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abe3b0b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abe3b0b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11:03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0abe3b0b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0abe3b0b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11:05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0abe3b0b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0abe3b0b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11:06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0abe3b0b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0abe3b0b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11:08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27937f8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27937f8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11:15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27937f8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027937f8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11:16-11:20. Make a mistake in the 1 + min() on purpose. Have them catch.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027937f8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027937f8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11:20-11:28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abe3b0b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abe3b0b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027937f8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027937f8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11:28-11:29. Ask for other cool solutions.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027937f8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027937f8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11:29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abe3b0b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abe3b0b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11:30 when we reach this point.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abe3b0b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abe3b0b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0abe3b0bb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0abe3b0bb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0abe3b0b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0abe3b0b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0abe3b0b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0abe3b0b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0abe3b0b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0abe3b0b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0abe3b0b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0abe3b0b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02772c8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02772c83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27937f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27937f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02772c8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02772c8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27937f1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27937f1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abe3b0b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abe3b0b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abe3b0bb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abe3b0bb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252fce53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252fce53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abe3b0b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abe3b0b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bQNui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CSM 61A Inter Mt1-2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Saturday, March 2,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#1 (Egg - Midterm 2): Solutions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presentation!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Python Tutor: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https://goo.gl/bQNuiY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31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#2 (Pumpkin Splice Latte - Midterm 2)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50" y="886725"/>
            <a:ext cx="6607250" cy="40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31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#2 (Pumpkin Splice Latte - Midterm 2) Solutions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50" y="886725"/>
            <a:ext cx="6607250" cy="40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2544225" y="2232075"/>
            <a:ext cx="36675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a[:k] + b + a[k:]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1414250" y="4390800"/>
            <a:ext cx="71802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[k for k in range(len(a) + 1) if splice(a, b, k) == c]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Summary: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parts to any recursion problem -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Recursive case - given a problem, how do we break it up into similar smaller problems?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 case - at what point do we no longer have to break up the problem? What’s the most trivial case?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you combine recursive cases?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Tips: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Ignore code and Identify Recurrence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Simple Cases → Base Case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Combining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Pretend the function ALREADY WORKS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Beginning: Write out the recursive tree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#1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116175" y="1152475"/>
            <a:ext cx="902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function that converts a positive integer to base 2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Remember: 5 in base 2 -&gt; 101 since 5 = (</a:t>
            </a:r>
            <a:r>
              <a:rPr lang="en" sz="24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2</a:t>
            </a:r>
            <a:r>
              <a:rPr lang="en" sz="2400" baseline="30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)+ (</a:t>
            </a:r>
            <a:r>
              <a:rPr lang="en" sz="24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2</a:t>
            </a:r>
            <a:r>
              <a:rPr lang="en" sz="2400" baseline="30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 + (</a:t>
            </a:r>
            <a:r>
              <a:rPr lang="en" sz="24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* 2</a:t>
            </a:r>
            <a:r>
              <a:rPr lang="en" sz="2400" baseline="30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#1: Solutions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function that converts a positive integer to base 2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def to_base_2(n):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if n == 1: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	return 1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if n == 0: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	return 0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return 10 * to_base_2(n//2) + to_base_2(n%2)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#2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l="9343" r="7378"/>
          <a:stretch/>
        </p:blipFill>
        <p:spPr>
          <a:xfrm>
            <a:off x="1116925" y="572700"/>
            <a:ext cx="6910151" cy="44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3029875" y="10752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would have 5-7 mins to work on such a problem during the exam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Recursion #2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kbonacci(n, k):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if n &lt; k - 1: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return 0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elif n == k - 1: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else: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total = 0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i = ____________________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while i &lt; n: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total = total + ____________________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i = i + 1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return total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CSM 61A InterMT Review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FF"/>
                </a:solidFill>
                <a:highlight>
                  <a:srgbClr val="00FF00"/>
                </a:highlight>
              </a:rPr>
              <a:t>Fill out: </a:t>
            </a:r>
            <a:r>
              <a:rPr lang="en" sz="2800" b="1">
                <a:solidFill>
                  <a:srgbClr val="0000FF"/>
                </a:solidFill>
                <a:highlight>
                  <a:srgbClr val="00FF00"/>
                </a:highlight>
              </a:rPr>
              <a:t>yellkey.com/little</a:t>
            </a:r>
            <a:r>
              <a:rPr lang="en" sz="2800">
                <a:solidFill>
                  <a:srgbClr val="0000FF"/>
                </a:solidFill>
                <a:highlight>
                  <a:srgbClr val="00FF00"/>
                </a:highlight>
              </a:rPr>
              <a:t> (anon, 30-sec survey)</a:t>
            </a:r>
            <a:endParaRPr sz="2800">
              <a:solidFill>
                <a:srgbClr val="0000FF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#2: Solutions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kbonacci(n, k):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if n &lt; k - 1: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return 0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elif n == k - 1: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return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else: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total = 0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i = </a:t>
            </a:r>
            <a:r>
              <a:rPr lang="en" sz="2000" b="1" u="sng">
                <a:latin typeface="Roboto Mono"/>
                <a:ea typeface="Roboto Mono"/>
                <a:cs typeface="Roboto Mono"/>
                <a:sym typeface="Roboto Mono"/>
              </a:rPr>
              <a:t>n - k</a:t>
            </a:r>
            <a:endParaRPr sz="2000" b="1" u="sng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while i &lt; n: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total = total + </a:t>
            </a:r>
            <a:r>
              <a:rPr lang="en" sz="2000" b="1" u="sng">
                <a:latin typeface="Roboto Mono"/>
                <a:ea typeface="Roboto Mono"/>
                <a:cs typeface="Roboto Mono"/>
                <a:sym typeface="Roboto Mono"/>
              </a:rPr>
              <a:t>kbonacci(i, k)</a:t>
            </a:r>
            <a:endParaRPr sz="2000" b="1" u="sng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i = i + 1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return total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Visually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3225"/>
            <a:ext cx="8839202" cy="1898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Summary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&gt;1 recursive calls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Tips: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 Cases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Draw out a tree with diff cases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Determine how arguments change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 combine function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#1: Min Element</a:t>
            </a: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&gt; tree_rec_min([1, 3, 4, 2]):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	1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&gt; tree_rec_min([4, 5, 2, -7, 100]):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	-7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#1: Min Element</a:t>
            </a:r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#assume len(lst) &gt; 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def tree_rec_min(lst):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if ___________: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____________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_______ = ______________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return smaller(_____________, ____________)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def smaller(a, b):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return a if a &lt; b else b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#1 Min Element: Solution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tree_rec_min(lst):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if len(lst) == 1: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return lst[0]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median_index = len(lst) // 2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return smaller(</a:t>
            </a:r>
            <a:r>
              <a:rPr lang="en" sz="2000" b="1">
                <a:latin typeface="Roboto Mono"/>
                <a:ea typeface="Roboto Mono"/>
                <a:cs typeface="Roboto Mono"/>
                <a:sym typeface="Roboto Mono"/>
              </a:rPr>
              <a:t>tree_rec_min(lst[:median_index]),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n" sz="2000" b="1">
                <a:latin typeface="Roboto Mono"/>
                <a:ea typeface="Roboto Mono"/>
                <a:cs typeface="Roboto Mono"/>
                <a:sym typeface="Roboto Mono"/>
              </a:rPr>
              <a:t>tree_rec_min(lst[median_index:])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smaller(a, b):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return a if a &lt; b else b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#2: Make_Change</a:t>
            </a:r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# coins needed to make n cents if we had [1, 3, 4] cent coins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make_change(6):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2 # Use two 3-cent coins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make_change(10):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3 # Use 4 + 3 + 3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#2: Make_Change</a:t>
            </a:r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make_change(n):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 n == 0: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return __________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elif n &lt; 0: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return __________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else: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______ = ______________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______ = ______________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______ = ______________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____________________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#2 Make_Change: Solution</a:t>
            </a:r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def make_change(n):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if n == 0: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2000" b="1" u="sng">
                <a:latin typeface="Roboto Mono"/>
                <a:ea typeface="Roboto Mono"/>
                <a:cs typeface="Roboto Mono"/>
                <a:sym typeface="Roboto Mono"/>
              </a:rPr>
              <a:t>return 0</a:t>
            </a:r>
            <a:endParaRPr sz="2000" b="1" u="sng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elif n &lt; 0: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2000" b="1" u="sng">
                <a:latin typeface="Roboto Mono"/>
                <a:ea typeface="Roboto Mono"/>
                <a:cs typeface="Roboto Mono"/>
                <a:sym typeface="Roboto Mono"/>
              </a:rPr>
              <a:t>return float(“inf”)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 # -infinity, handle (-) inputs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else: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2000" b="1" u="sng">
                <a:latin typeface="Roboto Mono"/>
                <a:ea typeface="Roboto Mono"/>
                <a:cs typeface="Roboto Mono"/>
                <a:sym typeface="Roboto Mono"/>
              </a:rPr>
              <a:t>use_1 = make_change(n-1)</a:t>
            </a:r>
            <a:endParaRPr sz="2000" b="1" u="sng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latin typeface="Roboto Mono"/>
                <a:ea typeface="Roboto Mono"/>
                <a:cs typeface="Roboto Mono"/>
                <a:sym typeface="Roboto Mono"/>
              </a:rPr>
              <a:t>		use_3 = make_change(n-3)</a:t>
            </a:r>
            <a:endParaRPr sz="2000" b="1" u="sng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latin typeface="Roboto Mono"/>
                <a:ea typeface="Roboto Mono"/>
                <a:cs typeface="Roboto Mono"/>
                <a:sym typeface="Roboto Mono"/>
              </a:rPr>
              <a:t>		use_4 = make_change(n-4)</a:t>
            </a:r>
            <a:endParaRPr sz="2000" b="1" u="sng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return </a:t>
            </a:r>
            <a:r>
              <a:rPr lang="en" sz="2000" b="1" u="sng">
                <a:latin typeface="Roboto Mono"/>
                <a:ea typeface="Roboto Mono"/>
                <a:cs typeface="Roboto Mono"/>
                <a:sym typeface="Roboto Mono"/>
              </a:rPr>
              <a:t>1 + min(use_1, use_3, use_4)</a:t>
            </a:r>
            <a:endParaRPr sz="2000" b="1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#2 Make_Change: Another Solution</a:t>
            </a:r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body" idx="1"/>
          </p:nvPr>
        </p:nvSpPr>
        <p:spPr>
          <a:xfrm>
            <a:off x="4802875" y="619075"/>
            <a:ext cx="4562700" cy="4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def make_change(n):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if </a:t>
            </a: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 &lt; 1</a:t>
            </a: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0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elif </a:t>
            </a: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 &lt; 3</a:t>
            </a: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1 + make_change(n - 1)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elif </a:t>
            </a: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 &lt; 4</a:t>
            </a: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use_1 = 1 + make_change(n - 1)</a:t>
            </a:r>
            <a:endParaRPr sz="2000" b="1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use_3 = 1 + make_change(n - 3)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</a:t>
            </a: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min(use_1, use_3)</a:t>
            </a:r>
            <a:endParaRPr sz="2000" b="1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else: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use_1 = 1 + make_change(n - 1)</a:t>
            </a:r>
            <a:endParaRPr sz="2000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use_3 = 1 + make_change(n - 3)</a:t>
            </a:r>
            <a:endParaRPr sz="2000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use_4 = 1 + make_change(n - 4)</a:t>
            </a:r>
            <a:endParaRPr sz="2000" b="1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</a:t>
            </a: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min(use_1, use_3, use_4)</a:t>
            </a:r>
            <a:endParaRPr sz="2000" b="1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1"/>
          </p:nvPr>
        </p:nvSpPr>
        <p:spPr>
          <a:xfrm>
            <a:off x="6900" y="619075"/>
            <a:ext cx="543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def make_change(n):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if n == 0: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		</a:t>
            </a: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0</a:t>
            </a:r>
            <a:endParaRPr sz="2000" b="1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	elif n &lt; 0: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		</a:t>
            </a: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float(“inf”)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	else: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		</a:t>
            </a: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use_1 = make_change(n-1)</a:t>
            </a:r>
            <a:endParaRPr sz="2000" b="1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		use_3 = make_change(n-3)</a:t>
            </a:r>
            <a:endParaRPr sz="2000" b="1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		use_4 = make_change(n-4)</a:t>
            </a:r>
            <a:endParaRPr sz="2000" b="1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		return </a:t>
            </a:r>
            <a:r>
              <a:rPr lang="en" sz="2000" b="1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 + min(use_1, use_3, use_4)</a:t>
            </a:r>
            <a:endParaRPr sz="2000" b="1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Make_change Extension</a:t>
            </a:r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How would we modify the function to allow any list of coins?</a:t>
            </a:r>
            <a:endParaRPr sz="2400"/>
          </a:p>
          <a:p>
            <a:pPr marL="9144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Ex: coins = [1, 3, 5, 6, 7]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def make_change(n, coins):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2. Chicken McNugget Problem: What is the largest number we cannot make change with if we have two coins m, n?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and Recursion on Trees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Summary</a:t>
            </a:r>
            <a:endParaRPr/>
          </a:p>
        </p:txBody>
      </p:sp>
      <p:sp>
        <p:nvSpPr>
          <p:cNvPr id="265" name="Google Shape;265;p45"/>
          <p:cNvSpPr txBox="1">
            <a:spLocks noGrp="1"/>
          </p:cNvSpPr>
          <p:nvPr>
            <p:ph type="body" idx="1"/>
          </p:nvPr>
        </p:nvSpPr>
        <p:spPr>
          <a:xfrm>
            <a:off x="311700" y="1885950"/>
            <a:ext cx="73179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Mutable Data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showing a hierarchy or dependency relationship, </a:t>
            </a:r>
            <a:br>
              <a:rPr lang="en"/>
            </a:br>
            <a:r>
              <a:rPr lang="en"/>
              <a:t>but not limited to that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nodes and each </a:t>
            </a:r>
            <a:r>
              <a:rPr lang="en" b="1"/>
              <a:t>node </a:t>
            </a:r>
            <a:r>
              <a:rPr lang="en"/>
              <a:t>has a 0 or more </a:t>
            </a:r>
            <a:r>
              <a:rPr lang="en" b="1"/>
              <a:t>branches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branches - reached a leaf, end of a branch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tree - Many subtrees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ways to iterate over the elements of a tree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000" y="175900"/>
            <a:ext cx="5674200" cy="17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Recursion vs. Recursion on Trees</a:t>
            </a:r>
            <a:endParaRPr/>
          </a:p>
        </p:txBody>
      </p:sp>
      <p:sp>
        <p:nvSpPr>
          <p:cNvPr id="272" name="Google Shape;27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Tree Recursion</a:t>
            </a:r>
            <a:endParaRPr b="1" u="sng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a version of normal recursion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Doesn’t use a tree data structure and is not related to it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to solve all sort of problems not just trees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 it is useful to draw it out using a tree structure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recursive calls to function</a:t>
            </a:r>
            <a:endParaRPr/>
          </a:p>
        </p:txBody>
      </p:sp>
      <p:sp>
        <p:nvSpPr>
          <p:cNvPr id="273" name="Google Shape;273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Recursion on Trees</a:t>
            </a:r>
            <a:endParaRPr b="1" u="sng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recursion on trees to iterate across the elements of the data structure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specifically on tree data structures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Usually involves a recursive call to the branches of the node if they exist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#1</a:t>
            </a:r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Implement a function height, which returns the </a:t>
            </a:r>
            <a:r>
              <a:rPr lang="en" sz="1400" b="1">
                <a:solidFill>
                  <a:srgbClr val="333333"/>
                </a:solidFill>
                <a:highlight>
                  <a:srgbClr val="FFFFFF"/>
                </a:highlight>
              </a:rPr>
              <a:t>height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of a Tree.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def height(t):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"""Returns the height of the tree.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&gt;&gt;&gt; leaf = Tree(1)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&gt;&gt;&gt; height(leaf)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0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&gt;&gt;&gt; t1 = Tree(1,  [Tree(2, [Tree(4)]), Tree(3)])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&gt;&gt;&gt; height(t1)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2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"""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if ___________________________________: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    ___________________________________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   _____________________________________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150" y="1595425"/>
            <a:ext cx="2343150" cy="195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47"/>
          <p:cNvCxnSpPr/>
          <p:nvPr/>
        </p:nvCxnSpPr>
        <p:spPr>
          <a:xfrm rot="10800000">
            <a:off x="6011350" y="1766275"/>
            <a:ext cx="142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7"/>
          <p:cNvCxnSpPr/>
          <p:nvPr/>
        </p:nvCxnSpPr>
        <p:spPr>
          <a:xfrm rot="10800000">
            <a:off x="6065150" y="2205600"/>
            <a:ext cx="82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47"/>
          <p:cNvCxnSpPr/>
          <p:nvPr/>
        </p:nvCxnSpPr>
        <p:spPr>
          <a:xfrm rot="10800000">
            <a:off x="6075900" y="2805675"/>
            <a:ext cx="4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47"/>
          <p:cNvCxnSpPr/>
          <p:nvPr/>
        </p:nvCxnSpPr>
        <p:spPr>
          <a:xfrm rot="10800000">
            <a:off x="6097175" y="3384325"/>
            <a:ext cx="87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47"/>
          <p:cNvSpPr/>
          <p:nvPr/>
        </p:nvSpPr>
        <p:spPr>
          <a:xfrm>
            <a:off x="5649691" y="1633238"/>
            <a:ext cx="372475" cy="1802175"/>
          </a:xfrm>
          <a:custGeom>
            <a:avLst/>
            <a:gdLst/>
            <a:ahLst/>
            <a:cxnLst/>
            <a:rect l="l" t="t" r="r" b="b"/>
            <a:pathLst>
              <a:path w="14899" h="72087" extrusionOk="0">
                <a:moveTo>
                  <a:pt x="14899" y="177"/>
                </a:moveTo>
                <a:cubicBezTo>
                  <a:pt x="11985" y="177"/>
                  <a:pt x="7943" y="-533"/>
                  <a:pt x="6327" y="1892"/>
                </a:cubicBezTo>
                <a:cubicBezTo>
                  <a:pt x="3435" y="6231"/>
                  <a:pt x="1424" y="12658"/>
                  <a:pt x="3755" y="17322"/>
                </a:cubicBezTo>
                <a:cubicBezTo>
                  <a:pt x="6761" y="23338"/>
                  <a:pt x="12797" y="32283"/>
                  <a:pt x="8041" y="37039"/>
                </a:cubicBezTo>
                <a:cubicBezTo>
                  <a:pt x="6223" y="38857"/>
                  <a:pt x="1869" y="39096"/>
                  <a:pt x="326" y="37039"/>
                </a:cubicBezTo>
                <a:cubicBezTo>
                  <a:pt x="-327" y="36169"/>
                  <a:pt x="707" y="33436"/>
                  <a:pt x="1612" y="34039"/>
                </a:cubicBezTo>
                <a:cubicBezTo>
                  <a:pt x="12054" y="40997"/>
                  <a:pt x="-2123" y="62462"/>
                  <a:pt x="6755" y="71329"/>
                </a:cubicBezTo>
                <a:cubicBezTo>
                  <a:pt x="8372" y="72945"/>
                  <a:pt x="11327" y="71329"/>
                  <a:pt x="13613" y="7132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Google Shape;286;p47"/>
          <p:cNvSpPr txBox="1"/>
          <p:nvPr/>
        </p:nvSpPr>
        <p:spPr>
          <a:xfrm>
            <a:off x="4672025" y="2341450"/>
            <a:ext cx="1103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Height =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47"/>
          <p:cNvSpPr txBox="1"/>
          <p:nvPr/>
        </p:nvSpPr>
        <p:spPr>
          <a:xfrm>
            <a:off x="6536500" y="1380463"/>
            <a:ext cx="375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6290150" y="1831975"/>
            <a:ext cx="375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6108000" y="2425913"/>
            <a:ext cx="375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6290150" y="3032038"/>
            <a:ext cx="3750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#1: Solutions</a:t>
            </a:r>
            <a:endParaRPr/>
          </a:p>
        </p:txBody>
      </p:sp>
      <p:sp>
        <p:nvSpPr>
          <p:cNvPr id="296" name="Google Shape;296;p48"/>
          <p:cNvSpPr txBox="1">
            <a:spLocks noGrp="1"/>
          </p:cNvSpPr>
          <p:nvPr>
            <p:ph type="body" idx="1"/>
          </p:nvPr>
        </p:nvSpPr>
        <p:spPr>
          <a:xfrm>
            <a:off x="311700" y="1345350"/>
            <a:ext cx="8520600" cy="29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193A"/>
                </a:solidFill>
              </a:rPr>
              <a:t>def height(t):</a:t>
            </a:r>
            <a:br>
              <a:rPr lang="en" sz="2400">
                <a:solidFill>
                  <a:srgbClr val="00193A"/>
                </a:solidFill>
              </a:rPr>
            </a:br>
            <a:r>
              <a:rPr lang="en" sz="2400">
                <a:solidFill>
                  <a:srgbClr val="00193A"/>
                </a:solidFill>
              </a:rPr>
              <a:t>   </a:t>
            </a:r>
            <a:r>
              <a:rPr lang="en" sz="2400" b="1">
                <a:solidFill>
                  <a:srgbClr val="00193A"/>
                </a:solidFill>
              </a:rPr>
              <a:t> if len(branches(t)) == 0:</a:t>
            </a:r>
            <a:br>
              <a:rPr lang="en" sz="2400" b="1">
                <a:solidFill>
                  <a:srgbClr val="00193A"/>
                </a:solidFill>
              </a:rPr>
            </a:br>
            <a:r>
              <a:rPr lang="en" sz="2400" b="1">
                <a:solidFill>
                  <a:srgbClr val="00193A"/>
                </a:solidFill>
              </a:rPr>
              <a:t>        return 0</a:t>
            </a:r>
            <a:br>
              <a:rPr lang="en" sz="2400" b="1">
                <a:solidFill>
                  <a:srgbClr val="00193A"/>
                </a:solidFill>
              </a:rPr>
            </a:br>
            <a:r>
              <a:rPr lang="en" sz="2400" b="1">
                <a:solidFill>
                  <a:srgbClr val="00193A"/>
                </a:solidFill>
              </a:rPr>
              <a:t>    return 1 + </a:t>
            </a:r>
            <a:r>
              <a:rPr lang="en" sz="2400" b="1" u="sng">
                <a:solidFill>
                  <a:srgbClr val="00193A"/>
                </a:solidFill>
              </a:rPr>
              <a:t>max</a:t>
            </a:r>
            <a:r>
              <a:rPr lang="en" sz="2400" b="1">
                <a:solidFill>
                  <a:srgbClr val="00193A"/>
                </a:solidFill>
              </a:rPr>
              <a:t>([height(child) for branch in branches(t)])</a:t>
            </a:r>
            <a:endParaRPr sz="24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#2</a:t>
            </a:r>
            <a:endParaRPr/>
          </a:p>
        </p:txBody>
      </p:sp>
      <p:sp>
        <p:nvSpPr>
          <p:cNvPr id="302" name="Google Shape;302;p49"/>
          <p:cNvSpPr txBox="1">
            <a:spLocks noGrp="1"/>
          </p:cNvSpPr>
          <p:nvPr>
            <p:ph type="body" idx="1"/>
          </p:nvPr>
        </p:nvSpPr>
        <p:spPr>
          <a:xfrm>
            <a:off x="140250" y="1173875"/>
            <a:ext cx="8520600" cy="3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def longest_seq( t ):</a:t>
            </a:r>
            <a:br>
              <a:rPr lang="en" sz="1400"/>
            </a:br>
            <a:r>
              <a:rPr lang="en" sz="1400"/>
              <a:t>	max_len = 1 </a:t>
            </a:r>
            <a:br>
              <a:rPr lang="en" sz="1400"/>
            </a:br>
            <a:r>
              <a:rPr lang="en" sz="1400"/>
              <a:t>	def longest( t ): </a:t>
            </a:r>
            <a:br>
              <a:rPr lang="en" sz="1400"/>
            </a:br>
            <a:r>
              <a:rPr lang="en" sz="1400"/>
              <a:t>		_______________________________</a:t>
            </a:r>
            <a:br>
              <a:rPr lang="en" sz="1400"/>
            </a:br>
            <a:r>
              <a:rPr lang="en" sz="1400"/>
              <a:t>		n = 1 </a:t>
            </a:r>
            <a:br>
              <a:rPr lang="en" sz="1400"/>
            </a:br>
            <a:r>
              <a:rPr lang="en" sz="1400"/>
              <a:t>		if _______________________________:</a:t>
            </a:r>
            <a:br>
              <a:rPr lang="en" sz="1400"/>
            </a:br>
            <a:r>
              <a:rPr lang="en" sz="1400"/>
              <a:t>			for _________________________</a:t>
            </a:r>
            <a:br>
              <a:rPr lang="en" sz="1400"/>
            </a:br>
            <a:r>
              <a:rPr lang="en" sz="1400"/>
              <a:t>			     __________________________</a:t>
            </a:r>
            <a:br>
              <a:rPr lang="en" sz="1400"/>
            </a:br>
            <a:r>
              <a:rPr lang="en" sz="1400"/>
              <a:t> 				if________________________ </a:t>
            </a:r>
            <a:br>
              <a:rPr lang="en" sz="1400"/>
            </a:br>
            <a:r>
              <a:rPr lang="en" sz="1400"/>
              <a:t>					n = _________________________________ </a:t>
            </a:r>
            <a:br>
              <a:rPr lang="en" sz="1400"/>
            </a:br>
            <a:r>
              <a:rPr lang="en" sz="1400"/>
              <a:t>  			max_len = _______________________________________</a:t>
            </a:r>
            <a:br>
              <a:rPr lang="en" sz="1400"/>
            </a:br>
            <a:r>
              <a:rPr lang="en" sz="1400"/>
              <a:t>   		return n </a:t>
            </a:r>
            <a:br>
              <a:rPr lang="en" sz="1400"/>
            </a:br>
            <a:r>
              <a:rPr lang="en" sz="1400"/>
              <a:t> 	longest(tr)</a:t>
            </a:r>
            <a:br>
              <a:rPr lang="en" sz="1400"/>
            </a:br>
            <a:r>
              <a:rPr lang="en" sz="1400"/>
              <a:t>	return max_len</a:t>
            </a:r>
            <a:endParaRPr sz="1400"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000" y="154396"/>
            <a:ext cx="4529150" cy="213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9"/>
          <p:cNvPicPr preferRelativeResize="0"/>
          <p:nvPr/>
        </p:nvPicPr>
        <p:blipFill rotWithShape="1">
          <a:blip r:embed="rId4">
            <a:alphaModFix/>
          </a:blip>
          <a:srcRect b="8675"/>
          <a:stretch/>
        </p:blipFill>
        <p:spPr>
          <a:xfrm>
            <a:off x="4497000" y="2352425"/>
            <a:ext cx="4529151" cy="10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#2: Solutions</a:t>
            </a:r>
            <a:endParaRPr/>
          </a:p>
        </p:txBody>
      </p:sp>
      <p:sp>
        <p:nvSpPr>
          <p:cNvPr id="310" name="Google Shape;310;p50"/>
          <p:cNvSpPr txBox="1">
            <a:spLocks noGrp="1"/>
          </p:cNvSpPr>
          <p:nvPr>
            <p:ph type="body" idx="1"/>
          </p:nvPr>
        </p:nvSpPr>
        <p:spPr>
          <a:xfrm>
            <a:off x="311700" y="1082275"/>
            <a:ext cx="85206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def longest_seq( t ):</a:t>
            </a:r>
            <a:br>
              <a:rPr lang="en" sz="1400"/>
            </a:br>
            <a:r>
              <a:rPr lang="en" sz="1400"/>
              <a:t>	max_len = 1 </a:t>
            </a:r>
            <a:br>
              <a:rPr lang="en" sz="1400"/>
            </a:br>
            <a:r>
              <a:rPr lang="en" sz="1400"/>
              <a:t>	</a:t>
            </a:r>
            <a:r>
              <a:rPr lang="en" sz="1500"/>
              <a:t>def longest( t ): </a:t>
            </a:r>
            <a:br>
              <a:rPr lang="en" sz="1500"/>
            </a:br>
            <a:r>
              <a:rPr lang="en" sz="1500"/>
              <a:t>		</a:t>
            </a:r>
            <a:r>
              <a:rPr lang="en" sz="1500" b="1"/>
              <a:t>nonlocal max_len </a:t>
            </a:r>
            <a:br>
              <a:rPr lang="en" sz="1500"/>
            </a:br>
            <a:r>
              <a:rPr lang="en" sz="1500"/>
              <a:t>		n = 1 </a:t>
            </a:r>
            <a:br>
              <a:rPr lang="en" sz="1500"/>
            </a:br>
            <a:r>
              <a:rPr lang="en" sz="1500"/>
              <a:t>		if </a:t>
            </a:r>
            <a:r>
              <a:rPr lang="en" sz="1500" b="1"/>
              <a:t>not is_leaf(t)</a:t>
            </a:r>
            <a:r>
              <a:rPr lang="en" sz="1500"/>
              <a:t>: </a:t>
            </a:r>
            <a:br>
              <a:rPr lang="en" sz="1500"/>
            </a:br>
            <a:r>
              <a:rPr lang="en" sz="1500"/>
              <a:t>			for </a:t>
            </a:r>
            <a:r>
              <a:rPr lang="en" sz="1500" b="1"/>
              <a:t>b in branches(t):</a:t>
            </a:r>
            <a:r>
              <a:rPr lang="en" sz="1500"/>
              <a:t> </a:t>
            </a:r>
            <a:br>
              <a:rPr lang="en" sz="1500"/>
            </a:br>
            <a:r>
              <a:rPr lang="en" sz="1500"/>
              <a:t>				</a:t>
            </a:r>
            <a:r>
              <a:rPr lang="en" sz="1500" b="1"/>
              <a:t>L = longest(b) </a:t>
            </a:r>
            <a:br>
              <a:rPr lang="en" sz="1500"/>
            </a:br>
            <a:r>
              <a:rPr lang="en" sz="1500"/>
              <a:t>				if </a:t>
            </a:r>
            <a:r>
              <a:rPr lang="en" sz="1500" b="1"/>
              <a:t>label(b) == label(t) + 1:</a:t>
            </a:r>
            <a:r>
              <a:rPr lang="en" sz="1500"/>
              <a:t> </a:t>
            </a:r>
            <a:br>
              <a:rPr lang="en" sz="1500"/>
            </a:br>
            <a:r>
              <a:rPr lang="en" sz="1500"/>
              <a:t>					n = </a:t>
            </a:r>
            <a:r>
              <a:rPr lang="en" sz="1500" b="1"/>
              <a:t>max (n , L + 1) </a:t>
            </a:r>
            <a:br>
              <a:rPr lang="en" sz="1500"/>
            </a:br>
            <a:r>
              <a:rPr lang="en" sz="1500"/>
              <a:t>			max_len = </a:t>
            </a:r>
            <a:r>
              <a:rPr lang="en" sz="1500" b="1"/>
              <a:t>max (n , max_len) </a:t>
            </a:r>
            <a:br>
              <a:rPr lang="en" sz="1500" b="1"/>
            </a:br>
            <a:r>
              <a:rPr lang="en" sz="1500"/>
              <a:t>		return n </a:t>
            </a:r>
            <a:br>
              <a:rPr lang="en" sz="1500"/>
            </a:br>
            <a:r>
              <a:rPr lang="en" sz="1500"/>
              <a:t>	longest( tr ) </a:t>
            </a:r>
            <a:br>
              <a:rPr lang="en" sz="1500"/>
            </a:br>
            <a:r>
              <a:rPr lang="en" sz="1500"/>
              <a:t>	return max_len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16" name="Google Shape;316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Guerilla section right now: 12-2PM, Soda 271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Tutor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 370 1-1 Tutoring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CSM Drop In Sections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Resources webpage on 61A 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HKN Drop-in Tutoring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Summary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and Pointer visual representation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hold arbitrary types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into a list by using brackets [], for example lst[1]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 = [1, True, ‘picture of Prof. Garcia’, [1, 2]]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&gt;&gt;&gt;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lst2 = lst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&gt;&gt;&gt;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lst2[1]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050" y="2854350"/>
            <a:ext cx="5092951" cy="19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575" y="4075625"/>
            <a:ext cx="444817" cy="4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22" name="Google Shape;322;p5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Summary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and Pointer visual representation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hold arbitrary types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into a list by using brackets [], for example lst[1]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 = [1, True, ‘picture of Prof. Garcia’, [1, 2]]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&gt;&gt;&gt;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lst2 = lst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&gt;&gt;&gt;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lst2[1]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050" y="2854350"/>
            <a:ext cx="5092951" cy="19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050" y="2874725"/>
            <a:ext cx="5236375" cy="19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5950" y="4047600"/>
            <a:ext cx="444817" cy="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409275" y="4047600"/>
            <a:ext cx="29583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Computers are Lazy! 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Methods: Mutative vs. Non-mutative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1539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{1281C95F-C31E-4A57-B91C-A84D1BED9694}</a:tableStyleId>
              </a:tblPr>
              <a:tblGrid>
                <a:gridCol w="43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Mutative (Edits Original List)</a:t>
                      </a:r>
                      <a:endParaRPr sz="18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Non-mutative (Creates New List)</a:t>
                      </a:r>
                      <a:endParaRPr sz="18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67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roxima Nova"/>
                        <a:buChar char="●"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.append(single element/list)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roxima Nova"/>
                        <a:buChar char="●"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.extend([list of elements])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roxima Nova"/>
                        <a:buChar char="●"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.insert(index, element)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roxima Nova"/>
                        <a:buChar char="●"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lst += lst2 (equivalent to extend)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roxima Nova"/>
                        <a:buChar char="●"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.pop(index) &lt;- (index is optional)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9144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roxima Nova"/>
                        <a:buChar char="❖"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Returns element of that index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roxima Nova"/>
                        <a:buChar char="●"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lst = lst1 + lst2 (NOT equivalent to +=)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roxima Nova"/>
                        <a:buChar char="●"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list(lst)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roxima Nova"/>
                        <a:buChar char="●"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lst[:] (any slicing)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roxima Nova"/>
                        <a:buChar char="●"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lst = [lst2]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n" b="1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WARNING: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Even though we are creating a new list, if there is a list nested inside of another list, it creates a </a:t>
                      </a: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POINTER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to that list instead of copying the entire list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Google Shape;96;p18"/>
          <p:cNvSpPr txBox="1"/>
          <p:nvPr/>
        </p:nvSpPr>
        <p:spPr>
          <a:xfrm>
            <a:off x="3227325" y="1922750"/>
            <a:ext cx="7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Return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None!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874650" y="1846563"/>
            <a:ext cx="352675" cy="740086"/>
          </a:xfrm>
          <a:custGeom>
            <a:avLst/>
            <a:gdLst/>
            <a:ahLst/>
            <a:cxnLst/>
            <a:rect l="l" t="t" r="r" b="b"/>
            <a:pathLst>
              <a:path w="14107" h="39651" extrusionOk="0">
                <a:moveTo>
                  <a:pt x="440" y="0"/>
                </a:moveTo>
                <a:cubicBezTo>
                  <a:pt x="2716" y="3304"/>
                  <a:pt x="14171" y="13218"/>
                  <a:pt x="14098" y="19826"/>
                </a:cubicBezTo>
                <a:cubicBezTo>
                  <a:pt x="14025" y="26435"/>
                  <a:pt x="2350" y="36347"/>
                  <a:pt x="0" y="39651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Google Shape;98;p18"/>
          <p:cNvSpPr txBox="1"/>
          <p:nvPr/>
        </p:nvSpPr>
        <p:spPr>
          <a:xfrm>
            <a:off x="77775" y="3809975"/>
            <a:ext cx="31497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lst.append(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&gt;&gt;&gt;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print(a)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None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 Summary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190550" y="1286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new_list = []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old_list: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filter(i):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new_list.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(expressions(i))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90550" y="3678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new_list = [expression(i)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old_list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filter(i)]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/>
          <p:nvPr/>
        </p:nvSpPr>
        <p:spPr>
          <a:xfrm rot="5400000">
            <a:off x="2454764" y="2999586"/>
            <a:ext cx="905100" cy="507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455675" y="1328475"/>
            <a:ext cx="4350600" cy="790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GENERAL FORM: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[ expression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for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item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list </a:t>
            </a:r>
            <a:r>
              <a:rPr lang="en" sz="18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r>
              <a:rPr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 conditional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515750" y="1404675"/>
            <a:ext cx="947100" cy="1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optional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 Example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divisors(n):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[1] + [x for x in range(2, n) if n % x == 0]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divisors(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6, 8, 12]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divisors(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#1 (Egg - Midterm 2): Environment Diagram!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scramble(egg):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[egg, over(egg)]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over(easy):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easy[1] = [[easy], 2]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list(easy[1])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egg = scramble([12, 24])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Microsoft Macintosh PowerPoint</Application>
  <PresentationFormat>Presentación en pantalla (16:9)</PresentationFormat>
  <Paragraphs>279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Courier New</vt:lpstr>
      <vt:lpstr>Proxima Nova</vt:lpstr>
      <vt:lpstr>Arial Narrow</vt:lpstr>
      <vt:lpstr>Roboto</vt:lpstr>
      <vt:lpstr>Roboto Mono</vt:lpstr>
      <vt:lpstr>Spearmint</vt:lpstr>
      <vt:lpstr>CSM 61A Inter Mt1-2 Review</vt:lpstr>
      <vt:lpstr>Welcome!  CSM 61A InterMT Review</vt:lpstr>
      <vt:lpstr>Lists</vt:lpstr>
      <vt:lpstr>Lists Summary</vt:lpstr>
      <vt:lpstr>Lists Summary</vt:lpstr>
      <vt:lpstr>List Methods: Mutative vs. Non-mutative</vt:lpstr>
      <vt:lpstr>List Comprehension Summary</vt:lpstr>
      <vt:lpstr>List Comprehension Example</vt:lpstr>
      <vt:lpstr>Lists #1 (Egg - Midterm 2): Environment Diagram!</vt:lpstr>
      <vt:lpstr>Lists #1 (Egg - Midterm 2): Solutions</vt:lpstr>
      <vt:lpstr>List #2 (Pumpkin Splice Latte - Midterm 2)</vt:lpstr>
      <vt:lpstr>List #2 (Pumpkin Splice Latte - Midterm 2) Solutions</vt:lpstr>
      <vt:lpstr>Recursion</vt:lpstr>
      <vt:lpstr>Recursion Summary:</vt:lpstr>
      <vt:lpstr>Recursion Tips:</vt:lpstr>
      <vt:lpstr>Recursion #1</vt:lpstr>
      <vt:lpstr>Recursion #1: Solutions</vt:lpstr>
      <vt:lpstr>Recursion #2</vt:lpstr>
      <vt:lpstr>Recursion #2 </vt:lpstr>
      <vt:lpstr>Recursion #2: Solutions </vt:lpstr>
      <vt:lpstr>Tree Recursion</vt:lpstr>
      <vt:lpstr>Visually</vt:lpstr>
      <vt:lpstr>Tree Recursion Summary</vt:lpstr>
      <vt:lpstr>Tree Recursion #1: Min Element</vt:lpstr>
      <vt:lpstr>Tree Recursion #1: Min Element</vt:lpstr>
      <vt:lpstr>Tree Recursion #1 Min Element: Solution</vt:lpstr>
      <vt:lpstr>Tree Recursion #2: Make_Change</vt:lpstr>
      <vt:lpstr>Tree Recursion #2: Make_Change</vt:lpstr>
      <vt:lpstr>Tree Recursion #2 Make_Change: Solution</vt:lpstr>
      <vt:lpstr>Tree Recursion #2 Make_Change: Another Solution</vt:lpstr>
      <vt:lpstr>Make_change Extension</vt:lpstr>
      <vt:lpstr>Trees and Recursion on Trees</vt:lpstr>
      <vt:lpstr>Trees Summary</vt:lpstr>
      <vt:lpstr>Tree Recursion vs. Recursion on Trees</vt:lpstr>
      <vt:lpstr>Trees #1</vt:lpstr>
      <vt:lpstr>Trees #1: Solutions</vt:lpstr>
      <vt:lpstr>Trees #2</vt:lpstr>
      <vt:lpstr>Trees #2: Solutions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 61A Inter Mt1-2 Review</dc:title>
  <cp:lastModifiedBy>Usuario de Microsoft Office</cp:lastModifiedBy>
  <cp:revision>1</cp:revision>
  <dcterms:modified xsi:type="dcterms:W3CDTF">2019-03-19T07:15:56Z</dcterms:modified>
</cp:coreProperties>
</file>