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  <p:sldMasterId id="2147483671" r:id="rId2"/>
  </p:sldMasterIdLst>
  <p:notesMasterIdLst>
    <p:notesMasterId r:id="rId26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27"/>
      <p:bold r:id="rId28"/>
      <p:italic r:id="rId29"/>
      <p:boldItalic r:id="rId30"/>
    </p:embeddedFont>
    <p:embeddedFont>
      <p:font typeface="Lato" panose="020F0502020204030203" pitchFamily="34" charset="77"/>
      <p:regular r:id="rId31"/>
      <p:bold r:id="rId32"/>
      <p:italic r:id="rId33"/>
      <p:boldItalic r:id="rId34"/>
    </p:embeddedFont>
    <p:embeddedFont>
      <p:font typeface="Open Sans" panose="020B0606030504020204" pitchFamily="34" charset="0"/>
      <p:regular r:id="rId35"/>
      <p:bold r:id="rId36"/>
      <p:italic r:id="rId37"/>
      <p:boldItalic r:id="rId38"/>
    </p:embeddedFont>
    <p:embeddedFont>
      <p:font typeface="PT Sans Narrow" panose="020B0506020203020204" pitchFamily="34" charset="77"/>
      <p:regular r:id="rId39"/>
      <p:bold r:id="rId40"/>
    </p:embeddedFont>
    <p:embeddedFont>
      <p:font typeface="Raleway" panose="020B0503030101060003" pitchFamily="34" charset="77"/>
      <p:regular r:id="rId41"/>
      <p:bold r:id="rId42"/>
      <p:italic r:id="rId43"/>
      <p:boldItalic r:id="rId44"/>
    </p:embeddedFont>
    <p:embeddedFont>
      <p:font typeface="Roboto" panose="02000000000000000000" pitchFamily="2" charset="0"/>
      <p:regular r:id="rId45"/>
      <p:bold r:id="rId46"/>
      <p:italic r:id="rId47"/>
      <p:boldItalic r:id="rId48"/>
    </p:embeddedFont>
    <p:embeddedFont>
      <p:font typeface="Roboto Mono" pitchFamily="2" charset="0"/>
      <p:regular r:id="rId49"/>
      <p:bold r:id="rId50"/>
      <p:italic r:id="rId51"/>
      <p:boldItalic r:id="rId5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61" d="100"/>
          <a:sy n="161" d="100"/>
        </p:scale>
        <p:origin x="784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9" Type="http://schemas.openxmlformats.org/officeDocument/2006/relationships/font" Target="fonts/font13.fntdata"/><Relationship Id="rId21" Type="http://schemas.openxmlformats.org/officeDocument/2006/relationships/slide" Target="slides/slide19.xml"/><Relationship Id="rId34" Type="http://schemas.openxmlformats.org/officeDocument/2006/relationships/font" Target="fonts/font8.fntdata"/><Relationship Id="rId42" Type="http://schemas.openxmlformats.org/officeDocument/2006/relationships/font" Target="fonts/font16.fntdata"/><Relationship Id="rId47" Type="http://schemas.openxmlformats.org/officeDocument/2006/relationships/font" Target="fonts/font21.fntdata"/><Relationship Id="rId50" Type="http://schemas.openxmlformats.org/officeDocument/2006/relationships/font" Target="fonts/font24.fntdata"/><Relationship Id="rId55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font" Target="fonts/font3.fntdata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6.fntdata"/><Relationship Id="rId37" Type="http://schemas.openxmlformats.org/officeDocument/2006/relationships/font" Target="fonts/font11.fntdata"/><Relationship Id="rId40" Type="http://schemas.openxmlformats.org/officeDocument/2006/relationships/font" Target="fonts/font14.fntdata"/><Relationship Id="rId45" Type="http://schemas.openxmlformats.org/officeDocument/2006/relationships/font" Target="fonts/font19.fntdata"/><Relationship Id="rId53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5.fntdata"/><Relationship Id="rId44" Type="http://schemas.openxmlformats.org/officeDocument/2006/relationships/font" Target="fonts/font18.fntdata"/><Relationship Id="rId52" Type="http://schemas.openxmlformats.org/officeDocument/2006/relationships/font" Target="fonts/font26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43" Type="http://schemas.openxmlformats.org/officeDocument/2006/relationships/font" Target="fonts/font17.fntdata"/><Relationship Id="rId48" Type="http://schemas.openxmlformats.org/officeDocument/2006/relationships/font" Target="fonts/font22.fntdata"/><Relationship Id="rId56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font" Target="fonts/font25.fntdata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7.fntdata"/><Relationship Id="rId38" Type="http://schemas.openxmlformats.org/officeDocument/2006/relationships/font" Target="fonts/font12.fntdata"/><Relationship Id="rId46" Type="http://schemas.openxmlformats.org/officeDocument/2006/relationships/font" Target="fonts/font20.fntdata"/><Relationship Id="rId20" Type="http://schemas.openxmlformats.org/officeDocument/2006/relationships/slide" Target="slides/slide18.xml"/><Relationship Id="rId41" Type="http://schemas.openxmlformats.org/officeDocument/2006/relationships/font" Target="fonts/font15.fntdata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49" Type="http://schemas.openxmlformats.org/officeDocument/2006/relationships/font" Target="fonts/font2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571e4ae99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571e4ae99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Original slides from Kelly and Kyle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571e4ae99e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571e4ae99e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Carl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571e4ae99e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571e4ae99e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Kevin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571e4ae99e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571e4ae99e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Kevin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571e4ae99e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571e4ae99e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571e4ae99e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571e4ae99e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571e4ae99e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571e4ae99e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Carl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571e4ae99e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571e4ae99e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Carl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571e4ae99e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4" name="Google Shape;254;g571e4ae99e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Kevin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571e4ae99e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1" name="Google Shape;261;g571e4ae99e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Kevin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571e4ae99e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8" name="Google Shape;268;g571e4ae99e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Kevin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571e4ae99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571e4ae99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571e4ae99e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571e4ae99e_0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Kevin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571e4ae99e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571e4ae99e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Kevin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571e4ae99e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571e4ae99e_0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Kevin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571e4ae99e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571e4ae99e_0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Kevin &amp; Carl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571e4ae99e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571e4ae99e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Carl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571e4ae99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571e4ae99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Kevin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571e4ae99e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571e4ae99e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Carl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571e4ae99e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571e4ae99e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Carl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571e4ae99e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571e4ae99e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Kevin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571e4ae99e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571e4ae99e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Kevin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571e4ae99e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571e4ae99e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Carl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Google Shape;55;p1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6" name="Google Shape;56;p1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" name="Google Shape;57;p1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8" name="Google Shape;58;p14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Google Shape;62;p15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3" name="Google Shape;63;p15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4" name="Google Shape;64;p15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Google Shape;67;p16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8" name="Google Shape;68;p16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9" name="Google Shape;69;p16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0" name="Google Shape;70;p16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Google Shape;74;p17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5" name="Google Shape;75;p17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6" name="Google Shape;76;p1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7" name="Google Shape;77;p17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5" name="Google Shape;85;p19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6" name="Google Shape;86;p19"/>
          <p:cNvSpPr txBox="1">
            <a:spLocks noGrp="1"/>
          </p:cNvSpPr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7" name="Google Shape;87;p19"/>
          <p:cNvSpPr txBox="1">
            <a:spLocks noGrp="1"/>
          </p:cNvSpPr>
          <p:nvPr>
            <p:ph type="body" idx="1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8" name="Google Shape;88;p1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0" name="Google Shape;90;p2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1" name="Google Shape;91;p20"/>
          <p:cNvSpPr txBox="1">
            <a:spLocks noGrp="1"/>
          </p:cNvSpPr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2" name="Google Shape;92;p2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1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5" name="Google Shape;95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6" name="Google Shape;96;p21"/>
          <p:cNvSpPr txBox="1">
            <a:spLocks noGrp="1"/>
          </p:cNvSpPr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7" name="Google Shape;97;p21"/>
          <p:cNvSpPr txBox="1">
            <a:spLocks noGrp="1"/>
          </p:cNvSpPr>
          <p:nvPr>
            <p:ph type="subTitle" idx="1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8" name="Google Shape;98;p21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9" name="Google Shape;99;p2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1" name="Google Shape;101;p22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2" name="Google Shape;102;p2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3" name="Google Shape;103;p22"/>
          <p:cNvSpPr txBox="1">
            <a:spLocks noGrp="1"/>
          </p:cNvSpPr>
          <p:nvPr>
            <p:ph type="body" idx="1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2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6" name="Google Shape;106;p2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7" name="Google Shape;107;p2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8" name="Google Shape;108;p23"/>
          <p:cNvSpPr txBox="1">
            <a:spLocks noGrp="1"/>
          </p:cNvSpPr>
          <p:nvPr>
            <p:ph type="title" hasCustomPrompt="1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109" name="Google Shape;109;p23"/>
          <p:cNvSpPr txBox="1">
            <a:spLocks noGrp="1"/>
          </p:cNvSpPr>
          <p:nvPr>
            <p:ph type="body" idx="1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10" name="Google Shape;110;p2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oo.gl/c56nT1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5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Linked Lists </a:t>
            </a:r>
            <a:endParaRPr/>
          </a:p>
        </p:txBody>
      </p:sp>
      <p:sp>
        <p:nvSpPr>
          <p:cNvPr id="118" name="Google Shape;118;p25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Carl Qi &amp; Kevin Wang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4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Meha’s Linked List Problem : Solution</a:t>
            </a:r>
            <a:endParaRPr/>
          </a:p>
        </p:txBody>
      </p:sp>
      <p:sp>
        <p:nvSpPr>
          <p:cNvPr id="204" name="Google Shape;204;p34"/>
          <p:cNvSpPr txBox="1"/>
          <p:nvPr/>
        </p:nvSpPr>
        <p:spPr>
          <a:xfrm>
            <a:off x="434650" y="829975"/>
            <a:ext cx="5309100" cy="34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def trim(s, index):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"""	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&gt;&gt;&gt;  s1 = Link(1, Link(2, Link(3)))	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&gt;&gt;&gt;  trim(s1, 0) # Returns the trimmed part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Link(2, Link(3))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&gt;&gt;&gt; s1						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Link(1)						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"""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if s is Link.empty: </a:t>
            </a:r>
            <a:endParaRPr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raise IndexError					</a:t>
            </a:r>
            <a:endParaRPr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elif index == 0: </a:t>
            </a:r>
            <a:endParaRPr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result = s.rest					</a:t>
            </a:r>
            <a:endParaRPr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s.rest = Link.empty					</a:t>
            </a:r>
            <a:endParaRPr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return result</a:t>
            </a:r>
            <a:endParaRPr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else:					</a:t>
            </a:r>
            <a:endParaRPr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return trim(s.rest, index - 1)</a:t>
            </a:r>
            <a:endParaRPr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34"/>
          <p:cNvSpPr txBox="1"/>
          <p:nvPr/>
        </p:nvSpPr>
        <p:spPr>
          <a:xfrm>
            <a:off x="5966200" y="1382075"/>
            <a:ext cx="2859900" cy="29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Tips: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Draw out the diagram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Think about how to decrease the problem to a base case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6" name="Google Shape;206;p34"/>
          <p:cNvSpPr/>
          <p:nvPr/>
        </p:nvSpPr>
        <p:spPr>
          <a:xfrm>
            <a:off x="7534950" y="137850"/>
            <a:ext cx="1235250" cy="351000"/>
          </a:xfrm>
          <a:prstGeom prst="flowChartTerminator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Warm-up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"/>
                                        <p:tgtEl>
                                          <p:spTgt spid="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"/>
                                        <p:tgtEl>
                                          <p:spTgt spid="2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"/>
                                        <p:tgtEl>
                                          <p:spTgt spid="2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5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Summer 2014 Final #8</a:t>
            </a:r>
            <a:endParaRPr/>
          </a:p>
        </p:txBody>
      </p:sp>
      <p:sp>
        <p:nvSpPr>
          <p:cNvPr id="212" name="Google Shape;212;p35"/>
          <p:cNvSpPr txBox="1">
            <a:spLocks noGrp="1"/>
          </p:cNvSpPr>
          <p:nvPr>
            <p:ph type="body" idx="4294967295"/>
          </p:nvPr>
        </p:nvSpPr>
        <p:spPr>
          <a:xfrm>
            <a:off x="179600" y="951350"/>
            <a:ext cx="3281100" cy="4109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Define </a:t>
            </a:r>
            <a:r>
              <a:rPr lang="en" sz="1500" b="1">
                <a:solidFill>
                  <a:srgbClr val="000000"/>
                </a:solidFill>
              </a:rPr>
              <a:t>shuffle</a:t>
            </a:r>
            <a:r>
              <a:rPr lang="en" sz="1500">
                <a:solidFill>
                  <a:srgbClr val="000000"/>
                </a:solidFill>
              </a:rPr>
              <a:t>, which takes in a linked list and uses mutation to create a linked list with every pair of elements in the original list swapped (see the doctests). Your function must return a linked list, but that list must be created using only mutation of the rest attribute. </a:t>
            </a:r>
            <a:endParaRPr sz="15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You may NOT call the Link constructor.</a:t>
            </a:r>
            <a:r>
              <a:rPr lang="en" sz="1400" b="1">
                <a:solidFill>
                  <a:srgbClr val="000000"/>
                </a:solidFill>
              </a:rPr>
              <a:t> </a:t>
            </a:r>
            <a:endParaRPr sz="1400" b="1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000000"/>
                </a:solidFill>
              </a:rPr>
              <a:t>You may NOT assign to the first attribute. The point of this problem is to mutate rest attributes. USE RECURSION.</a:t>
            </a:r>
            <a:endParaRPr sz="1400" b="1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400"/>
          </a:p>
        </p:txBody>
      </p:sp>
      <p:sp>
        <p:nvSpPr>
          <p:cNvPr id="213" name="Google Shape;213;p35"/>
          <p:cNvSpPr txBox="1">
            <a:spLocks noGrp="1"/>
          </p:cNvSpPr>
          <p:nvPr>
            <p:ph type="body" idx="4294967295"/>
          </p:nvPr>
        </p:nvSpPr>
        <p:spPr>
          <a:xfrm>
            <a:off x="3097500" y="951350"/>
            <a:ext cx="6046500" cy="402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def shuffle ( lst ): 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""" </a:t>
            </a:r>
            <a:endParaRPr sz="13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&gt;&gt;&gt; shuffle(Link(1, Link(2, Link(3, Link(4))))) </a:t>
            </a:r>
            <a:endParaRPr sz="13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Link (2 , Link (1 , Link (4 , Link (3)))) </a:t>
            </a:r>
            <a:endParaRPr sz="13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&gt;&gt;&gt; shuffle ( Link (‘s’, Link (‘c’, Link (1 , Link (6 , Link (‘a’)))))) </a:t>
            </a:r>
            <a:endParaRPr sz="13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Link (‘c’, Link (‘s’, Link (6 , Link (1 , Link (‘a’))))) </a:t>
            </a:r>
            <a:endParaRPr sz="13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"""</a:t>
            </a:r>
            <a:endParaRPr sz="13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if ______________________________________________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return ______________________________________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new_head = lst.rest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lst.rest = ______________________________________ _________________________________________________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return___________________________________________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400"/>
          </a:p>
        </p:txBody>
      </p:sp>
      <p:sp>
        <p:nvSpPr>
          <p:cNvPr id="214" name="Google Shape;214;p35"/>
          <p:cNvSpPr/>
          <p:nvPr/>
        </p:nvSpPr>
        <p:spPr>
          <a:xfrm>
            <a:off x="7611150" y="137850"/>
            <a:ext cx="1235250" cy="351000"/>
          </a:xfrm>
          <a:prstGeom prst="flowChartTerminator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Exam-level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3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6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Summer 2014 Final #8 : Solution </a:t>
            </a:r>
            <a:endParaRPr/>
          </a:p>
        </p:txBody>
      </p:sp>
      <p:sp>
        <p:nvSpPr>
          <p:cNvPr id="220" name="Google Shape;220;p36"/>
          <p:cNvSpPr txBox="1"/>
          <p:nvPr/>
        </p:nvSpPr>
        <p:spPr>
          <a:xfrm>
            <a:off x="94750" y="956450"/>
            <a:ext cx="7250400" cy="414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def shuffle(lst): 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""" 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Roboto Mono"/>
                <a:ea typeface="Roboto Mono"/>
                <a:cs typeface="Roboto Mono"/>
                <a:sym typeface="Roboto Mono"/>
              </a:rPr>
              <a:t>   &gt;&gt;&gt; shuffle(Link(1, Link(2, Link(3, Link(4))))) </a:t>
            </a:r>
            <a:endParaRPr sz="13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Roboto Mono"/>
                <a:ea typeface="Roboto Mono"/>
                <a:cs typeface="Roboto Mono"/>
                <a:sym typeface="Roboto Mono"/>
              </a:rPr>
              <a:t>Link(2, Link(1, Link(4, Link(3)))) </a:t>
            </a:r>
            <a:endParaRPr sz="13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Roboto Mono"/>
                <a:ea typeface="Roboto Mono"/>
                <a:cs typeface="Roboto Mono"/>
                <a:sym typeface="Roboto Mono"/>
              </a:rPr>
              <a:t>   &gt;&gt;&gt; shuffle(Link(‘s’, Link(‘c’, Link(1 , Link(6, Link(‘a’)))))) </a:t>
            </a:r>
            <a:endParaRPr sz="13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Roboto Mono"/>
                <a:ea typeface="Roboto Mono"/>
                <a:cs typeface="Roboto Mono"/>
                <a:sym typeface="Roboto Mono"/>
              </a:rPr>
              <a:t>Link(‘c’, Link(‘s’, Link(6 , Link(1 , Link(‘a’))))) </a:t>
            </a:r>
            <a:endParaRPr sz="1300"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Roboto Mono"/>
                <a:ea typeface="Roboto Mono"/>
                <a:cs typeface="Roboto Mono"/>
                <a:sym typeface="Roboto Mono"/>
              </a:rPr>
              <a:t>"""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Roboto Mono"/>
                <a:ea typeface="Roboto Mono"/>
                <a:cs typeface="Roboto Mono"/>
                <a:sym typeface="Roboto Mono"/>
              </a:rPr>
              <a:t>if </a:t>
            </a:r>
            <a:r>
              <a:rPr lang="en" sz="15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1500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Roboto Mono"/>
                <a:ea typeface="Roboto Mono"/>
                <a:cs typeface="Roboto Mono"/>
                <a:sym typeface="Roboto Mono"/>
              </a:rPr>
              <a:t>return </a:t>
            </a:r>
            <a:r>
              <a:rPr lang="en" sz="15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1500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Roboto Mono"/>
                <a:ea typeface="Roboto Mono"/>
                <a:cs typeface="Roboto Mono"/>
                <a:sym typeface="Roboto Mono"/>
              </a:rPr>
              <a:t>new_head = lst.rest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Roboto Mono"/>
                <a:ea typeface="Roboto Mono"/>
                <a:cs typeface="Roboto Mono"/>
                <a:sym typeface="Roboto Mono"/>
              </a:rPr>
              <a:t>lst.rest = </a:t>
            </a:r>
            <a:r>
              <a:rPr lang="en" sz="15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1500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Roboto Mono"/>
                <a:ea typeface="Roboto Mono"/>
                <a:cs typeface="Roboto Mono"/>
                <a:sym typeface="Roboto Mono"/>
              </a:rPr>
              <a:t>return </a:t>
            </a:r>
            <a:r>
              <a:rPr lang="en" sz="15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1500">
              <a:solidFill>
                <a:srgbClr val="FF0000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36"/>
          <p:cNvSpPr/>
          <p:nvPr/>
        </p:nvSpPr>
        <p:spPr>
          <a:xfrm>
            <a:off x="7611150" y="137850"/>
            <a:ext cx="1235250" cy="351000"/>
          </a:xfrm>
          <a:prstGeom prst="flowChartTerminator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Exam-level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7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Summer 2014 Final #8 : Solution </a:t>
            </a:r>
            <a:endParaRPr/>
          </a:p>
        </p:txBody>
      </p:sp>
      <p:sp>
        <p:nvSpPr>
          <p:cNvPr id="227" name="Google Shape;227;p37"/>
          <p:cNvSpPr txBox="1"/>
          <p:nvPr/>
        </p:nvSpPr>
        <p:spPr>
          <a:xfrm>
            <a:off x="76200" y="935100"/>
            <a:ext cx="7250400" cy="414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def shuffle(lst): 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""" 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Roboto Mono"/>
                <a:ea typeface="Roboto Mono"/>
                <a:cs typeface="Roboto Mono"/>
                <a:sym typeface="Roboto Mono"/>
              </a:rPr>
              <a:t>   &gt;&gt;&gt; shuffle(Link(1, Link(2, Link(3, Link(4))))) </a:t>
            </a:r>
            <a:endParaRPr sz="13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Roboto Mono"/>
                <a:ea typeface="Roboto Mono"/>
                <a:cs typeface="Roboto Mono"/>
                <a:sym typeface="Roboto Mono"/>
              </a:rPr>
              <a:t>Link(2, Link(1, Link(4, Link(3)))) </a:t>
            </a:r>
            <a:endParaRPr sz="13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Roboto Mono"/>
                <a:ea typeface="Roboto Mono"/>
                <a:cs typeface="Roboto Mono"/>
                <a:sym typeface="Roboto Mono"/>
              </a:rPr>
              <a:t>   &gt;&gt;&gt; shuffle(Link(‘s’, Link(‘c’, Link(1 , Link(6, Link(‘a’)))))) </a:t>
            </a:r>
            <a:endParaRPr sz="13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Roboto Mono"/>
                <a:ea typeface="Roboto Mono"/>
                <a:cs typeface="Roboto Mono"/>
                <a:sym typeface="Roboto Mono"/>
              </a:rPr>
              <a:t>Link(‘c’, Link(‘s’, Link(6 , Link(1 , Link(‘a’))))) </a:t>
            </a:r>
            <a:endParaRPr sz="1300"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Roboto Mono"/>
                <a:ea typeface="Roboto Mono"/>
                <a:cs typeface="Roboto Mono"/>
                <a:sym typeface="Roboto Mono"/>
              </a:rPr>
              <a:t>"""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Roboto Mono"/>
                <a:ea typeface="Roboto Mono"/>
                <a:cs typeface="Roboto Mono"/>
                <a:sym typeface="Roboto Mono"/>
              </a:rPr>
              <a:t>if </a:t>
            </a:r>
            <a:r>
              <a:rPr lang="en" sz="15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lst is Link.empty or lst.rest is Link.empty:</a:t>
            </a:r>
            <a:endParaRPr sz="1500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Roboto Mono"/>
                <a:ea typeface="Roboto Mono"/>
                <a:cs typeface="Roboto Mono"/>
                <a:sym typeface="Roboto Mono"/>
              </a:rPr>
              <a:t>return </a:t>
            </a:r>
            <a:r>
              <a:rPr lang="en" sz="15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lst</a:t>
            </a:r>
            <a:endParaRPr sz="1500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Roboto Mono"/>
                <a:ea typeface="Roboto Mono"/>
                <a:cs typeface="Roboto Mono"/>
                <a:sym typeface="Roboto Mono"/>
              </a:rPr>
              <a:t>new_head = lst.rest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Roboto Mono"/>
                <a:ea typeface="Roboto Mono"/>
                <a:cs typeface="Roboto Mono"/>
                <a:sym typeface="Roboto Mono"/>
              </a:rPr>
              <a:t>lst.rest = </a:t>
            </a:r>
            <a:r>
              <a:rPr lang="en" sz="15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shuffle(new_head.rest)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new_head.rest = lst</a:t>
            </a:r>
            <a:endParaRPr sz="1500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Roboto Mono"/>
                <a:ea typeface="Roboto Mono"/>
                <a:cs typeface="Roboto Mono"/>
                <a:sym typeface="Roboto Mono"/>
              </a:rPr>
              <a:t>return </a:t>
            </a:r>
            <a:r>
              <a:rPr lang="en" sz="15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new_head</a:t>
            </a:r>
            <a:endParaRPr sz="1500">
              <a:solidFill>
                <a:srgbClr val="FF0000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37"/>
          <p:cNvSpPr txBox="1"/>
          <p:nvPr/>
        </p:nvSpPr>
        <p:spPr>
          <a:xfrm>
            <a:off x="6221875" y="2152800"/>
            <a:ext cx="2859900" cy="29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Tips: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Draw out the diagram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Think about the base case first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Work from the smallest case out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Keep track of what each recursive call returns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9" name="Google Shape;229;p37"/>
          <p:cNvSpPr/>
          <p:nvPr/>
        </p:nvSpPr>
        <p:spPr>
          <a:xfrm>
            <a:off x="7611150" y="137850"/>
            <a:ext cx="1235250" cy="351000"/>
          </a:xfrm>
          <a:prstGeom prst="flowChartTerminator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Exam-level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2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2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2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2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8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Summer 2014 Final #8 without Mutation</a:t>
            </a:r>
            <a:endParaRPr/>
          </a:p>
        </p:txBody>
      </p:sp>
      <p:sp>
        <p:nvSpPr>
          <p:cNvPr id="235" name="Google Shape;235;p38"/>
          <p:cNvSpPr txBox="1">
            <a:spLocks noGrp="1"/>
          </p:cNvSpPr>
          <p:nvPr>
            <p:ph type="body" idx="4294967295"/>
          </p:nvPr>
        </p:nvSpPr>
        <p:spPr>
          <a:xfrm>
            <a:off x="235725" y="1051175"/>
            <a:ext cx="3155700" cy="40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Define </a:t>
            </a:r>
            <a:r>
              <a:rPr lang="en" sz="1500" b="1">
                <a:solidFill>
                  <a:srgbClr val="000000"/>
                </a:solidFill>
              </a:rPr>
              <a:t>shuffle</a:t>
            </a:r>
            <a:r>
              <a:rPr lang="en" sz="1500">
                <a:solidFill>
                  <a:srgbClr val="000000"/>
                </a:solidFill>
              </a:rPr>
              <a:t>, which takes in a linked list and creates a linked list with every pair of elements in the original list swapped (see the doctests). </a:t>
            </a:r>
            <a:endParaRPr sz="15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Your function must return a </a:t>
            </a:r>
            <a:r>
              <a:rPr lang="en" sz="1500" b="1">
                <a:solidFill>
                  <a:srgbClr val="000000"/>
                </a:solidFill>
              </a:rPr>
              <a:t>new </a:t>
            </a:r>
            <a:r>
              <a:rPr lang="en" sz="1500">
                <a:solidFill>
                  <a:srgbClr val="000000"/>
                </a:solidFill>
              </a:rPr>
              <a:t>linked list. </a:t>
            </a:r>
            <a:endParaRPr sz="1500" b="1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500"/>
          </a:p>
        </p:txBody>
      </p:sp>
      <p:sp>
        <p:nvSpPr>
          <p:cNvPr id="236" name="Google Shape;236;p38"/>
          <p:cNvSpPr txBox="1">
            <a:spLocks noGrp="1"/>
          </p:cNvSpPr>
          <p:nvPr>
            <p:ph type="body" idx="4294967295"/>
          </p:nvPr>
        </p:nvSpPr>
        <p:spPr>
          <a:xfrm>
            <a:off x="3097500" y="1051175"/>
            <a:ext cx="6046500" cy="381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def shuffle (lst): 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""" </a:t>
            </a:r>
            <a:endParaRPr sz="13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&gt;&gt;&gt; shuffle(Link(1, Link(2, Link(3, Link(4))))) </a:t>
            </a:r>
            <a:endParaRPr sz="13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Link (2 , Link (1 , Link (4 , Link (3)))) </a:t>
            </a:r>
            <a:endParaRPr sz="13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&gt;&gt;&gt; l = Link (‘s’, Link (‘c’, Link (1 , Link (6 , Link (‘a’)))))</a:t>
            </a:r>
            <a:endParaRPr sz="13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&gt;&gt;&gt; shuffle(l) </a:t>
            </a:r>
            <a:endParaRPr sz="13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Link (‘c’, Link (‘s’, Link (6 , Link (1 , Link (‘a’))))) </a:t>
            </a:r>
            <a:endParaRPr sz="13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&gt;&gt;&gt; l</a:t>
            </a:r>
            <a:endParaRPr sz="13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Link (‘s’, Link (‘c’, Link (1 , Link (6 , Link (‘a’)))))</a:t>
            </a:r>
            <a:endParaRPr sz="13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"""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400"/>
          </a:p>
        </p:txBody>
      </p:sp>
      <p:sp>
        <p:nvSpPr>
          <p:cNvPr id="237" name="Google Shape;237;p38"/>
          <p:cNvSpPr/>
          <p:nvPr/>
        </p:nvSpPr>
        <p:spPr>
          <a:xfrm>
            <a:off x="7611150" y="137850"/>
            <a:ext cx="1235250" cy="351000"/>
          </a:xfrm>
          <a:prstGeom prst="flowChartTerminator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Exam-level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3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9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Summer 2014 Final #8 without Mutation : Solution </a:t>
            </a:r>
            <a:endParaRPr/>
          </a:p>
        </p:txBody>
      </p:sp>
      <p:sp>
        <p:nvSpPr>
          <p:cNvPr id="243" name="Google Shape;243;p39"/>
          <p:cNvSpPr txBox="1"/>
          <p:nvPr/>
        </p:nvSpPr>
        <p:spPr>
          <a:xfrm>
            <a:off x="303300" y="1374075"/>
            <a:ext cx="7250400" cy="414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latin typeface="Roboto Mono"/>
                <a:ea typeface="Roboto Mono"/>
                <a:cs typeface="Roboto Mono"/>
                <a:sym typeface="Roboto Mono"/>
              </a:rPr>
              <a:t>def shuffle(lst): </a:t>
            </a:r>
            <a:endParaRPr sz="125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latin typeface="Roboto Mono"/>
                <a:ea typeface="Roboto Mono"/>
                <a:cs typeface="Roboto Mono"/>
                <a:sym typeface="Roboto Mono"/>
              </a:rPr>
              <a:t>""" </a:t>
            </a:r>
            <a:endParaRPr sz="125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latin typeface="Roboto Mono"/>
                <a:ea typeface="Roboto Mono"/>
                <a:cs typeface="Roboto Mono"/>
                <a:sym typeface="Roboto Mono"/>
              </a:rPr>
              <a:t>&gt;&gt;&gt; shuffle(Link(1, Link(2, Link(3, Link(4))))) </a:t>
            </a:r>
            <a:endParaRPr sz="125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latin typeface="Roboto Mono"/>
                <a:ea typeface="Roboto Mono"/>
                <a:cs typeface="Roboto Mono"/>
                <a:sym typeface="Roboto Mono"/>
              </a:rPr>
              <a:t>Link (2 , Link (1 , Link (4 , Link (3)))) </a:t>
            </a:r>
            <a:endParaRPr sz="1250"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latin typeface="Roboto Mono"/>
                <a:ea typeface="Roboto Mono"/>
                <a:cs typeface="Roboto Mono"/>
                <a:sym typeface="Roboto Mono"/>
              </a:rPr>
              <a:t>&gt;&gt;&gt; l = Link (‘s’, Link (‘c’, Link (1 , Link (6 , Link (‘a’)))))</a:t>
            </a:r>
            <a:endParaRPr sz="1250"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latin typeface="Roboto Mono"/>
                <a:ea typeface="Roboto Mono"/>
                <a:cs typeface="Roboto Mono"/>
                <a:sym typeface="Roboto Mono"/>
              </a:rPr>
              <a:t>&gt;&gt;&gt; shuffle(l) </a:t>
            </a:r>
            <a:endParaRPr sz="1250"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latin typeface="Roboto Mono"/>
                <a:ea typeface="Roboto Mono"/>
                <a:cs typeface="Roboto Mono"/>
                <a:sym typeface="Roboto Mono"/>
              </a:rPr>
              <a:t>Link (‘c’, Link (‘s’, Link (6 , Link (1 , Link (‘a’))))) </a:t>
            </a:r>
            <a:endParaRPr sz="1250"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latin typeface="Roboto Mono"/>
                <a:ea typeface="Roboto Mono"/>
                <a:cs typeface="Roboto Mono"/>
                <a:sym typeface="Roboto Mono"/>
              </a:rPr>
              <a:t>&gt;&gt;&gt; l</a:t>
            </a:r>
            <a:endParaRPr sz="1250"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latin typeface="Roboto Mono"/>
                <a:ea typeface="Roboto Mono"/>
                <a:cs typeface="Roboto Mono"/>
                <a:sym typeface="Roboto Mono"/>
              </a:rPr>
              <a:t>Link (‘s’, Link (‘c’, Link (1 , Link (6 , Link (‘a’)))))</a:t>
            </a:r>
            <a:endParaRPr sz="1250"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latin typeface="Roboto Mono"/>
                <a:ea typeface="Roboto Mono"/>
                <a:cs typeface="Roboto Mono"/>
                <a:sym typeface="Roboto Mono"/>
              </a:rPr>
              <a:t>"""</a:t>
            </a:r>
            <a:endParaRPr sz="1250"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1250">
              <a:solidFill>
                <a:srgbClr val="FF0000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50"/>
          </a:p>
        </p:txBody>
      </p:sp>
      <p:sp>
        <p:nvSpPr>
          <p:cNvPr id="244" name="Google Shape;244;p39"/>
          <p:cNvSpPr/>
          <p:nvPr/>
        </p:nvSpPr>
        <p:spPr>
          <a:xfrm>
            <a:off x="7611150" y="137850"/>
            <a:ext cx="1235250" cy="351000"/>
          </a:xfrm>
          <a:prstGeom prst="flowChartTerminator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Exam-level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0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Summer 2014 Final #8 without Mutation : Solution </a:t>
            </a:r>
            <a:endParaRPr/>
          </a:p>
        </p:txBody>
      </p:sp>
      <p:sp>
        <p:nvSpPr>
          <p:cNvPr id="250" name="Google Shape;250;p40"/>
          <p:cNvSpPr txBox="1"/>
          <p:nvPr/>
        </p:nvSpPr>
        <p:spPr>
          <a:xfrm>
            <a:off x="303300" y="1417825"/>
            <a:ext cx="8115000" cy="414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latin typeface="Roboto Mono"/>
                <a:ea typeface="Roboto Mono"/>
                <a:cs typeface="Roboto Mono"/>
                <a:sym typeface="Roboto Mono"/>
              </a:rPr>
              <a:t>def shuffle(lst): </a:t>
            </a:r>
            <a:endParaRPr sz="125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latin typeface="Roboto Mono"/>
                <a:ea typeface="Roboto Mono"/>
                <a:cs typeface="Roboto Mono"/>
                <a:sym typeface="Roboto Mono"/>
              </a:rPr>
              <a:t>""" </a:t>
            </a:r>
            <a:endParaRPr sz="125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latin typeface="Roboto Mono"/>
                <a:ea typeface="Roboto Mono"/>
                <a:cs typeface="Roboto Mono"/>
                <a:sym typeface="Roboto Mono"/>
              </a:rPr>
              <a:t>&gt;&gt;&gt; shuffle(Link(1, Link(2, Link(3, Link(4))))) </a:t>
            </a:r>
            <a:endParaRPr sz="125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latin typeface="Roboto Mono"/>
                <a:ea typeface="Roboto Mono"/>
                <a:cs typeface="Roboto Mono"/>
                <a:sym typeface="Roboto Mono"/>
              </a:rPr>
              <a:t>Link (2 , Link (1 , Link (4 , Link (3)))) </a:t>
            </a:r>
            <a:endParaRPr sz="1250"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latin typeface="Roboto Mono"/>
                <a:ea typeface="Roboto Mono"/>
                <a:cs typeface="Roboto Mono"/>
                <a:sym typeface="Roboto Mono"/>
              </a:rPr>
              <a:t>&gt;&gt;&gt; l = Link (‘s’, Link (‘c’, Link (1 , Link (6 , Link (‘a’)))))</a:t>
            </a:r>
            <a:endParaRPr sz="1250"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latin typeface="Roboto Mono"/>
                <a:ea typeface="Roboto Mono"/>
                <a:cs typeface="Roboto Mono"/>
                <a:sym typeface="Roboto Mono"/>
              </a:rPr>
              <a:t>&gt;&gt;&gt; shuffle(l) </a:t>
            </a:r>
            <a:endParaRPr sz="1250"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latin typeface="Roboto Mono"/>
                <a:ea typeface="Roboto Mono"/>
                <a:cs typeface="Roboto Mono"/>
                <a:sym typeface="Roboto Mono"/>
              </a:rPr>
              <a:t>Link (‘c’, Link (‘s’, Link (6 , Link (1 , Link (‘a’))))) </a:t>
            </a:r>
            <a:endParaRPr sz="1250"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latin typeface="Roboto Mono"/>
                <a:ea typeface="Roboto Mono"/>
                <a:cs typeface="Roboto Mono"/>
                <a:sym typeface="Roboto Mono"/>
              </a:rPr>
              <a:t>&gt;&gt;&gt; l</a:t>
            </a:r>
            <a:endParaRPr sz="1250"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latin typeface="Roboto Mono"/>
                <a:ea typeface="Roboto Mono"/>
                <a:cs typeface="Roboto Mono"/>
                <a:sym typeface="Roboto Mono"/>
              </a:rPr>
              <a:t>Link (‘s’, Link (‘c’, Link (1 , Link (6 , Link (‘a’)))))</a:t>
            </a:r>
            <a:endParaRPr sz="1250"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latin typeface="Roboto Mono"/>
                <a:ea typeface="Roboto Mono"/>
                <a:cs typeface="Roboto Mono"/>
                <a:sym typeface="Roboto Mono"/>
              </a:rPr>
              <a:t>"""</a:t>
            </a:r>
            <a:endParaRPr sz="1250"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if  lst is Link.empty or lst.rest is Link.empty:</a:t>
            </a:r>
            <a:endParaRPr sz="1250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return  lst</a:t>
            </a:r>
            <a:endParaRPr sz="1250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new_head = Link(lst.rest.first)</a:t>
            </a:r>
            <a:endParaRPr sz="1250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new_tail = Link(lst.first, shuffle(lst.rest.rest))</a:t>
            </a:r>
            <a:endParaRPr sz="1250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new_head.rest = new_tail</a:t>
            </a:r>
            <a:endParaRPr sz="1250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return  new_head</a:t>
            </a:r>
            <a:endParaRPr sz="1250">
              <a:solidFill>
                <a:srgbClr val="FF0000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50"/>
          </a:p>
        </p:txBody>
      </p:sp>
      <p:sp>
        <p:nvSpPr>
          <p:cNvPr id="251" name="Google Shape;251;p40"/>
          <p:cNvSpPr/>
          <p:nvPr/>
        </p:nvSpPr>
        <p:spPr>
          <a:xfrm>
            <a:off x="7611150" y="137850"/>
            <a:ext cx="1235250" cy="351000"/>
          </a:xfrm>
          <a:prstGeom prst="flowChartTerminator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Exam-level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1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</a:pPr>
            <a:r>
              <a:rPr lang="en">
                <a:solidFill>
                  <a:srgbClr val="000000"/>
                </a:solidFill>
              </a:rPr>
              <a:t>Remove Duplicates</a:t>
            </a:r>
            <a:endParaRPr i="0" u="none" strike="noStrike" cap="none">
              <a:solidFill>
                <a:srgbClr val="000000"/>
              </a:solidFill>
            </a:endParaRPr>
          </a:p>
        </p:txBody>
      </p:sp>
      <p:pic>
        <p:nvPicPr>
          <p:cNvPr id="257" name="Google Shape;257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1400028"/>
            <a:ext cx="8520599" cy="2343445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41"/>
          <p:cNvSpPr/>
          <p:nvPr/>
        </p:nvSpPr>
        <p:spPr>
          <a:xfrm>
            <a:off x="7611150" y="137850"/>
            <a:ext cx="1235250" cy="351000"/>
          </a:xfrm>
          <a:prstGeom prst="flowChartTerminator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Exam-level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2"/>
          <p:cNvSpPr txBox="1">
            <a:spLocks noGrp="1"/>
          </p:cNvSpPr>
          <p:nvPr>
            <p:ph type="body" idx="4294967295"/>
          </p:nvPr>
        </p:nvSpPr>
        <p:spPr>
          <a:xfrm>
            <a:off x="311700" y="1239950"/>
            <a:ext cx="8520600" cy="41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None/>
            </a:pPr>
            <a:r>
              <a:rPr lang="en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def remove_duplicate(lst): </a:t>
            </a:r>
            <a:endParaRPr b="0" i="0" u="none" strike="noStrike" cap="non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None/>
            </a:pPr>
            <a:r>
              <a:rPr lang="en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   while (_______________________________________________):</a:t>
            </a:r>
            <a:endParaRPr b="0" i="0" u="none" strike="noStrike" cap="non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None/>
            </a:pPr>
            <a:r>
              <a:rPr lang="en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       temp = lst</a:t>
            </a:r>
            <a:endParaRPr b="0" i="0" u="none" strike="noStrike" cap="non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None/>
            </a:pPr>
            <a:r>
              <a:rPr lang="en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       while (temp.rest is not Link.empty):</a:t>
            </a:r>
            <a:endParaRPr b="0" i="0" u="none" strike="noStrike" cap="non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None/>
            </a:pPr>
            <a:r>
              <a:rPr lang="en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           if (temp.rest.first == __________________):</a:t>
            </a:r>
            <a:endParaRPr b="0" i="0" u="none" strike="noStrike" cap="non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None/>
            </a:pPr>
            <a:r>
              <a:rPr lang="en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               next = __________________</a:t>
            </a:r>
            <a:endParaRPr b="0" i="0" u="none" strike="noStrike" cap="non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None/>
            </a:pPr>
            <a:r>
              <a:rPr lang="en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               temp.rest = _______________</a:t>
            </a:r>
            <a:endParaRPr b="0" i="0" u="none" strike="noStrike" cap="non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None/>
            </a:pPr>
            <a:r>
              <a:rPr lang="en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           else:</a:t>
            </a:r>
            <a:endParaRPr b="0" i="0" u="none" strike="noStrike" cap="non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None/>
            </a:pPr>
            <a:r>
              <a:rPr lang="en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               temp = _________________</a:t>
            </a:r>
            <a:endParaRPr b="0" i="0" u="none" strike="noStrike" cap="non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None/>
            </a:pPr>
            <a:r>
              <a:rPr lang="en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       lst = _________________</a:t>
            </a:r>
            <a:endParaRPr b="0" i="0" u="none" strike="noStrike" cap="non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"/>
              </a:spcBef>
              <a:spcAft>
                <a:spcPts val="100"/>
              </a:spcAft>
              <a:buClr>
                <a:schemeClr val="dk2"/>
              </a:buClr>
              <a:buSzPts val="1800"/>
              <a:buFont typeface="Open Sans"/>
              <a:buNone/>
            </a:pPr>
            <a:endParaRPr b="0" i="0" u="none" strike="noStrike" cap="non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4" name="Google Shape;264;p42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</a:pPr>
            <a:r>
              <a:rPr lang="en">
                <a:solidFill>
                  <a:srgbClr val="000000"/>
                </a:solidFill>
              </a:rPr>
              <a:t>Remove Duplicates: Solution</a:t>
            </a:r>
            <a:endParaRPr i="0" u="none" strike="noStrike" cap="none">
              <a:solidFill>
                <a:srgbClr val="000000"/>
              </a:solidFill>
            </a:endParaRPr>
          </a:p>
        </p:txBody>
      </p:sp>
      <p:sp>
        <p:nvSpPr>
          <p:cNvPr id="265" name="Google Shape;265;p42"/>
          <p:cNvSpPr/>
          <p:nvPr/>
        </p:nvSpPr>
        <p:spPr>
          <a:xfrm>
            <a:off x="7611150" y="137850"/>
            <a:ext cx="1235250" cy="351000"/>
          </a:xfrm>
          <a:prstGeom prst="flowChartTerminator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Exam-level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3"/>
          <p:cNvSpPr txBox="1">
            <a:spLocks noGrp="1"/>
          </p:cNvSpPr>
          <p:nvPr>
            <p:ph type="body" idx="4294967295"/>
          </p:nvPr>
        </p:nvSpPr>
        <p:spPr>
          <a:xfrm>
            <a:off x="303300" y="1247250"/>
            <a:ext cx="8520600" cy="41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None/>
            </a:pPr>
            <a:r>
              <a:rPr lang="en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def remove_duplicate(lst): </a:t>
            </a:r>
            <a:endParaRPr b="0" i="0" u="none" strike="noStrike" cap="non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None/>
            </a:pPr>
            <a:r>
              <a:rPr lang="en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   while (</a:t>
            </a:r>
            <a:r>
              <a:rPr lang="en" b="0" i="0" u="none" strike="noStrike" cap="none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lst is not Link.empty and lst.rest is not Link.empty</a:t>
            </a:r>
            <a:r>
              <a:rPr lang="en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):</a:t>
            </a:r>
            <a:endParaRPr b="0" i="0" u="none" strike="noStrike" cap="non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None/>
            </a:pPr>
            <a:r>
              <a:rPr lang="en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       temp = lst</a:t>
            </a:r>
            <a:endParaRPr b="0" i="0" u="none" strike="noStrike" cap="non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None/>
            </a:pPr>
            <a:r>
              <a:rPr lang="en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       while (temp.rest is not Link.empty):</a:t>
            </a:r>
            <a:endParaRPr b="0" i="0" u="none" strike="noStrike" cap="non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None/>
            </a:pPr>
            <a:r>
              <a:rPr lang="en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           if (temp.rest.first == </a:t>
            </a:r>
            <a:r>
              <a:rPr lang="en" b="0" i="0" u="none" strike="noStrike" cap="none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lst.first</a:t>
            </a:r>
            <a:r>
              <a:rPr lang="en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):</a:t>
            </a:r>
            <a:endParaRPr b="0" i="0" u="none" strike="noStrike" cap="non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None/>
            </a:pPr>
            <a:r>
              <a:rPr lang="en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               next = </a:t>
            </a:r>
            <a:r>
              <a:rPr lang="en" b="0" i="0" u="none" strike="noStrike" cap="none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temp.rest.rest</a:t>
            </a:r>
            <a:endParaRPr b="0" i="0" u="none" strike="noStrike" cap="none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None/>
            </a:pPr>
            <a:r>
              <a:rPr lang="en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               temp.rest = </a:t>
            </a:r>
            <a:r>
              <a:rPr lang="en" b="0" i="0" u="none" strike="noStrike" cap="none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next</a:t>
            </a:r>
            <a:endParaRPr b="0" i="0" u="none" strike="noStrike" cap="none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None/>
            </a:pPr>
            <a:r>
              <a:rPr lang="en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           else:</a:t>
            </a:r>
            <a:endParaRPr b="0" i="0" u="none" strike="noStrike" cap="non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None/>
            </a:pPr>
            <a:r>
              <a:rPr lang="en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               temp = </a:t>
            </a:r>
            <a:r>
              <a:rPr lang="en" b="0" i="0" u="none" strike="noStrike" cap="none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temp.rest</a:t>
            </a:r>
            <a:endParaRPr b="0" i="0" u="none" strike="noStrike" cap="none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None/>
            </a:pPr>
            <a:r>
              <a:rPr lang="en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       lst = </a:t>
            </a:r>
            <a:r>
              <a:rPr lang="en" b="0" i="0" u="none" strike="noStrike" cap="none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lst.rest</a:t>
            </a:r>
            <a:endParaRPr b="0" i="0" u="none" strike="noStrike" cap="none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"/>
              </a:spcBef>
              <a:spcAft>
                <a:spcPts val="100"/>
              </a:spcAft>
              <a:buClr>
                <a:schemeClr val="dk2"/>
              </a:buClr>
              <a:buSzPts val="1800"/>
              <a:buFont typeface="Open Sans"/>
              <a:buNone/>
            </a:pPr>
            <a:endParaRPr b="0" i="0" u="none" strike="noStrike" cap="non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1" name="Google Shape;271;p43"/>
          <p:cNvSpPr txBox="1"/>
          <p:nvPr/>
        </p:nvSpPr>
        <p:spPr>
          <a:xfrm>
            <a:off x="5179875" y="2589950"/>
            <a:ext cx="3390300" cy="18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3600" b="1" i="0" u="none" strike="noStrike" cap="none">
                <a:solidFill>
                  <a:srgbClr val="FF99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Python Tutor: </a:t>
            </a:r>
            <a:r>
              <a:rPr lang="en" sz="3600" b="1" i="0" u="sng" strike="noStrike" cap="none">
                <a:solidFill>
                  <a:srgbClr val="FF9900"/>
                </a:solidFill>
                <a:latin typeface="PT Sans Narrow"/>
                <a:ea typeface="PT Sans Narrow"/>
                <a:cs typeface="PT Sans Narrow"/>
                <a:sym typeface="PT Sans Narrow"/>
                <a:hlinkClick r:id="rId3"/>
              </a:rPr>
              <a:t>https://goo.gl/c56nT1</a:t>
            </a:r>
            <a:endParaRPr sz="1400" b="0" i="0" u="none" strike="noStrike" cap="none"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FF9900"/>
              </a:solidFill>
              <a:highlight>
                <a:srgbClr val="CFCFC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43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</a:pPr>
            <a:r>
              <a:rPr lang="en">
                <a:solidFill>
                  <a:srgbClr val="000000"/>
                </a:solidFill>
              </a:rPr>
              <a:t>Remove Duplicates: Solution</a:t>
            </a:r>
            <a:endParaRPr i="0" u="none" strike="noStrike" cap="none">
              <a:solidFill>
                <a:srgbClr val="000000"/>
              </a:solidFill>
            </a:endParaRPr>
          </a:p>
        </p:txBody>
      </p:sp>
      <p:sp>
        <p:nvSpPr>
          <p:cNvPr id="273" name="Google Shape;273;p43"/>
          <p:cNvSpPr/>
          <p:nvPr/>
        </p:nvSpPr>
        <p:spPr>
          <a:xfrm>
            <a:off x="7611150" y="137850"/>
            <a:ext cx="1235250" cy="351000"/>
          </a:xfrm>
          <a:prstGeom prst="flowChartTerminator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Exam-level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6"/>
          <p:cNvSpPr txBox="1">
            <a:spLocks noGrp="1"/>
          </p:cNvSpPr>
          <p:nvPr>
            <p:ph type="title"/>
          </p:nvPr>
        </p:nvSpPr>
        <p:spPr>
          <a:xfrm>
            <a:off x="283100" y="712150"/>
            <a:ext cx="6973500" cy="38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Slides:</a:t>
            </a:r>
            <a:endParaRPr sz="3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https://tinyurl.com/yxoh4ept</a:t>
            </a:r>
            <a:endParaRPr sz="36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4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Fall 2015 Midterm 2 Q3c</a:t>
            </a:r>
            <a:endParaRPr/>
          </a:p>
        </p:txBody>
      </p:sp>
      <p:pic>
        <p:nvPicPr>
          <p:cNvPr id="279" name="Google Shape;279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03575"/>
            <a:ext cx="8829030" cy="3787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" name="Google Shape;284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1675" y="126184"/>
            <a:ext cx="7460651" cy="48911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9" name="Google Shape;289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8563" y="152400"/>
            <a:ext cx="5826885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7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Tips and Tricks</a:t>
            </a:r>
            <a:endParaRPr/>
          </a:p>
        </p:txBody>
      </p:sp>
      <p:sp>
        <p:nvSpPr>
          <p:cNvPr id="295" name="Google Shape;295;p47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2 main ways of building a new linked list: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Starting off with lnk = Link.empty and constantly updating lnk                    lnk = Link(&lt;some value&gt;, lnk)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Recursively building your linked list                                                                                Link(&lt;some value&gt;, &lt;recursive call&gt;)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You’ll usually need this line: lnk = lnk.rest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7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Linked List Class</a:t>
            </a:r>
            <a:endParaRPr/>
          </a:p>
        </p:txBody>
      </p:sp>
      <p:sp>
        <p:nvSpPr>
          <p:cNvPr id="129" name="Google Shape;129;p27"/>
          <p:cNvSpPr txBox="1">
            <a:spLocks noGrp="1"/>
          </p:cNvSpPr>
          <p:nvPr>
            <p:ph type="body" idx="1"/>
          </p:nvPr>
        </p:nvSpPr>
        <p:spPr>
          <a:xfrm>
            <a:off x="127475" y="1216650"/>
            <a:ext cx="7259100" cy="2710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en" sz="1400" b="1">
                <a:solidFill>
                  <a:srgbClr val="8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Link:</a:t>
            </a:r>
            <a:br>
              <a:rPr lang="en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empty = ()</a:t>
            </a:r>
            <a:br>
              <a:rPr lang="en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 b="1">
                <a:solidFill>
                  <a:srgbClr val="800000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br>
              <a:rPr lang="en" sz="1400" b="1">
                <a:solidFill>
                  <a:srgbClr val="80000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 b="1">
                <a:solidFill>
                  <a:srgbClr val="800000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400" b="1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def</a:t>
            </a:r>
            <a:r>
              <a:rPr lang="en" sz="1400" b="1">
                <a:solidFill>
                  <a:srgbClr val="8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__init__(self, first, rest=empty):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400" b="1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assert</a:t>
            </a:r>
            <a:r>
              <a:rPr lang="en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rest </a:t>
            </a:r>
            <a:r>
              <a:rPr lang="en" sz="1400" b="1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is</a:t>
            </a:r>
            <a:r>
              <a:rPr lang="en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Link.empty </a:t>
            </a:r>
            <a:r>
              <a:rPr lang="en" sz="1400" b="1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or</a:t>
            </a:r>
            <a:r>
              <a:rPr lang="en" sz="140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 b="1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isinstance</a:t>
            </a:r>
            <a:r>
              <a:rPr lang="en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(rest, Link)</a:t>
            </a:r>
            <a:br>
              <a:rPr lang="en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self.first = first</a:t>
            </a:r>
            <a:br>
              <a:rPr lang="en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self.rest = rest</a:t>
            </a:r>
            <a:br>
              <a:rPr lang="en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br>
              <a:rPr lang="en" sz="1400" b="1">
                <a:solidFill>
                  <a:srgbClr val="80000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400" b="1">
              <a:solidFill>
                <a:srgbClr val="8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30" name="Google Shape;130;p27"/>
          <p:cNvSpPr txBox="1"/>
          <p:nvPr/>
        </p:nvSpPr>
        <p:spPr>
          <a:xfrm>
            <a:off x="5364125" y="2571750"/>
            <a:ext cx="3271500" cy="20379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Linked lists as classes allow for easy mutability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Can access attributes with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lst.first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lst.rest 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Link.empty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600">
                <a:latin typeface="Roboto"/>
                <a:ea typeface="Roboto"/>
                <a:cs typeface="Roboto"/>
                <a:sym typeface="Roboto"/>
              </a:rPr>
              <a:t>for empty lists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8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Linked List Class cont.</a:t>
            </a:r>
            <a:endParaRPr/>
          </a:p>
        </p:txBody>
      </p:sp>
      <p:sp>
        <p:nvSpPr>
          <p:cNvPr id="136" name="Google Shape;136;p28"/>
          <p:cNvSpPr txBox="1"/>
          <p:nvPr/>
        </p:nvSpPr>
        <p:spPr>
          <a:xfrm>
            <a:off x="224400" y="1211350"/>
            <a:ext cx="7666800" cy="31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def</a:t>
            </a:r>
            <a:r>
              <a:rPr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__repr__(self):</a:t>
            </a:r>
            <a:br>
              <a:rPr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en" b="1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self.rest:</a:t>
            </a:r>
            <a:endParaRPr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rest_str = “, “ + repr(self.rest)</a:t>
            </a:r>
            <a:br>
              <a:rPr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b="1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else:</a:t>
            </a:r>
            <a:endParaRPr b="1">
              <a:solidFill>
                <a:srgbClr val="8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rest_str = “”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'Link({0}, {1})'.format(repr(self.first), rest_str)</a:t>
            </a:r>
            <a:endParaRPr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def</a:t>
            </a:r>
            <a:r>
              <a:rPr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__str__(self):</a:t>
            </a:r>
            <a:endParaRPr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	string = “&lt;”</a:t>
            </a:r>
            <a:endParaRPr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en" b="1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self.rest </a:t>
            </a:r>
            <a:r>
              <a:rPr lang="en" b="1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is</a:t>
            </a:r>
            <a:r>
              <a:rPr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b="1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not</a:t>
            </a:r>
            <a:r>
              <a:rPr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Link.empty:</a:t>
            </a:r>
            <a:endParaRPr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		String += </a:t>
            </a:r>
            <a:r>
              <a:rPr lang="en" b="1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str</a:t>
            </a:r>
            <a:r>
              <a:rPr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(self.first) + “ “</a:t>
            </a:r>
            <a:endParaRPr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		Self = self.rest</a:t>
            </a:r>
            <a:endParaRPr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en" b="1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string + </a:t>
            </a:r>
            <a:r>
              <a:rPr lang="en" b="1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str</a:t>
            </a:r>
            <a:r>
              <a:rPr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(self.first) + “&gt;”</a:t>
            </a:r>
            <a:endParaRPr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9"/>
          <p:cNvSpPr txBox="1">
            <a:spLocks noGrp="1"/>
          </p:cNvSpPr>
          <p:nvPr>
            <p:ph type="title"/>
          </p:nvPr>
        </p:nvSpPr>
        <p:spPr>
          <a:xfrm>
            <a:off x="471900" y="4339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Box and Pointer (taken from summer Lecture 9)</a:t>
            </a:r>
            <a:endParaRPr sz="2400"/>
          </a:p>
        </p:txBody>
      </p:sp>
      <p:sp>
        <p:nvSpPr>
          <p:cNvPr id="142" name="Google Shape;142;p29"/>
          <p:cNvSpPr txBox="1"/>
          <p:nvPr/>
        </p:nvSpPr>
        <p:spPr>
          <a:xfrm>
            <a:off x="1960650" y="1350663"/>
            <a:ext cx="5222700" cy="3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 Link(1, Link(2, Link(3)))</a:t>
            </a:r>
            <a:br>
              <a:rPr lang="en" sz="1800">
                <a:latin typeface="Roboto Mono"/>
                <a:ea typeface="Roboto Mono"/>
                <a:cs typeface="Roboto Mono"/>
                <a:sym typeface="Roboto Mono"/>
              </a:rPr>
            </a:br>
            <a:endParaRPr sz="1800"/>
          </a:p>
        </p:txBody>
      </p:sp>
      <p:grpSp>
        <p:nvGrpSpPr>
          <p:cNvPr id="143" name="Google Shape;143;p29"/>
          <p:cNvGrpSpPr/>
          <p:nvPr/>
        </p:nvGrpSpPr>
        <p:grpSpPr>
          <a:xfrm>
            <a:off x="1726495" y="1998363"/>
            <a:ext cx="5691010" cy="2201821"/>
            <a:chOff x="1430800" y="1998363"/>
            <a:chExt cx="5691010" cy="2201821"/>
          </a:xfrm>
        </p:grpSpPr>
        <p:grpSp>
          <p:nvGrpSpPr>
            <p:cNvPr id="144" name="Google Shape;144;p29"/>
            <p:cNvGrpSpPr/>
            <p:nvPr/>
          </p:nvGrpSpPr>
          <p:grpSpPr>
            <a:xfrm>
              <a:off x="2915751" y="2894110"/>
              <a:ext cx="901973" cy="464574"/>
              <a:chOff x="1052550" y="4062975"/>
              <a:chExt cx="868200" cy="434100"/>
            </a:xfrm>
          </p:grpSpPr>
          <p:sp>
            <p:nvSpPr>
              <p:cNvPr id="145" name="Google Shape;145;p29"/>
              <p:cNvSpPr/>
              <p:nvPr/>
            </p:nvSpPr>
            <p:spPr>
              <a:xfrm>
                <a:off x="1052550" y="4062975"/>
                <a:ext cx="434100" cy="434100"/>
              </a:xfrm>
              <a:prstGeom prst="rect">
                <a:avLst/>
              </a:prstGeom>
              <a:noFill/>
              <a:ln w="19050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>
                    <a:latin typeface="Roboto Mono"/>
                    <a:ea typeface="Roboto Mono"/>
                    <a:cs typeface="Roboto Mono"/>
                    <a:sym typeface="Roboto Mono"/>
                  </a:rPr>
                  <a:t>1</a:t>
                </a:r>
                <a:endParaRPr sz="1600">
                  <a:latin typeface="Roboto Mono"/>
                  <a:ea typeface="Roboto Mono"/>
                  <a:cs typeface="Roboto Mono"/>
                  <a:sym typeface="Roboto Mono"/>
                </a:endParaRPr>
              </a:p>
            </p:txBody>
          </p:sp>
          <p:sp>
            <p:nvSpPr>
              <p:cNvPr id="146" name="Google Shape;146;p29"/>
              <p:cNvSpPr/>
              <p:nvPr/>
            </p:nvSpPr>
            <p:spPr>
              <a:xfrm>
                <a:off x="1486650" y="4062975"/>
                <a:ext cx="434100" cy="434100"/>
              </a:xfrm>
              <a:prstGeom prst="rect">
                <a:avLst/>
              </a:prstGeom>
              <a:noFill/>
              <a:ln w="19050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latin typeface="Roboto Mono"/>
                  <a:ea typeface="Roboto Mono"/>
                  <a:cs typeface="Roboto Mono"/>
                  <a:sym typeface="Roboto Mono"/>
                </a:endParaRPr>
              </a:p>
            </p:txBody>
          </p:sp>
        </p:grpSp>
        <p:cxnSp>
          <p:nvCxnSpPr>
            <p:cNvPr id="147" name="Google Shape;147;p29"/>
            <p:cNvCxnSpPr>
              <a:endCxn id="148" idx="1"/>
            </p:cNvCxnSpPr>
            <p:nvPr/>
          </p:nvCxnSpPr>
          <p:spPr>
            <a:xfrm>
              <a:off x="3580223" y="3126397"/>
              <a:ext cx="688500" cy="0"/>
            </a:xfrm>
            <a:prstGeom prst="straightConnector1">
              <a:avLst/>
            </a:prstGeom>
            <a:noFill/>
            <a:ln w="19050" cap="flat" cmpd="sng">
              <a:solidFill>
                <a:srgbClr val="595959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sp>
          <p:nvSpPr>
            <p:cNvPr id="149" name="Google Shape;149;p29"/>
            <p:cNvSpPr/>
            <p:nvPr/>
          </p:nvSpPr>
          <p:spPr>
            <a:xfrm>
              <a:off x="2970435" y="2939148"/>
              <a:ext cx="329400" cy="374700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rgbClr val="4A86E8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9"/>
            <p:cNvSpPr/>
            <p:nvPr/>
          </p:nvSpPr>
          <p:spPr>
            <a:xfrm>
              <a:off x="4178550" y="2779975"/>
              <a:ext cx="2535000" cy="694200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rgbClr val="FFAB40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9"/>
            <p:cNvSpPr/>
            <p:nvPr/>
          </p:nvSpPr>
          <p:spPr>
            <a:xfrm>
              <a:off x="4472210" y="3642016"/>
              <a:ext cx="2649600" cy="446100"/>
            </a:xfrm>
            <a:prstGeom prst="wedgeRoundRectCallout">
              <a:avLst>
                <a:gd name="adj1" fmla="val 21067"/>
                <a:gd name="adj2" fmla="val -70871"/>
                <a:gd name="adj3" fmla="val 0"/>
              </a:avLst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empty</a:t>
              </a:r>
              <a:r>
                <a:rPr lang="en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terminates the list</a:t>
              </a:r>
              <a:endPara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2" name="Google Shape;152;p29"/>
            <p:cNvSpPr/>
            <p:nvPr/>
          </p:nvSpPr>
          <p:spPr>
            <a:xfrm>
              <a:off x="1669994" y="3529984"/>
              <a:ext cx="2077800" cy="670200"/>
            </a:xfrm>
            <a:prstGeom prst="wedgeRoundRectCallout">
              <a:avLst>
                <a:gd name="adj1" fmla="val 21067"/>
                <a:gd name="adj2" fmla="val -70871"/>
                <a:gd name="adj3" fmla="val 0"/>
              </a:avLst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Value of the </a:t>
              </a:r>
              <a:r>
                <a:rPr lang="en" sz="1600">
                  <a:solidFill>
                    <a:srgbClr val="FFFFFF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first</a:t>
              </a:r>
              <a:r>
                <a:rPr lang="en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is the number 1</a:t>
              </a:r>
              <a:endPara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3" name="Google Shape;153;p29"/>
            <p:cNvSpPr/>
            <p:nvPr/>
          </p:nvSpPr>
          <p:spPr>
            <a:xfrm>
              <a:off x="1430800" y="1998363"/>
              <a:ext cx="3041400" cy="670200"/>
            </a:xfrm>
            <a:prstGeom prst="wedgeRoundRectCallout">
              <a:avLst>
                <a:gd name="adj1" fmla="val 21067"/>
                <a:gd name="adj2" fmla="val 82859"/>
                <a:gd name="adj3" fmla="val 0"/>
              </a:avLst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Value of the </a:t>
              </a:r>
              <a:r>
                <a:rPr lang="en" sz="1600">
                  <a:solidFill>
                    <a:srgbClr val="FFFFFF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rest</a:t>
              </a:r>
              <a:r>
                <a:rPr lang="en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is an </a:t>
              </a:r>
              <a:r>
                <a:rPr lang="en" sz="1600" b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arrow</a:t>
              </a:r>
              <a:r>
                <a:rPr lang="en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(</a:t>
              </a:r>
              <a:r>
                <a:rPr lang="en" sz="1600" b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pointer</a:t>
              </a:r>
              <a:r>
                <a:rPr lang="en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) to another </a:t>
              </a:r>
              <a:r>
                <a:rPr lang="en" sz="1600" b="1">
                  <a:solidFill>
                    <a:srgbClr val="FFFFFF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link</a:t>
              </a:r>
              <a:endParaRPr sz="1600" b="1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grpSp>
          <p:nvGrpSpPr>
            <p:cNvPr id="154" name="Google Shape;154;p29"/>
            <p:cNvGrpSpPr/>
            <p:nvPr/>
          </p:nvGrpSpPr>
          <p:grpSpPr>
            <a:xfrm>
              <a:off x="4268723" y="2894110"/>
              <a:ext cx="901973" cy="464574"/>
              <a:chOff x="1052550" y="4062975"/>
              <a:chExt cx="868200" cy="434100"/>
            </a:xfrm>
          </p:grpSpPr>
          <p:sp>
            <p:nvSpPr>
              <p:cNvPr id="148" name="Google Shape;148;p29"/>
              <p:cNvSpPr/>
              <p:nvPr/>
            </p:nvSpPr>
            <p:spPr>
              <a:xfrm>
                <a:off x="1052550" y="4062975"/>
                <a:ext cx="434100" cy="434100"/>
              </a:xfrm>
              <a:prstGeom prst="rect">
                <a:avLst/>
              </a:prstGeom>
              <a:noFill/>
              <a:ln w="19050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>
                    <a:latin typeface="Roboto Mono"/>
                    <a:ea typeface="Roboto Mono"/>
                    <a:cs typeface="Roboto Mono"/>
                    <a:sym typeface="Roboto Mono"/>
                  </a:rPr>
                  <a:t>2</a:t>
                </a:r>
                <a:endParaRPr sz="1600">
                  <a:latin typeface="Roboto Mono"/>
                  <a:ea typeface="Roboto Mono"/>
                  <a:cs typeface="Roboto Mono"/>
                  <a:sym typeface="Roboto Mono"/>
                </a:endParaRPr>
              </a:p>
            </p:txBody>
          </p:sp>
          <p:sp>
            <p:nvSpPr>
              <p:cNvPr id="155" name="Google Shape;155;p29"/>
              <p:cNvSpPr/>
              <p:nvPr/>
            </p:nvSpPr>
            <p:spPr>
              <a:xfrm>
                <a:off x="1486650" y="4062975"/>
                <a:ext cx="434100" cy="434100"/>
              </a:xfrm>
              <a:prstGeom prst="rect">
                <a:avLst/>
              </a:prstGeom>
              <a:noFill/>
              <a:ln w="19050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latin typeface="Roboto Mono"/>
                  <a:ea typeface="Roboto Mono"/>
                  <a:cs typeface="Roboto Mono"/>
                  <a:sym typeface="Roboto Mono"/>
                </a:endParaRPr>
              </a:p>
            </p:txBody>
          </p:sp>
        </p:grpSp>
        <p:sp>
          <p:nvSpPr>
            <p:cNvPr id="156" name="Google Shape;156;p29"/>
            <p:cNvSpPr/>
            <p:nvPr/>
          </p:nvSpPr>
          <p:spPr>
            <a:xfrm>
              <a:off x="3523809" y="3068163"/>
              <a:ext cx="709075" cy="301288"/>
            </a:xfrm>
            <a:custGeom>
              <a:avLst/>
              <a:gdLst/>
              <a:ahLst/>
              <a:cxnLst/>
              <a:rect l="l" t="t" r="r" b="b"/>
              <a:pathLst>
                <a:path w="27301" h="11261" extrusionOk="0">
                  <a:moveTo>
                    <a:pt x="0" y="0"/>
                  </a:moveTo>
                  <a:cubicBezTo>
                    <a:pt x="2303" y="1864"/>
                    <a:pt x="9265" y="10362"/>
                    <a:pt x="13815" y="11184"/>
                  </a:cubicBezTo>
                  <a:cubicBezTo>
                    <a:pt x="18365" y="12006"/>
                    <a:pt x="25053" y="5976"/>
                    <a:pt x="27301" y="4934"/>
                  </a:cubicBezTo>
                </a:path>
              </a:pathLst>
            </a:custGeom>
            <a:noFill/>
            <a:ln w="38100" cap="flat" cmpd="sng">
              <a:solidFill>
                <a:srgbClr val="FFAB40"/>
              </a:solidFill>
              <a:prstDash val="solid"/>
              <a:round/>
              <a:headEnd type="oval" w="med" len="med"/>
              <a:tailEnd type="stealth" w="med" len="med"/>
            </a:ln>
          </p:spPr>
        </p:sp>
        <p:grpSp>
          <p:nvGrpSpPr>
            <p:cNvPr id="157" name="Google Shape;157;p29"/>
            <p:cNvGrpSpPr/>
            <p:nvPr/>
          </p:nvGrpSpPr>
          <p:grpSpPr>
            <a:xfrm>
              <a:off x="5621695" y="2894110"/>
              <a:ext cx="901973" cy="464574"/>
              <a:chOff x="1052550" y="4062975"/>
              <a:chExt cx="868200" cy="434100"/>
            </a:xfrm>
          </p:grpSpPr>
          <p:sp>
            <p:nvSpPr>
              <p:cNvPr id="158" name="Google Shape;158;p29"/>
              <p:cNvSpPr/>
              <p:nvPr/>
            </p:nvSpPr>
            <p:spPr>
              <a:xfrm>
                <a:off x="1052550" y="4062975"/>
                <a:ext cx="434100" cy="434100"/>
              </a:xfrm>
              <a:prstGeom prst="rect">
                <a:avLst/>
              </a:prstGeom>
              <a:noFill/>
              <a:ln w="19050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>
                    <a:latin typeface="Roboto Mono"/>
                    <a:ea typeface="Roboto Mono"/>
                    <a:cs typeface="Roboto Mono"/>
                    <a:sym typeface="Roboto Mono"/>
                  </a:rPr>
                  <a:t>3</a:t>
                </a:r>
                <a:endParaRPr sz="1600">
                  <a:latin typeface="Roboto Mono"/>
                  <a:ea typeface="Roboto Mono"/>
                  <a:cs typeface="Roboto Mono"/>
                  <a:sym typeface="Roboto Mono"/>
                </a:endParaRPr>
              </a:p>
            </p:txBody>
          </p:sp>
          <p:sp>
            <p:nvSpPr>
              <p:cNvPr id="159" name="Google Shape;159;p29"/>
              <p:cNvSpPr/>
              <p:nvPr/>
            </p:nvSpPr>
            <p:spPr>
              <a:xfrm>
                <a:off x="1486650" y="4062975"/>
                <a:ext cx="434100" cy="434100"/>
              </a:xfrm>
              <a:prstGeom prst="rect">
                <a:avLst/>
              </a:prstGeom>
              <a:noFill/>
              <a:ln w="19050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latin typeface="Roboto Mono"/>
                  <a:ea typeface="Roboto Mono"/>
                  <a:cs typeface="Roboto Mono"/>
                  <a:sym typeface="Roboto Mono"/>
                </a:endParaRPr>
              </a:p>
            </p:txBody>
          </p:sp>
        </p:grpSp>
        <p:cxnSp>
          <p:nvCxnSpPr>
            <p:cNvPr id="160" name="Google Shape;160;p29"/>
            <p:cNvCxnSpPr>
              <a:endCxn id="158" idx="1"/>
            </p:cNvCxnSpPr>
            <p:nvPr/>
          </p:nvCxnSpPr>
          <p:spPr>
            <a:xfrm>
              <a:off x="4933195" y="3126397"/>
              <a:ext cx="688500" cy="0"/>
            </a:xfrm>
            <a:prstGeom prst="straightConnector1">
              <a:avLst/>
            </a:prstGeom>
            <a:noFill/>
            <a:ln w="19050" cap="flat" cmpd="sng">
              <a:solidFill>
                <a:srgbClr val="595959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cxnSp>
          <p:nvCxnSpPr>
            <p:cNvPr id="161" name="Google Shape;161;p29"/>
            <p:cNvCxnSpPr/>
            <p:nvPr/>
          </p:nvCxnSpPr>
          <p:spPr>
            <a:xfrm>
              <a:off x="6078775" y="2901388"/>
              <a:ext cx="444900" cy="45000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0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aleway"/>
                <a:ea typeface="Raleway"/>
                <a:cs typeface="Raleway"/>
                <a:sym typeface="Raleway"/>
              </a:rPr>
              <a:t>Warm up!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67" name="Google Shape;167;p30"/>
          <p:cNvSpPr txBox="1">
            <a:spLocks noGrp="1"/>
          </p:cNvSpPr>
          <p:nvPr>
            <p:ph type="body" idx="4294967295"/>
          </p:nvPr>
        </p:nvSpPr>
        <p:spPr>
          <a:xfrm>
            <a:off x="303312" y="1070551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Draw the resulting linked list!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x = Link(1, Link(2))</a:t>
            </a:r>
            <a:br>
              <a:rPr lang="en"/>
            </a:br>
            <a:r>
              <a:rPr lang="en"/>
              <a:t>y = Link(3)</a:t>
            </a:r>
            <a:br>
              <a:rPr lang="en"/>
            </a:br>
            <a:r>
              <a:rPr lang="en"/>
              <a:t>z = x.rest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y.rest = x</a:t>
            </a:r>
            <a:br>
              <a:rPr lang="en"/>
            </a:br>
            <a:r>
              <a:rPr lang="en"/>
              <a:t>x.rest = Link(x)</a:t>
            </a:r>
            <a:br>
              <a:rPr lang="en"/>
            </a:br>
            <a:r>
              <a:rPr lang="en"/>
              <a:t>y.rest.rest.rest = y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1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Linked List Diagram (Brian Hou’s Quiz 6)</a:t>
            </a:r>
            <a:endParaRPr/>
          </a:p>
        </p:txBody>
      </p:sp>
      <p:sp>
        <p:nvSpPr>
          <p:cNvPr id="173" name="Google Shape;173;p31"/>
          <p:cNvSpPr txBox="1"/>
          <p:nvPr/>
        </p:nvSpPr>
        <p:spPr>
          <a:xfrm>
            <a:off x="474775" y="1147950"/>
            <a:ext cx="42468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  <a:latin typeface="Roboto Mono"/>
                <a:ea typeface="Roboto Mono"/>
                <a:cs typeface="Roboto Mono"/>
                <a:sym typeface="Roboto Mono"/>
              </a:rPr>
              <a:t>Draw the box and pointer diagram for the given code:</a:t>
            </a:r>
            <a:endParaRPr>
              <a:solidFill>
                <a:srgbClr val="59595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  <a:latin typeface="Roboto Mono"/>
                <a:ea typeface="Roboto Mono"/>
                <a:cs typeface="Roboto Mono"/>
                <a:sym typeface="Roboto Mono"/>
              </a:rPr>
              <a:t>l = Link(0)</a:t>
            </a:r>
            <a:endParaRPr>
              <a:solidFill>
                <a:srgbClr val="59595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  <a:latin typeface="Roboto Mono"/>
                <a:ea typeface="Roboto Mono"/>
                <a:cs typeface="Roboto Mono"/>
                <a:sym typeface="Roboto Mono"/>
              </a:rPr>
              <a:t>for e in range(1, 3):</a:t>
            </a:r>
            <a:endParaRPr>
              <a:solidFill>
                <a:srgbClr val="59595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  <a:latin typeface="Roboto Mono"/>
                <a:ea typeface="Roboto Mono"/>
                <a:cs typeface="Roboto Mono"/>
                <a:sym typeface="Roboto Mono"/>
              </a:rPr>
              <a:t>l = Link(e, Link(l, l))</a:t>
            </a:r>
            <a:endParaRPr>
              <a:solidFill>
                <a:srgbClr val="59595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  <a:latin typeface="Roboto Mono"/>
                <a:ea typeface="Roboto Mono"/>
                <a:cs typeface="Roboto Mono"/>
                <a:sym typeface="Roboto Mono"/>
              </a:rPr>
              <a:t>l.rest.rest.rest = l.rest</a:t>
            </a:r>
            <a:endParaRPr>
              <a:solidFill>
                <a:srgbClr val="59595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>
              <a:solidFill>
                <a:srgbClr val="595959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2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Linked List Diagram (Brian Hou’s Quiz 6) Solutions</a:t>
            </a:r>
            <a:endParaRPr/>
          </a:p>
        </p:txBody>
      </p:sp>
      <p:sp>
        <p:nvSpPr>
          <p:cNvPr id="179" name="Google Shape;179;p32"/>
          <p:cNvSpPr txBox="1"/>
          <p:nvPr/>
        </p:nvSpPr>
        <p:spPr>
          <a:xfrm>
            <a:off x="474775" y="1186950"/>
            <a:ext cx="42468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  <a:latin typeface="Roboto Mono"/>
                <a:ea typeface="Roboto Mono"/>
                <a:cs typeface="Roboto Mono"/>
                <a:sym typeface="Roboto Mono"/>
              </a:rPr>
              <a:t>Draw the box and pointer diagram for the given code:</a:t>
            </a:r>
            <a:endParaRPr>
              <a:solidFill>
                <a:srgbClr val="59595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  <a:latin typeface="Roboto Mono"/>
                <a:ea typeface="Roboto Mono"/>
                <a:cs typeface="Roboto Mono"/>
                <a:sym typeface="Roboto Mono"/>
              </a:rPr>
              <a:t>l = Link(0)</a:t>
            </a:r>
            <a:endParaRPr>
              <a:solidFill>
                <a:srgbClr val="59595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  <a:latin typeface="Roboto Mono"/>
                <a:ea typeface="Roboto Mono"/>
                <a:cs typeface="Roboto Mono"/>
                <a:sym typeface="Roboto Mono"/>
              </a:rPr>
              <a:t>for e in range(1, 3):</a:t>
            </a:r>
            <a:endParaRPr>
              <a:solidFill>
                <a:srgbClr val="59595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  <a:latin typeface="Roboto Mono"/>
                <a:ea typeface="Roboto Mono"/>
                <a:cs typeface="Roboto Mono"/>
                <a:sym typeface="Roboto Mono"/>
              </a:rPr>
              <a:t>l = Link(e, Link(l, l))</a:t>
            </a:r>
            <a:endParaRPr>
              <a:solidFill>
                <a:srgbClr val="59595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  <a:latin typeface="Roboto Mono"/>
                <a:ea typeface="Roboto Mono"/>
                <a:cs typeface="Roboto Mono"/>
                <a:sym typeface="Roboto Mono"/>
              </a:rPr>
              <a:t>l.rest.rest.rest = l.rest</a:t>
            </a:r>
            <a:endParaRPr>
              <a:solidFill>
                <a:srgbClr val="59595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>
              <a:solidFill>
                <a:srgbClr val="595959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80" name="Google Shape;180;p32"/>
          <p:cNvSpPr/>
          <p:nvPr/>
        </p:nvSpPr>
        <p:spPr>
          <a:xfrm>
            <a:off x="5427400" y="1686000"/>
            <a:ext cx="561900" cy="4764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1" name="Google Shape;181;p32"/>
          <p:cNvSpPr/>
          <p:nvPr/>
        </p:nvSpPr>
        <p:spPr>
          <a:xfrm>
            <a:off x="5989300" y="1686000"/>
            <a:ext cx="561900" cy="4764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2" name="Google Shape;182;p32"/>
          <p:cNvSpPr/>
          <p:nvPr/>
        </p:nvSpPr>
        <p:spPr>
          <a:xfrm>
            <a:off x="6911500" y="2705825"/>
            <a:ext cx="561900" cy="4764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3" name="Google Shape;183;p32"/>
          <p:cNvSpPr/>
          <p:nvPr/>
        </p:nvSpPr>
        <p:spPr>
          <a:xfrm>
            <a:off x="7473400" y="2705825"/>
            <a:ext cx="561900" cy="4764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4" name="Google Shape;184;p32"/>
          <p:cNvSpPr/>
          <p:nvPr/>
        </p:nvSpPr>
        <p:spPr>
          <a:xfrm>
            <a:off x="5427400" y="2705825"/>
            <a:ext cx="561900" cy="4764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5" name="Google Shape;185;p32"/>
          <p:cNvSpPr/>
          <p:nvPr/>
        </p:nvSpPr>
        <p:spPr>
          <a:xfrm>
            <a:off x="5989300" y="2705825"/>
            <a:ext cx="561900" cy="4764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86" name="Google Shape;186;p32"/>
          <p:cNvCxnSpPr>
            <a:endCxn id="182" idx="1"/>
          </p:cNvCxnSpPr>
          <p:nvPr/>
        </p:nvCxnSpPr>
        <p:spPr>
          <a:xfrm rot="10800000" flipH="1">
            <a:off x="6365200" y="2944025"/>
            <a:ext cx="546300" cy="12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7" name="Google Shape;187;p32"/>
          <p:cNvCxnSpPr>
            <a:endCxn id="182" idx="1"/>
          </p:cNvCxnSpPr>
          <p:nvPr/>
        </p:nvCxnSpPr>
        <p:spPr>
          <a:xfrm>
            <a:off x="6242800" y="1912025"/>
            <a:ext cx="668700" cy="1032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8" name="Google Shape;188;p32"/>
          <p:cNvCxnSpPr>
            <a:endCxn id="180" idx="2"/>
          </p:cNvCxnSpPr>
          <p:nvPr/>
        </p:nvCxnSpPr>
        <p:spPr>
          <a:xfrm rot="10800000">
            <a:off x="5708350" y="2162400"/>
            <a:ext cx="1484100" cy="747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9" name="Google Shape;189;p32"/>
          <p:cNvCxnSpPr>
            <a:endCxn id="180" idx="2"/>
          </p:cNvCxnSpPr>
          <p:nvPr/>
        </p:nvCxnSpPr>
        <p:spPr>
          <a:xfrm rot="10800000">
            <a:off x="5708350" y="2162400"/>
            <a:ext cx="2083200" cy="805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90" name="Google Shape;190;p32"/>
          <p:cNvSpPr txBox="1"/>
          <p:nvPr/>
        </p:nvSpPr>
        <p:spPr>
          <a:xfrm>
            <a:off x="4721800" y="2782025"/>
            <a:ext cx="1081500" cy="2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l → 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3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Meha’s Linked List Problem</a:t>
            </a:r>
            <a:endParaRPr/>
          </a:p>
        </p:txBody>
      </p:sp>
      <p:sp>
        <p:nvSpPr>
          <p:cNvPr id="196" name="Google Shape;196;p33"/>
          <p:cNvSpPr/>
          <p:nvPr/>
        </p:nvSpPr>
        <p:spPr>
          <a:xfrm>
            <a:off x="7534950" y="137850"/>
            <a:ext cx="1235250" cy="351000"/>
          </a:xfrm>
          <a:prstGeom prst="flowChartTerminator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Warm-up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7" name="Google Shape;197;p33"/>
          <p:cNvSpPr txBox="1"/>
          <p:nvPr/>
        </p:nvSpPr>
        <p:spPr>
          <a:xfrm>
            <a:off x="303300" y="1051175"/>
            <a:ext cx="3710400" cy="36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Implement trim(s, index), where s is an instance of the Link class and index is a non-negative integer. The trim function mutates s so that all elements that occur after the index are removed. The trim function should also return a linked list of all of the removed elements. If the index exceeds the linked list, raise an IndexError. Your solution must use recursion; you may not use iteration.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					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You may NOT assume that get and len have been implemented.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33"/>
          <p:cNvSpPr txBox="1"/>
          <p:nvPr/>
        </p:nvSpPr>
        <p:spPr>
          <a:xfrm>
            <a:off x="4013700" y="738150"/>
            <a:ext cx="4940100" cy="36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5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latin typeface="Roboto Mono"/>
                <a:ea typeface="Roboto Mono"/>
                <a:cs typeface="Roboto Mono"/>
                <a:sym typeface="Roboto Mono"/>
              </a:rPr>
              <a:t>def trim(s, index):</a:t>
            </a:r>
            <a:endParaRPr sz="125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latin typeface="Roboto Mono"/>
                <a:ea typeface="Roboto Mono"/>
                <a:cs typeface="Roboto Mono"/>
                <a:sym typeface="Roboto Mono"/>
              </a:rPr>
              <a:t>"""	</a:t>
            </a:r>
            <a:endParaRPr sz="1250"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50"/>
              <a:buFont typeface="Roboto Mono"/>
              <a:buNone/>
            </a:pPr>
            <a:r>
              <a:rPr lang="en" sz="1250">
                <a:latin typeface="Roboto Mono"/>
                <a:ea typeface="Roboto Mono"/>
                <a:cs typeface="Roboto Mono"/>
                <a:sym typeface="Roboto Mono"/>
              </a:rPr>
              <a:t>&gt;&gt;&gt;  s1 = Link(1, Link(2, Link(3)))	</a:t>
            </a:r>
            <a:endParaRPr sz="1250"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50"/>
              <a:buFont typeface="Roboto Mono"/>
              <a:buNone/>
            </a:pPr>
            <a:r>
              <a:rPr lang="en" sz="1250">
                <a:latin typeface="Roboto Mono"/>
                <a:ea typeface="Roboto Mono"/>
                <a:cs typeface="Roboto Mono"/>
                <a:sym typeface="Roboto Mono"/>
              </a:rPr>
              <a:t>&gt;&gt;&gt;  trim(s1, 0) # Returns the trimmed part</a:t>
            </a:r>
            <a:endParaRPr sz="1250"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50"/>
              <a:buFont typeface="Roboto Mono"/>
              <a:buNone/>
            </a:pPr>
            <a:r>
              <a:rPr lang="en" sz="1250">
                <a:latin typeface="Roboto Mono"/>
                <a:ea typeface="Roboto Mono"/>
                <a:cs typeface="Roboto Mono"/>
                <a:sym typeface="Roboto Mono"/>
              </a:rPr>
              <a:t>Link(2, Link(3))</a:t>
            </a:r>
            <a:endParaRPr sz="1250"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50"/>
              <a:buFont typeface="Roboto Mono"/>
              <a:buNone/>
            </a:pPr>
            <a:r>
              <a:rPr lang="en" sz="1250">
                <a:latin typeface="Roboto Mono"/>
                <a:ea typeface="Roboto Mono"/>
                <a:cs typeface="Roboto Mono"/>
                <a:sym typeface="Roboto Mono"/>
              </a:rPr>
              <a:t>&gt;&gt;&gt; s1							</a:t>
            </a:r>
            <a:endParaRPr sz="1250"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50"/>
              <a:buFont typeface="Roboto Mono"/>
              <a:buNone/>
            </a:pPr>
            <a:r>
              <a:rPr lang="en" sz="1250">
                <a:latin typeface="Roboto Mono"/>
                <a:ea typeface="Roboto Mono"/>
                <a:cs typeface="Roboto Mono"/>
                <a:sym typeface="Roboto Mono"/>
              </a:rPr>
              <a:t>Link(1)							</a:t>
            </a:r>
            <a:endParaRPr sz="1250"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50"/>
              <a:buFont typeface="Roboto Mono"/>
              <a:buNone/>
            </a:pPr>
            <a:r>
              <a:rPr lang="en" sz="1250">
                <a:latin typeface="Roboto Mono"/>
                <a:ea typeface="Roboto Mono"/>
                <a:cs typeface="Roboto Mono"/>
                <a:sym typeface="Roboto Mono"/>
              </a:rPr>
              <a:t>&gt;&gt;&gt; s2 = Link(1, Link(2, Link(3)))</a:t>
            </a:r>
            <a:endParaRPr sz="1250"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50"/>
              <a:buFont typeface="Roboto Mono"/>
              <a:buNone/>
            </a:pPr>
            <a:r>
              <a:rPr lang="en" sz="1250">
                <a:latin typeface="Roboto Mono"/>
                <a:ea typeface="Roboto Mono"/>
                <a:cs typeface="Roboto Mono"/>
                <a:sym typeface="Roboto Mono"/>
              </a:rPr>
              <a:t>&gt;&gt;&gt; trim(s2, 2) == Link.empty # No elements after index 2</a:t>
            </a:r>
            <a:endParaRPr sz="1250"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50"/>
              <a:buFont typeface="Roboto Mono"/>
              <a:buNone/>
            </a:pPr>
            <a:r>
              <a:rPr lang="en" sz="1250"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endParaRPr sz="1250"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50"/>
              <a:buFont typeface="Roboto Mono"/>
              <a:buNone/>
            </a:pPr>
            <a:r>
              <a:rPr lang="en" sz="1250">
                <a:latin typeface="Roboto Mono"/>
                <a:ea typeface="Roboto Mono"/>
                <a:cs typeface="Roboto Mono"/>
                <a:sym typeface="Roboto Mono"/>
              </a:rPr>
              <a:t>&gt;&gt;&gt; s2</a:t>
            </a:r>
            <a:endParaRPr sz="1250"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50"/>
              <a:buFont typeface="Roboto Mono"/>
              <a:buNone/>
            </a:pPr>
            <a:r>
              <a:rPr lang="en" sz="1250">
                <a:latin typeface="Roboto Mono"/>
                <a:ea typeface="Roboto Mono"/>
                <a:cs typeface="Roboto Mono"/>
                <a:sym typeface="Roboto Mono"/>
              </a:rPr>
              <a:t>Link(1, Link(2, Link(3)))</a:t>
            </a:r>
            <a:endParaRPr sz="125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latin typeface="Roboto Mono"/>
                <a:ea typeface="Roboto Mono"/>
                <a:cs typeface="Roboto Mono"/>
                <a:sym typeface="Roboto Mono"/>
              </a:rPr>
              <a:t>&gt;&gt;&gt; s3 = Link(1, Link(2, Link(3)))</a:t>
            </a:r>
            <a:endParaRPr sz="125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latin typeface="Roboto Mono"/>
                <a:ea typeface="Roboto Mono"/>
                <a:cs typeface="Roboto Mono"/>
                <a:sym typeface="Roboto Mono"/>
              </a:rPr>
              <a:t>&gt;&gt;&gt; trim(s3, 3) # s3 has no index 3 </a:t>
            </a:r>
            <a:endParaRPr sz="125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latin typeface="Roboto Mono"/>
                <a:ea typeface="Roboto Mono"/>
                <a:cs typeface="Roboto Mono"/>
                <a:sym typeface="Roboto Mono"/>
              </a:rPr>
              <a:t>Traceback (most recent call last):		</a:t>
            </a:r>
            <a:endParaRPr sz="1250"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latin typeface="Roboto Mono"/>
                <a:ea typeface="Roboto Mono"/>
                <a:cs typeface="Roboto Mono"/>
                <a:sym typeface="Roboto Mono"/>
              </a:rPr>
              <a:t>... </a:t>
            </a:r>
            <a:endParaRPr sz="1250"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latin typeface="Roboto Mono"/>
                <a:ea typeface="Roboto Mono"/>
                <a:cs typeface="Roboto Mono"/>
                <a:sym typeface="Roboto Mono"/>
              </a:rPr>
              <a:t>IndexError </a:t>
            </a:r>
            <a:endParaRPr sz="125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latin typeface="Roboto Mono"/>
                <a:ea typeface="Roboto Mono"/>
                <a:cs typeface="Roboto Mono"/>
                <a:sym typeface="Roboto Mono"/>
              </a:rPr>
              <a:t>"""</a:t>
            </a:r>
            <a:endParaRPr sz="125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3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1564</Words>
  <Application>Microsoft Macintosh PowerPoint</Application>
  <PresentationFormat>Presentación en pantalla (16:9)</PresentationFormat>
  <Paragraphs>259</Paragraphs>
  <Slides>23</Slides>
  <Notes>23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23</vt:i4>
      </vt:variant>
    </vt:vector>
  </HeadingPairs>
  <TitlesOfParts>
    <vt:vector size="33" baseType="lpstr">
      <vt:lpstr>Raleway</vt:lpstr>
      <vt:lpstr>Open Sans</vt:lpstr>
      <vt:lpstr>Lato</vt:lpstr>
      <vt:lpstr>PT Sans Narrow</vt:lpstr>
      <vt:lpstr>Roboto Mono</vt:lpstr>
      <vt:lpstr>Arial</vt:lpstr>
      <vt:lpstr>Consolas</vt:lpstr>
      <vt:lpstr>Roboto</vt:lpstr>
      <vt:lpstr>Simple Light</vt:lpstr>
      <vt:lpstr>Swiss</vt:lpstr>
      <vt:lpstr>Linked Lists </vt:lpstr>
      <vt:lpstr>Slides: https://tinyurl.com/yxoh4ept</vt:lpstr>
      <vt:lpstr>Linked List Class</vt:lpstr>
      <vt:lpstr>Linked List Class cont.</vt:lpstr>
      <vt:lpstr>Box and Pointer (taken from summer Lecture 9)</vt:lpstr>
      <vt:lpstr>Warm up!</vt:lpstr>
      <vt:lpstr>Linked List Diagram (Brian Hou’s Quiz 6)</vt:lpstr>
      <vt:lpstr>Linked List Diagram (Brian Hou’s Quiz 6) Solutions</vt:lpstr>
      <vt:lpstr>Meha’s Linked List Problem</vt:lpstr>
      <vt:lpstr>Meha’s Linked List Problem : Solution</vt:lpstr>
      <vt:lpstr>Summer 2014 Final #8</vt:lpstr>
      <vt:lpstr>Summer 2014 Final #8 : Solution </vt:lpstr>
      <vt:lpstr>Summer 2014 Final #8 : Solution </vt:lpstr>
      <vt:lpstr>Summer 2014 Final #8 without Mutation</vt:lpstr>
      <vt:lpstr>Summer 2014 Final #8 without Mutation : Solution </vt:lpstr>
      <vt:lpstr>Summer 2014 Final #8 without Mutation : Solution </vt:lpstr>
      <vt:lpstr>Remove Duplicates</vt:lpstr>
      <vt:lpstr>Remove Duplicates: Solution</vt:lpstr>
      <vt:lpstr>Remove Duplicates: Solution</vt:lpstr>
      <vt:lpstr>Fall 2015 Midterm 2 Q3c</vt:lpstr>
      <vt:lpstr>Presentación de PowerPoint</vt:lpstr>
      <vt:lpstr>Presentación de PowerPoint</vt:lpstr>
      <vt:lpstr>Tips and Tricks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Linked Lists </dc:title>
  <cp:lastModifiedBy>Usuario de Microsoft Office</cp:lastModifiedBy>
  <cp:revision>1</cp:revision>
  <dcterms:modified xsi:type="dcterms:W3CDTF">2019-05-08T01:51:02Z</dcterms:modified>
</cp:coreProperties>
</file>