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  <p:sldMasterId id="2147483673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 type="screen16x9"/>
  <p:notesSz cx="6858000" cy="9144000"/>
  <p:embeddedFontLst>
    <p:embeddedFont>
      <p:font typeface="Century Schoolbook" panose="02040604050505020304" pitchFamily="18" charset="0"/>
      <p:regular r:id="rId21"/>
      <p:bold r:id="rId22"/>
      <p:italic r:id="rId23"/>
      <p:boldItalic r:id="rId24"/>
    </p:embeddedFont>
    <p:embeddedFont>
      <p:font typeface="Lato" panose="020F0502020204030203" pitchFamily="34" charset="77"/>
      <p:regular r:id="rId25"/>
      <p:bold r:id="rId26"/>
      <p:italic r:id="rId27"/>
      <p:boldItalic r:id="rId28"/>
    </p:embeddedFont>
    <p:embeddedFont>
      <p:font typeface="Raleway" panose="020B0503030101060003" pitchFamily="34" charset="77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Roboto Mono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11.fntdata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582cc055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4582cc055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68972ec2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68972ec2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582cc0555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582cc0555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582cc05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582cc05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582cc055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582cc055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582cc055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582cc055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some advantages to using streams over lists?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5c8821e7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5c8821e7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5c8821e7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5c8821e7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582cc0555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582cc0555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68972ec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68972ec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68972ec2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68972ec2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68972ec2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68972ec2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68972ec2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68972ec2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68972ec2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68972ec2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68972ec2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68972ec2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68972ec2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68972ec2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343437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sz="72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200" b="0" i="0" u="none" strike="noStrike" cap="none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7F7F7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7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200" b="0" i="0" u="none" strike="noStrike" cap="non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33603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2"/>
          </p:nvPr>
        </p:nvSpPr>
        <p:spPr>
          <a:xfrm>
            <a:off x="4594860" y="1371601"/>
            <a:ext cx="33603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343437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ctr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sz="72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1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200" b="0" i="0" u="none" strike="noStrike" cap="none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7F7F7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946404" y="1285241"/>
            <a:ext cx="33603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2"/>
          </p:nvPr>
        </p:nvSpPr>
        <p:spPr>
          <a:xfrm>
            <a:off x="946404" y="1880663"/>
            <a:ext cx="3360300" cy="27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3"/>
          </p:nvPr>
        </p:nvSpPr>
        <p:spPr>
          <a:xfrm>
            <a:off x="4594860" y="1285241"/>
            <a:ext cx="33603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4"/>
          </p:nvPr>
        </p:nvSpPr>
        <p:spPr>
          <a:xfrm>
            <a:off x="4594860" y="1880663"/>
            <a:ext cx="3360300" cy="27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630936" y="342901"/>
            <a:ext cx="2400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3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378200" y="514350"/>
            <a:ext cx="4559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2"/>
          </p:nvPr>
        </p:nvSpPr>
        <p:spPr>
          <a:xfrm>
            <a:off x="630936" y="1574801"/>
            <a:ext cx="24003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/>
          <p:nvPr/>
        </p:nvSpPr>
        <p:spPr>
          <a:xfrm>
            <a:off x="0" y="3829050"/>
            <a:ext cx="8469600" cy="1314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685800" y="3943350"/>
            <a:ext cx="7486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sz="2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6" name="Google Shape;126;p24"/>
          <p:cNvSpPr>
            <a:spLocks noGrp="1"/>
          </p:cNvSpPr>
          <p:nvPr>
            <p:ph type="pic" idx="2"/>
          </p:nvPr>
        </p:nvSpPr>
        <p:spPr>
          <a:xfrm>
            <a:off x="0" y="1"/>
            <a:ext cx="8469600" cy="384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8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685800" y="4581442"/>
            <a:ext cx="74865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1300" b="0" i="0" u="none" strike="noStrike" cap="none">
                <a:solidFill>
                  <a:srgbClr val="D8D8D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 rot="5400000">
            <a:off x="2538024" y="-219899"/>
            <a:ext cx="3263400" cy="6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 rot="5400000">
            <a:off x="5203650" y="1568700"/>
            <a:ext cx="44232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 rot="5400000">
            <a:off x="1260225" y="-403050"/>
            <a:ext cx="44232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ctr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</a:pPr>
            <a:r>
              <a:rPr lang="en"/>
              <a:t>Discussion 10 - Iterators &amp; Streams</a:t>
            </a:r>
            <a:endParaRPr sz="72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8" name="Google Shape;148;p27"/>
          <p:cNvSpPr txBox="1">
            <a:spLocks noGrp="1"/>
          </p:cNvSpPr>
          <p:nvPr>
            <p:ph type="subTitle" idx="1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"/>
              <a:t>Chris Allsman</a:t>
            </a:r>
            <a:endParaRPr sz="2200" b="0" i="0" u="none" strike="noStrike" cap="none">
              <a:solidFill>
                <a:srgbClr val="BFBFB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Yield from &amp; Built-ins</a:t>
            </a:r>
            <a:endParaRPr/>
          </a:p>
        </p:txBody>
      </p:sp>
      <p:sp>
        <p:nvSpPr>
          <p:cNvPr id="224" name="Google Shape;224;p36"/>
          <p:cNvSpPr txBox="1">
            <a:spLocks noGrp="1"/>
          </p:cNvSpPr>
          <p:nvPr>
            <p:ph type="body" idx="1"/>
          </p:nvPr>
        </p:nvSpPr>
        <p:spPr>
          <a:xfrm>
            <a:off x="946402" y="1371600"/>
            <a:ext cx="33027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yield from iterable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5" name="Google Shape;225;p36"/>
          <p:cNvSpPr txBox="1">
            <a:spLocks noGrp="1"/>
          </p:cNvSpPr>
          <p:nvPr>
            <p:ph type="body" idx="1"/>
          </p:nvPr>
        </p:nvSpPr>
        <p:spPr>
          <a:xfrm>
            <a:off x="4608827" y="1371600"/>
            <a:ext cx="33027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for i in iterable: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yield i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6" name="Google Shape;226;p36"/>
          <p:cNvSpPr txBox="1">
            <a:spLocks noGrp="1"/>
          </p:cNvSpPr>
          <p:nvPr>
            <p:ph type="body" idx="1"/>
          </p:nvPr>
        </p:nvSpPr>
        <p:spPr>
          <a:xfrm>
            <a:off x="946400" y="3051100"/>
            <a:ext cx="5023500" cy="17016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range(start, stop) -&gt; iterable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map(f, iterable) -&gt; iterator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filter(f, iterable) -&gt; iterator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</a:t>
            </a:r>
            <a:endParaRPr/>
          </a:p>
        </p:txBody>
      </p:sp>
      <p:sp>
        <p:nvSpPr>
          <p:cNvPr id="232" name="Google Shape;232;p37"/>
          <p:cNvSpPr txBox="1"/>
          <p:nvPr/>
        </p:nvSpPr>
        <p:spPr>
          <a:xfrm>
            <a:off x="1374075" y="4031275"/>
            <a:ext cx="62178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links.cs61a.org/chris-disc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MW: amp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3" name="Google Shape;2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663" y="1382020"/>
            <a:ext cx="3076624" cy="2457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>
            <a:spLocks noGrp="1"/>
          </p:cNvSpPr>
          <p:nvPr>
            <p:ph type="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</a:t>
            </a:r>
            <a:endParaRPr/>
          </a:p>
        </p:txBody>
      </p:sp>
      <p:sp>
        <p:nvSpPr>
          <p:cNvPr id="239" name="Google Shape;239;p38"/>
          <p:cNvSpPr txBox="1">
            <a:spLocks noGrp="1"/>
          </p:cNvSpPr>
          <p:nvPr>
            <p:ph type="body" idx="1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Lazy Evaluation</a:t>
            </a:r>
            <a:endParaRPr/>
          </a:p>
        </p:txBody>
      </p:sp>
      <p:sp>
        <p:nvSpPr>
          <p:cNvPr id="245" name="Google Shape;245;p39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●"/>
            </a:pPr>
            <a:r>
              <a:rPr lang="en" sz="2400"/>
              <a:t>Don’t evaluate something until it is needed</a:t>
            </a:r>
            <a:endParaRPr sz="2400"/>
          </a:p>
          <a:p>
            <a:pPr marL="914400" marR="0" lvl="1" indent="-3810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Ex. didn’t evaluate body of generator until we hit it when calling next()</a:t>
            </a:r>
            <a:endParaRPr sz="2400"/>
          </a:p>
          <a:p>
            <a:pPr marL="457200" marR="0" lvl="0" indent="-381000" algn="l" rtl="0">
              <a:lnSpc>
                <a:spcPct val="95000"/>
              </a:lnSpc>
              <a:spcBef>
                <a:spcPts val="14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Streams use lazy evaluation to delay evaluation of elements in a sequence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</a:t>
            </a:r>
            <a:endParaRPr/>
          </a:p>
        </p:txBody>
      </p:sp>
      <p:sp>
        <p:nvSpPr>
          <p:cNvPr id="251" name="Google Shape;251;p40"/>
          <p:cNvSpPr txBox="1">
            <a:spLocks noGrp="1"/>
          </p:cNvSpPr>
          <p:nvPr>
            <p:ph type="body" idx="1"/>
          </p:nvPr>
        </p:nvSpPr>
        <p:spPr>
          <a:xfrm>
            <a:off x="4916602" y="3615026"/>
            <a:ext cx="3299400" cy="9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1400"/>
              </a:spcBef>
              <a:spcAft>
                <a:spcPts val="1000"/>
              </a:spcAft>
              <a:buNone/>
            </a:pPr>
            <a:r>
              <a:rPr lang="en" sz="2400"/>
              <a:t>Streams</a:t>
            </a:r>
            <a:endParaRPr sz="2400"/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6449" y="1180875"/>
            <a:ext cx="3645401" cy="22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6400" y="1268520"/>
            <a:ext cx="23812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0"/>
          <p:cNvSpPr txBox="1">
            <a:spLocks noGrp="1"/>
          </p:cNvSpPr>
          <p:nvPr>
            <p:ph type="body" idx="1"/>
          </p:nvPr>
        </p:nvSpPr>
        <p:spPr>
          <a:xfrm>
            <a:off x="1272602" y="3615026"/>
            <a:ext cx="3299400" cy="9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1400"/>
              </a:spcBef>
              <a:spcAft>
                <a:spcPts val="1000"/>
              </a:spcAft>
              <a:buNone/>
            </a:pPr>
            <a:r>
              <a:rPr lang="en" sz="2400"/>
              <a:t>Lists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</a:t>
            </a:r>
            <a:endParaRPr/>
          </a:p>
        </p:txBody>
      </p:sp>
      <p:sp>
        <p:nvSpPr>
          <p:cNvPr id="260" name="Google Shape;260;p41"/>
          <p:cNvSpPr txBox="1">
            <a:spLocks noGrp="1"/>
          </p:cNvSpPr>
          <p:nvPr>
            <p:ph type="body" idx="1"/>
          </p:nvPr>
        </p:nvSpPr>
        <p:spPr>
          <a:xfrm>
            <a:off x="722773" y="1514850"/>
            <a:ext cx="7104300" cy="9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Lato"/>
              <a:buChar char="●"/>
            </a:pPr>
            <a:r>
              <a:rPr lang="en" sz="1700" b="1" u="sng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Streams</a:t>
            </a:r>
            <a:r>
              <a:rPr lang="en" sz="17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- Scheme lists with lazy evaluation</a:t>
            </a:r>
            <a:endParaRPr sz="17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Lato"/>
              <a:buChar char="●"/>
            </a:pPr>
            <a:r>
              <a:rPr lang="en" sz="1700" b="1" u="sng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Promise</a:t>
            </a:r>
            <a:r>
              <a:rPr lang="en" sz="17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- an expression that evaluates to a value only when asked to</a:t>
            </a:r>
            <a:endParaRPr sz="17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Lato"/>
              <a:buChar char="○"/>
            </a:pPr>
            <a:r>
              <a:rPr lang="en" sz="1700" b="1" u="sng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Not forced</a:t>
            </a:r>
            <a:r>
              <a:rPr lang="en" sz="17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- the promise hasn’t been evaluated yet.</a:t>
            </a:r>
            <a:endParaRPr sz="17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Lato"/>
              <a:buChar char="○"/>
            </a:pPr>
            <a:r>
              <a:rPr lang="en" sz="1700" b="1" u="sng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Forced</a:t>
            </a:r>
            <a:r>
              <a:rPr lang="en" sz="17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- the promise has already been evaluated.</a:t>
            </a:r>
            <a:endParaRPr sz="17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2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Lato"/>
              <a:buChar char="■"/>
            </a:pPr>
            <a:r>
              <a:rPr lang="en" sz="17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Once a promise has been forced, the resulting value is </a:t>
            </a:r>
            <a:r>
              <a:rPr lang="en" sz="1700" b="1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evaluated</a:t>
            </a:r>
            <a:r>
              <a:rPr lang="en" sz="17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1700" b="1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saved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/>
        </p:nvSpPr>
        <p:spPr>
          <a:xfrm>
            <a:off x="703775" y="803425"/>
            <a:ext cx="6486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Lists                 vs.             Streams</a:t>
            </a:r>
            <a:endParaRPr sz="300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6" name="Google Shape;266;p42"/>
          <p:cNvSpPr txBox="1"/>
          <p:nvPr/>
        </p:nvSpPr>
        <p:spPr>
          <a:xfrm>
            <a:off x="-129675" y="1253550"/>
            <a:ext cx="4408500" cy="28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E69138"/>
                </a:solidFill>
                <a:highlight>
                  <a:srgbClr val="F9F2F4"/>
                </a:highlight>
                <a:latin typeface="Lato"/>
                <a:ea typeface="Lato"/>
                <a:cs typeface="Lato"/>
                <a:sym typeface="Lato"/>
              </a:rPr>
              <a:t>nil</a:t>
            </a:r>
            <a:r>
              <a:rPr lang="en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is the empty list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E69138"/>
                </a:solidFill>
                <a:highlight>
                  <a:srgbClr val="F9F2F4"/>
                </a:highlight>
                <a:latin typeface="Lato"/>
                <a:ea typeface="Lato"/>
                <a:cs typeface="Lato"/>
                <a:sym typeface="Lato"/>
              </a:rPr>
              <a:t>cons</a:t>
            </a:r>
            <a:r>
              <a:rPr lang="en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can create a list by evaluating both its operands, where the second operand evaluates to a list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E69138"/>
                </a:solidFill>
                <a:highlight>
                  <a:srgbClr val="F9F2F4"/>
                </a:highlight>
                <a:latin typeface="Lato"/>
                <a:ea typeface="Lato"/>
                <a:cs typeface="Lato"/>
                <a:sym typeface="Lato"/>
              </a:rPr>
              <a:t>car</a:t>
            </a:r>
            <a:r>
              <a:rPr lang="en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returns the first element of the list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E69138"/>
                </a:solidFill>
                <a:highlight>
                  <a:srgbClr val="F9F2F4"/>
                </a:highlight>
                <a:latin typeface="Lato"/>
                <a:ea typeface="Lato"/>
                <a:cs typeface="Lato"/>
                <a:sym typeface="Lato"/>
              </a:rPr>
              <a:t>cdr</a:t>
            </a:r>
            <a:r>
              <a:rPr lang="en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returns the rest of a list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42"/>
          <p:cNvSpPr txBox="1"/>
          <p:nvPr/>
        </p:nvSpPr>
        <p:spPr>
          <a:xfrm>
            <a:off x="4126425" y="1253550"/>
            <a:ext cx="4770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3D85C6"/>
                </a:solidFill>
                <a:highlight>
                  <a:srgbClr val="F9F2F4"/>
                </a:highlight>
                <a:latin typeface="Lato"/>
                <a:ea typeface="Lato"/>
                <a:cs typeface="Lato"/>
                <a:sym typeface="Lato"/>
              </a:rPr>
              <a:t>nil</a:t>
            </a:r>
            <a:r>
              <a:rPr lang="en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is the empty stream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3D85C6"/>
                </a:solidFill>
                <a:highlight>
                  <a:srgbClr val="F9F2F4"/>
                </a:highlight>
                <a:latin typeface="Lato"/>
                <a:ea typeface="Lato"/>
                <a:cs typeface="Lato"/>
                <a:sym typeface="Lato"/>
              </a:rPr>
              <a:t>cons-stream</a:t>
            </a:r>
            <a:r>
              <a:rPr lang="en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creates a stream by evaluating its operand and storing the second operand for later computation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3D85C6"/>
                </a:solidFill>
                <a:highlight>
                  <a:srgbClr val="F9F2F4"/>
                </a:highlight>
                <a:latin typeface="Lato"/>
                <a:ea typeface="Lato"/>
                <a:cs typeface="Lato"/>
                <a:sym typeface="Lato"/>
              </a:rPr>
              <a:t>car</a:t>
            </a:r>
            <a:r>
              <a:rPr lang="en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returns the first element of the stream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3D85C6"/>
                </a:solidFill>
                <a:highlight>
                  <a:srgbClr val="F9F2F4"/>
                </a:highlight>
                <a:latin typeface="Lato"/>
                <a:ea typeface="Lato"/>
                <a:cs typeface="Lato"/>
                <a:sym typeface="Lato"/>
              </a:rPr>
              <a:t>cdr-stream</a:t>
            </a:r>
            <a:r>
              <a:rPr lang="en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 b="1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computes and </a:t>
            </a:r>
            <a:r>
              <a:rPr lang="en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returns the rest of a stream</a:t>
            </a:r>
            <a:endParaRPr sz="1800" b="1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Administrivia</a:t>
            </a:r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●"/>
            </a:pPr>
            <a:r>
              <a:rPr lang="en" sz="2400"/>
              <a:t>HW9 Due Fri</a:t>
            </a:r>
            <a:endParaRPr sz="2400"/>
          </a:p>
          <a:p>
            <a:pPr marL="457200" marR="0" lvl="0" indent="-3810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Scheme Project Phase II due today</a:t>
            </a:r>
            <a:endParaRPr sz="2400"/>
          </a:p>
          <a:p>
            <a:pPr marL="1371600" marR="0" lvl="2" indent="-3810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Phase III shorter but has really hard questions</a:t>
            </a:r>
            <a:endParaRPr sz="2400"/>
          </a:p>
          <a:p>
            <a:pPr marL="457200" marR="0" lvl="0" indent="-381000" algn="l" rtl="0">
              <a:lnSpc>
                <a:spcPct val="95000"/>
              </a:lnSpc>
              <a:spcBef>
                <a:spcPts val="14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Attendance not up-to-date, but will be by end of week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</a:t>
            </a: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body" idx="1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Iterables/Iterators</a:t>
            </a:r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body" idx="1"/>
          </p:nvPr>
        </p:nvSpPr>
        <p:spPr>
          <a:xfrm>
            <a:off x="946404" y="1268526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Iterable: a collection of values that can be iterated over (in a for loop)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Iterator: a “pointer” that</a:t>
            </a:r>
            <a:endParaRPr sz="20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Returns the next item in a sequence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 “move forward” one element in that sequence</a:t>
            </a:r>
            <a:endParaRPr sz="18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>
                <a:latin typeface="Roboto Mono"/>
                <a:ea typeface="Roboto Mono"/>
                <a:cs typeface="Roboto Mono"/>
                <a:sym typeface="Roboto Mono"/>
              </a:rPr>
              <a:t>iter(iterable)</a:t>
            </a:r>
            <a:r>
              <a:rPr lang="en" sz="2000"/>
              <a:t> gives an iterator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>
                <a:latin typeface="Roboto Mono"/>
                <a:ea typeface="Roboto Mono"/>
                <a:cs typeface="Roboto Mono"/>
                <a:sym typeface="Roboto Mono"/>
              </a:rPr>
              <a:t>next(iterator)</a:t>
            </a:r>
            <a:r>
              <a:rPr lang="en" sz="2000"/>
              <a:t> does the things described above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body" idx="1"/>
          </p:nvPr>
        </p:nvSpPr>
        <p:spPr>
          <a:xfrm>
            <a:off x="946402" y="1157700"/>
            <a:ext cx="38568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&gt;&gt;&gt; lst = [1, 2]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&gt;&gt;&gt; lst_iter = iter(lst)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&gt;&gt;&gt; next(lst_iter)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&gt;&gt;&gt; next(lst_iter)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&gt;&gt;&gt; next(lst_iter)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20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3" name="Google Shape;173;p31"/>
          <p:cNvSpPr/>
          <p:nvPr/>
        </p:nvSpPr>
        <p:spPr>
          <a:xfrm>
            <a:off x="5649100" y="1281500"/>
            <a:ext cx="2197500" cy="994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4" name="Google Shape;174;p31"/>
          <p:cNvCxnSpPr>
            <a:stCxn id="173" idx="0"/>
            <a:endCxn id="173" idx="2"/>
          </p:cNvCxnSpPr>
          <p:nvPr/>
        </p:nvCxnSpPr>
        <p:spPr>
          <a:xfrm>
            <a:off x="6747850" y="1281500"/>
            <a:ext cx="0" cy="994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31"/>
          <p:cNvSpPr txBox="1"/>
          <p:nvPr/>
        </p:nvSpPr>
        <p:spPr>
          <a:xfrm>
            <a:off x="5981425" y="1413950"/>
            <a:ext cx="719400" cy="7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3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6" name="Google Shape;176;p31"/>
          <p:cNvSpPr txBox="1"/>
          <p:nvPr/>
        </p:nvSpPr>
        <p:spPr>
          <a:xfrm>
            <a:off x="7047775" y="1413950"/>
            <a:ext cx="719400" cy="7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36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7" name="Google Shape;177;p31"/>
          <p:cNvCxnSpPr/>
          <p:nvPr/>
        </p:nvCxnSpPr>
        <p:spPr>
          <a:xfrm rot="10800000">
            <a:off x="6232475" y="2555300"/>
            <a:ext cx="0" cy="836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" name="Google Shape;178;p31"/>
          <p:cNvCxnSpPr/>
          <p:nvPr/>
        </p:nvCxnSpPr>
        <p:spPr>
          <a:xfrm rot="10800000">
            <a:off x="7298850" y="2600750"/>
            <a:ext cx="0" cy="836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9" name="Google Shape;179;p31"/>
          <p:cNvCxnSpPr/>
          <p:nvPr/>
        </p:nvCxnSpPr>
        <p:spPr>
          <a:xfrm rot="10800000">
            <a:off x="8326325" y="2600750"/>
            <a:ext cx="0" cy="836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0" name="Google Shape;180;p31"/>
          <p:cNvSpPr txBox="1"/>
          <p:nvPr/>
        </p:nvSpPr>
        <p:spPr>
          <a:xfrm>
            <a:off x="954450" y="2691325"/>
            <a:ext cx="17403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954450" y="3529525"/>
            <a:ext cx="17403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2" name="Google Shape;182;p31"/>
          <p:cNvSpPr txBox="1"/>
          <p:nvPr/>
        </p:nvSpPr>
        <p:spPr>
          <a:xfrm>
            <a:off x="982025" y="4541925"/>
            <a:ext cx="22848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StopIteration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946400" y="1371600"/>
            <a:ext cx="33603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for x in iterable:</a:t>
            </a:r>
            <a:endParaRPr/>
          </a:p>
          <a:p>
            <a:pPr marL="0" lvl="0" indent="0" algn="l" rtl="0">
              <a:spcBef>
                <a:spcPts val="1400"/>
              </a:spcBef>
              <a:spcAft>
                <a:spcPts val="200"/>
              </a:spcAft>
              <a:buNone/>
            </a:pPr>
            <a:r>
              <a:rPr lang="en"/>
              <a:t>    do_something(x)</a:t>
            </a:r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body" idx="2"/>
          </p:nvPr>
        </p:nvSpPr>
        <p:spPr>
          <a:xfrm>
            <a:off x="4594860" y="1268526"/>
            <a:ext cx="33603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iterator = iter(iterable)</a:t>
            </a:r>
            <a:endParaRPr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while True:</a:t>
            </a:r>
            <a:endParaRPr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    try:</a:t>
            </a:r>
            <a:endParaRPr/>
          </a:p>
          <a:p>
            <a:pPr marL="45720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    x = next(iterator)</a:t>
            </a:r>
            <a:endParaRPr/>
          </a:p>
          <a:p>
            <a:pPr marL="45720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    do_something(x)</a:t>
            </a:r>
            <a:endParaRPr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   except StopIteration:</a:t>
            </a:r>
            <a:endParaRPr/>
          </a:p>
          <a:p>
            <a:pPr marL="0" lvl="0" indent="0" algn="l" rtl="0">
              <a:spcBef>
                <a:spcPts val="1400"/>
              </a:spcBef>
              <a:spcAft>
                <a:spcPts val="200"/>
              </a:spcAft>
              <a:buNone/>
            </a:pPr>
            <a:r>
              <a:rPr lang="en"/>
              <a:t>           break #stop iterating</a:t>
            </a:r>
            <a:endParaRPr/>
          </a:p>
        </p:txBody>
      </p:sp>
      <p:sp>
        <p:nvSpPr>
          <p:cNvPr id="190" name="Google Shape;190;p32"/>
          <p:cNvSpPr txBox="1"/>
          <p:nvPr/>
        </p:nvSpPr>
        <p:spPr>
          <a:xfrm>
            <a:off x="1001475" y="2876075"/>
            <a:ext cx="3360300" cy="19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1) Create iterator over iterable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2) get the next value of the iterator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3) assign to a variable, use it in the body of the for loop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4) Stop once a StopIteration exception is raised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 and Iterables?</a:t>
            </a:r>
            <a:endParaRPr/>
          </a:p>
        </p:txBody>
      </p:sp>
      <p:sp>
        <p:nvSpPr>
          <p:cNvPr id="196" name="Google Shape;196;p33"/>
          <p:cNvSpPr txBox="1">
            <a:spLocks noGrp="1"/>
          </p:cNvSpPr>
          <p:nvPr>
            <p:ph type="body" idx="1"/>
          </p:nvPr>
        </p:nvSpPr>
        <p:spPr>
          <a:xfrm>
            <a:off x="946404" y="1109076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040" algn="l" rtl="0">
              <a:spcBef>
                <a:spcPts val="1400"/>
              </a:spcBef>
              <a:spcAft>
                <a:spcPts val="0"/>
              </a:spcAft>
              <a:buSzPts val="1440"/>
              <a:buChar char="●"/>
            </a:pPr>
            <a:r>
              <a:rPr lang="en"/>
              <a:t>You can call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iter </a:t>
            </a:r>
            <a:r>
              <a:rPr lang="en"/>
              <a:t>on most iterators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Returns the exact same iterator</a:t>
            </a:r>
            <a:endParaRPr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&gt;&gt;&gt; lst = [1, 2, 3]</a:t>
            </a:r>
            <a:endParaRPr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&gt;&gt;&gt; i1 = iter(lst)</a:t>
            </a:r>
            <a:endParaRPr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&gt;&gt;&gt; i2 = iter(i1)</a:t>
            </a:r>
            <a:endParaRPr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&gt;&gt;&gt; next(i1)</a:t>
            </a:r>
            <a:endParaRPr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&gt;&gt;&gt; next(i2)</a:t>
            </a:r>
            <a:endParaRPr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  <a:p>
            <a:pPr marL="0" lvl="0" indent="0" algn="l" rtl="0">
              <a:spcBef>
                <a:spcPts val="1400"/>
              </a:spcBef>
              <a:spcAft>
                <a:spcPts val="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</a:t>
            </a:r>
            <a:endParaRPr/>
          </a:p>
        </p:txBody>
      </p:sp>
      <p:sp>
        <p:nvSpPr>
          <p:cNvPr id="202" name="Google Shape;202;p34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04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440"/>
              <a:buChar char="●"/>
            </a:pPr>
            <a:r>
              <a:rPr lang="en"/>
              <a:t>Look like functions, but have a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yield </a:t>
            </a:r>
            <a:r>
              <a:rPr lang="en"/>
              <a:t>statement in their body</a:t>
            </a:r>
            <a:endParaRPr/>
          </a:p>
          <a:p>
            <a:pPr marL="457200" lvl="0" indent="-3200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"/>
              <a:t>When called, return a </a:t>
            </a:r>
            <a:r>
              <a:rPr lang="en" b="1"/>
              <a:t>generator object</a:t>
            </a:r>
            <a:endParaRPr b="1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You </a:t>
            </a:r>
            <a:r>
              <a:rPr lang="en" i="1"/>
              <a:t>do not</a:t>
            </a:r>
            <a:r>
              <a:rPr lang="en"/>
              <a:t> go into their body at this point</a:t>
            </a:r>
            <a:endParaRPr/>
          </a:p>
          <a:p>
            <a:pPr marL="457200" lvl="0" indent="-3200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"/>
              <a:t>Calling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lang="en"/>
              <a:t> on a generator object will evaluate each line of code up to a yield statement, halt execution, and return it</a:t>
            </a:r>
            <a:endParaRPr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Raise a StopIteration once you’ve exited the function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>
            <a:spLocks noGrp="1"/>
          </p:cNvSpPr>
          <p:nvPr>
            <p:ph type="body" idx="1"/>
          </p:nvPr>
        </p:nvSpPr>
        <p:spPr>
          <a:xfrm>
            <a:off x="868625" y="357800"/>
            <a:ext cx="3195600" cy="42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def countdown_gen(n):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print(“inside!”)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while n &gt; 0: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yield 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n -= 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20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8" name="Google Shape;208;p35"/>
          <p:cNvSpPr txBox="1"/>
          <p:nvPr/>
        </p:nvSpPr>
        <p:spPr>
          <a:xfrm>
            <a:off x="4443450" y="474475"/>
            <a:ext cx="3723900" cy="43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g = countdown_gen(2)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next(g)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next(g)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next(g)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9" name="Google Shape;209;p35"/>
          <p:cNvCxnSpPr/>
          <p:nvPr/>
        </p:nvCxnSpPr>
        <p:spPr>
          <a:xfrm>
            <a:off x="320850" y="785500"/>
            <a:ext cx="3597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" name="Google Shape;210;p35"/>
          <p:cNvCxnSpPr/>
          <p:nvPr/>
        </p:nvCxnSpPr>
        <p:spPr>
          <a:xfrm>
            <a:off x="320850" y="1249025"/>
            <a:ext cx="3597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35"/>
          <p:cNvCxnSpPr/>
          <p:nvPr/>
        </p:nvCxnSpPr>
        <p:spPr>
          <a:xfrm>
            <a:off x="320850" y="1712550"/>
            <a:ext cx="3597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" name="Google Shape;212;p35"/>
          <p:cNvCxnSpPr/>
          <p:nvPr/>
        </p:nvCxnSpPr>
        <p:spPr>
          <a:xfrm>
            <a:off x="320850" y="2137200"/>
            <a:ext cx="3597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" name="Google Shape;213;p35"/>
          <p:cNvCxnSpPr/>
          <p:nvPr/>
        </p:nvCxnSpPr>
        <p:spPr>
          <a:xfrm>
            <a:off x="329000" y="2571750"/>
            <a:ext cx="3597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" name="Google Shape;214;p35"/>
          <p:cNvSpPr txBox="1"/>
          <p:nvPr/>
        </p:nvSpPr>
        <p:spPr>
          <a:xfrm>
            <a:off x="4579575" y="2472475"/>
            <a:ext cx="18378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5" name="Google Shape;215;p35"/>
          <p:cNvSpPr txBox="1"/>
          <p:nvPr/>
        </p:nvSpPr>
        <p:spPr>
          <a:xfrm>
            <a:off x="4532525" y="1887925"/>
            <a:ext cx="18378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inside!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6" name="Google Shape;216;p35"/>
          <p:cNvSpPr txBox="1"/>
          <p:nvPr/>
        </p:nvSpPr>
        <p:spPr>
          <a:xfrm>
            <a:off x="4579575" y="3422175"/>
            <a:ext cx="18378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7" name="Google Shape;217;p35"/>
          <p:cNvSpPr txBox="1"/>
          <p:nvPr/>
        </p:nvSpPr>
        <p:spPr>
          <a:xfrm>
            <a:off x="4579575" y="4294700"/>
            <a:ext cx="23043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StopIteration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8" name="Google Shape;218;p35"/>
          <p:cNvCxnSpPr/>
          <p:nvPr/>
        </p:nvCxnSpPr>
        <p:spPr>
          <a:xfrm>
            <a:off x="329000" y="3006125"/>
            <a:ext cx="3597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634</Words>
  <Application>Microsoft Macintosh PowerPoint</Application>
  <PresentationFormat>Presentación en pantalla (16:9)</PresentationFormat>
  <Paragraphs>112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16</vt:i4>
      </vt:variant>
    </vt:vector>
  </HeadingPairs>
  <TitlesOfParts>
    <vt:vector size="26" baseType="lpstr">
      <vt:lpstr>Arial</vt:lpstr>
      <vt:lpstr>Century Schoolbook</vt:lpstr>
      <vt:lpstr>Raleway</vt:lpstr>
      <vt:lpstr>Lato</vt:lpstr>
      <vt:lpstr>Roboto Mono</vt:lpstr>
      <vt:lpstr>Noto Sans Symbols</vt:lpstr>
      <vt:lpstr>Roboto</vt:lpstr>
      <vt:lpstr>Simple Light</vt:lpstr>
      <vt:lpstr>View</vt:lpstr>
      <vt:lpstr>View</vt:lpstr>
      <vt:lpstr>Discussion 10 - Iterators &amp; Streams</vt:lpstr>
      <vt:lpstr>Administrivia</vt:lpstr>
      <vt:lpstr>Iterators</vt:lpstr>
      <vt:lpstr>Iterables/Iterators</vt:lpstr>
      <vt:lpstr>Example</vt:lpstr>
      <vt:lpstr>For Loops</vt:lpstr>
      <vt:lpstr>Iterators and Iterables?</vt:lpstr>
      <vt:lpstr>Generators</vt:lpstr>
      <vt:lpstr>Presentación de PowerPoint</vt:lpstr>
      <vt:lpstr>Yield from &amp; Built-ins</vt:lpstr>
      <vt:lpstr>Attendance</vt:lpstr>
      <vt:lpstr>Streams</vt:lpstr>
      <vt:lpstr>Lazy Evaluation</vt:lpstr>
      <vt:lpstr>Streams</vt:lpstr>
      <vt:lpstr>Streams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10 - Iterators &amp; Streams</dc:title>
  <cp:lastModifiedBy>Usuario de Microsoft Office</cp:lastModifiedBy>
  <cp:revision>1</cp:revision>
  <dcterms:modified xsi:type="dcterms:W3CDTF">2019-04-20T06:10:58Z</dcterms:modified>
</cp:coreProperties>
</file>