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Proxima Nova" panose="02000506030000020004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69D952-3FDB-4362-9A27-B79278310175}">
  <a:tblStyle styleId="{1D69D952-3FDB-4362-9A27-B792783101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39c8cb2f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39c8cb2f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8bda9c0a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8bda9c0a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8bda9c0a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8bda9c0a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eaeb2d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4eaeb2d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8bda9c0a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8bda9c0a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9fc0535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39fc0535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8bda9c0a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8bda9c0a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25ee67c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25ee67c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8bda9c0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8bda9c0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9fc0535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9fc0535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39fc0535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39fc0535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84e4a54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84e4a54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d8bda9c0a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d8bda9c0a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to tammy nguyen, spring 2018! tammy is great we love tammy!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d8bda9c0a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d8bda9c0a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d8bda9c0a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d8bda9c0a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d8bda9c0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d8bda9c0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8bda9c0a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8bda9c0a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9fc0535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9fc0535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8bda9c0a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8bda9c0a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8bda9c0a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8bda9c0a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8bda9c0a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8bda9c0a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d8bda9c0a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d8bda9c0a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8bda9c0a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8bda9c0a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911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 rot="10800000" flipH="1">
            <a:off x="311700" y="2834125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1282775"/>
            <a:ext cx="9144000" cy="11568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39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"/>
          </p:nvPr>
        </p:nvSpPr>
        <p:spPr>
          <a:xfrm>
            <a:off x="2584200" y="3564150"/>
            <a:ext cx="3975600" cy="11568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8F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 rot="10800000" flipH="1">
            <a:off x="392550" y="1064700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7" name="Google Shape;27;p5"/>
          <p:cNvSpPr txBox="1"/>
          <p:nvPr/>
        </p:nvSpPr>
        <p:spPr>
          <a:xfrm rot="10800000" flipH="1">
            <a:off x="392550" y="1064700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10800000" flipH="1">
            <a:off x="392550" y="1064700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7"/>
          <p:cNvSpPr txBox="1"/>
          <p:nvPr/>
        </p:nvSpPr>
        <p:spPr>
          <a:xfrm rot="10800000" flipH="1">
            <a:off x="252450" y="1270500"/>
            <a:ext cx="33270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Discussion 06: </a:t>
            </a:r>
            <a:endParaRPr sz="4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Object-Oriented Programming</a:t>
            </a:r>
            <a:endParaRPr sz="480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2911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 Tsui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jentsui.github.io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69475" y="262525"/>
            <a:ext cx="91440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Cases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l="7106"/>
          <a:stretch/>
        </p:blipFill>
        <p:spPr>
          <a:xfrm>
            <a:off x="61500" y="1545075"/>
            <a:ext cx="3267326" cy="1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l="5997"/>
          <a:stretch/>
        </p:blipFill>
        <p:spPr>
          <a:xfrm>
            <a:off x="3328825" y="1202674"/>
            <a:ext cx="5815175" cy="360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50025" y="301425"/>
            <a:ext cx="91440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Edge Cases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l="7106"/>
          <a:stretch/>
        </p:blipFill>
        <p:spPr>
          <a:xfrm>
            <a:off x="221188" y="1642275"/>
            <a:ext cx="3267326" cy="1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638" y="1155675"/>
            <a:ext cx="5321177" cy="39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l="7106"/>
          <a:stretch/>
        </p:blipFill>
        <p:spPr>
          <a:xfrm>
            <a:off x="290025" y="581875"/>
            <a:ext cx="3267326" cy="1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026" y="508800"/>
            <a:ext cx="5017822" cy="41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105400" y="2959625"/>
            <a:ext cx="3451800" cy="17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Rule: When do we pass in the instance as the first argument implicitly?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 conditions: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LHS of dot notation is an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instance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RHS of dot notation is a method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found in the class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88925" y="204200"/>
            <a:ext cx="91440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str/repr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t="10714"/>
          <a:stretch/>
        </p:blipFill>
        <p:spPr>
          <a:xfrm>
            <a:off x="949925" y="1260925"/>
            <a:ext cx="5492352" cy="368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88925" y="204200"/>
            <a:ext cx="91440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str/repr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3875"/>
            <a:ext cx="8839199" cy="234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t="78451"/>
          <a:stretch/>
        </p:blipFill>
        <p:spPr>
          <a:xfrm>
            <a:off x="212125" y="3957675"/>
            <a:ext cx="5492352" cy="8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 idx="4294967295"/>
          </p:nvPr>
        </p:nvSpPr>
        <p:spPr>
          <a:xfrm>
            <a:off x="0" y="80900"/>
            <a:ext cx="9144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Q1.2: Email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0" y="794100"/>
            <a:ext cx="4572000" cy="728100"/>
          </a:xfrm>
          <a:prstGeom prst="rect">
            <a:avLst/>
          </a:prstGeom>
          <a:solidFill>
            <a:srgbClr val="04EA1B">
              <a:alpha val="962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38761D"/>
                </a:solidFill>
              </a:rPr>
              <a:t>Email class, __init__ method: </a:t>
            </a:r>
            <a:endParaRPr sz="1700"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8761D"/>
                </a:solidFill>
              </a:rPr>
              <a:t>How do you initialize an instance variable?</a:t>
            </a:r>
            <a:endParaRPr sz="17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38761D"/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294967295"/>
          </p:nvPr>
        </p:nvSpPr>
        <p:spPr>
          <a:xfrm>
            <a:off x="0" y="1572413"/>
            <a:ext cx="4572000" cy="1710300"/>
          </a:xfrm>
          <a:prstGeom prst="rect">
            <a:avLst/>
          </a:prstGeom>
          <a:solidFill>
            <a:srgbClr val="00EDFF">
              <a:alpha val="126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</a:rPr>
              <a:t>Server</a:t>
            </a:r>
            <a:r>
              <a:rPr lang="en" sz="1800" b="1">
                <a:solidFill>
                  <a:srgbClr val="1155CC"/>
                </a:solidFill>
              </a:rPr>
              <a:t> class, send method: </a:t>
            </a:r>
            <a:endParaRPr sz="1800" b="1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AutoNum type="alphaUcPeriod"/>
            </a:pPr>
            <a:r>
              <a:rPr lang="en">
                <a:solidFill>
                  <a:srgbClr val="1155CC"/>
                </a:solidFill>
              </a:rPr>
              <a:t>Get name of client from email</a:t>
            </a:r>
            <a:endParaRPr sz="180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AutoNum type="alphaUcPeriod"/>
            </a:pPr>
            <a:r>
              <a:rPr lang="en">
                <a:solidFill>
                  <a:srgbClr val="1155CC"/>
                </a:solidFill>
              </a:rPr>
              <a:t>Get client object from clients dictionary</a:t>
            </a:r>
            <a:endParaRPr sz="180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AutoNum type="alphaUcPeriod"/>
            </a:pPr>
            <a:r>
              <a:rPr lang="en">
                <a:solidFill>
                  <a:srgbClr val="1155CC"/>
                </a:solidFill>
              </a:rPr>
              <a:t>Use the client’s receive method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4294967295"/>
          </p:nvPr>
        </p:nvSpPr>
        <p:spPr>
          <a:xfrm>
            <a:off x="4798800" y="875000"/>
            <a:ext cx="4127700" cy="2440200"/>
          </a:xfrm>
          <a:prstGeom prst="rect">
            <a:avLst/>
          </a:prstGeom>
          <a:solidFill>
            <a:srgbClr val="00EDFF">
              <a:alpha val="126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</a:rPr>
              <a:t>Server</a:t>
            </a:r>
            <a:r>
              <a:rPr lang="en" sz="1800" b="1">
                <a:solidFill>
                  <a:srgbClr val="1155CC"/>
                </a:solidFill>
              </a:rPr>
              <a:t> class, register_client method:</a:t>
            </a:r>
            <a:r>
              <a:rPr lang="en" sz="1800">
                <a:solidFill>
                  <a:srgbClr val="1155CC"/>
                </a:solidFill>
              </a:rPr>
              <a:t> </a:t>
            </a:r>
            <a:endParaRPr sz="180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AutoNum type="alphaUcPeriod"/>
            </a:pPr>
            <a:r>
              <a:rPr lang="en" sz="1800">
                <a:solidFill>
                  <a:srgbClr val="1155CC"/>
                </a:solidFill>
              </a:rPr>
              <a:t>Access the clients dictionary (an instance attribute) of the given client</a:t>
            </a:r>
            <a:endParaRPr sz="180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AutoNum type="alphaUcPeriod"/>
            </a:pPr>
            <a:r>
              <a:rPr lang="en" sz="1800">
                <a:solidFill>
                  <a:srgbClr val="1155CC"/>
                </a:solidFill>
              </a:rPr>
              <a:t>Add a new key-value pair to a dictionary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4294967295"/>
          </p:nvPr>
        </p:nvSpPr>
        <p:spPr>
          <a:xfrm>
            <a:off x="0" y="3332925"/>
            <a:ext cx="4572000" cy="1710300"/>
          </a:xfrm>
          <a:prstGeom prst="rect">
            <a:avLst/>
          </a:prstGeom>
          <a:solidFill>
            <a:srgbClr val="F9EAFF">
              <a:alpha val="4577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FF"/>
                </a:solidFill>
              </a:rPr>
              <a:t>Client class, compose method: </a:t>
            </a:r>
            <a:endParaRPr sz="1800" b="1">
              <a:solidFill>
                <a:srgbClr val="99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AutoNum type="alphaUcPeriod"/>
            </a:pPr>
            <a:r>
              <a:rPr lang="en" sz="1800">
                <a:solidFill>
                  <a:srgbClr val="9900FF"/>
                </a:solidFill>
              </a:rPr>
              <a:t>Create a new email object</a:t>
            </a:r>
            <a:endParaRPr sz="1800">
              <a:solidFill>
                <a:srgbClr val="99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AutoNum type="alphaUcPeriod"/>
            </a:pPr>
            <a:r>
              <a:rPr lang="en">
                <a:solidFill>
                  <a:srgbClr val="9900FF"/>
                </a:solidFill>
              </a:rPr>
              <a:t>The email’s sender is the current client</a:t>
            </a:r>
            <a:endParaRPr sz="1800">
              <a:solidFill>
                <a:srgbClr val="99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AutoNum type="alphaUcPeriod"/>
            </a:pPr>
            <a:r>
              <a:rPr lang="en" sz="1800">
                <a:solidFill>
                  <a:srgbClr val="9900FF"/>
                </a:solidFill>
              </a:rPr>
              <a:t>Use our </a:t>
            </a:r>
            <a:r>
              <a:rPr lang="en">
                <a:solidFill>
                  <a:srgbClr val="9900FF"/>
                </a:solidFill>
              </a:rPr>
              <a:t>server’s</a:t>
            </a:r>
            <a:r>
              <a:rPr lang="en" sz="1800">
                <a:solidFill>
                  <a:srgbClr val="9900FF"/>
                </a:solidFill>
              </a:rPr>
              <a:t> send method</a:t>
            </a:r>
            <a:endParaRPr sz="1800">
              <a:solidFill>
                <a:srgbClr val="9900FF"/>
              </a:solidFill>
            </a:endParaRPr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4798800" y="3544725"/>
            <a:ext cx="4127700" cy="1286700"/>
          </a:xfrm>
          <a:prstGeom prst="rect">
            <a:avLst/>
          </a:prstGeom>
          <a:solidFill>
            <a:srgbClr val="F9EAFF">
              <a:alpha val="4577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FF"/>
                </a:solidFill>
              </a:rPr>
              <a:t>Client class, receive method:</a:t>
            </a:r>
            <a:r>
              <a:rPr lang="en" sz="1800">
                <a:solidFill>
                  <a:srgbClr val="9900FF"/>
                </a:solidFill>
              </a:rPr>
              <a:t> </a:t>
            </a:r>
            <a:endParaRPr sz="1800">
              <a:solidFill>
                <a:srgbClr val="99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AutoNum type="alphaUcPeriod"/>
            </a:pPr>
            <a:r>
              <a:rPr lang="en" sz="1800">
                <a:solidFill>
                  <a:srgbClr val="9900FF"/>
                </a:solidFill>
              </a:rPr>
              <a:t>Access our client’s inbox</a:t>
            </a:r>
            <a:endParaRPr sz="1800">
              <a:solidFill>
                <a:srgbClr val="99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AutoNum type="alphaUcPeriod"/>
            </a:pPr>
            <a:r>
              <a:rPr lang="en" sz="1800">
                <a:solidFill>
                  <a:srgbClr val="9900FF"/>
                </a:solidFill>
              </a:rPr>
              <a:t>Add email to inbox (a list of emails)</a:t>
            </a:r>
            <a:endParaRPr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Inheritance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0" y="215750"/>
            <a:ext cx="9144000" cy="82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Hierarchy of objects</a:t>
            </a:r>
            <a:endParaRPr sz="3600"/>
          </a:p>
        </p:txBody>
      </p:sp>
      <p:sp>
        <p:nvSpPr>
          <p:cNvPr id="203" name="Google Shape;203;p30"/>
          <p:cNvSpPr/>
          <p:nvPr/>
        </p:nvSpPr>
        <p:spPr>
          <a:xfrm>
            <a:off x="4129825" y="3016975"/>
            <a:ext cx="8352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pet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2278575" y="3643375"/>
            <a:ext cx="9318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dog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6021900" y="3559875"/>
            <a:ext cx="9318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cat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1024550" y="4358750"/>
            <a:ext cx="15879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labrador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2835300" y="4358750"/>
            <a:ext cx="18234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poodle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5115700" y="4358750"/>
            <a:ext cx="12276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calico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6675350" y="4358750"/>
            <a:ext cx="12276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tabby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0" name="Google Shape;210;p30"/>
          <p:cNvCxnSpPr>
            <a:stCxn id="204" idx="0"/>
            <a:endCxn id="203" idx="2"/>
          </p:cNvCxnSpPr>
          <p:nvPr/>
        </p:nvCxnSpPr>
        <p:spPr>
          <a:xfrm rot="10800000" flipH="1">
            <a:off x="2744475" y="3330175"/>
            <a:ext cx="1385400" cy="3132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0"/>
          <p:cNvCxnSpPr>
            <a:stCxn id="206" idx="0"/>
            <a:endCxn id="204" idx="3"/>
          </p:cNvCxnSpPr>
          <p:nvPr/>
        </p:nvCxnSpPr>
        <p:spPr>
          <a:xfrm rot="10800000" flipH="1">
            <a:off x="1818500" y="4178150"/>
            <a:ext cx="596400" cy="1806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0"/>
          <p:cNvCxnSpPr>
            <a:stCxn id="204" idx="5"/>
            <a:endCxn id="207" idx="0"/>
          </p:cNvCxnSpPr>
          <p:nvPr/>
        </p:nvCxnSpPr>
        <p:spPr>
          <a:xfrm>
            <a:off x="3073916" y="4178041"/>
            <a:ext cx="673200" cy="1806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30"/>
          <p:cNvCxnSpPr>
            <a:stCxn id="208" idx="0"/>
            <a:endCxn id="205" idx="3"/>
          </p:cNvCxnSpPr>
          <p:nvPr/>
        </p:nvCxnSpPr>
        <p:spPr>
          <a:xfrm rot="10800000" flipH="1">
            <a:off x="5729500" y="4094450"/>
            <a:ext cx="429000" cy="2643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0"/>
          <p:cNvCxnSpPr>
            <a:stCxn id="205" idx="5"/>
            <a:endCxn id="209" idx="0"/>
          </p:cNvCxnSpPr>
          <p:nvPr/>
        </p:nvCxnSpPr>
        <p:spPr>
          <a:xfrm>
            <a:off x="6817241" y="4094541"/>
            <a:ext cx="471900" cy="2643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0"/>
          <p:cNvCxnSpPr>
            <a:stCxn id="203" idx="6"/>
            <a:endCxn id="205" idx="0"/>
          </p:cNvCxnSpPr>
          <p:nvPr/>
        </p:nvCxnSpPr>
        <p:spPr>
          <a:xfrm>
            <a:off x="4965025" y="3330175"/>
            <a:ext cx="1522800" cy="2298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0"/>
          <p:cNvSpPr txBox="1"/>
          <p:nvPr/>
        </p:nvSpPr>
        <p:spPr>
          <a:xfrm>
            <a:off x="390800" y="1176525"/>
            <a:ext cx="8145900" cy="17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real life, we can put objects into a hierarchy, where some objects are more specific versions of other objects.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Represents is-a relationships (i.e. a cat </a:t>
            </a:r>
            <a:r>
              <a:rPr lang="en" sz="1800" b="1" i="1" u="sng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is a</a:t>
            </a:r>
            <a:r>
              <a:rPr lang="en" sz="1800" i="1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pet)</a:t>
            </a:r>
            <a:endParaRPr sz="18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Does not represent has-a relationships (i.e. a cat </a:t>
            </a:r>
            <a:r>
              <a:rPr lang="en" sz="1800" b="1" i="1" u="sng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has a</a:t>
            </a:r>
            <a:r>
              <a:rPr lang="en" sz="1800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tail)</a:t>
            </a:r>
            <a:endParaRPr sz="18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we had a class describing the tail of a cat, we wouldn’t make it a subclass of cat</a:t>
            </a:r>
            <a:endParaRPr sz="18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568913" y="1492650"/>
            <a:ext cx="1458450" cy="651425"/>
          </a:xfrm>
          <a:prstGeom prst="flowChartProcess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expression</a:t>
            </a:r>
            <a:r>
              <a:rPr lang="en"/>
              <a:t> is a class</a:t>
            </a:r>
            <a:endParaRPr/>
          </a:p>
        </p:txBody>
      </p:sp>
      <p:cxnSp>
        <p:nvCxnSpPr>
          <p:cNvPr id="222" name="Google Shape;222;p31"/>
          <p:cNvCxnSpPr>
            <a:endCxn id="223" idx="1"/>
          </p:cNvCxnSpPr>
          <p:nvPr/>
        </p:nvCxnSpPr>
        <p:spPr>
          <a:xfrm>
            <a:off x="2027463" y="1818363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31"/>
          <p:cNvSpPr/>
          <p:nvPr/>
        </p:nvSpPr>
        <p:spPr>
          <a:xfrm>
            <a:off x="2474763" y="1492650"/>
            <a:ext cx="1458450" cy="6514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</a:t>
            </a:r>
            <a:r>
              <a:rPr lang="en" b="1"/>
              <a:t>name</a:t>
            </a:r>
            <a:r>
              <a:rPr lang="en"/>
              <a:t> within the class</a:t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4771450" y="1260875"/>
            <a:ext cx="1647450" cy="440575"/>
          </a:xfrm>
          <a:prstGeom prst="flowChartProcess">
            <a:avLst/>
          </a:prstGeom>
          <a:solidFill>
            <a:srgbClr val="B5FFA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r>
              <a:rPr lang="en"/>
              <a:t>is found in class: we’re done!</a:t>
            </a:r>
            <a:endParaRPr/>
          </a:p>
        </p:txBody>
      </p:sp>
      <p:cxnSp>
        <p:nvCxnSpPr>
          <p:cNvPr id="225" name="Google Shape;225;p31"/>
          <p:cNvCxnSpPr>
            <a:stCxn id="223" idx="3"/>
            <a:endCxn id="224" idx="1"/>
          </p:cNvCxnSpPr>
          <p:nvPr/>
        </p:nvCxnSpPr>
        <p:spPr>
          <a:xfrm rot="10800000" flipH="1">
            <a:off x="3933213" y="1481163"/>
            <a:ext cx="838200" cy="3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31"/>
          <p:cNvSpPr/>
          <p:nvPr/>
        </p:nvSpPr>
        <p:spPr>
          <a:xfrm>
            <a:off x="4771425" y="1905300"/>
            <a:ext cx="1286475" cy="391238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r>
              <a:rPr lang="en"/>
              <a:t>is not found in class</a:t>
            </a:r>
            <a:endParaRPr/>
          </a:p>
        </p:txBody>
      </p:sp>
      <p:cxnSp>
        <p:nvCxnSpPr>
          <p:cNvPr id="227" name="Google Shape;227;p31"/>
          <p:cNvCxnSpPr>
            <a:stCxn id="223" idx="3"/>
            <a:endCxn id="226" idx="1"/>
          </p:cNvCxnSpPr>
          <p:nvPr/>
        </p:nvCxnSpPr>
        <p:spPr>
          <a:xfrm>
            <a:off x="3933213" y="1818363"/>
            <a:ext cx="838200" cy="2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31"/>
          <p:cNvSpPr/>
          <p:nvPr/>
        </p:nvSpPr>
        <p:spPr>
          <a:xfrm>
            <a:off x="6730838" y="1772263"/>
            <a:ext cx="1458450" cy="651425"/>
          </a:xfrm>
          <a:prstGeom prst="flowChartProcess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</a:t>
            </a:r>
            <a:r>
              <a:rPr lang="en" b="1"/>
              <a:t>name </a:t>
            </a:r>
            <a:r>
              <a:rPr lang="en"/>
              <a:t>in superclass!!!</a:t>
            </a:r>
            <a:endParaRPr/>
          </a:p>
        </p:txBody>
      </p:sp>
      <p:cxnSp>
        <p:nvCxnSpPr>
          <p:cNvPr id="229" name="Google Shape;229;p31"/>
          <p:cNvCxnSpPr>
            <a:stCxn id="226" idx="3"/>
            <a:endCxn id="228" idx="1"/>
          </p:cNvCxnSpPr>
          <p:nvPr/>
        </p:nvCxnSpPr>
        <p:spPr>
          <a:xfrm rot="10800000" flipH="1">
            <a:off x="6057900" y="2097919"/>
            <a:ext cx="672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31"/>
          <p:cNvCxnSpPr>
            <a:stCxn id="228" idx="0"/>
            <a:endCxn id="221" idx="0"/>
          </p:cNvCxnSpPr>
          <p:nvPr/>
        </p:nvCxnSpPr>
        <p:spPr>
          <a:xfrm rot="5400000" flipH="1">
            <a:off x="4239263" y="-1448537"/>
            <a:ext cx="279600" cy="6162000"/>
          </a:xfrm>
          <a:prstGeom prst="curvedConnector3">
            <a:avLst>
              <a:gd name="adj1" fmla="val 314624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1" name="Google Shape;231;p31"/>
          <p:cNvSpPr txBox="1"/>
          <p:nvPr/>
        </p:nvSpPr>
        <p:spPr>
          <a:xfrm>
            <a:off x="2167200" y="169500"/>
            <a:ext cx="4809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Dot notation: &lt;expression&gt;.&lt;name&gt;</a:t>
            </a:r>
            <a:endParaRPr sz="2000">
              <a:solidFill>
                <a:srgbClr val="3D85C6"/>
              </a:solidFill>
              <a:highlight>
                <a:srgbClr val="F7F0E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568925" y="3428975"/>
            <a:ext cx="1458450" cy="651425"/>
          </a:xfrm>
          <a:prstGeom prst="flowChartProcess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expression</a:t>
            </a:r>
            <a:r>
              <a:rPr lang="en"/>
              <a:t> is an instance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568913" y="1492650"/>
            <a:ext cx="1458450" cy="651425"/>
          </a:xfrm>
          <a:prstGeom prst="flowChartProcess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expression</a:t>
            </a:r>
            <a:r>
              <a:rPr lang="en"/>
              <a:t> is a class</a:t>
            </a:r>
            <a:endParaRPr/>
          </a:p>
        </p:txBody>
      </p:sp>
      <p:cxnSp>
        <p:nvCxnSpPr>
          <p:cNvPr id="238" name="Google Shape;238;p32"/>
          <p:cNvCxnSpPr>
            <a:endCxn id="239" idx="1"/>
          </p:cNvCxnSpPr>
          <p:nvPr/>
        </p:nvCxnSpPr>
        <p:spPr>
          <a:xfrm>
            <a:off x="2027463" y="1818363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2"/>
          <p:cNvSpPr/>
          <p:nvPr/>
        </p:nvSpPr>
        <p:spPr>
          <a:xfrm>
            <a:off x="2474763" y="1492650"/>
            <a:ext cx="1458450" cy="6514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</a:t>
            </a:r>
            <a:r>
              <a:rPr lang="en" b="1"/>
              <a:t>name</a:t>
            </a:r>
            <a:r>
              <a:rPr lang="en"/>
              <a:t> within the class</a:t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4771450" y="1260875"/>
            <a:ext cx="1647450" cy="440575"/>
          </a:xfrm>
          <a:prstGeom prst="flowChartProcess">
            <a:avLst/>
          </a:prstGeom>
          <a:solidFill>
            <a:srgbClr val="B5FFA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r>
              <a:rPr lang="en"/>
              <a:t>is found in class: we’re done!</a:t>
            </a:r>
            <a:endParaRPr/>
          </a:p>
        </p:txBody>
      </p:sp>
      <p:cxnSp>
        <p:nvCxnSpPr>
          <p:cNvPr id="241" name="Google Shape;241;p32"/>
          <p:cNvCxnSpPr>
            <a:stCxn id="239" idx="3"/>
            <a:endCxn id="240" idx="1"/>
          </p:cNvCxnSpPr>
          <p:nvPr/>
        </p:nvCxnSpPr>
        <p:spPr>
          <a:xfrm rot="10800000" flipH="1">
            <a:off x="3933213" y="1481163"/>
            <a:ext cx="838200" cy="3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2"/>
          <p:cNvSpPr/>
          <p:nvPr/>
        </p:nvSpPr>
        <p:spPr>
          <a:xfrm>
            <a:off x="4771425" y="1905300"/>
            <a:ext cx="1286475" cy="391238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r>
              <a:rPr lang="en"/>
              <a:t>is not found in class</a:t>
            </a:r>
            <a:endParaRPr/>
          </a:p>
        </p:txBody>
      </p:sp>
      <p:cxnSp>
        <p:nvCxnSpPr>
          <p:cNvPr id="243" name="Google Shape;243;p32"/>
          <p:cNvCxnSpPr>
            <a:stCxn id="239" idx="3"/>
            <a:endCxn id="242" idx="1"/>
          </p:cNvCxnSpPr>
          <p:nvPr/>
        </p:nvCxnSpPr>
        <p:spPr>
          <a:xfrm>
            <a:off x="3933213" y="1818363"/>
            <a:ext cx="838200" cy="2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32"/>
          <p:cNvSpPr/>
          <p:nvPr/>
        </p:nvSpPr>
        <p:spPr>
          <a:xfrm>
            <a:off x="6730838" y="1772263"/>
            <a:ext cx="1458450" cy="651425"/>
          </a:xfrm>
          <a:prstGeom prst="flowChartProcess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</a:t>
            </a:r>
            <a:r>
              <a:rPr lang="en" b="1"/>
              <a:t>name </a:t>
            </a:r>
            <a:r>
              <a:rPr lang="en"/>
              <a:t>in superclass!!!</a:t>
            </a:r>
            <a:endParaRPr/>
          </a:p>
        </p:txBody>
      </p:sp>
      <p:cxnSp>
        <p:nvCxnSpPr>
          <p:cNvPr id="245" name="Google Shape;245;p32"/>
          <p:cNvCxnSpPr>
            <a:stCxn id="242" idx="3"/>
            <a:endCxn id="244" idx="1"/>
          </p:cNvCxnSpPr>
          <p:nvPr/>
        </p:nvCxnSpPr>
        <p:spPr>
          <a:xfrm rot="10800000" flipH="1">
            <a:off x="6057900" y="2097919"/>
            <a:ext cx="672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32"/>
          <p:cNvSpPr/>
          <p:nvPr/>
        </p:nvSpPr>
        <p:spPr>
          <a:xfrm>
            <a:off x="2474763" y="3428975"/>
            <a:ext cx="1458450" cy="6514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</a:t>
            </a:r>
            <a:r>
              <a:rPr lang="en" b="1"/>
              <a:t>name</a:t>
            </a:r>
            <a:r>
              <a:rPr lang="en"/>
              <a:t> within instance</a:t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4771450" y="3246225"/>
            <a:ext cx="1959350" cy="440563"/>
          </a:xfrm>
          <a:prstGeom prst="flowChartProcess">
            <a:avLst/>
          </a:prstGeom>
          <a:solidFill>
            <a:srgbClr val="B5FFA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r>
              <a:rPr lang="en"/>
              <a:t>is found in instance: we’re done!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4771450" y="4040350"/>
            <a:ext cx="1959350" cy="440563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r>
              <a:rPr lang="en"/>
              <a:t>is not found in instance</a:t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7116613" y="3829488"/>
            <a:ext cx="1458450" cy="651425"/>
          </a:xfrm>
          <a:prstGeom prst="flowChartProcess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</a:t>
            </a:r>
            <a:r>
              <a:rPr lang="en" b="1"/>
              <a:t>name </a:t>
            </a:r>
            <a:r>
              <a:rPr lang="en"/>
              <a:t>in class!!!</a:t>
            </a:r>
            <a:endParaRPr/>
          </a:p>
        </p:txBody>
      </p:sp>
      <p:cxnSp>
        <p:nvCxnSpPr>
          <p:cNvPr id="250" name="Google Shape;250;p32"/>
          <p:cNvCxnSpPr>
            <a:stCxn id="236" idx="3"/>
            <a:endCxn id="246" idx="1"/>
          </p:cNvCxnSpPr>
          <p:nvPr/>
        </p:nvCxnSpPr>
        <p:spPr>
          <a:xfrm>
            <a:off x="2027375" y="3754688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32"/>
          <p:cNvCxnSpPr>
            <a:stCxn id="246" idx="3"/>
            <a:endCxn id="247" idx="1"/>
          </p:cNvCxnSpPr>
          <p:nvPr/>
        </p:nvCxnSpPr>
        <p:spPr>
          <a:xfrm rot="10800000" flipH="1">
            <a:off x="3933213" y="3466388"/>
            <a:ext cx="838200" cy="2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32"/>
          <p:cNvCxnSpPr>
            <a:stCxn id="246" idx="3"/>
            <a:endCxn id="248" idx="1"/>
          </p:cNvCxnSpPr>
          <p:nvPr/>
        </p:nvCxnSpPr>
        <p:spPr>
          <a:xfrm>
            <a:off x="3933213" y="3754688"/>
            <a:ext cx="8382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32"/>
          <p:cNvCxnSpPr>
            <a:stCxn id="248" idx="3"/>
            <a:endCxn id="249" idx="1"/>
          </p:cNvCxnSpPr>
          <p:nvPr/>
        </p:nvCxnSpPr>
        <p:spPr>
          <a:xfrm rot="10800000" flipH="1">
            <a:off x="6730800" y="4155331"/>
            <a:ext cx="385800" cy="1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32"/>
          <p:cNvCxnSpPr>
            <a:stCxn id="249" idx="0"/>
            <a:endCxn id="237" idx="2"/>
          </p:cNvCxnSpPr>
          <p:nvPr/>
        </p:nvCxnSpPr>
        <p:spPr>
          <a:xfrm rot="5400000" flipH="1">
            <a:off x="3729238" y="-287112"/>
            <a:ext cx="1685400" cy="6547800"/>
          </a:xfrm>
          <a:prstGeom prst="curvedConnector3">
            <a:avLst>
              <a:gd name="adj1" fmla="val 65800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5" name="Google Shape;255;p32"/>
          <p:cNvCxnSpPr>
            <a:stCxn id="244" idx="0"/>
            <a:endCxn id="237" idx="0"/>
          </p:cNvCxnSpPr>
          <p:nvPr/>
        </p:nvCxnSpPr>
        <p:spPr>
          <a:xfrm rot="5400000" flipH="1">
            <a:off x="4239263" y="-1448537"/>
            <a:ext cx="279600" cy="6162000"/>
          </a:xfrm>
          <a:prstGeom prst="curvedConnector3">
            <a:avLst>
              <a:gd name="adj1" fmla="val 314624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6" name="Google Shape;256;p32"/>
          <p:cNvSpPr txBox="1"/>
          <p:nvPr/>
        </p:nvSpPr>
        <p:spPr>
          <a:xfrm>
            <a:off x="2167200" y="169500"/>
            <a:ext cx="4809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Dot notation: &lt;expression&gt;.&lt;name&gt;</a:t>
            </a:r>
            <a:endParaRPr sz="2000">
              <a:solidFill>
                <a:srgbClr val="3D85C6"/>
              </a:solidFill>
              <a:highlight>
                <a:srgbClr val="F7F0E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Conceptual OH Fridays 1-2 in 531 Cory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Hw due tomorrow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Ants due Thurs. March 14th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print(“DEBUG:”, x)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Sign up for 1-on-1 tutoring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Notation</a:t>
            </a:r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the introduction of </a:t>
            </a:r>
            <a:r>
              <a:rPr lang="en" sz="1600" b="1"/>
              <a:t>superclasses</a:t>
            </a:r>
            <a:r>
              <a:rPr lang="en" sz="1600"/>
              <a:t>, we need to update our dot notation lookup rules.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63" name="Google Shape;263;p33"/>
          <p:cNvSpPr txBox="1"/>
          <p:nvPr/>
        </p:nvSpPr>
        <p:spPr>
          <a:xfrm>
            <a:off x="2895300" y="1653225"/>
            <a:ext cx="2896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&lt;expression&gt;.&lt;name&gt;</a:t>
            </a:r>
            <a:endParaRPr sz="2000">
              <a:solidFill>
                <a:srgbClr val="3D85C6"/>
              </a:solidFill>
              <a:highlight>
                <a:srgbClr val="F7F0E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311700" y="2066875"/>
            <a:ext cx="8520600" cy="25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i="1">
                <a:solidFill>
                  <a:srgbClr val="999999"/>
                </a:solidFill>
              </a:rPr>
              <a:t>To evaluate:</a:t>
            </a:r>
            <a:endParaRPr sz="2000" i="1">
              <a:solidFill>
                <a:srgbClr val="999999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Evaluate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&lt;expression&gt;</a:t>
            </a:r>
            <a:r>
              <a:rPr lang="en" sz="1600"/>
              <a:t>. It should evaluate to a </a:t>
            </a:r>
            <a:r>
              <a:rPr lang="en" sz="1600" b="1"/>
              <a:t>class</a:t>
            </a:r>
            <a:r>
              <a:rPr lang="en" sz="1600"/>
              <a:t> or an </a:t>
            </a:r>
            <a:r>
              <a:rPr lang="en" sz="1600" b="1"/>
              <a:t>instance</a:t>
            </a:r>
            <a:r>
              <a:rPr lang="en" sz="1600"/>
              <a:t> of a class.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&lt;expression&gt;</a:t>
            </a:r>
            <a:r>
              <a:rPr lang="en" sz="1600"/>
              <a:t> is itself a “dot” expression, you must </a:t>
            </a:r>
            <a:r>
              <a:rPr lang="en" sz="1600" i="1"/>
              <a:t>recursively </a:t>
            </a:r>
            <a:r>
              <a:rPr lang="en" sz="1600"/>
              <a:t>do this type of lookup!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&lt;expression&gt;</a:t>
            </a:r>
            <a:r>
              <a:rPr lang="en" sz="1600"/>
              <a:t> evaluates to a </a:t>
            </a:r>
            <a:r>
              <a:rPr lang="en" sz="1600" b="1"/>
              <a:t>class</a:t>
            </a:r>
            <a:r>
              <a:rPr lang="en" sz="1600"/>
              <a:t>, look up the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" sz="1600"/>
              <a:t> within the class.</a:t>
            </a:r>
            <a:endParaRPr sz="16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○"/>
            </a:pPr>
            <a:r>
              <a:rPr lang="en" sz="1800">
                <a:solidFill>
                  <a:srgbClr val="6AA84F"/>
                </a:solidFill>
              </a:rPr>
              <a:t>If </a:t>
            </a:r>
            <a:r>
              <a:rPr lang="en" sz="18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" sz="1800">
                <a:solidFill>
                  <a:srgbClr val="6AA84F"/>
                </a:solidFill>
              </a:rPr>
              <a:t> is not found in the class, look it up in the chain of </a:t>
            </a:r>
            <a:r>
              <a:rPr lang="en" sz="1800" b="1">
                <a:solidFill>
                  <a:srgbClr val="6AA84F"/>
                </a:solidFill>
              </a:rPr>
              <a:t>superclasses</a:t>
            </a:r>
            <a:r>
              <a:rPr lang="en" sz="1800">
                <a:solidFill>
                  <a:srgbClr val="6AA84F"/>
                </a:solidFill>
              </a:rPr>
              <a:t>.</a:t>
            </a:r>
            <a:endParaRPr sz="18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&lt;expression&gt;</a:t>
            </a:r>
            <a:r>
              <a:rPr lang="en" sz="1600"/>
              <a:t> evaluates to an </a:t>
            </a:r>
            <a:r>
              <a:rPr lang="en" sz="1600" b="1"/>
              <a:t>instance</a:t>
            </a:r>
            <a:r>
              <a:rPr lang="en" sz="1600"/>
              <a:t>, look up the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" sz="1600"/>
              <a:t> within the instance.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" sz="1600"/>
              <a:t> is not found in the instance, look in the instance’s class.</a:t>
            </a:r>
            <a:endParaRPr sz="16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○"/>
            </a:pPr>
            <a:r>
              <a:rPr lang="en" sz="1800">
                <a:solidFill>
                  <a:srgbClr val="6AA84F"/>
                </a:solidFill>
              </a:rPr>
              <a:t>If </a:t>
            </a:r>
            <a:r>
              <a:rPr lang="en" sz="18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" sz="1800">
                <a:solidFill>
                  <a:srgbClr val="6AA84F"/>
                </a:solidFill>
              </a:rPr>
              <a:t> is not found in the class, look it up in the chain of </a:t>
            </a:r>
            <a:r>
              <a:rPr lang="en" sz="1800" b="1">
                <a:solidFill>
                  <a:srgbClr val="6AA84F"/>
                </a:solidFill>
              </a:rPr>
              <a:t>superclasses</a:t>
            </a:r>
            <a:r>
              <a:rPr lang="en" sz="1800">
                <a:solidFill>
                  <a:srgbClr val="6AA84F"/>
                </a:solidFill>
              </a:rPr>
              <a:t>.</a:t>
            </a:r>
            <a:endParaRPr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/>
        </p:nvSpPr>
        <p:spPr>
          <a:xfrm>
            <a:off x="0" y="1057925"/>
            <a:ext cx="4305000" cy="4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 Dog(Object):</a:t>
            </a: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def __init__(self, name, owner):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self.is_alive = True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self.name = name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self.owner = owner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def eat(self, thing):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print(self.name + " 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ate a " + str(thing) + "!")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def talk(self):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print(self.name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+ 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800" b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 says woof!")</a:t>
            </a: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4305000" y="1058025"/>
            <a:ext cx="4839000" cy="4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 Cat(Object):</a:t>
            </a: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def __init__(self, name, owner, lives=9):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self.is_alive = True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self.name = name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self.owner = owner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self.lives = lives</a:t>
            </a: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def eat(self, thing):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print(self.name + " ate a " +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     str(thing) + "!")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def talk(self):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print(self.name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+ 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 says meow!")</a:t>
            </a: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379200" y="263825"/>
            <a:ext cx="9144000" cy="79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vs. Dog (page 6)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0" y="1057925"/>
            <a:ext cx="45720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class Dog(Pet):</a:t>
            </a: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def talk(self):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print(self.name + </a:t>
            </a: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" says woof!")</a:t>
            </a: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305000" y="1058025"/>
            <a:ext cx="4839000" cy="4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class Pet(object):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def __init__(self, name, owner):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self.is_alive = True           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self.name = name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   self.owner = owner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def eat(self, thing):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print(self.name + " ate a " + 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str(thing) + "!")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def talk(self): 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	print(self.name)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388925" y="263925"/>
            <a:ext cx="9144000" cy="79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/>
        </p:nvSpPr>
        <p:spPr>
          <a:xfrm>
            <a:off x="4738800" y="3833550"/>
            <a:ext cx="4405200" cy="1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2727"/>
                </a:solidFill>
                <a:latin typeface="Consolas"/>
                <a:ea typeface="Consolas"/>
                <a:cs typeface="Consolas"/>
                <a:sym typeface="Consolas"/>
              </a:rPr>
              <a:t>class Dog(</a:t>
            </a:r>
            <a:r>
              <a:rPr lang="en" sz="1800" b="1">
                <a:solidFill>
                  <a:srgbClr val="FF930E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en" sz="1800" b="1">
                <a:solidFill>
                  <a:srgbClr val="FF2727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 b="1">
              <a:solidFill>
                <a:srgbClr val="FF27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def talk(self):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print(self.name + 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		" says woof!")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4572000" y="1058025"/>
            <a:ext cx="4572000" cy="27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930E"/>
                </a:solidFill>
                <a:latin typeface="Consolas"/>
                <a:ea typeface="Consolas"/>
                <a:cs typeface="Consolas"/>
                <a:sym typeface="Consolas"/>
              </a:rPr>
              <a:t>class Pet(object):</a:t>
            </a:r>
            <a:endParaRPr sz="1700" b="1">
              <a:solidFill>
                <a:srgbClr val="FF930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def __init__(self, name, owner):</a:t>
            </a:r>
            <a:endParaRPr sz="17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self.is_alive = True           </a:t>
            </a:r>
            <a:endParaRPr sz="17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self.name = name</a:t>
            </a:r>
            <a:endParaRPr sz="17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    self.owner = owner</a:t>
            </a:r>
            <a:endParaRPr sz="17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def eat(self, thing):</a:t>
            </a:r>
            <a:endParaRPr sz="17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print(self.name + " ate a " + </a:t>
            </a:r>
            <a:endParaRPr sz="17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str(thing) + "!")</a:t>
            </a:r>
            <a:endParaRPr sz="17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def talk(self): </a:t>
            </a:r>
            <a:endParaRPr sz="17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	print(self.name)</a:t>
            </a:r>
            <a:endParaRPr sz="17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8925" y="263925"/>
            <a:ext cx="9144000" cy="79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Reuse code!</a:t>
            </a:r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277400" y="1198225"/>
            <a:ext cx="4461300" cy="3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-"/>
            </a:pPr>
            <a:r>
              <a:rPr lang="en" sz="1800" b="1">
                <a:solidFill>
                  <a:srgbClr val="FF930E"/>
                </a:solidFill>
                <a:latin typeface="Proxima Nova"/>
                <a:ea typeface="Proxima Nova"/>
                <a:cs typeface="Proxima Nova"/>
                <a:sym typeface="Proxima Nova"/>
              </a:rPr>
              <a:t>superclass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Pet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-"/>
            </a:pPr>
            <a:r>
              <a:rPr lang="en" sz="1800" b="1">
                <a:solidFill>
                  <a:srgbClr val="FF2727"/>
                </a:solidFill>
                <a:latin typeface="Proxima Nova"/>
                <a:ea typeface="Proxima Nova"/>
                <a:cs typeface="Proxima Nova"/>
                <a:sym typeface="Proxima Nova"/>
              </a:rPr>
              <a:t>subclass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Dog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subclass can inherit and override methods of superclass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create an instance of Dog:</a:t>
            </a:r>
            <a:endParaRPr sz="180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fido = Dog() 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#implicitly calls __init__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When we can’t find a variable in the subclass, we look up to its superclass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lookup: </a:t>
            </a:r>
            <a:endParaRPr sz="1800">
              <a:solidFill>
                <a:srgbClr val="99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instance =&gt; class =&gt; superclass</a:t>
            </a:r>
            <a:endParaRPr sz="1800">
              <a:solidFill>
                <a:srgbClr val="99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0" y="296675"/>
            <a:ext cx="9144000" cy="809100"/>
          </a:xfrm>
          <a:prstGeom prst="rect">
            <a:avLst/>
          </a:prstGeom>
          <a:solidFill>
            <a:srgbClr val="FFEB99">
              <a:alpha val="8577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OOP terms</a:t>
            </a:r>
            <a:endParaRPr sz="3600"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952500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{1D69D952-3FDB-4362-9A27-B79278310175}</a:tableStyleId>
              </a:tblPr>
              <a:tblGrid>
                <a:gridCol w="169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Term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Explanation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Example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template for creating objects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template for CS 61A students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single object created from a class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single student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 attribute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property of an object, specific to an instance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student’s name, year, major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 attribute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property of an object, shared by all instances of a class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students’ instructor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method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function in a class that all instances of the class can call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attending lecture, visiting office hours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68913" y="1492650"/>
            <a:ext cx="1458450" cy="651425"/>
          </a:xfrm>
          <a:prstGeom prst="flowChartProcess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expression</a:t>
            </a:r>
            <a:r>
              <a:rPr lang="en"/>
              <a:t> is a class</a:t>
            </a:r>
            <a:endParaRPr/>
          </a:p>
        </p:txBody>
      </p:sp>
      <p:cxnSp>
        <p:nvCxnSpPr>
          <p:cNvPr id="83" name="Google Shape;83;p17"/>
          <p:cNvCxnSpPr>
            <a:endCxn id="84" idx="1"/>
          </p:cNvCxnSpPr>
          <p:nvPr/>
        </p:nvCxnSpPr>
        <p:spPr>
          <a:xfrm>
            <a:off x="2027463" y="1818363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7"/>
          <p:cNvSpPr/>
          <p:nvPr/>
        </p:nvSpPr>
        <p:spPr>
          <a:xfrm>
            <a:off x="2474763" y="1492650"/>
            <a:ext cx="1458450" cy="6514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</a:t>
            </a:r>
            <a:r>
              <a:rPr lang="en" b="1"/>
              <a:t>name</a:t>
            </a:r>
            <a:r>
              <a:rPr lang="en"/>
              <a:t> within the class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771450" y="1260875"/>
            <a:ext cx="1647450" cy="440575"/>
          </a:xfrm>
          <a:prstGeom prst="flowChartProcess">
            <a:avLst/>
          </a:prstGeom>
          <a:solidFill>
            <a:srgbClr val="B5FFA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r>
              <a:rPr lang="en"/>
              <a:t>is found in class: we’re done!</a:t>
            </a:r>
            <a:endParaRPr/>
          </a:p>
        </p:txBody>
      </p:sp>
      <p:cxnSp>
        <p:nvCxnSpPr>
          <p:cNvPr id="86" name="Google Shape;86;p17"/>
          <p:cNvCxnSpPr>
            <a:stCxn id="84" idx="3"/>
            <a:endCxn id="85" idx="1"/>
          </p:cNvCxnSpPr>
          <p:nvPr/>
        </p:nvCxnSpPr>
        <p:spPr>
          <a:xfrm rot="10800000" flipH="1">
            <a:off x="3933213" y="1481163"/>
            <a:ext cx="838200" cy="3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7"/>
          <p:cNvSpPr/>
          <p:nvPr/>
        </p:nvSpPr>
        <p:spPr>
          <a:xfrm>
            <a:off x="4771425" y="1905300"/>
            <a:ext cx="1286475" cy="391238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r>
              <a:rPr lang="en"/>
              <a:t>is not found in class</a:t>
            </a:r>
            <a:endParaRPr/>
          </a:p>
        </p:txBody>
      </p:sp>
      <p:cxnSp>
        <p:nvCxnSpPr>
          <p:cNvPr id="88" name="Google Shape;88;p17"/>
          <p:cNvCxnSpPr>
            <a:stCxn id="84" idx="3"/>
            <a:endCxn id="87" idx="1"/>
          </p:cNvCxnSpPr>
          <p:nvPr/>
        </p:nvCxnSpPr>
        <p:spPr>
          <a:xfrm>
            <a:off x="3933213" y="1818363"/>
            <a:ext cx="838200" cy="2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7"/>
          <p:cNvSpPr txBox="1"/>
          <p:nvPr/>
        </p:nvSpPr>
        <p:spPr>
          <a:xfrm>
            <a:off x="2167200" y="169500"/>
            <a:ext cx="4809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Dot notation: &lt;expression&gt;.&lt;name&gt;</a:t>
            </a:r>
            <a:endParaRPr sz="2000">
              <a:solidFill>
                <a:srgbClr val="3D85C6"/>
              </a:solidFill>
              <a:highlight>
                <a:srgbClr val="F7F0E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68925" y="3428975"/>
            <a:ext cx="1458450" cy="651425"/>
          </a:xfrm>
          <a:prstGeom prst="flowChartProcess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expression</a:t>
            </a:r>
            <a:r>
              <a:rPr lang="en"/>
              <a:t> is an instance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474763" y="3428975"/>
            <a:ext cx="1458450" cy="6514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</a:t>
            </a:r>
            <a:r>
              <a:rPr lang="en" b="1"/>
              <a:t>name</a:t>
            </a:r>
            <a:r>
              <a:rPr lang="en"/>
              <a:t> within instance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771450" y="3246225"/>
            <a:ext cx="1959350" cy="440563"/>
          </a:xfrm>
          <a:prstGeom prst="flowChartProcess">
            <a:avLst/>
          </a:prstGeom>
          <a:solidFill>
            <a:srgbClr val="B5FFA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r>
              <a:rPr lang="en"/>
              <a:t>is found in instance: we’re done!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771450" y="4040350"/>
            <a:ext cx="1959350" cy="440563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r>
              <a:rPr lang="en"/>
              <a:t>is not found in instance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116613" y="3829488"/>
            <a:ext cx="1458450" cy="651425"/>
          </a:xfrm>
          <a:prstGeom prst="flowChartProcess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</a:t>
            </a:r>
            <a:r>
              <a:rPr lang="en" b="1"/>
              <a:t>name </a:t>
            </a:r>
            <a:r>
              <a:rPr lang="en"/>
              <a:t>in class!!!</a:t>
            </a:r>
            <a:endParaRPr/>
          </a:p>
        </p:txBody>
      </p:sp>
      <p:cxnSp>
        <p:nvCxnSpPr>
          <p:cNvPr id="95" name="Google Shape;95;p17"/>
          <p:cNvCxnSpPr>
            <a:stCxn id="90" idx="3"/>
            <a:endCxn id="91" idx="1"/>
          </p:cNvCxnSpPr>
          <p:nvPr/>
        </p:nvCxnSpPr>
        <p:spPr>
          <a:xfrm>
            <a:off x="2027375" y="3754688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7"/>
          <p:cNvCxnSpPr>
            <a:stCxn id="91" idx="3"/>
            <a:endCxn id="92" idx="1"/>
          </p:cNvCxnSpPr>
          <p:nvPr/>
        </p:nvCxnSpPr>
        <p:spPr>
          <a:xfrm rot="10800000" flipH="1">
            <a:off x="3933213" y="3466388"/>
            <a:ext cx="838200" cy="2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7"/>
          <p:cNvCxnSpPr>
            <a:stCxn id="91" idx="3"/>
            <a:endCxn id="93" idx="1"/>
          </p:cNvCxnSpPr>
          <p:nvPr/>
        </p:nvCxnSpPr>
        <p:spPr>
          <a:xfrm>
            <a:off x="3933213" y="3754688"/>
            <a:ext cx="8382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7"/>
          <p:cNvCxnSpPr>
            <a:stCxn id="93" idx="3"/>
            <a:endCxn id="94" idx="1"/>
          </p:cNvCxnSpPr>
          <p:nvPr/>
        </p:nvCxnSpPr>
        <p:spPr>
          <a:xfrm rot="10800000" flipH="1">
            <a:off x="6730800" y="4155331"/>
            <a:ext cx="385800" cy="1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7"/>
          <p:cNvCxnSpPr>
            <a:stCxn id="94" idx="0"/>
            <a:endCxn id="82" idx="2"/>
          </p:cNvCxnSpPr>
          <p:nvPr/>
        </p:nvCxnSpPr>
        <p:spPr>
          <a:xfrm rot="5400000" flipH="1">
            <a:off x="3729238" y="-287112"/>
            <a:ext cx="1685400" cy="6547800"/>
          </a:xfrm>
          <a:prstGeom prst="curvedConnector3">
            <a:avLst>
              <a:gd name="adj1" fmla="val 65798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59750" y="272250"/>
            <a:ext cx="74868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WWPD? Say we have a Fruit class...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00" y="1258900"/>
            <a:ext cx="3306876" cy="37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450" y="1509625"/>
            <a:ext cx="4991925" cy="314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class definition (page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6175" y="1833850"/>
            <a:ext cx="1416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578000" y="986550"/>
            <a:ext cx="2680425" cy="468000"/>
            <a:chOff x="4578000" y="986550"/>
            <a:chExt cx="2680425" cy="468000"/>
          </a:xfrm>
        </p:grpSpPr>
        <p:sp>
          <p:nvSpPr>
            <p:cNvPr id="114" name="Google Shape;114;p19"/>
            <p:cNvSpPr txBox="1"/>
            <p:nvPr/>
          </p:nvSpPr>
          <p:spPr>
            <a:xfrm>
              <a:off x="5841825" y="986550"/>
              <a:ext cx="14166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69138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 name</a:t>
              </a:r>
              <a:endParaRPr sz="1800">
                <a:solidFill>
                  <a:srgbClr val="E69138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4578000" y="1159154"/>
              <a:ext cx="1238800" cy="207075"/>
            </a:xfrm>
            <a:custGeom>
              <a:avLst/>
              <a:gdLst/>
              <a:ahLst/>
              <a:cxnLst/>
              <a:rect l="l" t="t" r="r" b="b"/>
              <a:pathLst>
                <a:path w="49552" h="8283" extrusionOk="0">
                  <a:moveTo>
                    <a:pt x="49552" y="2706"/>
                  </a:moveTo>
                  <a:cubicBezTo>
                    <a:pt x="43909" y="2284"/>
                    <a:pt x="23955" y="-753"/>
                    <a:pt x="15696" y="176"/>
                  </a:cubicBezTo>
                  <a:cubicBezTo>
                    <a:pt x="7437" y="1106"/>
                    <a:pt x="2616" y="6932"/>
                    <a:pt x="0" y="8283"/>
                  </a:cubicBezTo>
                </a:path>
              </a:pathLst>
            </a:custGeom>
            <a:noFill/>
            <a:ln w="19050" cap="flat" cmpd="sng">
              <a:solidFill>
                <a:srgbClr val="E69138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grpSp>
        <p:nvGrpSpPr>
          <p:cNvPr id="116" name="Google Shape;116;p19"/>
          <p:cNvGrpSpPr/>
          <p:nvPr/>
        </p:nvGrpSpPr>
        <p:grpSpPr>
          <a:xfrm>
            <a:off x="5337150" y="2137375"/>
            <a:ext cx="3123900" cy="796800"/>
            <a:chOff x="5337150" y="2137375"/>
            <a:chExt cx="3123900" cy="7968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6133350" y="2137375"/>
              <a:ext cx="2327700" cy="7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85C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initialize instance attributes</a:t>
              </a:r>
              <a:endParaRPr sz="1800">
                <a:solidFill>
                  <a:srgbClr val="3D85C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5337150" y="2300296"/>
              <a:ext cx="771175" cy="77325"/>
            </a:xfrm>
            <a:custGeom>
              <a:avLst/>
              <a:gdLst/>
              <a:ahLst/>
              <a:cxnLst/>
              <a:rect l="l" t="t" r="r" b="b"/>
              <a:pathLst>
                <a:path w="30847" h="3093" extrusionOk="0">
                  <a:moveTo>
                    <a:pt x="30847" y="3093"/>
                  </a:moveTo>
                  <a:cubicBezTo>
                    <a:pt x="28404" y="2588"/>
                    <a:pt x="21330" y="397"/>
                    <a:pt x="16189" y="60"/>
                  </a:cubicBezTo>
                  <a:cubicBezTo>
                    <a:pt x="11048" y="-277"/>
                    <a:pt x="2698" y="903"/>
                    <a:pt x="0" y="1072"/>
                  </a:cubicBezTo>
                </a:path>
              </a:pathLst>
            </a:custGeom>
            <a:noFill/>
            <a:ln w="19050" cap="flat" cmpd="sng">
              <a:solidFill>
                <a:srgbClr val="3D85C6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grpSp>
        <p:nvGrpSpPr>
          <p:cNvPr id="119" name="Google Shape;119;p19"/>
          <p:cNvGrpSpPr/>
          <p:nvPr/>
        </p:nvGrpSpPr>
        <p:grpSpPr>
          <a:xfrm>
            <a:off x="596375" y="2074150"/>
            <a:ext cx="2122800" cy="607425"/>
            <a:chOff x="596375" y="2074150"/>
            <a:chExt cx="2122800" cy="607425"/>
          </a:xfrm>
        </p:grpSpPr>
        <p:sp>
          <p:nvSpPr>
            <p:cNvPr id="120" name="Google Shape;120;p19"/>
            <p:cNvSpPr txBox="1"/>
            <p:nvPr/>
          </p:nvSpPr>
          <p:spPr>
            <a:xfrm>
              <a:off x="596375" y="2213575"/>
              <a:ext cx="14166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AA84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constructor</a:t>
              </a:r>
              <a:endParaRPr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960025" y="2074150"/>
              <a:ext cx="759150" cy="379750"/>
            </a:xfrm>
            <a:custGeom>
              <a:avLst/>
              <a:gdLst/>
              <a:ahLst/>
              <a:cxnLst/>
              <a:rect l="l" t="t" r="r" b="b"/>
              <a:pathLst>
                <a:path w="30366" h="15190" extrusionOk="0">
                  <a:moveTo>
                    <a:pt x="0" y="15190"/>
                  </a:moveTo>
                  <a:cubicBezTo>
                    <a:pt x="1688" y="14851"/>
                    <a:pt x="7093" y="15095"/>
                    <a:pt x="10130" y="13154"/>
                  </a:cubicBezTo>
                  <a:cubicBezTo>
                    <a:pt x="13167" y="11213"/>
                    <a:pt x="14851" y="5734"/>
                    <a:pt x="18224" y="3542"/>
                  </a:cubicBezTo>
                  <a:cubicBezTo>
                    <a:pt x="21597" y="1350"/>
                    <a:pt x="28342" y="590"/>
                    <a:pt x="30366" y="0"/>
                  </a:cubicBezTo>
                </a:path>
              </a:pathLst>
            </a:custGeom>
            <a:noFill/>
            <a:ln w="19050" cap="flat" cmpd="sng">
              <a:solidFill>
                <a:srgbClr val="6AA84F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grpSp>
        <p:nvGrpSpPr>
          <p:cNvPr id="122" name="Google Shape;122;p19"/>
          <p:cNvGrpSpPr/>
          <p:nvPr/>
        </p:nvGrpSpPr>
        <p:grpSpPr>
          <a:xfrm>
            <a:off x="367775" y="3127975"/>
            <a:ext cx="2161675" cy="1070925"/>
            <a:chOff x="367775" y="3127975"/>
            <a:chExt cx="2161675" cy="1070925"/>
          </a:xfrm>
        </p:grpSpPr>
        <p:sp>
          <p:nvSpPr>
            <p:cNvPr id="123" name="Google Shape;123;p19"/>
            <p:cNvSpPr txBox="1"/>
            <p:nvPr/>
          </p:nvSpPr>
          <p:spPr>
            <a:xfrm>
              <a:off x="367775" y="3127975"/>
              <a:ext cx="14166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74EA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method definitions</a:t>
              </a:r>
              <a:endParaRPr sz="18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618850" y="3243668"/>
              <a:ext cx="910600" cy="246975"/>
            </a:xfrm>
            <a:custGeom>
              <a:avLst/>
              <a:gdLst/>
              <a:ahLst/>
              <a:cxnLst/>
              <a:rect l="l" t="t" r="r" b="b"/>
              <a:pathLst>
                <a:path w="36424" h="9879" extrusionOk="0">
                  <a:moveTo>
                    <a:pt x="0" y="9879"/>
                  </a:moveTo>
                  <a:cubicBezTo>
                    <a:pt x="1771" y="9373"/>
                    <a:pt x="7251" y="8446"/>
                    <a:pt x="10624" y="6844"/>
                  </a:cubicBezTo>
                  <a:cubicBezTo>
                    <a:pt x="13997" y="5242"/>
                    <a:pt x="15936" y="1195"/>
                    <a:pt x="20236" y="267"/>
                  </a:cubicBezTo>
                  <a:cubicBezTo>
                    <a:pt x="24536" y="-660"/>
                    <a:pt x="33726" y="1110"/>
                    <a:pt x="36424" y="1279"/>
                  </a:cubicBezTo>
                </a:path>
              </a:pathLst>
            </a:custGeom>
            <a:noFill/>
            <a:ln w="19050" cap="flat" cmpd="sng">
              <a:solidFill>
                <a:srgbClr val="674EA7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125" name="Google Shape;125;p19"/>
            <p:cNvSpPr/>
            <p:nvPr/>
          </p:nvSpPr>
          <p:spPr>
            <a:xfrm>
              <a:off x="1631175" y="3604475"/>
              <a:ext cx="860025" cy="594425"/>
            </a:xfrm>
            <a:custGeom>
              <a:avLst/>
              <a:gdLst/>
              <a:ahLst/>
              <a:cxnLst/>
              <a:rect l="l" t="t" r="r" b="b"/>
              <a:pathLst>
                <a:path w="34401" h="23777" extrusionOk="0">
                  <a:moveTo>
                    <a:pt x="0" y="0"/>
                  </a:moveTo>
                  <a:cubicBezTo>
                    <a:pt x="2614" y="1096"/>
                    <a:pt x="12310" y="3289"/>
                    <a:pt x="15683" y="6577"/>
                  </a:cubicBezTo>
                  <a:cubicBezTo>
                    <a:pt x="19056" y="9865"/>
                    <a:pt x="17116" y="16863"/>
                    <a:pt x="20236" y="19730"/>
                  </a:cubicBezTo>
                  <a:cubicBezTo>
                    <a:pt x="23356" y="22597"/>
                    <a:pt x="32040" y="23103"/>
                    <a:pt x="34401" y="23777"/>
                  </a:cubicBezTo>
                </a:path>
              </a:pathLst>
            </a:custGeom>
            <a:noFill/>
            <a:ln w="19050" cap="flat" cmpd="sng">
              <a:solidFill>
                <a:srgbClr val="674EA7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Invoking methods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are invoked (called) using </a:t>
            </a:r>
            <a:r>
              <a:rPr lang="en" b="1"/>
              <a:t>dot notation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An instance </a:t>
            </a:r>
            <a:r>
              <a:rPr lang="en" i="1">
                <a:highlight>
                  <a:srgbClr val="FFF2CC"/>
                </a:highlight>
              </a:rPr>
              <a:t>must</a:t>
            </a:r>
            <a:r>
              <a:rPr lang="en">
                <a:highlight>
                  <a:srgbClr val="FFF2CC"/>
                </a:highlight>
              </a:rPr>
              <a:t> be passed in as the first argument to a method.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can happen in one of two ways: 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587350" y="26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{1D69D952-3FDB-4362-9A27-B79278310175}</a:tableStyleId>
              </a:tblPr>
              <a:tblGrid>
                <a:gridCol w="41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Call the method on the </a:t>
                      </a:r>
                      <a:r>
                        <a:rPr lang="en" sz="16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explicitly passing in an instance: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Call the method on an </a:t>
                      </a:r>
                      <a:r>
                        <a:rPr lang="en" sz="16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implicitly passing in that instance: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3D85C6"/>
                          </a:solidFill>
                          <a:highlight>
                            <a:srgbClr val="F7F0E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Instructor.assist(garcia, student1)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3D85C6"/>
                          </a:solidFill>
                          <a:highlight>
                            <a:srgbClr val="F7F0E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garcia.assist(student2)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3973100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Here, in either case, the parameter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/>
              <a:t> is bound to the object referenced by the name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garcia</a:t>
            </a:r>
            <a:r>
              <a:rPr lang="en" sz="1600"/>
              <a:t>, and the parameter 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topic</a:t>
            </a:r>
            <a:r>
              <a:rPr lang="en" sz="1600"/>
              <a:t>  is bound to the string 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“OOP”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Invoking methods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a class are invoked using </a:t>
            </a:r>
            <a:r>
              <a:rPr lang="en" b="1"/>
              <a:t>dot notation.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1568900" y="1598725"/>
            <a:ext cx="5971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&lt;obj_expr&gt;.&lt;method_name&gt;(&lt;operand_1&gt;, …)</a:t>
            </a:r>
            <a:endParaRPr sz="2000">
              <a:solidFill>
                <a:srgbClr val="3D85C6"/>
              </a:solidFill>
              <a:highlight>
                <a:srgbClr val="F7F0E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11700" y="2066875"/>
            <a:ext cx="85206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999999"/>
                </a:solidFill>
              </a:rPr>
              <a:t>To evaluate:</a:t>
            </a:r>
            <a:endParaRPr sz="2000" i="1">
              <a:solidFill>
                <a:srgbClr val="999999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Evaluate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&lt;obj_expr&gt;</a:t>
            </a:r>
            <a:r>
              <a:rPr lang="en" sz="1600"/>
              <a:t> using dot notation rules.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 up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&lt;method_name&gt;</a:t>
            </a:r>
            <a:r>
              <a:rPr lang="en" sz="1600"/>
              <a:t> using dot notation rules.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a new frame for this method call.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&lt;obj_expr&gt;</a:t>
            </a:r>
            <a:r>
              <a:rPr lang="en" sz="1600"/>
              <a:t> evaluates to a </a:t>
            </a:r>
            <a:r>
              <a:rPr lang="en" sz="1600" b="1"/>
              <a:t>class</a:t>
            </a:r>
            <a:r>
              <a:rPr lang="en" sz="1600"/>
              <a:t>, bind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&lt;self&gt;</a:t>
            </a:r>
            <a:r>
              <a:rPr lang="en" sz="1600"/>
              <a:t> to the value of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&lt;operand_1&gt;</a:t>
            </a:r>
            <a:r>
              <a:rPr lang="en" sz="1600"/>
              <a:t>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&lt;obj_expr&gt;</a:t>
            </a:r>
            <a:r>
              <a:rPr lang="en" sz="1600"/>
              <a:t> evaluates to an </a:t>
            </a:r>
            <a:r>
              <a:rPr lang="en" sz="1600" b="1"/>
              <a:t>instance</a:t>
            </a:r>
            <a:r>
              <a:rPr lang="en" sz="1600"/>
              <a:t>, bind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&lt;self&gt;</a:t>
            </a:r>
            <a:r>
              <a:rPr lang="en" sz="1600"/>
              <a:t> to that instance.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Bind the rest of the arguments to the rest of the parameters of the method.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Execute the body of the method.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50050" y="301425"/>
            <a:ext cx="91440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Cases: WWPD?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l="7106"/>
          <a:stretch/>
        </p:blipFill>
        <p:spPr>
          <a:xfrm>
            <a:off x="398650" y="1357175"/>
            <a:ext cx="4733950" cy="27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875" y="1357175"/>
            <a:ext cx="2561875" cy="35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Macintosh PowerPoint</Application>
  <PresentationFormat>Presentación en pantalla (16:9)</PresentationFormat>
  <Paragraphs>208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Proxima Nova</vt:lpstr>
      <vt:lpstr>Arial</vt:lpstr>
      <vt:lpstr>Consolas</vt:lpstr>
      <vt:lpstr>Simple Light</vt:lpstr>
      <vt:lpstr>Discussion 06:  Object-Oriented Programming</vt:lpstr>
      <vt:lpstr>Announcements</vt:lpstr>
      <vt:lpstr>OOP terms</vt:lpstr>
      <vt:lpstr>Presentación de PowerPoint</vt:lpstr>
      <vt:lpstr>WWPD? Say we have a Fruit class...</vt:lpstr>
      <vt:lpstr>Anatomy of a class definition (page 2)</vt:lpstr>
      <vt:lpstr>Invoking methods</vt:lpstr>
      <vt:lpstr>Invoking methods</vt:lpstr>
      <vt:lpstr>Edge Cases: WWPD?</vt:lpstr>
      <vt:lpstr>Edge Cases</vt:lpstr>
      <vt:lpstr>More Edge Cases</vt:lpstr>
      <vt:lpstr>Presentación de PowerPoint</vt:lpstr>
      <vt:lpstr>str/repr</vt:lpstr>
      <vt:lpstr>str/repr</vt:lpstr>
      <vt:lpstr>Q1.2: Email</vt:lpstr>
      <vt:lpstr>Inheritance</vt:lpstr>
      <vt:lpstr>Hierarchy of objects</vt:lpstr>
      <vt:lpstr>Presentación de PowerPoint</vt:lpstr>
      <vt:lpstr>Presentación de PowerPoint</vt:lpstr>
      <vt:lpstr>Dot Notation</vt:lpstr>
      <vt:lpstr>Cat vs. Dog (page 6)</vt:lpstr>
      <vt:lpstr>Inheritance</vt:lpstr>
      <vt:lpstr>Inheritance: Reuse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06:  Object-Oriented Programming</dc:title>
  <cp:lastModifiedBy>Usuario de Microsoft Office</cp:lastModifiedBy>
  <cp:revision>1</cp:revision>
  <dcterms:modified xsi:type="dcterms:W3CDTF">2019-03-15T09:21:34Z</dcterms:modified>
</cp:coreProperties>
</file>