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Lato" panose="020F0502020204030203" pitchFamily="34" charset="77"/>
      <p:regular r:id="rId35"/>
      <p:bold r:id="rId36"/>
      <p:italic r:id="rId37"/>
      <p:boldItalic r:id="rId38"/>
    </p:embeddedFont>
    <p:embeddedFont>
      <p:font typeface="Proxima Nova" panose="02000506030000020004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0d79cf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0d79cf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0d79cf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0d79cf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0d79cff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0d79cff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0d79cff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0d79cff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0d79cff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0d79cff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6d5334547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6d5334547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6d5334547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6d5334547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0d79cff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0d79cff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80d79cff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80d79cff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0d79cff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0d79cff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20ce78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20ce78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80d79cff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80d79cff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80d79cff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80d79cff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6ac3e43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6ac3e43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6d5334547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6d5334547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d5334547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6d5334547_0_1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6d5334547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6d5334547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6d5334547_0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6d5334547_0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6d5334547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6d5334547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5d64b3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5d64b3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5d64b3bf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5d64b3bf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cred: Tammy Ngyuen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0d79cf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0d79cf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0d79cf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0d79cf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0d79cf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0d79cf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0d79cff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0d79cff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0d79cff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0d79cff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MJk63Ge4RuSleCzsApP14_WqZ2dNlMD48ZkpLSh49og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365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Discussion 10:</a:t>
            </a:r>
            <a:endParaRPr sz="5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Iterators &amp; Generators and Streams</a:t>
            </a:r>
            <a:endParaRPr sz="380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418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Chae Park</a:t>
            </a:r>
            <a:r>
              <a:rPr lang="en" sz="2800"/>
              <a:t> (</a:t>
            </a:r>
            <a:r>
              <a:rPr lang="en"/>
              <a:t>chae</a:t>
            </a:r>
            <a:r>
              <a:rPr lang="en" sz="2800"/>
              <a:t>@berkeley.edu)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Discussion 30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April 17, 2019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Slides: links.cs61a.org/chae-slides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5236575" y="445025"/>
            <a:ext cx="3002400" cy="3519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lst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b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15593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23621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31649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81475" y="1713950"/>
            <a:ext cx="651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lst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4" name="Google Shape;184;p34"/>
          <p:cNvCxnSpPr>
            <a:stCxn id="183" idx="3"/>
            <a:endCxn id="180" idx="1"/>
          </p:cNvCxnSpPr>
          <p:nvPr/>
        </p:nvCxnSpPr>
        <p:spPr>
          <a:xfrm>
            <a:off x="733075" y="1917650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85" name="Google Shape;185;p34"/>
          <p:cNvCxnSpPr/>
          <p:nvPr/>
        </p:nvCxnSpPr>
        <p:spPr>
          <a:xfrm flipH="1">
            <a:off x="356347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186" name="Google Shape;186;p34"/>
          <p:cNvSpPr txBox="1"/>
          <p:nvPr/>
        </p:nvSpPr>
        <p:spPr>
          <a:xfrm>
            <a:off x="324052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5236575" y="445025"/>
            <a:ext cx="3002400" cy="3519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lst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b = iter(lst)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15593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23621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31649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81475" y="1713950"/>
            <a:ext cx="651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lst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7" name="Google Shape;197;p35"/>
          <p:cNvCxnSpPr>
            <a:stCxn id="196" idx="3"/>
            <a:endCxn id="193" idx="1"/>
          </p:cNvCxnSpPr>
          <p:nvPr/>
        </p:nvCxnSpPr>
        <p:spPr>
          <a:xfrm>
            <a:off x="733075" y="1917650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98" name="Google Shape;198;p35"/>
          <p:cNvCxnSpPr/>
          <p:nvPr/>
        </p:nvCxnSpPr>
        <p:spPr>
          <a:xfrm flipH="1">
            <a:off x="356347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199" name="Google Shape;199;p35"/>
          <p:cNvSpPr txBox="1"/>
          <p:nvPr/>
        </p:nvSpPr>
        <p:spPr>
          <a:xfrm>
            <a:off x="324052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0" name="Google Shape;200;p35"/>
          <p:cNvCxnSpPr/>
          <p:nvPr/>
        </p:nvCxnSpPr>
        <p:spPr>
          <a:xfrm flipH="1">
            <a:off x="203347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201" name="Google Shape;201;p35"/>
          <p:cNvSpPr txBox="1"/>
          <p:nvPr/>
        </p:nvSpPr>
        <p:spPr>
          <a:xfrm>
            <a:off x="171052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5236575" y="445025"/>
            <a:ext cx="3002400" cy="3519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lst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b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next(b)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15593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23621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31649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81475" y="1713950"/>
            <a:ext cx="651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lst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2" name="Google Shape;212;p36"/>
          <p:cNvCxnSpPr>
            <a:stCxn id="211" idx="3"/>
            <a:endCxn id="208" idx="1"/>
          </p:cNvCxnSpPr>
          <p:nvPr/>
        </p:nvCxnSpPr>
        <p:spPr>
          <a:xfrm>
            <a:off x="733075" y="1917650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13" name="Google Shape;213;p36"/>
          <p:cNvCxnSpPr/>
          <p:nvPr/>
        </p:nvCxnSpPr>
        <p:spPr>
          <a:xfrm flipH="1">
            <a:off x="283627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214" name="Google Shape;214;p36"/>
          <p:cNvSpPr txBox="1"/>
          <p:nvPr/>
        </p:nvSpPr>
        <p:spPr>
          <a:xfrm>
            <a:off x="251332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5" name="Google Shape;215;p36"/>
          <p:cNvCxnSpPr/>
          <p:nvPr/>
        </p:nvCxnSpPr>
        <p:spPr>
          <a:xfrm flipH="1">
            <a:off x="356347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216" name="Google Shape;216;p36"/>
          <p:cNvSpPr txBox="1"/>
          <p:nvPr/>
        </p:nvSpPr>
        <p:spPr>
          <a:xfrm>
            <a:off x="324052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5236575" y="445025"/>
            <a:ext cx="3002400" cy="3519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lst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b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15593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23621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31649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81475" y="1713950"/>
            <a:ext cx="651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lst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7" name="Google Shape;227;p37"/>
          <p:cNvCxnSpPr>
            <a:stCxn id="226" idx="3"/>
            <a:endCxn id="223" idx="1"/>
          </p:cNvCxnSpPr>
          <p:nvPr/>
        </p:nvCxnSpPr>
        <p:spPr>
          <a:xfrm>
            <a:off x="733075" y="1917650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28" name="Google Shape;228;p37"/>
          <p:cNvCxnSpPr/>
          <p:nvPr/>
        </p:nvCxnSpPr>
        <p:spPr>
          <a:xfrm flipH="1">
            <a:off x="4401350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229" name="Google Shape;229;p37"/>
          <p:cNvSpPr txBox="1"/>
          <p:nvPr/>
        </p:nvSpPr>
        <p:spPr>
          <a:xfrm>
            <a:off x="4078400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0" name="Google Shape;230;p37"/>
          <p:cNvCxnSpPr/>
          <p:nvPr/>
        </p:nvCxnSpPr>
        <p:spPr>
          <a:xfrm flipH="1">
            <a:off x="283627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231" name="Google Shape;231;p37"/>
          <p:cNvSpPr txBox="1"/>
          <p:nvPr/>
        </p:nvSpPr>
        <p:spPr>
          <a:xfrm>
            <a:off x="251332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5236575" y="445025"/>
            <a:ext cx="3002400" cy="3519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lst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b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StopIteration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5593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23621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1649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81475" y="1713950"/>
            <a:ext cx="651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lst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p38"/>
          <p:cNvCxnSpPr>
            <a:stCxn id="241" idx="3"/>
            <a:endCxn id="238" idx="1"/>
          </p:cNvCxnSpPr>
          <p:nvPr/>
        </p:nvCxnSpPr>
        <p:spPr>
          <a:xfrm>
            <a:off x="733075" y="1917650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43" name="Google Shape;243;p38"/>
          <p:cNvCxnSpPr/>
          <p:nvPr/>
        </p:nvCxnSpPr>
        <p:spPr>
          <a:xfrm flipH="1">
            <a:off x="283627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244" name="Google Shape;244;p38"/>
          <p:cNvSpPr txBox="1"/>
          <p:nvPr/>
        </p:nvSpPr>
        <p:spPr>
          <a:xfrm>
            <a:off x="251332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5" name="Google Shape;245;p38"/>
          <p:cNvCxnSpPr/>
          <p:nvPr/>
        </p:nvCxnSpPr>
        <p:spPr>
          <a:xfrm flipH="1">
            <a:off x="4401350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246" name="Google Shape;246;p38"/>
          <p:cNvSpPr txBox="1"/>
          <p:nvPr/>
        </p:nvSpPr>
        <p:spPr>
          <a:xfrm>
            <a:off x="4078400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fact: iterators are iterables</a:t>
            </a: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311700" y="759675"/>
            <a:ext cx="85206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is the reason why you can do </a:t>
            </a:r>
            <a:r>
              <a:rPr lang="en" sz="2000" b="1"/>
              <a:t>iter(iterator)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Means that </a:t>
            </a:r>
            <a:r>
              <a:rPr lang="en" sz="2000" b="1"/>
              <a:t>you can call for loop on iterators</a:t>
            </a:r>
            <a:r>
              <a:rPr lang="en" sz="2000"/>
              <a:t>!</a:t>
            </a:r>
            <a:endParaRPr sz="2000"/>
          </a:p>
        </p:txBody>
      </p:sp>
      <p:sp>
        <p:nvSpPr>
          <p:cNvPr id="253" name="Google Shape;253;p39"/>
          <p:cNvSpPr txBox="1"/>
          <p:nvPr/>
        </p:nvSpPr>
        <p:spPr>
          <a:xfrm>
            <a:off x="5876625" y="458075"/>
            <a:ext cx="3013800" cy="1950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iter([1, 2, 3])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for elem in a: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		print(elem)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95984" y="2013073"/>
            <a:ext cx="4886943" cy="2729833"/>
            <a:chOff x="430925" y="2315750"/>
            <a:chExt cx="4898700" cy="2822700"/>
          </a:xfrm>
        </p:grpSpPr>
        <p:sp>
          <p:nvSpPr>
            <p:cNvPr id="255" name="Google Shape;255;p39"/>
            <p:cNvSpPr/>
            <p:nvPr/>
          </p:nvSpPr>
          <p:spPr>
            <a:xfrm>
              <a:off x="430925" y="2315750"/>
              <a:ext cx="4898700" cy="2822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1222025" y="2923175"/>
              <a:ext cx="3316500" cy="21156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9"/>
            <p:cNvSpPr txBox="1"/>
            <p:nvPr/>
          </p:nvSpPr>
          <p:spPr>
            <a:xfrm>
              <a:off x="1920275" y="2356500"/>
              <a:ext cx="19200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99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ITERABLES</a:t>
              </a:r>
              <a:endParaRPr sz="2300" b="1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8" name="Google Shape;258;p39"/>
            <p:cNvSpPr txBox="1"/>
            <p:nvPr/>
          </p:nvSpPr>
          <p:spPr>
            <a:xfrm>
              <a:off x="1978475" y="3135350"/>
              <a:ext cx="19200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99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ITERATORS</a:t>
              </a:r>
              <a:endParaRPr sz="2300" b="1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2 Q1.1 WWPD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265150" y="759675"/>
            <a:ext cx="85671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 b="1"/>
              <a:t>iter(iterable) </a:t>
            </a:r>
            <a:r>
              <a:rPr lang="en" sz="1800"/>
              <a:t>: (in most cases) return a new iterator at the top of iterable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 b="1"/>
              <a:t>next(iterator)</a:t>
            </a:r>
            <a:r>
              <a:rPr lang="en" sz="1800"/>
              <a:t> : returns the current value in the iterable and move the iterator’s position to the next value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Iterators are iterables!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644250"/>
            <a:ext cx="60420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Generators</a:t>
            </a:r>
            <a:r>
              <a:rPr lang="en"/>
              <a:t>: Iterators defined using functions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Generator functions</a:t>
            </a:r>
            <a:r>
              <a:rPr lang="en"/>
              <a:t> return generator object (iterator)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Calling next method on generator object</a:t>
            </a:r>
            <a:r>
              <a:rPr lang="en"/>
              <a:t> runs the code upto </a:t>
            </a:r>
            <a:r>
              <a:rPr lang="en" b="1"/>
              <a:t>yield </a:t>
            </a:r>
            <a:r>
              <a:rPr lang="en"/>
              <a:t>statement and returns (yields) value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Calling next method on the same generator object</a:t>
            </a:r>
            <a:r>
              <a:rPr lang="en"/>
              <a:t> picks up the code from where it left off and runs until the next encounter to </a:t>
            </a:r>
            <a:r>
              <a:rPr lang="en" b="1"/>
              <a:t>yield</a:t>
            </a:r>
            <a:r>
              <a:rPr lang="en"/>
              <a:t> statement (or the end of the function).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71" name="Google Shape;271;p41"/>
          <p:cNvGrpSpPr/>
          <p:nvPr/>
        </p:nvGrpSpPr>
        <p:grpSpPr>
          <a:xfrm>
            <a:off x="6074250" y="65500"/>
            <a:ext cx="3002400" cy="3007500"/>
            <a:chOff x="5771700" y="181875"/>
            <a:chExt cx="3002400" cy="3007500"/>
          </a:xfrm>
        </p:grpSpPr>
        <p:sp>
          <p:nvSpPr>
            <p:cNvPr id="272" name="Google Shape;272;p41"/>
            <p:cNvSpPr/>
            <p:nvPr/>
          </p:nvSpPr>
          <p:spPr>
            <a:xfrm>
              <a:off x="5771700" y="186975"/>
              <a:ext cx="3002400" cy="30024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6024605" y="644250"/>
              <a:ext cx="2496600" cy="24963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 txBox="1"/>
            <p:nvPr/>
          </p:nvSpPr>
          <p:spPr>
            <a:xfrm>
              <a:off x="6389100" y="181875"/>
              <a:ext cx="19200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99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ITERABLES</a:t>
              </a:r>
              <a:endParaRPr sz="2300" b="1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75" name="Google Shape;275;p41"/>
            <p:cNvSpPr txBox="1"/>
            <p:nvPr/>
          </p:nvSpPr>
          <p:spPr>
            <a:xfrm>
              <a:off x="6389100" y="826675"/>
              <a:ext cx="19200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FF99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ITERATORS</a:t>
              </a:r>
              <a:endParaRPr sz="2300" b="1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366000" y="1379875"/>
              <a:ext cx="1758000" cy="17580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FF"/>
                </a:solidFill>
              </a:endParaRPr>
            </a:p>
          </p:txBody>
        </p:sp>
        <p:sp>
          <p:nvSpPr>
            <p:cNvPr id="277" name="Google Shape;277;p41"/>
            <p:cNvSpPr txBox="1"/>
            <p:nvPr/>
          </p:nvSpPr>
          <p:spPr>
            <a:xfrm>
              <a:off x="6332550" y="2015825"/>
              <a:ext cx="18807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GENERATORS</a:t>
              </a:r>
              <a:endParaRPr sz="20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311700" y="644250"/>
            <a:ext cx="45873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Calling next method on generator object</a:t>
            </a:r>
            <a:r>
              <a:rPr lang="en"/>
              <a:t> runs the code upto </a:t>
            </a:r>
            <a:r>
              <a:rPr lang="en" b="1"/>
              <a:t>yield </a:t>
            </a:r>
            <a:r>
              <a:rPr lang="en"/>
              <a:t>statement and returns (yields) value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Calling next method on the same generator object</a:t>
            </a:r>
            <a:r>
              <a:rPr lang="en"/>
              <a:t> picks up the code from where it left off and runs until the next encounter to </a:t>
            </a:r>
            <a:r>
              <a:rPr lang="en" b="1"/>
              <a:t>yield</a:t>
            </a:r>
            <a:r>
              <a:rPr lang="en"/>
              <a:t> statement (or the end of the function).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5271475" y="644250"/>
            <a:ext cx="3200100" cy="2720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count_down(n):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 		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n &gt; 0: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			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			n -=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count_down(5)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 from?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358200" y="711575"/>
            <a:ext cx="84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Yield </a:t>
            </a:r>
            <a:r>
              <a:rPr lang="en" sz="2000"/>
              <a:t>every value from that iterator</a:t>
            </a:r>
            <a:endParaRPr sz="2000"/>
          </a:p>
        </p:txBody>
      </p:sp>
      <p:sp>
        <p:nvSpPr>
          <p:cNvPr id="291" name="Google Shape;291;p43"/>
          <p:cNvSpPr txBox="1"/>
          <p:nvPr/>
        </p:nvSpPr>
        <p:spPr>
          <a:xfrm>
            <a:off x="453800" y="1668275"/>
            <a:ext cx="3200100" cy="1084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yield_list(lst):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 		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elem 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lst: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			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elem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5074800" y="1792050"/>
            <a:ext cx="3489900" cy="779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yield_from_list(lst):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 		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yield from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lst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3909988" y="1722250"/>
            <a:ext cx="9087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Announcements!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644250"/>
            <a:ext cx="85206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Scheme Project checkpoint 2 due tomorrow / entire project due next Wed (4/24)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Ants composition revision due Sunday (4/28)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Guerrilla Section this Saturday </a:t>
            </a:r>
            <a:r>
              <a:rPr lang="en" sz="1700" b="1"/>
              <a:t>4-6PM</a:t>
            </a:r>
            <a:r>
              <a:rPr lang="en" sz="1700"/>
              <a:t> @ Soda 271</a:t>
            </a:r>
            <a:endParaRPr sz="170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Topics: interpreters, tail calls, macros, streams, iterators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3 Q1.1 WWPD</a:t>
            </a:r>
            <a:endParaRPr/>
          </a:p>
        </p:txBody>
      </p:sp>
      <p:sp>
        <p:nvSpPr>
          <p:cNvPr id="299" name="Google Shape;299;p44"/>
          <p:cNvSpPr txBox="1">
            <a:spLocks noGrp="1"/>
          </p:cNvSpPr>
          <p:nvPr>
            <p:ph type="body" idx="1"/>
          </p:nvPr>
        </p:nvSpPr>
        <p:spPr>
          <a:xfrm>
            <a:off x="265150" y="759675"/>
            <a:ext cx="85671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 b="1"/>
              <a:t>iter(iterable) </a:t>
            </a:r>
            <a:r>
              <a:rPr lang="en" sz="1800"/>
              <a:t>: (in most cases) return a new iterator at the top of iterable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 b="1"/>
              <a:t>next(iterator)</a:t>
            </a:r>
            <a:r>
              <a:rPr lang="en" sz="1800"/>
              <a:t> : returns the current value in the iterable and move the iterator’s position to the next value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Iterators are iterables!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4 Q1.2 filter_link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A6BD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19335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body" idx="1"/>
          </p:nvPr>
        </p:nvSpPr>
        <p:spPr>
          <a:xfrm>
            <a:off x="311700" y="759675"/>
            <a:ext cx="85206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b="1" u="sng"/>
              <a:t>Lazy evaluation</a:t>
            </a:r>
            <a:r>
              <a:rPr lang="en"/>
              <a:t> - Delays evaluation of an expression until its value is needed.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/>
              <a:t>Benefits of lazy evaluation: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/>
              <a:t>The ability to define control flow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</a:pPr>
            <a:r>
              <a:rPr lang="en" sz="1800"/>
              <a:t>Ex. if, and, or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/>
              <a:t>The ability to define potentially infinite data structures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</a:pPr>
            <a:r>
              <a:rPr lang="en" sz="1800"/>
              <a:t>Ex. a list of all natural numbers? :O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6" name="Google Shape;316;p47"/>
          <p:cNvPicPr preferRelativeResize="0"/>
          <p:nvPr/>
        </p:nvPicPr>
        <p:blipFill rotWithShape="1">
          <a:blip r:embed="rId3">
            <a:alphaModFix/>
          </a:blip>
          <a:srcRect b="5060"/>
          <a:stretch/>
        </p:blipFill>
        <p:spPr>
          <a:xfrm>
            <a:off x="5280350" y="2425925"/>
            <a:ext cx="3742450" cy="2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322" name="Google Shape;322;p48"/>
          <p:cNvSpPr txBox="1">
            <a:spLocks noGrp="1"/>
          </p:cNvSpPr>
          <p:nvPr>
            <p:ph type="body" idx="1"/>
          </p:nvPr>
        </p:nvSpPr>
        <p:spPr>
          <a:xfrm>
            <a:off x="201700" y="759675"/>
            <a:ext cx="87183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b="1" u="sng"/>
              <a:t>Streams</a:t>
            </a:r>
            <a:r>
              <a:rPr lang="en"/>
              <a:t> - Scheme lists with lazy evaluation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b="1" u="sng"/>
              <a:t>Promise</a:t>
            </a:r>
            <a:r>
              <a:rPr lang="en"/>
              <a:t> - an expression that evaluates to a value only when asked to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 b="1" u="sng"/>
              <a:t>Not forced</a:t>
            </a:r>
            <a:r>
              <a:rPr lang="en" sz="1800"/>
              <a:t> - the promise hasn’t been evaluated yet.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 b="1" u="sng"/>
              <a:t>Forced</a:t>
            </a:r>
            <a:r>
              <a:rPr lang="en" sz="1800"/>
              <a:t> - the promise has already been evaluated.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lang="en" sz="1800"/>
              <a:t>Once a promise has been forced, the resulting value is </a:t>
            </a:r>
            <a:endParaRPr sz="180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evaluated</a:t>
            </a:r>
            <a:r>
              <a:rPr lang="en" sz="1800"/>
              <a:t> and </a:t>
            </a:r>
            <a:r>
              <a:rPr lang="en" sz="1800" b="1"/>
              <a:t>saved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102" y="2482752"/>
            <a:ext cx="2420200" cy="242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48"/>
          <p:cNvGrpSpPr/>
          <p:nvPr/>
        </p:nvGrpSpPr>
        <p:grpSpPr>
          <a:xfrm>
            <a:off x="551125" y="3283050"/>
            <a:ext cx="2763325" cy="720600"/>
            <a:chOff x="1808675" y="3485525"/>
            <a:chExt cx="2763325" cy="720600"/>
          </a:xfrm>
        </p:grpSpPr>
        <p:sp>
          <p:nvSpPr>
            <p:cNvPr id="325" name="Google Shape;325;p48"/>
            <p:cNvSpPr txBox="1"/>
            <p:nvPr/>
          </p:nvSpPr>
          <p:spPr>
            <a:xfrm>
              <a:off x="1808675" y="3485525"/>
              <a:ext cx="748800" cy="720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/>
                <a:t>1</a:t>
              </a:r>
              <a:endParaRPr sz="2500"/>
            </a:p>
          </p:txBody>
        </p:sp>
        <p:sp>
          <p:nvSpPr>
            <p:cNvPr id="326" name="Google Shape;326;p48"/>
            <p:cNvSpPr txBox="1"/>
            <p:nvPr/>
          </p:nvSpPr>
          <p:spPr>
            <a:xfrm>
              <a:off x="2557475" y="3485525"/>
              <a:ext cx="748800" cy="720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3823200" y="3485525"/>
              <a:ext cx="748800" cy="720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48"/>
            <p:cNvCxnSpPr>
              <a:endCxn id="327" idx="2"/>
            </p:cNvCxnSpPr>
            <p:nvPr/>
          </p:nvCxnSpPr>
          <p:spPr>
            <a:xfrm rot="10800000" flipH="1">
              <a:off x="2939100" y="3845825"/>
              <a:ext cx="884100" cy="14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29" name="Google Shape;329;p48"/>
            <p:cNvSpPr txBox="1"/>
            <p:nvPr/>
          </p:nvSpPr>
          <p:spPr>
            <a:xfrm>
              <a:off x="3956700" y="3485525"/>
              <a:ext cx="615300" cy="5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...</a:t>
              </a:r>
              <a:endParaRPr sz="3000"/>
            </a:p>
          </p:txBody>
        </p:sp>
      </p:grpSp>
      <p:grpSp>
        <p:nvGrpSpPr>
          <p:cNvPr id="330" name="Google Shape;330;p48"/>
          <p:cNvGrpSpPr/>
          <p:nvPr/>
        </p:nvGrpSpPr>
        <p:grpSpPr>
          <a:xfrm>
            <a:off x="3215550" y="2943925"/>
            <a:ext cx="2785600" cy="671450"/>
            <a:chOff x="4550025" y="3188775"/>
            <a:chExt cx="2785600" cy="671450"/>
          </a:xfrm>
        </p:grpSpPr>
        <p:sp>
          <p:nvSpPr>
            <p:cNvPr id="331" name="Google Shape;331;p48"/>
            <p:cNvSpPr/>
            <p:nvPr/>
          </p:nvSpPr>
          <p:spPr>
            <a:xfrm>
              <a:off x="4550025" y="3188775"/>
              <a:ext cx="1413050" cy="282625"/>
            </a:xfrm>
            <a:custGeom>
              <a:avLst/>
              <a:gdLst/>
              <a:ahLst/>
              <a:cxnLst/>
              <a:rect l="l" t="t" r="r" b="b"/>
              <a:pathLst>
                <a:path w="56522" h="11305" extrusionOk="0">
                  <a:moveTo>
                    <a:pt x="0" y="11305"/>
                  </a:moveTo>
                  <a:cubicBezTo>
                    <a:pt x="5558" y="9421"/>
                    <a:pt x="23928" y="0"/>
                    <a:pt x="33348" y="0"/>
                  </a:cubicBezTo>
                  <a:cubicBezTo>
                    <a:pt x="42768" y="0"/>
                    <a:pt x="52660" y="9421"/>
                    <a:pt x="56522" y="11305"/>
                  </a:cubicBezTo>
                </a:path>
              </a:pathLst>
            </a:custGeom>
            <a:noFill/>
            <a:ln w="19050" cap="flat" cmpd="sng">
              <a:solidFill>
                <a:srgbClr val="9900FF"/>
              </a:solidFill>
              <a:prstDash val="solid"/>
              <a:round/>
              <a:headEnd type="stealth" w="med" len="med"/>
              <a:tailEnd type="none" w="med" len="med"/>
            </a:ln>
          </p:spPr>
        </p:sp>
        <p:sp>
          <p:nvSpPr>
            <p:cNvPr id="332" name="Google Shape;332;p48"/>
            <p:cNvSpPr txBox="1"/>
            <p:nvPr/>
          </p:nvSpPr>
          <p:spPr>
            <a:xfrm>
              <a:off x="5837725" y="3266825"/>
              <a:ext cx="1497900" cy="5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9900FF"/>
                  </a:solidFill>
                  <a:latin typeface="Lato"/>
                  <a:ea typeface="Lato"/>
                  <a:cs typeface="Lato"/>
                  <a:sym typeface="Lato"/>
                </a:rPr>
                <a:t>promise</a:t>
              </a:r>
              <a:endParaRPr sz="2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33" name="Google Shape;333;p48"/>
          <p:cNvSpPr txBox="1"/>
          <p:nvPr/>
        </p:nvSpPr>
        <p:spPr>
          <a:xfrm>
            <a:off x="551125" y="4247450"/>
            <a:ext cx="38403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(1 . #[promise (not forced)])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>
            <a:spLocks noGrp="1"/>
          </p:cNvSpPr>
          <p:nvPr>
            <p:ph type="title"/>
          </p:nvPr>
        </p:nvSpPr>
        <p:spPr>
          <a:xfrm>
            <a:off x="311700" y="256850"/>
            <a:ext cx="374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339" name="Google Shape;339;p49"/>
          <p:cNvSpPr txBox="1">
            <a:spLocks noGrp="1"/>
          </p:cNvSpPr>
          <p:nvPr>
            <p:ph type="body" idx="1"/>
          </p:nvPr>
        </p:nvSpPr>
        <p:spPr>
          <a:xfrm>
            <a:off x="311700" y="991075"/>
            <a:ext cx="3999900" cy="32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●"/>
            </a:pPr>
            <a:r>
              <a:rPr lang="en" sz="1900">
                <a:solidFill>
                  <a:srgbClr val="E69138"/>
                </a:solidFill>
                <a:highlight>
                  <a:srgbClr val="F9F2F4"/>
                </a:highlight>
              </a:rPr>
              <a:t>nil</a:t>
            </a:r>
            <a:r>
              <a:rPr lang="en" sz="1900"/>
              <a:t> is the empty list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●"/>
            </a:pPr>
            <a:r>
              <a:rPr lang="en" sz="1900">
                <a:solidFill>
                  <a:srgbClr val="E69138"/>
                </a:solidFill>
                <a:highlight>
                  <a:srgbClr val="F9F2F4"/>
                </a:highlight>
              </a:rPr>
              <a:t>cons</a:t>
            </a:r>
            <a:r>
              <a:rPr lang="en" sz="1900"/>
              <a:t> can create a list by evaluating both its operands, where the second operand evaluates to a list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●"/>
            </a:pPr>
            <a:r>
              <a:rPr lang="en" sz="1900">
                <a:solidFill>
                  <a:srgbClr val="E69138"/>
                </a:solidFill>
                <a:highlight>
                  <a:srgbClr val="F9F2F4"/>
                </a:highlight>
              </a:rPr>
              <a:t>car</a:t>
            </a:r>
            <a:r>
              <a:rPr lang="en" sz="1900"/>
              <a:t> returns the first element of the list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●"/>
            </a:pPr>
            <a:r>
              <a:rPr lang="en" sz="1900">
                <a:solidFill>
                  <a:srgbClr val="E69138"/>
                </a:solidFill>
                <a:highlight>
                  <a:srgbClr val="F9F2F4"/>
                </a:highlight>
              </a:rPr>
              <a:t>cdr</a:t>
            </a:r>
            <a:r>
              <a:rPr lang="en" sz="1900"/>
              <a:t> returns the rest of a list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/>
              <a:t>Demo!</a:t>
            </a:r>
            <a:endParaRPr sz="1900"/>
          </a:p>
        </p:txBody>
      </p:sp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xfrm>
            <a:off x="4572000" y="256850"/>
            <a:ext cx="374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body" idx="2"/>
          </p:nvPr>
        </p:nvSpPr>
        <p:spPr>
          <a:xfrm>
            <a:off x="4469775" y="991075"/>
            <a:ext cx="451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3D85C6"/>
                </a:solidFill>
                <a:highlight>
                  <a:srgbClr val="F9F2F4"/>
                </a:highlight>
              </a:rPr>
              <a:t>nil</a:t>
            </a:r>
            <a:r>
              <a:rPr lang="en" sz="1900"/>
              <a:t> is the empty stream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3D85C6"/>
                </a:solidFill>
                <a:highlight>
                  <a:srgbClr val="F9F2F4"/>
                </a:highlight>
              </a:rPr>
              <a:t>cons-stream</a:t>
            </a:r>
            <a:r>
              <a:rPr lang="en" sz="1900"/>
              <a:t> creates a stream by evaluating its operand and storing the second operand for later computation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3D85C6"/>
                </a:solidFill>
                <a:highlight>
                  <a:srgbClr val="F9F2F4"/>
                </a:highlight>
              </a:rPr>
              <a:t>car</a:t>
            </a:r>
            <a:r>
              <a:rPr lang="en" sz="1900"/>
              <a:t> returns the first element of the stream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3D85C6"/>
                </a:solidFill>
                <a:highlight>
                  <a:srgbClr val="F9F2F4"/>
                </a:highlight>
              </a:rPr>
              <a:t>cdr-stream</a:t>
            </a:r>
            <a:r>
              <a:rPr lang="en" sz="1900"/>
              <a:t> </a:t>
            </a:r>
            <a:r>
              <a:rPr lang="en" sz="1900" b="1"/>
              <a:t>computes and </a:t>
            </a:r>
            <a:r>
              <a:rPr lang="en" sz="1900"/>
              <a:t>returns the rest of a stream</a:t>
            </a:r>
            <a:endParaRPr sz="19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8 Q2.1 wwsd</a:t>
            </a:r>
            <a:endParaRPr/>
          </a:p>
        </p:txBody>
      </p:sp>
      <p:sp>
        <p:nvSpPr>
          <p:cNvPr id="347" name="Google Shape;347;p50"/>
          <p:cNvSpPr txBox="1">
            <a:spLocks noGrp="1"/>
          </p:cNvSpPr>
          <p:nvPr>
            <p:ph type="body" idx="1"/>
          </p:nvPr>
        </p:nvSpPr>
        <p:spPr>
          <a:xfrm>
            <a:off x="311700" y="759675"/>
            <a:ext cx="85206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nil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the empty stream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cons-stream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creates a stream by evaluating its operand and storing the second operand for later computation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car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returns the first element of the stream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solidFill>
                  <a:srgbClr val="3D85C6"/>
                </a:solidFill>
                <a:highlight>
                  <a:srgbClr val="F9F2F4"/>
                </a:highlight>
                <a:latin typeface="Lato"/>
                <a:ea typeface="Lato"/>
                <a:cs typeface="Lato"/>
                <a:sym typeface="Lato"/>
              </a:rPr>
              <a:t>cdr-stream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computes and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returns the rest of a stream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8 Q2.2 slice</a:t>
            </a:r>
            <a:endParaRPr/>
          </a:p>
        </p:txBody>
      </p:sp>
      <p:sp>
        <p:nvSpPr>
          <p:cNvPr id="353" name="Google Shape;353;p51"/>
          <p:cNvSpPr txBox="1">
            <a:spLocks noGrp="1"/>
          </p:cNvSpPr>
          <p:nvPr>
            <p:ph type="body" idx="1"/>
          </p:nvPr>
        </p:nvSpPr>
        <p:spPr>
          <a:xfrm>
            <a:off x="311700" y="759675"/>
            <a:ext cx="87426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What are inputs / output of the function?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○"/>
            </a:pPr>
            <a:r>
              <a:rPr lang="en" sz="1700" b="1" u="sng"/>
              <a:t>Input : a stream, 2 numbers (start and end index)</a:t>
            </a:r>
            <a:endParaRPr sz="1700" b="1" u="sng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○"/>
            </a:pPr>
            <a:r>
              <a:rPr lang="en" sz="1700" b="1" u="sng"/>
              <a:t>Output: a list containing elements from start (inclusive) to end (exclusive)</a:t>
            </a:r>
            <a:endParaRPr sz="1700" b="1" u="sng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/>
              <a:t>What does the function do?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○"/>
            </a:pPr>
            <a:r>
              <a:rPr lang="en" sz="1700" b="1" u="sng"/>
              <a:t>(define nat (naturals 0)) ; stream of natural numbers starting from 0</a:t>
            </a:r>
            <a:endParaRPr sz="1700" b="1" u="sng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 b="1" u="sng"/>
              <a:t>(slice nat 4 12) → (4 5 6 7 8 9 10 11)</a:t>
            </a:r>
            <a:endParaRPr sz="1700" b="1" u="sng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/>
              <a:t>We do not have a variable keeping track of index. Intuitively, we can define the variable by making a helper function. Can you think of a way to get around this?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 b="1" u="sng"/>
              <a:t>“start” as a start index tells us how many numbers we should skip before getting to the first number. We can decrement “start” until it gets to 0!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/>
              <a:t>Let’s try 2.2 on our own</a:t>
            </a:r>
            <a:endParaRPr sz="17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/>
              <a:t>Hint: what do we do to construct a list?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Iterators &amp; Generators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Streams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Iterators &amp; Generators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More 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analogies</a:t>
            </a: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5920650" y="1240250"/>
            <a:ext cx="2259900" cy="523800"/>
          </a:xfrm>
          <a:prstGeom prst="rect">
            <a:avLst/>
          </a:prstGeom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An iterable is a book</a:t>
            </a:r>
            <a:endParaRPr sz="1700"/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9675"/>
            <a:ext cx="4630375" cy="3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/>
          <p:nvPr/>
        </p:nvSpPr>
        <p:spPr>
          <a:xfrm>
            <a:off x="2827750" y="353401"/>
            <a:ext cx="3560875" cy="828650"/>
          </a:xfrm>
          <a:custGeom>
            <a:avLst/>
            <a:gdLst/>
            <a:ahLst/>
            <a:cxnLst/>
            <a:rect l="l" t="t" r="r" b="b"/>
            <a:pathLst>
              <a:path w="142435" h="33146" extrusionOk="0">
                <a:moveTo>
                  <a:pt x="0" y="28491"/>
                </a:moveTo>
                <a:cubicBezTo>
                  <a:pt x="13964" y="23759"/>
                  <a:pt x="60047" y="-679"/>
                  <a:pt x="83786" y="97"/>
                </a:cubicBezTo>
                <a:cubicBezTo>
                  <a:pt x="107525" y="873"/>
                  <a:pt x="132660" y="27638"/>
                  <a:pt x="142435" y="33146"/>
                </a:cubicBez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126" name="Google Shape;126;p29"/>
          <p:cNvSpPr/>
          <p:nvPr/>
        </p:nvSpPr>
        <p:spPr>
          <a:xfrm>
            <a:off x="3467775" y="2693950"/>
            <a:ext cx="2013200" cy="572712"/>
          </a:xfrm>
          <a:custGeom>
            <a:avLst/>
            <a:gdLst/>
            <a:ahLst/>
            <a:cxnLst/>
            <a:rect l="l" t="t" r="r" b="b"/>
            <a:pathLst>
              <a:path w="80528" h="16757" extrusionOk="0">
                <a:moveTo>
                  <a:pt x="0" y="0"/>
                </a:moveTo>
                <a:cubicBezTo>
                  <a:pt x="13421" y="2793"/>
                  <a:pt x="67107" y="13964"/>
                  <a:pt x="80528" y="16757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127" name="Google Shape;127;p29"/>
          <p:cNvSpPr/>
          <p:nvPr/>
        </p:nvSpPr>
        <p:spPr>
          <a:xfrm>
            <a:off x="3671425" y="2030638"/>
            <a:ext cx="1873525" cy="1082225"/>
          </a:xfrm>
          <a:custGeom>
            <a:avLst/>
            <a:gdLst/>
            <a:ahLst/>
            <a:cxnLst/>
            <a:rect l="l" t="t" r="r" b="b"/>
            <a:pathLst>
              <a:path w="74941" h="43289" extrusionOk="0">
                <a:moveTo>
                  <a:pt x="0" y="0"/>
                </a:moveTo>
                <a:cubicBezTo>
                  <a:pt x="12490" y="7215"/>
                  <a:pt x="62451" y="36074"/>
                  <a:pt x="74941" y="43289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128" name="Google Shape;128;p29"/>
          <p:cNvSpPr/>
          <p:nvPr/>
        </p:nvSpPr>
        <p:spPr>
          <a:xfrm>
            <a:off x="2141175" y="3328150"/>
            <a:ext cx="3403839" cy="171803"/>
          </a:xfrm>
          <a:custGeom>
            <a:avLst/>
            <a:gdLst/>
            <a:ahLst/>
            <a:cxnLst/>
            <a:rect l="l" t="t" r="r" b="b"/>
            <a:pathLst>
              <a:path w="128471" h="6051" extrusionOk="0">
                <a:moveTo>
                  <a:pt x="0" y="6051"/>
                </a:moveTo>
                <a:cubicBezTo>
                  <a:pt x="21412" y="5043"/>
                  <a:pt x="107059" y="1009"/>
                  <a:pt x="128471" y="0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5642250" y="3112875"/>
            <a:ext cx="2538300" cy="523800"/>
          </a:xfrm>
          <a:prstGeom prst="rect">
            <a:avLst/>
          </a:prstGeom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Iterators are bookmarks</a:t>
            </a:r>
            <a:endParaRPr sz="1700"/>
          </a:p>
        </p:txBody>
      </p:sp>
      <p:sp>
        <p:nvSpPr>
          <p:cNvPr id="130" name="Google Shape;130;p29"/>
          <p:cNvSpPr txBox="1"/>
          <p:nvPr/>
        </p:nvSpPr>
        <p:spPr>
          <a:xfrm>
            <a:off x="311700" y="4009800"/>
            <a:ext cx="87858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Bookmarks (iterators) remember where they left off in the book (iterable)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There can be multiple bookmarks (iterators) in one book (iterable)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terminology</a:t>
            </a:r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265150" y="759675"/>
            <a:ext cx="85671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b="1"/>
              <a:t>Iterable (book)</a:t>
            </a:r>
            <a:r>
              <a:rPr lang="en"/>
              <a:t>: data type which contains a collection of values which can be processed one by one sequentially. </a:t>
            </a:r>
            <a:r>
              <a:rPr lang="en" b="1"/>
              <a:t>Ex</a:t>
            </a:r>
            <a:r>
              <a:rPr lang="en"/>
              <a:t>. lists, dictionaries, tuples, strings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Things you can call for loop on!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Iterator (bookmark)</a:t>
            </a:r>
            <a:r>
              <a:rPr lang="en"/>
              <a:t>: an object that retrieve values contained in an iterable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functions: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iter(iterable) </a:t>
            </a:r>
            <a:r>
              <a:rPr lang="en" sz="1800"/>
              <a:t>: (in most cases) return a new iterator at the top of iterable</a:t>
            </a:r>
            <a:endParaRPr sz="1800"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Exception: </a:t>
            </a:r>
            <a:r>
              <a:rPr lang="en" sz="1800" b="1"/>
              <a:t>iter(iterator) </a:t>
            </a:r>
            <a:r>
              <a:rPr lang="en" sz="1800"/>
              <a:t>returns the same iterator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next(iterator)</a:t>
            </a:r>
            <a:r>
              <a:rPr lang="en" sz="1800"/>
              <a:t> : returns the current value in the iterable and move the iterator’s position to the next value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142" name="Google Shape;142;p31"/>
          <p:cNvSpPr txBox="1"/>
          <p:nvPr/>
        </p:nvSpPr>
        <p:spPr>
          <a:xfrm>
            <a:off x="5236575" y="445025"/>
            <a:ext cx="3002400" cy="3519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3]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b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15593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23621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31649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81475" y="1713950"/>
            <a:ext cx="651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lst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7" name="Google Shape;147;p31"/>
          <p:cNvCxnSpPr>
            <a:stCxn id="146" idx="3"/>
            <a:endCxn id="143" idx="1"/>
          </p:cNvCxnSpPr>
          <p:nvPr/>
        </p:nvCxnSpPr>
        <p:spPr>
          <a:xfrm>
            <a:off x="733075" y="1917650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153" name="Google Shape;153;p32"/>
          <p:cNvSpPr txBox="1"/>
          <p:nvPr/>
        </p:nvSpPr>
        <p:spPr>
          <a:xfrm>
            <a:off x="5236575" y="445025"/>
            <a:ext cx="3002400" cy="3519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lst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a = iter(lst)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b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15593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23621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31649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81475" y="1713950"/>
            <a:ext cx="651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lst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8" name="Google Shape;158;p32"/>
          <p:cNvCxnSpPr>
            <a:stCxn id="157" idx="3"/>
            <a:endCxn id="154" idx="1"/>
          </p:cNvCxnSpPr>
          <p:nvPr/>
        </p:nvCxnSpPr>
        <p:spPr>
          <a:xfrm>
            <a:off x="733075" y="1917650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59" name="Google Shape;159;p32"/>
          <p:cNvCxnSpPr>
            <a:stCxn id="154" idx="2"/>
          </p:cNvCxnSpPr>
          <p:nvPr/>
        </p:nvCxnSpPr>
        <p:spPr>
          <a:xfrm flipH="1">
            <a:off x="195502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160" name="Google Shape;160;p32"/>
          <p:cNvSpPr txBox="1"/>
          <p:nvPr/>
        </p:nvSpPr>
        <p:spPr>
          <a:xfrm>
            <a:off x="163207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166" name="Google Shape;166;p33"/>
          <p:cNvSpPr txBox="1"/>
          <p:nvPr/>
        </p:nvSpPr>
        <p:spPr>
          <a:xfrm>
            <a:off x="5236575" y="445025"/>
            <a:ext cx="3002400" cy="3519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lst = [1, 2, 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a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b = iter(lst)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15593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23621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3164925" y="1562750"/>
            <a:ext cx="802800" cy="70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81475" y="1713950"/>
            <a:ext cx="651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lst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1" name="Google Shape;171;p33"/>
          <p:cNvCxnSpPr>
            <a:stCxn id="170" idx="3"/>
            <a:endCxn id="167" idx="1"/>
          </p:cNvCxnSpPr>
          <p:nvPr/>
        </p:nvCxnSpPr>
        <p:spPr>
          <a:xfrm>
            <a:off x="733075" y="1917650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72" name="Google Shape;172;p33"/>
          <p:cNvCxnSpPr/>
          <p:nvPr/>
        </p:nvCxnSpPr>
        <p:spPr>
          <a:xfrm flipH="1">
            <a:off x="2760675" y="2272550"/>
            <a:ext cx="5700" cy="7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173" name="Google Shape;173;p33"/>
          <p:cNvSpPr txBox="1"/>
          <p:nvPr/>
        </p:nvSpPr>
        <p:spPr>
          <a:xfrm>
            <a:off x="2437725" y="2920775"/>
            <a:ext cx="65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</Words>
  <Application>Microsoft Macintosh PowerPoint</Application>
  <PresentationFormat>Presentación en pantalla (16:9)</PresentationFormat>
  <Paragraphs>278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Consolas</vt:lpstr>
      <vt:lpstr>Lato</vt:lpstr>
      <vt:lpstr>Proxima Nova</vt:lpstr>
      <vt:lpstr>Simple Light</vt:lpstr>
      <vt:lpstr>Simple Light</vt:lpstr>
      <vt:lpstr>Discussion 10: Iterators &amp; Generators and Streams</vt:lpstr>
      <vt:lpstr>Announcements!</vt:lpstr>
      <vt:lpstr>Agenda</vt:lpstr>
      <vt:lpstr>Iterators &amp; Generators More resources: here</vt:lpstr>
      <vt:lpstr>Iterator analogies</vt:lpstr>
      <vt:lpstr>Iterator terminology</vt:lpstr>
      <vt:lpstr>Iterator example</vt:lpstr>
      <vt:lpstr>Iterator example</vt:lpstr>
      <vt:lpstr>Iterator example</vt:lpstr>
      <vt:lpstr>Iterator example</vt:lpstr>
      <vt:lpstr>Iterator example</vt:lpstr>
      <vt:lpstr>Iterator example</vt:lpstr>
      <vt:lpstr>Iterator example</vt:lpstr>
      <vt:lpstr>Iterator example</vt:lpstr>
      <vt:lpstr>Fun fact: iterators are iterables</vt:lpstr>
      <vt:lpstr>Page 2 Q1.1 WWPD</vt:lpstr>
      <vt:lpstr>Generators</vt:lpstr>
      <vt:lpstr>Generators</vt:lpstr>
      <vt:lpstr>Yield from?</vt:lpstr>
      <vt:lpstr>Page 3 Q1.1 WWPD</vt:lpstr>
      <vt:lpstr>Page 4 Q1.2 filter_link</vt:lpstr>
      <vt:lpstr>Streams</vt:lpstr>
      <vt:lpstr>Lazy Evaluation</vt:lpstr>
      <vt:lpstr>Streams</vt:lpstr>
      <vt:lpstr>Lists</vt:lpstr>
      <vt:lpstr>Page 8 Q2.1 wwsd</vt:lpstr>
      <vt:lpstr>Page 8 Q2.2 slice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10: Iterators &amp; Generators and Streams</dc:title>
  <cp:lastModifiedBy>Usuario de Microsoft Office</cp:lastModifiedBy>
  <cp:revision>1</cp:revision>
  <dcterms:modified xsi:type="dcterms:W3CDTF">2019-04-20T06:11:15Z</dcterms:modified>
</cp:coreProperties>
</file>