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Lato" panose="020F0502020204030203" pitchFamily="34" charset="77"/>
      <p:regular r:id="rId31"/>
      <p:bold r:id="rId32"/>
      <p:italic r:id="rId33"/>
      <p:boldItalic r:id="rId34"/>
    </p:embeddedFont>
    <p:embeddedFont>
      <p:font typeface="Open Sans" panose="020B0606030504020204" pitchFamily="34" charset="0"/>
      <p:regular r:id="rId35"/>
      <p:bold r:id="rId36"/>
      <p:italic r:id="rId37"/>
      <p:boldItalic r:id="rId38"/>
    </p:embeddedFont>
    <p:embeddedFont>
      <p:font typeface="Proxima Nova" panose="02000506030000020004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07F2BD-8743-49CA-B604-24949BB1CFC3}">
  <a:tblStyle styleId="{0D07F2BD-8743-49CA-B604-24949BB1CF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524b50ae36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524b50ae36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4320ce781e_0_4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4320ce781e_0_4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257ea3ac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257ea3ac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example?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4320ce781e_0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4320ce781e_0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4320ce781e_0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4320ce781e_0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24b50ae36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24b50ae36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4320ce781e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4320ce781e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example?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4320ce781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4320ce781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08525a3ff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08525a3ff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min alone, 15 min with group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320ce781e_0_6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320ce781e_0_6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320ce78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320ce78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this week’s lab situation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4320ce781e_0_6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4320ce781e_0_6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“Is” relationsihp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4320ce781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4320ce781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524b50ae36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524b50ae36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4320ce781e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4320ce781e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408525a3ff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408525a3ff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408525a3ff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408525a3ff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4320ce781e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4320ce781e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416ef3e79d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416ef3e79d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416ef3e7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416ef3e7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4320ce781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4320ce781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524b50ae3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524b50ae3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None/>
              <a:defRPr sz="52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200"/>
              <a:buFont typeface="Proxima Nova"/>
              <a:buNone/>
              <a:defRPr sz="5200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Proxima Nova"/>
              <a:buNone/>
              <a:defRPr sz="280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>
            <a:spLocks noGrp="1"/>
          </p:cNvSpPr>
          <p:nvPr>
            <p:ph type="ctrTitle"/>
          </p:nvPr>
        </p:nvSpPr>
        <p:spPr>
          <a:xfrm>
            <a:off x="311708" y="365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/>
              <a:t>Discussion 6:</a:t>
            </a:r>
            <a:endParaRPr sz="50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Object Oriented Programming</a:t>
            </a:r>
            <a:endParaRPr sz="3800"/>
          </a:p>
        </p:txBody>
      </p:sp>
      <p:sp>
        <p:nvSpPr>
          <p:cNvPr id="100" name="Google Shape;100;p25"/>
          <p:cNvSpPr txBox="1">
            <a:spLocks noGrp="1"/>
          </p:cNvSpPr>
          <p:nvPr>
            <p:ph type="subTitle" idx="1"/>
          </p:nvPr>
        </p:nvSpPr>
        <p:spPr>
          <a:xfrm>
            <a:off x="311700" y="24181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Chae Park</a:t>
            </a:r>
            <a:r>
              <a:rPr lang="en" sz="2800"/>
              <a:t> (</a:t>
            </a:r>
            <a:r>
              <a:rPr lang="en"/>
              <a:t>chae</a:t>
            </a:r>
            <a:r>
              <a:rPr lang="en" sz="2800"/>
              <a:t>@berkeley.edu)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Discussion 30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March 6, 2019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Slides: links.cs61a.org/chae-slides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*Slides cred to Tammy Nguyen*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57" name="Google Shape;15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is/are the </a:t>
            </a:r>
            <a:r>
              <a:rPr lang="en" b="1" i="1">
                <a:solidFill>
                  <a:srgbClr val="666666"/>
                </a:solidFill>
              </a:rPr>
              <a:t>class attribute(s)</a:t>
            </a:r>
            <a:r>
              <a:rPr lang="en" i="1">
                <a:solidFill>
                  <a:srgbClr val="666666"/>
                </a:solidFill>
              </a:rPr>
              <a:t> of the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i="1">
                <a:solidFill>
                  <a:srgbClr val="666666"/>
                </a:solidFill>
              </a:rPr>
              <a:t> class?</a:t>
            </a:r>
            <a:endParaRPr i="1">
              <a:solidFill>
                <a:srgbClr val="66666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students (keeps track of number of students)</a:t>
            </a:r>
            <a:endParaRPr sz="16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</a:t>
            </a:r>
            <a:r>
              <a:rPr lang="en" b="1" i="1">
                <a:solidFill>
                  <a:srgbClr val="666666"/>
                </a:solidFill>
              </a:rPr>
              <a:t>method(s)</a:t>
            </a:r>
            <a:r>
              <a:rPr lang="en" i="1">
                <a:solidFill>
                  <a:srgbClr val="666666"/>
                </a:solidFill>
              </a:rPr>
              <a:t> can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 i="1">
                <a:solidFill>
                  <a:srgbClr val="666666"/>
                </a:solidFill>
              </a:rPr>
              <a:t> instances call?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add_student, assist</a:t>
            </a:r>
            <a:endParaRPr sz="16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</a:t>
            </a:r>
            <a:r>
              <a:rPr lang="en" b="1" i="1">
                <a:solidFill>
                  <a:srgbClr val="666666"/>
                </a:solidFill>
              </a:rPr>
              <a:t>instance attributes(s)</a:t>
            </a:r>
            <a:r>
              <a:rPr lang="en" i="1">
                <a:solidFill>
                  <a:srgbClr val="666666"/>
                </a:solidFill>
              </a:rPr>
              <a:t> do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Students</a:t>
            </a:r>
            <a:r>
              <a:rPr lang="en" i="1">
                <a:solidFill>
                  <a:srgbClr val="666666"/>
                </a:solidFill>
              </a:rPr>
              <a:t> have?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name, understanding</a:t>
            </a:r>
            <a:endParaRPr sz="1600"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How would you create two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i="1">
                <a:solidFill>
                  <a:srgbClr val="666666"/>
                </a:solidFill>
              </a:rPr>
              <a:t> instances?</a:t>
            </a:r>
            <a:endParaRPr i="1">
              <a:solidFill>
                <a:srgbClr val="666666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1000"/>
              </a:spcAft>
              <a:buClr>
                <a:srgbClr val="FFFFFF"/>
              </a:buClr>
              <a:buSzPts val="1600"/>
              <a:buChar char="●"/>
            </a:pPr>
            <a:r>
              <a:rPr lang="en" sz="1600"/>
              <a:t>You would first need to create a </a:t>
            </a: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 sz="1600"/>
              <a:t> object (or two) because one is required in the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1600"/>
              <a:t> constructor. Then you would call the 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1600"/>
              <a:t> constructor twice, passing in a name and </a:t>
            </a: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 sz="1600"/>
              <a:t> for each.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8825" y="1017737"/>
            <a:ext cx="5746124" cy="36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class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35"/>
          <p:cNvSpPr txBox="1"/>
          <p:nvPr/>
        </p:nvSpPr>
        <p:spPr>
          <a:xfrm>
            <a:off x="316175" y="1833850"/>
            <a:ext cx="141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" name="Google Shape;165;p35"/>
          <p:cNvGrpSpPr/>
          <p:nvPr/>
        </p:nvGrpSpPr>
        <p:grpSpPr>
          <a:xfrm>
            <a:off x="3353022" y="675079"/>
            <a:ext cx="3694162" cy="592722"/>
            <a:chOff x="4578000" y="986550"/>
            <a:chExt cx="2680425" cy="468000"/>
          </a:xfrm>
        </p:grpSpPr>
        <p:sp>
          <p:nvSpPr>
            <p:cNvPr id="166" name="Google Shape;166;p35"/>
            <p:cNvSpPr txBox="1"/>
            <p:nvPr/>
          </p:nvSpPr>
          <p:spPr>
            <a:xfrm>
              <a:off x="5841825" y="986550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E69138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class name</a:t>
              </a:r>
              <a:endParaRPr sz="1800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7" name="Google Shape;167;p35"/>
            <p:cNvSpPr/>
            <p:nvPr/>
          </p:nvSpPr>
          <p:spPr>
            <a:xfrm>
              <a:off x="4578000" y="1159154"/>
              <a:ext cx="1238800" cy="207075"/>
            </a:xfrm>
            <a:custGeom>
              <a:avLst/>
              <a:gdLst/>
              <a:ahLst/>
              <a:cxnLst/>
              <a:rect l="l" t="t" r="r" b="b"/>
              <a:pathLst>
                <a:path w="49552" h="8283" extrusionOk="0">
                  <a:moveTo>
                    <a:pt x="49552" y="2706"/>
                  </a:moveTo>
                  <a:cubicBezTo>
                    <a:pt x="43909" y="2284"/>
                    <a:pt x="23955" y="-753"/>
                    <a:pt x="15696" y="176"/>
                  </a:cubicBezTo>
                  <a:cubicBezTo>
                    <a:pt x="7437" y="1106"/>
                    <a:pt x="2616" y="6932"/>
                    <a:pt x="0" y="8283"/>
                  </a:cubicBezTo>
                </a:path>
              </a:pathLst>
            </a:custGeom>
            <a:noFill/>
            <a:ln w="19050" cap="flat" cmpd="sng">
              <a:solidFill>
                <a:srgbClr val="E69138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68" name="Google Shape;168;p35"/>
          <p:cNvGrpSpPr/>
          <p:nvPr/>
        </p:nvGrpSpPr>
        <p:grpSpPr>
          <a:xfrm>
            <a:off x="4446150" y="1529475"/>
            <a:ext cx="3540375" cy="796800"/>
            <a:chOff x="1543650" y="1555150"/>
            <a:chExt cx="3540375" cy="796800"/>
          </a:xfrm>
        </p:grpSpPr>
        <p:sp>
          <p:nvSpPr>
            <p:cNvPr id="169" name="Google Shape;169;p35"/>
            <p:cNvSpPr txBox="1"/>
            <p:nvPr/>
          </p:nvSpPr>
          <p:spPr>
            <a:xfrm>
              <a:off x="2756325" y="1555150"/>
              <a:ext cx="2327700" cy="796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3D85C6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initialize instance attributes</a:t>
              </a:r>
              <a:endParaRPr sz="1800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0" name="Google Shape;170;p35"/>
            <p:cNvSpPr/>
            <p:nvPr/>
          </p:nvSpPr>
          <p:spPr>
            <a:xfrm>
              <a:off x="1543650" y="1859525"/>
              <a:ext cx="1212673" cy="77325"/>
            </a:xfrm>
            <a:custGeom>
              <a:avLst/>
              <a:gdLst/>
              <a:ahLst/>
              <a:cxnLst/>
              <a:rect l="l" t="t" r="r" b="b"/>
              <a:pathLst>
                <a:path w="30847" h="3093" extrusionOk="0">
                  <a:moveTo>
                    <a:pt x="30847" y="3093"/>
                  </a:moveTo>
                  <a:cubicBezTo>
                    <a:pt x="28404" y="2588"/>
                    <a:pt x="21330" y="397"/>
                    <a:pt x="16189" y="60"/>
                  </a:cubicBezTo>
                  <a:cubicBezTo>
                    <a:pt x="11048" y="-277"/>
                    <a:pt x="2698" y="903"/>
                    <a:pt x="0" y="1072"/>
                  </a:cubicBezTo>
                </a:path>
              </a:pathLst>
            </a:custGeom>
            <a:noFill/>
            <a:ln w="19050" cap="flat" cmpd="sng">
              <a:solidFill>
                <a:srgbClr val="3D85C6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71" name="Google Shape;171;p35"/>
          <p:cNvGrpSpPr/>
          <p:nvPr/>
        </p:nvGrpSpPr>
        <p:grpSpPr>
          <a:xfrm>
            <a:off x="164375" y="1617200"/>
            <a:ext cx="1568407" cy="621350"/>
            <a:chOff x="164375" y="1617200"/>
            <a:chExt cx="1568407" cy="621350"/>
          </a:xfrm>
        </p:grpSpPr>
        <p:sp>
          <p:nvSpPr>
            <p:cNvPr id="172" name="Google Shape;172;p35"/>
            <p:cNvSpPr txBox="1"/>
            <p:nvPr/>
          </p:nvSpPr>
          <p:spPr>
            <a:xfrm>
              <a:off x="164375" y="1770550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constructor</a:t>
              </a:r>
              <a:endParaRPr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3" name="Google Shape;173;p35"/>
            <p:cNvSpPr/>
            <p:nvPr/>
          </p:nvSpPr>
          <p:spPr>
            <a:xfrm>
              <a:off x="1433525" y="1617200"/>
              <a:ext cx="299257" cy="404700"/>
            </a:xfrm>
            <a:custGeom>
              <a:avLst/>
              <a:gdLst/>
              <a:ahLst/>
              <a:cxnLst/>
              <a:rect l="l" t="t" r="r" b="b"/>
              <a:pathLst>
                <a:path w="30366" h="15190" extrusionOk="0">
                  <a:moveTo>
                    <a:pt x="0" y="15190"/>
                  </a:moveTo>
                  <a:cubicBezTo>
                    <a:pt x="1688" y="14851"/>
                    <a:pt x="7093" y="15095"/>
                    <a:pt x="10130" y="13154"/>
                  </a:cubicBezTo>
                  <a:cubicBezTo>
                    <a:pt x="13167" y="11213"/>
                    <a:pt x="14851" y="5734"/>
                    <a:pt x="18224" y="3542"/>
                  </a:cubicBezTo>
                  <a:cubicBezTo>
                    <a:pt x="21597" y="1350"/>
                    <a:pt x="28342" y="590"/>
                    <a:pt x="30366" y="0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grpSp>
        <p:nvGrpSpPr>
          <p:cNvPr id="174" name="Google Shape;174;p35"/>
          <p:cNvGrpSpPr/>
          <p:nvPr/>
        </p:nvGrpSpPr>
        <p:grpSpPr>
          <a:xfrm>
            <a:off x="97775" y="2975454"/>
            <a:ext cx="1698035" cy="1030406"/>
            <a:chOff x="97775" y="2975454"/>
            <a:chExt cx="1698035" cy="1030406"/>
          </a:xfrm>
        </p:grpSpPr>
        <p:sp>
          <p:nvSpPr>
            <p:cNvPr id="175" name="Google Shape;175;p35"/>
            <p:cNvSpPr txBox="1"/>
            <p:nvPr/>
          </p:nvSpPr>
          <p:spPr>
            <a:xfrm>
              <a:off x="97775" y="3133163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74EA7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method definitions</a:t>
              </a:r>
              <a:endParaRPr sz="18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76" name="Google Shape;176;p35"/>
            <p:cNvSpPr/>
            <p:nvPr/>
          </p:nvSpPr>
          <p:spPr>
            <a:xfrm>
              <a:off x="1024850" y="2975454"/>
              <a:ext cx="770914" cy="404693"/>
            </a:xfrm>
            <a:custGeom>
              <a:avLst/>
              <a:gdLst/>
              <a:ahLst/>
              <a:cxnLst/>
              <a:rect l="l" t="t" r="r" b="b"/>
              <a:pathLst>
                <a:path w="36424" h="9879" extrusionOk="0">
                  <a:moveTo>
                    <a:pt x="0" y="9879"/>
                  </a:moveTo>
                  <a:cubicBezTo>
                    <a:pt x="1771" y="9373"/>
                    <a:pt x="7251" y="8446"/>
                    <a:pt x="10624" y="6844"/>
                  </a:cubicBezTo>
                  <a:cubicBezTo>
                    <a:pt x="13997" y="5242"/>
                    <a:pt x="15936" y="1195"/>
                    <a:pt x="20236" y="267"/>
                  </a:cubicBezTo>
                  <a:cubicBezTo>
                    <a:pt x="24536" y="-660"/>
                    <a:pt x="33726" y="1110"/>
                    <a:pt x="36424" y="1279"/>
                  </a:cubicBezTo>
                </a:path>
              </a:pathLst>
            </a:custGeom>
            <a:noFill/>
            <a:ln w="19050" cap="flat" cmpd="sng">
              <a:solidFill>
                <a:srgbClr val="674EA7"/>
              </a:solidFill>
              <a:prstDash val="solid"/>
              <a:round/>
              <a:headEnd type="oval" w="med" len="med"/>
              <a:tailEnd type="triangle" w="med" len="med"/>
            </a:ln>
          </p:spPr>
        </p:sp>
        <p:sp>
          <p:nvSpPr>
            <p:cNvPr id="177" name="Google Shape;177;p35"/>
            <p:cNvSpPr/>
            <p:nvPr/>
          </p:nvSpPr>
          <p:spPr>
            <a:xfrm>
              <a:off x="1288825" y="3601175"/>
              <a:ext cx="506985" cy="404685"/>
            </a:xfrm>
            <a:custGeom>
              <a:avLst/>
              <a:gdLst/>
              <a:ahLst/>
              <a:cxnLst/>
              <a:rect l="l" t="t" r="r" b="b"/>
              <a:pathLst>
                <a:path w="34401" h="23777" extrusionOk="0">
                  <a:moveTo>
                    <a:pt x="0" y="0"/>
                  </a:moveTo>
                  <a:cubicBezTo>
                    <a:pt x="2614" y="1096"/>
                    <a:pt x="12310" y="3289"/>
                    <a:pt x="15683" y="6577"/>
                  </a:cubicBezTo>
                  <a:cubicBezTo>
                    <a:pt x="19056" y="9865"/>
                    <a:pt x="17116" y="16863"/>
                    <a:pt x="20236" y="19730"/>
                  </a:cubicBezTo>
                  <a:cubicBezTo>
                    <a:pt x="23356" y="22597"/>
                    <a:pt x="32040" y="23103"/>
                    <a:pt x="34401" y="23777"/>
                  </a:cubicBezTo>
                </a:path>
              </a:pathLst>
            </a:custGeom>
            <a:noFill/>
            <a:ln w="19050" cap="flat" cmpd="sng">
              <a:solidFill>
                <a:srgbClr val="674EA7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vs. Methods</a:t>
            </a:r>
            <a:endParaRPr/>
          </a:p>
        </p:txBody>
      </p:sp>
      <p:sp>
        <p:nvSpPr>
          <p:cNvPr id="183" name="Google Shape;183;p36"/>
          <p:cNvSpPr txBox="1">
            <a:spLocks noGrp="1"/>
          </p:cNvSpPr>
          <p:nvPr>
            <p:ph type="body" idx="1"/>
          </p:nvPr>
        </p:nvSpPr>
        <p:spPr>
          <a:xfrm>
            <a:off x="263350" y="1152475"/>
            <a:ext cx="864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</a:rPr>
              <a:t>Methods must take in an additional argument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>
                <a:solidFill>
                  <a:srgbClr val="695D46"/>
                </a:solidFill>
              </a:rPr>
              <a:t>” (must be the first argument). </a:t>
            </a:r>
            <a:endParaRPr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</a:rPr>
              <a:t>The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>
                <a:solidFill>
                  <a:srgbClr val="695D46"/>
                </a:solidFill>
              </a:rPr>
              <a:t>” argument tells the method which instance object to work with, so we know where to go to look up variables and methods.</a:t>
            </a:r>
            <a:endParaRPr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Two ways to invoke a method:</a:t>
            </a:r>
            <a:endParaRPr sz="1800">
              <a:solidFill>
                <a:srgbClr val="695D46"/>
              </a:solidFill>
            </a:endParaRPr>
          </a:p>
        </p:txBody>
      </p:sp>
      <p:graphicFrame>
        <p:nvGraphicFramePr>
          <p:cNvPr id="184" name="Google Shape;184;p36"/>
          <p:cNvGraphicFramePr/>
          <p:nvPr/>
        </p:nvGraphicFramePr>
        <p:xfrm>
          <a:off x="8763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{0D07F2BD-8743-49CA-B604-24949BB1CFC3}</a:tableStyleId>
              </a:tblPr>
              <a:tblGrid>
                <a:gridCol w="397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the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explicitly passing in an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an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implicitly passing in that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Professor.lecture(garcia, chae)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garcia.lecture(chae)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5" name="Google Shape;185;p36"/>
          <p:cNvSpPr txBox="1">
            <a:spLocks noGrp="1"/>
          </p:cNvSpPr>
          <p:nvPr>
            <p:ph type="body" idx="1"/>
          </p:nvPr>
        </p:nvSpPr>
        <p:spPr>
          <a:xfrm>
            <a:off x="311700" y="3973100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Here, in either case, the parameter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/>
              <a:t> is bound to the object referenced by the name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garcia</a:t>
            </a:r>
            <a:r>
              <a:rPr lang="en" sz="1600"/>
              <a:t>, and the parameter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 sz="1600"/>
              <a:t>  is bound to the student instance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chae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91" name="Google Shape;19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over the class definitions on the handout I gave you.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 these questions with the person next to you: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</a:t>
            </a:r>
            <a:r>
              <a:rPr lang="en" b="1"/>
              <a:t>class attributes</a:t>
            </a:r>
            <a:r>
              <a:rPr lang="en"/>
              <a:t> of the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/>
              <a:t> class?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</a:t>
            </a:r>
            <a:r>
              <a:rPr lang="en" b="1"/>
              <a:t>methods</a:t>
            </a:r>
            <a:r>
              <a:rPr lang="en"/>
              <a:t> can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/>
              <a:t> instances call?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</a:t>
            </a:r>
            <a:r>
              <a:rPr lang="en" b="1"/>
              <a:t>instance attributes</a:t>
            </a:r>
            <a:r>
              <a:rPr lang="en"/>
              <a:t> do </a:t>
            </a:r>
            <a:r>
              <a:rPr lang="en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/>
              <a:t> have?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97" name="Google Shape;19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is/are the </a:t>
            </a:r>
            <a:r>
              <a:rPr lang="en" b="1" i="1">
                <a:solidFill>
                  <a:srgbClr val="666666"/>
                </a:solidFill>
              </a:rPr>
              <a:t>class attribute(s)</a:t>
            </a:r>
            <a:r>
              <a:rPr lang="en" i="1">
                <a:solidFill>
                  <a:srgbClr val="666666"/>
                </a:solidFill>
              </a:rPr>
              <a:t> of the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i="1">
                <a:solidFill>
                  <a:srgbClr val="666666"/>
                </a:solidFill>
              </a:rPr>
              <a:t> class?</a:t>
            </a:r>
            <a:endParaRPr i="1">
              <a:solidFill>
                <a:srgbClr val="666666"/>
              </a:solidFill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ripe</a:t>
            </a:r>
            <a:endParaRPr sz="1600">
              <a:solidFill>
                <a:srgbClr val="3C78D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</a:t>
            </a:r>
            <a:r>
              <a:rPr lang="en" b="1" i="1">
                <a:solidFill>
                  <a:srgbClr val="666666"/>
                </a:solidFill>
              </a:rPr>
              <a:t>method(s)</a:t>
            </a:r>
            <a:r>
              <a:rPr lang="en" i="1">
                <a:solidFill>
                  <a:srgbClr val="666666"/>
                </a:solidFill>
              </a:rPr>
              <a:t> can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i="1">
                <a:solidFill>
                  <a:srgbClr val="666666"/>
                </a:solidFill>
              </a:rPr>
              <a:t> instances call?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eat, can_roll</a:t>
            </a:r>
            <a:endParaRPr sz="1600">
              <a:solidFill>
                <a:srgbClr val="E6913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i="1">
                <a:solidFill>
                  <a:srgbClr val="666666"/>
                </a:solidFill>
              </a:rPr>
              <a:t>What </a:t>
            </a:r>
            <a:r>
              <a:rPr lang="en" b="1" i="1">
                <a:solidFill>
                  <a:srgbClr val="666666"/>
                </a:solidFill>
              </a:rPr>
              <a:t>instance attributes(s)</a:t>
            </a:r>
            <a:r>
              <a:rPr lang="en" i="1">
                <a:solidFill>
                  <a:srgbClr val="666666"/>
                </a:solidFill>
              </a:rPr>
              <a:t> do </a:t>
            </a:r>
            <a:r>
              <a:rPr lang="en" i="1">
                <a:solidFill>
                  <a:srgbClr val="666666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i="1">
                <a:solidFill>
                  <a:srgbClr val="666666"/>
                </a:solidFill>
              </a:rPr>
              <a:t> have?</a:t>
            </a:r>
            <a:endParaRPr i="1">
              <a:solidFill>
                <a:srgbClr val="66666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	</a:t>
            </a:r>
            <a:r>
              <a:rPr lang="en" sz="1600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taste, size, ripe, round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9"/>
          <p:cNvPicPr preferRelativeResize="0"/>
          <p:nvPr/>
        </p:nvPicPr>
        <p:blipFill rotWithShape="1">
          <a:blip r:embed="rId3">
            <a:alphaModFix/>
          </a:blip>
          <a:srcRect b="5713"/>
          <a:stretch/>
        </p:blipFill>
        <p:spPr>
          <a:xfrm>
            <a:off x="1624200" y="1115575"/>
            <a:ext cx="6624526" cy="388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Anatomy of a class definition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39"/>
          <p:cNvSpPr txBox="1"/>
          <p:nvPr/>
        </p:nvSpPr>
        <p:spPr>
          <a:xfrm>
            <a:off x="316175" y="1833850"/>
            <a:ext cx="14166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39"/>
          <p:cNvSpPr txBox="1"/>
          <p:nvPr/>
        </p:nvSpPr>
        <p:spPr>
          <a:xfrm>
            <a:off x="5625825" y="647575"/>
            <a:ext cx="1416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69138"/>
                </a:solidFill>
                <a:latin typeface="Proxima Nova"/>
                <a:ea typeface="Proxima Nova"/>
                <a:cs typeface="Proxima Nova"/>
                <a:sym typeface="Proxima Nova"/>
              </a:rPr>
              <a:t>class name</a:t>
            </a:r>
            <a:endParaRPr sz="1800">
              <a:solidFill>
                <a:srgbClr val="E6913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39"/>
          <p:cNvSpPr txBox="1"/>
          <p:nvPr/>
        </p:nvSpPr>
        <p:spPr>
          <a:xfrm>
            <a:off x="5981750" y="1774950"/>
            <a:ext cx="2327700" cy="7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D85C6"/>
                </a:solidFill>
                <a:latin typeface="Proxima Nova"/>
                <a:ea typeface="Proxima Nova"/>
                <a:cs typeface="Proxima Nova"/>
                <a:sym typeface="Proxima Nova"/>
              </a:rPr>
              <a:t>initialize instance attributes</a:t>
            </a:r>
            <a:endParaRPr sz="1800">
              <a:solidFill>
                <a:srgbClr val="3D85C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07" name="Google Shape;207;p39"/>
          <p:cNvGrpSpPr/>
          <p:nvPr/>
        </p:nvGrpSpPr>
        <p:grpSpPr>
          <a:xfrm>
            <a:off x="46558" y="1637792"/>
            <a:ext cx="1955840" cy="796797"/>
            <a:chOff x="83375" y="1882975"/>
            <a:chExt cx="2041800" cy="615050"/>
          </a:xfrm>
        </p:grpSpPr>
        <p:sp>
          <p:nvSpPr>
            <p:cNvPr id="208" name="Google Shape;208;p39"/>
            <p:cNvSpPr txBox="1"/>
            <p:nvPr/>
          </p:nvSpPr>
          <p:spPr>
            <a:xfrm>
              <a:off x="83375" y="2030025"/>
              <a:ext cx="14166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6AA84F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constructor</a:t>
              </a:r>
              <a:endParaRPr sz="1800">
                <a:solidFill>
                  <a:srgbClr val="6AA84F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09" name="Google Shape;209;p39"/>
            <p:cNvSpPr/>
            <p:nvPr/>
          </p:nvSpPr>
          <p:spPr>
            <a:xfrm>
              <a:off x="1366025" y="1882975"/>
              <a:ext cx="759150" cy="379750"/>
            </a:xfrm>
            <a:custGeom>
              <a:avLst/>
              <a:gdLst/>
              <a:ahLst/>
              <a:cxnLst/>
              <a:rect l="l" t="t" r="r" b="b"/>
              <a:pathLst>
                <a:path w="30366" h="15190" extrusionOk="0">
                  <a:moveTo>
                    <a:pt x="0" y="15190"/>
                  </a:moveTo>
                  <a:cubicBezTo>
                    <a:pt x="1688" y="14851"/>
                    <a:pt x="7093" y="15095"/>
                    <a:pt x="10130" y="13154"/>
                  </a:cubicBezTo>
                  <a:cubicBezTo>
                    <a:pt x="13167" y="11213"/>
                    <a:pt x="14851" y="5734"/>
                    <a:pt x="18224" y="3542"/>
                  </a:cubicBezTo>
                  <a:cubicBezTo>
                    <a:pt x="21597" y="1350"/>
                    <a:pt x="28342" y="590"/>
                    <a:pt x="30366" y="0"/>
                  </a:cubicBezTo>
                </a:path>
              </a:pathLst>
            </a:custGeom>
            <a:noFill/>
            <a:ln w="19050" cap="flat" cmpd="sng">
              <a:solidFill>
                <a:srgbClr val="6AA84F"/>
              </a:solidFill>
              <a:prstDash val="solid"/>
              <a:round/>
              <a:headEnd type="oval" w="med" len="med"/>
              <a:tailEnd type="triangle" w="med" len="med"/>
            </a:ln>
          </p:spPr>
        </p:sp>
      </p:grpSp>
      <p:sp>
        <p:nvSpPr>
          <p:cNvPr id="210" name="Google Shape;210;p39"/>
          <p:cNvSpPr txBox="1"/>
          <p:nvPr/>
        </p:nvSpPr>
        <p:spPr>
          <a:xfrm>
            <a:off x="46550" y="3133163"/>
            <a:ext cx="1416600" cy="4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674EA7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definitions</a:t>
            </a:r>
            <a:endParaRPr sz="1800">
              <a:solidFill>
                <a:srgbClr val="674EA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39"/>
          <p:cNvSpPr/>
          <p:nvPr/>
        </p:nvSpPr>
        <p:spPr>
          <a:xfrm>
            <a:off x="997850" y="3133176"/>
            <a:ext cx="919342" cy="246975"/>
          </a:xfrm>
          <a:custGeom>
            <a:avLst/>
            <a:gdLst/>
            <a:ahLst/>
            <a:cxnLst/>
            <a:rect l="l" t="t" r="r" b="b"/>
            <a:pathLst>
              <a:path w="36424" h="9879" extrusionOk="0">
                <a:moveTo>
                  <a:pt x="0" y="9879"/>
                </a:moveTo>
                <a:cubicBezTo>
                  <a:pt x="1771" y="9373"/>
                  <a:pt x="7251" y="8446"/>
                  <a:pt x="10624" y="6844"/>
                </a:cubicBezTo>
                <a:cubicBezTo>
                  <a:pt x="13997" y="5242"/>
                  <a:pt x="15936" y="1195"/>
                  <a:pt x="20236" y="267"/>
                </a:cubicBezTo>
                <a:cubicBezTo>
                  <a:pt x="24536" y="-660"/>
                  <a:pt x="33726" y="1110"/>
                  <a:pt x="36424" y="1279"/>
                </a:cubicBezTo>
              </a:path>
            </a:pathLst>
          </a:custGeom>
          <a:noFill/>
          <a:ln w="19050" cap="flat" cmpd="sng">
            <a:solidFill>
              <a:srgbClr val="674EA7"/>
            </a:solidFill>
            <a:prstDash val="solid"/>
            <a:round/>
            <a:headEnd type="oval" w="med" len="med"/>
            <a:tailEnd type="triangle" w="med" len="med"/>
          </a:ln>
        </p:spPr>
      </p:sp>
      <p:sp>
        <p:nvSpPr>
          <p:cNvPr id="212" name="Google Shape;212;p39"/>
          <p:cNvSpPr/>
          <p:nvPr/>
        </p:nvSpPr>
        <p:spPr>
          <a:xfrm>
            <a:off x="1226175" y="3601175"/>
            <a:ext cx="691030" cy="919516"/>
          </a:xfrm>
          <a:custGeom>
            <a:avLst/>
            <a:gdLst/>
            <a:ahLst/>
            <a:cxnLst/>
            <a:rect l="l" t="t" r="r" b="b"/>
            <a:pathLst>
              <a:path w="34401" h="23777" extrusionOk="0">
                <a:moveTo>
                  <a:pt x="0" y="0"/>
                </a:moveTo>
                <a:cubicBezTo>
                  <a:pt x="2614" y="1096"/>
                  <a:pt x="12310" y="3289"/>
                  <a:pt x="15683" y="6577"/>
                </a:cubicBezTo>
                <a:cubicBezTo>
                  <a:pt x="19056" y="9865"/>
                  <a:pt x="17116" y="16863"/>
                  <a:pt x="20236" y="19730"/>
                </a:cubicBezTo>
                <a:cubicBezTo>
                  <a:pt x="23356" y="22597"/>
                  <a:pt x="32040" y="23103"/>
                  <a:pt x="34401" y="23777"/>
                </a:cubicBezTo>
              </a:path>
            </a:pathLst>
          </a:custGeom>
          <a:noFill/>
          <a:ln w="19050" cap="flat" cmpd="sng">
            <a:solidFill>
              <a:srgbClr val="674EA7"/>
            </a:solidFill>
            <a:prstDash val="solid"/>
            <a:round/>
            <a:headEnd type="oval" w="med" len="med"/>
            <a:tailEnd type="triangle" w="med" len="med"/>
          </a:ln>
        </p:spPr>
      </p:sp>
      <p:cxnSp>
        <p:nvCxnSpPr>
          <p:cNvPr id="213" name="Google Shape;213;p39"/>
          <p:cNvCxnSpPr/>
          <p:nvPr/>
        </p:nvCxnSpPr>
        <p:spPr>
          <a:xfrm flipH="1">
            <a:off x="3024225" y="875700"/>
            <a:ext cx="2619000" cy="3645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oval" w="med" len="med"/>
            <a:tailEnd type="stealth" w="med" len="med"/>
          </a:ln>
        </p:spPr>
      </p:cxnSp>
      <p:cxnSp>
        <p:nvCxnSpPr>
          <p:cNvPr id="214" name="Google Shape;214;p39"/>
          <p:cNvCxnSpPr/>
          <p:nvPr/>
        </p:nvCxnSpPr>
        <p:spPr>
          <a:xfrm rot="10800000">
            <a:off x="4144725" y="1836500"/>
            <a:ext cx="1836000" cy="351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3D85C6"/>
            </a:solidFill>
            <a:prstDash val="solid"/>
            <a:round/>
            <a:headEnd type="oval" w="med" len="med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Functions vs. Methods</a:t>
            </a:r>
            <a:endParaRPr/>
          </a:p>
        </p:txBody>
      </p:sp>
      <p:sp>
        <p:nvSpPr>
          <p:cNvPr id="220" name="Google Shape;220;p40"/>
          <p:cNvSpPr txBox="1">
            <a:spLocks noGrp="1"/>
          </p:cNvSpPr>
          <p:nvPr>
            <p:ph type="body" idx="1"/>
          </p:nvPr>
        </p:nvSpPr>
        <p:spPr>
          <a:xfrm>
            <a:off x="263350" y="1152475"/>
            <a:ext cx="8649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</a:rPr>
              <a:t>Methods must take in an additional argument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>
                <a:solidFill>
                  <a:srgbClr val="695D46"/>
                </a:solidFill>
              </a:rPr>
              <a:t>” (must be the first argument). </a:t>
            </a:r>
            <a:endParaRPr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Font typeface="Open Sans"/>
              <a:buChar char="●"/>
            </a:pPr>
            <a:r>
              <a:rPr lang="en">
                <a:solidFill>
                  <a:srgbClr val="695D46"/>
                </a:solidFill>
              </a:rPr>
              <a:t>The “</a:t>
            </a:r>
            <a:r>
              <a:rPr lang="en" b="1">
                <a:solidFill>
                  <a:srgbClr val="38761D"/>
                </a:solidFill>
              </a:rPr>
              <a:t>self</a:t>
            </a:r>
            <a:r>
              <a:rPr lang="en">
                <a:solidFill>
                  <a:srgbClr val="695D46"/>
                </a:solidFill>
              </a:rPr>
              <a:t>” argument tells the method which instance object to work with, so we know where to go to look up variables and methods.</a:t>
            </a:r>
            <a:endParaRPr>
              <a:solidFill>
                <a:srgbClr val="695D46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95D46"/>
              </a:buClr>
              <a:buSzPts val="1800"/>
              <a:buChar char="●"/>
            </a:pPr>
            <a:r>
              <a:rPr lang="en">
                <a:solidFill>
                  <a:srgbClr val="695D46"/>
                </a:solidFill>
              </a:rPr>
              <a:t>Two ways to invoke a method:</a:t>
            </a:r>
            <a:endParaRPr sz="1800">
              <a:solidFill>
                <a:srgbClr val="695D46"/>
              </a:solidFill>
            </a:endParaRPr>
          </a:p>
        </p:txBody>
      </p:sp>
      <p:graphicFrame>
        <p:nvGraphicFramePr>
          <p:cNvPr id="221" name="Google Shape;221;p40"/>
          <p:cNvGraphicFramePr/>
          <p:nvPr/>
        </p:nvGraphicFramePr>
        <p:xfrm>
          <a:off x="8763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{0D07F2BD-8743-49CA-B604-24949BB1CFC3}</a:tableStyleId>
              </a:tblPr>
              <a:tblGrid>
                <a:gridCol w="3973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65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the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explicitly passing in an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Call the method on an </a:t>
                      </a:r>
                      <a:r>
                        <a:rPr lang="en" sz="1600" b="1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r>
                        <a:rPr lang="en" sz="1600">
                          <a:solidFill>
                            <a:schemeClr val="dk2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implicitly passing in that instance: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Fruit.eat(my_apple, “Chae”)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>
                          <a:solidFill>
                            <a:srgbClr val="3D85C6"/>
                          </a:solidFill>
                          <a:highlight>
                            <a:srgbClr val="F7F0E7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my_apple.eat(“Chae”)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2" name="Google Shape;222;p40"/>
          <p:cNvSpPr txBox="1">
            <a:spLocks noGrp="1"/>
          </p:cNvSpPr>
          <p:nvPr>
            <p:ph type="body" idx="1"/>
          </p:nvPr>
        </p:nvSpPr>
        <p:spPr>
          <a:xfrm>
            <a:off x="311700" y="3973100"/>
            <a:ext cx="8520600" cy="67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600"/>
              <a:t>Here, in either case, the parameter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self</a:t>
            </a:r>
            <a:r>
              <a:rPr lang="en" sz="1600"/>
              <a:t> is bound to the object referenced by the name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my_apple</a:t>
            </a:r>
            <a:r>
              <a:rPr lang="en" sz="1600"/>
              <a:t>, and the parameter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eater</a:t>
            </a:r>
            <a:r>
              <a:rPr lang="en" sz="1600"/>
              <a:t>  is bound to the string  </a:t>
            </a:r>
            <a:r>
              <a:rPr lang="en" sz="1600">
                <a:solidFill>
                  <a:srgbClr val="3D85C6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“Chae”</a:t>
            </a:r>
            <a:endParaRPr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2 Q1.1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CB9C"/>
        </a:solidFill>
        <a:effectLst/>
      </p:bgPr>
    </p:bg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Inheritance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Hierarchy of objects</a:t>
            </a:r>
            <a:endParaRPr/>
          </a:p>
        </p:txBody>
      </p:sp>
      <p:sp>
        <p:nvSpPr>
          <p:cNvPr id="238" name="Google Shape;238;p43"/>
          <p:cNvSpPr/>
          <p:nvPr/>
        </p:nvSpPr>
        <p:spPr>
          <a:xfrm>
            <a:off x="4118525" y="2111300"/>
            <a:ext cx="8352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pet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43"/>
          <p:cNvSpPr/>
          <p:nvPr/>
        </p:nvSpPr>
        <p:spPr>
          <a:xfrm>
            <a:off x="2267275" y="2737700"/>
            <a:ext cx="9318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dog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43"/>
          <p:cNvSpPr/>
          <p:nvPr/>
        </p:nvSpPr>
        <p:spPr>
          <a:xfrm>
            <a:off x="6010600" y="2654200"/>
            <a:ext cx="9318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cat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43"/>
          <p:cNvSpPr/>
          <p:nvPr/>
        </p:nvSpPr>
        <p:spPr>
          <a:xfrm>
            <a:off x="1013250" y="3453075"/>
            <a:ext cx="15879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labrador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43"/>
          <p:cNvSpPr/>
          <p:nvPr/>
        </p:nvSpPr>
        <p:spPr>
          <a:xfrm>
            <a:off x="2824000" y="3453075"/>
            <a:ext cx="18234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rottweiler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43"/>
          <p:cNvSpPr/>
          <p:nvPr/>
        </p:nvSpPr>
        <p:spPr>
          <a:xfrm>
            <a:off x="5104400" y="3453075"/>
            <a:ext cx="12276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calico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43"/>
          <p:cNvSpPr/>
          <p:nvPr/>
        </p:nvSpPr>
        <p:spPr>
          <a:xfrm>
            <a:off x="6664050" y="3453075"/>
            <a:ext cx="1227600" cy="626400"/>
          </a:xfrm>
          <a:prstGeom prst="ellipse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Proxima Nova"/>
                <a:ea typeface="Proxima Nova"/>
                <a:cs typeface="Proxima Nova"/>
                <a:sym typeface="Proxima Nova"/>
              </a:rPr>
              <a:t>tabby</a:t>
            </a:r>
            <a:endParaRPr sz="2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45" name="Google Shape;245;p43"/>
          <p:cNvCxnSpPr>
            <a:stCxn id="239" idx="0"/>
            <a:endCxn id="238" idx="2"/>
          </p:cNvCxnSpPr>
          <p:nvPr/>
        </p:nvCxnSpPr>
        <p:spPr>
          <a:xfrm rot="10800000" flipH="1">
            <a:off x="2733175" y="2424500"/>
            <a:ext cx="1385400" cy="3132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43"/>
          <p:cNvCxnSpPr>
            <a:stCxn id="241" idx="0"/>
            <a:endCxn id="239" idx="3"/>
          </p:cNvCxnSpPr>
          <p:nvPr/>
        </p:nvCxnSpPr>
        <p:spPr>
          <a:xfrm rot="10800000" flipH="1">
            <a:off x="1807200" y="3272475"/>
            <a:ext cx="596400" cy="1806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43"/>
          <p:cNvCxnSpPr>
            <a:stCxn id="239" idx="5"/>
            <a:endCxn id="242" idx="0"/>
          </p:cNvCxnSpPr>
          <p:nvPr/>
        </p:nvCxnSpPr>
        <p:spPr>
          <a:xfrm>
            <a:off x="3062616" y="3272366"/>
            <a:ext cx="673200" cy="1806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8" name="Google Shape;248;p43"/>
          <p:cNvCxnSpPr>
            <a:stCxn id="243" idx="0"/>
            <a:endCxn id="240" idx="3"/>
          </p:cNvCxnSpPr>
          <p:nvPr/>
        </p:nvCxnSpPr>
        <p:spPr>
          <a:xfrm rot="10800000" flipH="1">
            <a:off x="5718200" y="3188775"/>
            <a:ext cx="429000" cy="2643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9" name="Google Shape;249;p43"/>
          <p:cNvCxnSpPr>
            <a:stCxn id="240" idx="5"/>
            <a:endCxn id="244" idx="0"/>
          </p:cNvCxnSpPr>
          <p:nvPr/>
        </p:nvCxnSpPr>
        <p:spPr>
          <a:xfrm>
            <a:off x="6805941" y="3188866"/>
            <a:ext cx="471900" cy="2643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0" name="Google Shape;250;p43"/>
          <p:cNvCxnSpPr>
            <a:stCxn id="238" idx="6"/>
            <a:endCxn id="240" idx="0"/>
          </p:cNvCxnSpPr>
          <p:nvPr/>
        </p:nvCxnSpPr>
        <p:spPr>
          <a:xfrm>
            <a:off x="4953725" y="2424500"/>
            <a:ext cx="1522800" cy="229800"/>
          </a:xfrm>
          <a:prstGeom prst="straightConnector1">
            <a:avLst/>
          </a:prstGeom>
          <a:noFill/>
          <a:ln w="28575" cap="flat" cmpd="sng">
            <a:solidFill>
              <a:srgbClr val="6D9EE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1" name="Google Shape;251;p43"/>
          <p:cNvSpPr txBox="1"/>
          <p:nvPr/>
        </p:nvSpPr>
        <p:spPr>
          <a:xfrm>
            <a:off x="390800" y="1176525"/>
            <a:ext cx="8145900" cy="8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In real life, we can put objects into a hierarchy, where some objects are more specific versions of other objects.</a:t>
            </a:r>
            <a:endParaRPr sz="18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>
            <a:spLocks noGrp="1"/>
          </p:cNvSpPr>
          <p:nvPr>
            <p:ph type="title"/>
          </p:nvPr>
        </p:nvSpPr>
        <p:spPr>
          <a:xfrm>
            <a:off x="311700" y="1869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Announcements!</a:t>
            </a:r>
            <a:endParaRPr/>
          </a:p>
        </p:txBody>
      </p:sp>
      <p:sp>
        <p:nvSpPr>
          <p:cNvPr id="106" name="Google Shape;106;p26"/>
          <p:cNvSpPr txBox="1">
            <a:spLocks noGrp="1"/>
          </p:cNvSpPr>
          <p:nvPr>
            <p:ph type="body" idx="1"/>
          </p:nvPr>
        </p:nvSpPr>
        <p:spPr>
          <a:xfrm>
            <a:off x="311700" y="644250"/>
            <a:ext cx="8520600" cy="385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Ants project is released</a:t>
            </a:r>
            <a:endParaRPr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Checkpoint 1 is due Monday 3/11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The entire project is due Thursday 3/14</a:t>
            </a:r>
            <a:endParaRPr sz="1800"/>
          </a:p>
          <a:p>
            <a:pPr marL="914400" marR="0" lvl="1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Submit a day early to earn an extra point!</a:t>
            </a:r>
            <a:endParaRPr sz="1800"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HW 5 / Lab 6 are due Friday 3/8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on one check in with a staff member. Still a few slots left (Piazza @1837)</a:t>
            </a:r>
            <a:endParaRPr/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Midterm 2 is coming up soon!!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>
            <a:spLocks noGrp="1"/>
          </p:cNvSpPr>
          <p:nvPr>
            <p:ph type="title"/>
          </p:nvPr>
        </p:nvSpPr>
        <p:spPr>
          <a:xfrm>
            <a:off x="311700" y="381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i="1">
                <a:solidFill>
                  <a:srgbClr val="999999"/>
                </a:solidFill>
              </a:rPr>
              <a:t>Key idea:</a:t>
            </a:r>
            <a:r>
              <a:rPr lang="en" i="1"/>
              <a:t> </a:t>
            </a:r>
            <a:r>
              <a:rPr lang="en"/>
              <a:t>If a class is a more specific version of another class, the attributes and methods of the more general class should still apply to the more specific class.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more general class is known as the </a:t>
            </a:r>
            <a:r>
              <a:rPr lang="en" b="1">
                <a:solidFill>
                  <a:srgbClr val="3D85C6"/>
                </a:solidFill>
              </a:rPr>
              <a:t>superclass</a:t>
            </a:r>
            <a:r>
              <a:rPr lang="en" b="1"/>
              <a:t>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The more specific class is known as the </a:t>
            </a:r>
            <a:r>
              <a:rPr lang="en" b="1">
                <a:solidFill>
                  <a:srgbClr val="8E7CC3"/>
                </a:solidFill>
              </a:rPr>
              <a:t>subclass</a:t>
            </a:r>
            <a:r>
              <a:rPr lang="en" b="1"/>
              <a:t>.</a:t>
            </a:r>
            <a:endParaRPr b="1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 subclass </a:t>
            </a:r>
            <a:r>
              <a:rPr lang="en" b="1">
                <a:solidFill>
                  <a:srgbClr val="F6B26B"/>
                </a:solidFill>
              </a:rPr>
              <a:t>inherits</a:t>
            </a:r>
            <a:r>
              <a:rPr lang="en" b="1"/>
              <a:t> </a:t>
            </a:r>
            <a:r>
              <a:rPr lang="en"/>
              <a:t>all the attributes and methods of its superclass(es), but it can also </a:t>
            </a:r>
            <a:r>
              <a:rPr lang="en" b="1">
                <a:solidFill>
                  <a:srgbClr val="6AA84F"/>
                </a:solidFill>
              </a:rPr>
              <a:t>override</a:t>
            </a:r>
            <a:r>
              <a:rPr lang="en"/>
              <a:t>, or redefine, them.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2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sp>
        <p:nvSpPr>
          <p:cNvPr id="263" name="Google Shape;263;p45"/>
          <p:cNvSpPr txBox="1"/>
          <p:nvPr/>
        </p:nvSpPr>
        <p:spPr>
          <a:xfrm>
            <a:off x="2447150" y="1179625"/>
            <a:ext cx="5356200" cy="328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Tomato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eat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be_ketchup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4" name="Google Shape;264;p45"/>
          <p:cNvSpPr/>
          <p:nvPr/>
        </p:nvSpPr>
        <p:spPr>
          <a:xfrm>
            <a:off x="5869400" y="1017725"/>
            <a:ext cx="2284800" cy="542700"/>
          </a:xfrm>
          <a:prstGeom prst="wedgeRoundRectCallout">
            <a:avLst>
              <a:gd name="adj1" fmla="val -63666"/>
              <a:gd name="adj2" fmla="val 21697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class signature: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subclass(superclass)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5" name="Google Shape;265;p45"/>
          <p:cNvSpPr/>
          <p:nvPr/>
        </p:nvSpPr>
        <p:spPr>
          <a:xfrm>
            <a:off x="5967950" y="1714350"/>
            <a:ext cx="2186400" cy="857400"/>
          </a:xfrm>
          <a:prstGeom prst="wedgeRoundRectCallout">
            <a:avLst>
              <a:gd name="adj1" fmla="val -83660"/>
              <a:gd name="adj2" fmla="val -12404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overriding a method: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redefining a method that was inherited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45"/>
          <p:cNvSpPr/>
          <p:nvPr/>
        </p:nvSpPr>
        <p:spPr>
          <a:xfrm>
            <a:off x="5776550" y="3268375"/>
            <a:ext cx="2472300" cy="743400"/>
          </a:xfrm>
          <a:prstGeom prst="wedgeRoundRectCallout">
            <a:avLst>
              <a:gd name="adj1" fmla="val -71198"/>
              <a:gd name="adj2" fmla="val -57691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new method: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Tomatoes are the only Fruits that can be ketchup!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45"/>
          <p:cNvSpPr txBox="1"/>
          <p:nvPr/>
        </p:nvSpPr>
        <p:spPr>
          <a:xfrm>
            <a:off x="379200" y="1354975"/>
            <a:ext cx="19899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Tomato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is a more specific type of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Tomato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es can do things that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 in general can do, but have some of their own unique qualities.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45"/>
          <p:cNvSpPr txBox="1"/>
          <p:nvPr/>
        </p:nvSpPr>
        <p:spPr>
          <a:xfrm>
            <a:off x="1970125" y="4550625"/>
            <a:ext cx="3164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Try it out! </a:t>
            </a:r>
            <a:r>
              <a:rPr lang="en" sz="18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Handout backside</a:t>
            </a:r>
            <a:endParaRPr sz="18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Inheritance example</a:t>
            </a:r>
            <a:endParaRPr/>
          </a:p>
        </p:txBody>
      </p:sp>
      <p:sp>
        <p:nvSpPr>
          <p:cNvPr id="274" name="Google Shape;274;p46"/>
          <p:cNvSpPr txBox="1"/>
          <p:nvPr/>
        </p:nvSpPr>
        <p:spPr>
          <a:xfrm>
            <a:off x="2447150" y="1179625"/>
            <a:ext cx="5356200" cy="32853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(Pet):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__init__(self, name, owner):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talk(self):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</a:t>
            </a:r>
            <a:r>
              <a:rPr lang="en" sz="2000" b="1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lose_life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(self):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 	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5" name="Google Shape;275;p46"/>
          <p:cNvSpPr/>
          <p:nvPr/>
        </p:nvSpPr>
        <p:spPr>
          <a:xfrm>
            <a:off x="5302400" y="1103275"/>
            <a:ext cx="3540000" cy="542700"/>
          </a:xfrm>
          <a:prstGeom prst="wedgeRoundRectCallout">
            <a:avLst>
              <a:gd name="adj1" fmla="val -63666"/>
              <a:gd name="adj2" fmla="val 21697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class signature: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subclass(superclass)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6" name="Google Shape;276;p46"/>
          <p:cNvSpPr/>
          <p:nvPr/>
        </p:nvSpPr>
        <p:spPr>
          <a:xfrm>
            <a:off x="5647550" y="2502550"/>
            <a:ext cx="2087700" cy="857400"/>
          </a:xfrm>
          <a:prstGeom prst="wedgeRoundRectCallout">
            <a:avLst>
              <a:gd name="adj1" fmla="val -67881"/>
              <a:gd name="adj2" fmla="val 22615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overriding a method: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redefining a method that was inherited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46"/>
          <p:cNvSpPr/>
          <p:nvPr/>
        </p:nvSpPr>
        <p:spPr>
          <a:xfrm>
            <a:off x="5750925" y="4105550"/>
            <a:ext cx="2026800" cy="743400"/>
          </a:xfrm>
          <a:prstGeom prst="wedgeRoundRectCallout">
            <a:avLst>
              <a:gd name="adj1" fmla="val -61117"/>
              <a:gd name="adj2" fmla="val -44162"/>
              <a:gd name="adj3" fmla="val 0"/>
            </a:avLst>
          </a:prstGeom>
          <a:solidFill>
            <a:srgbClr val="FFFFFF"/>
          </a:solidFill>
          <a:ln w="19050" cap="flat" cmpd="sng">
            <a:solidFill>
              <a:srgbClr val="F6B26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roxima Nova"/>
                <a:ea typeface="Proxima Nova"/>
                <a:cs typeface="Proxima Nova"/>
                <a:sym typeface="Proxima Nova"/>
              </a:rPr>
              <a:t>new method: </a:t>
            </a:r>
            <a:endParaRPr b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Cats are the only Pets that can lose a life!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505900" y="1315325"/>
            <a:ext cx="1795800" cy="28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is a more specific type of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Cat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 can do things that </a:t>
            </a:r>
            <a:r>
              <a:rPr lang="en" sz="1800">
                <a:solidFill>
                  <a:srgbClr val="3C78D8"/>
                </a:solidFill>
                <a:highlight>
                  <a:srgbClr val="F7F0E7"/>
                </a:highlight>
                <a:latin typeface="Consolas"/>
                <a:ea typeface="Consolas"/>
                <a:cs typeface="Consolas"/>
                <a:sym typeface="Consolas"/>
              </a:rPr>
              <a:t>Pet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 in general can do, but have some of their own unique qualities.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46"/>
          <p:cNvSpPr txBox="1"/>
          <p:nvPr/>
        </p:nvSpPr>
        <p:spPr>
          <a:xfrm>
            <a:off x="1970125" y="4550625"/>
            <a:ext cx="31644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Proxima Nova"/>
                <a:ea typeface="Proxima Nova"/>
                <a:cs typeface="Proxima Nova"/>
                <a:sym typeface="Proxima Nova"/>
              </a:rPr>
              <a:t>Try it out! </a:t>
            </a:r>
            <a:r>
              <a:rPr lang="en" sz="1800" b="1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 2.1 </a:t>
            </a:r>
            <a:r>
              <a:rPr lang="en" sz="1800">
                <a:solidFill>
                  <a:srgbClr val="3C78D8"/>
                </a:solidFill>
                <a:latin typeface="Proxima Nova"/>
                <a:ea typeface="Proxima Nova"/>
                <a:cs typeface="Proxima Nova"/>
                <a:sym typeface="Proxima Nova"/>
              </a:rPr>
              <a:t>- Cat</a:t>
            </a:r>
            <a:endParaRPr sz="1800">
              <a:solidFill>
                <a:srgbClr val="3C78D8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Attendance: links.cs61a.org/chae-disc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Secret Word: Pomodoro 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Anonymous Feedback: links.cs61a.org/chae-feedback</a:t>
            </a:r>
            <a:endParaRPr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12" name="Google Shape;11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OOP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romanUcPeriod"/>
            </a:pPr>
            <a:r>
              <a:rPr lang="en" sz="2000"/>
              <a:t>Inheritance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C5E8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Object Oriented Programming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Recall: </a:t>
            </a:r>
            <a:r>
              <a:rPr lang="en"/>
              <a:t>Abstract Data Types</a:t>
            </a:r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Programmers like to treat data as abstractions. Why?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Hide details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Semantically easier to understand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repeating code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Abstract data types</a:t>
            </a:r>
            <a:r>
              <a:rPr lang="en"/>
              <a:t> = fake data types implemented with real 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city</a:t>
            </a:r>
            <a:r>
              <a:rPr lang="en"/>
              <a:t> ADT with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/>
              <a:t>,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latitude</a:t>
            </a:r>
            <a:r>
              <a:rPr lang="en"/>
              <a:t>, and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longitude</a:t>
            </a:r>
            <a:r>
              <a:rPr lang="en"/>
              <a:t> properties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e.g.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tree</a:t>
            </a:r>
            <a:r>
              <a:rPr lang="en"/>
              <a:t> ADT with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label</a:t>
            </a:r>
            <a:r>
              <a:rPr lang="en"/>
              <a:t> and </a:t>
            </a:r>
            <a:r>
              <a:rPr lang="en">
                <a:solidFill>
                  <a:srgbClr val="6AA84F"/>
                </a:solidFill>
                <a:latin typeface="Consolas"/>
                <a:ea typeface="Consolas"/>
                <a:cs typeface="Consolas"/>
                <a:sym typeface="Consolas"/>
              </a:rPr>
              <a:t>branches</a:t>
            </a:r>
            <a:r>
              <a:rPr lang="en"/>
              <a:t> properties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/>
              <a:t>Objects</a:t>
            </a:r>
            <a:r>
              <a:rPr lang="en"/>
              <a:t> = ADTs that are formalized into “real” data types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We’ve seen built in objects, e.g. lists, functions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We’ll now look at user defined objects, created using the </a:t>
            </a:r>
            <a:r>
              <a:rPr lang="en" b="1">
                <a:solidFill>
                  <a:srgbClr val="3D85C6"/>
                </a:solidFill>
              </a:rPr>
              <a:t>class</a:t>
            </a:r>
            <a:r>
              <a:rPr lang="en"/>
              <a:t> definition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0"/>
          <p:cNvSpPr txBox="1">
            <a:spLocks noGrp="1"/>
          </p:cNvSpPr>
          <p:nvPr>
            <p:ph type="title"/>
          </p:nvPr>
        </p:nvSpPr>
        <p:spPr>
          <a:xfrm>
            <a:off x="311700" y="16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Boba!</a:t>
            </a:r>
            <a:endParaRPr/>
          </a:p>
        </p:txBody>
      </p:sp>
      <p:sp>
        <p:nvSpPr>
          <p:cNvPr id="129" name="Google Shape;129;p30"/>
          <p:cNvSpPr txBox="1">
            <a:spLocks noGrp="1"/>
          </p:cNvSpPr>
          <p:nvPr>
            <p:ph type="body" idx="1"/>
          </p:nvPr>
        </p:nvSpPr>
        <p:spPr>
          <a:xfrm>
            <a:off x="3587700" y="1233199"/>
            <a:ext cx="5130300" cy="249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do all bobas have in common?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They are delicious!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They can be consumed!</a:t>
            </a:r>
            <a:endParaRPr sz="1700"/>
          </a:p>
          <a:p>
            <a:pPr marL="457200" marR="0" lvl="0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What are some properties of boba that are specific to Chelsea’s boba?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tea is rose milk tea</a:t>
            </a:r>
            <a:endParaRPr sz="1700"/>
          </a:p>
          <a:p>
            <a:pPr marL="914400" marR="0" lvl="1" indent="-336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50% Sweetness</a:t>
            </a:r>
            <a:endParaRPr sz="1700"/>
          </a:p>
        </p:txBody>
      </p:sp>
      <p:pic>
        <p:nvPicPr>
          <p:cNvPr id="130" name="Google Shape;13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175" y="1062162"/>
            <a:ext cx="2719324" cy="2719324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30"/>
          <p:cNvSpPr txBox="1"/>
          <p:nvPr/>
        </p:nvSpPr>
        <p:spPr>
          <a:xfrm>
            <a:off x="5122850" y="322475"/>
            <a:ext cx="1865100" cy="5352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ato"/>
                <a:ea typeface="Lato"/>
                <a:cs typeface="Lato"/>
                <a:sym typeface="Lato"/>
              </a:rPr>
              <a:t>Chelsea’s Boba</a:t>
            </a:r>
            <a:endParaRPr sz="2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2" name="Google Shape;132;p30"/>
          <p:cNvSpPr/>
          <p:nvPr/>
        </p:nvSpPr>
        <p:spPr>
          <a:xfrm>
            <a:off x="2635875" y="431075"/>
            <a:ext cx="2486250" cy="1271550"/>
          </a:xfrm>
          <a:custGeom>
            <a:avLst/>
            <a:gdLst/>
            <a:ahLst/>
            <a:cxnLst/>
            <a:rect l="l" t="t" r="r" b="b"/>
            <a:pathLst>
              <a:path w="99450" h="50862" extrusionOk="0">
                <a:moveTo>
                  <a:pt x="99450" y="5269"/>
                </a:moveTo>
                <a:cubicBezTo>
                  <a:pt x="93846" y="4889"/>
                  <a:pt x="82400" y="-4610"/>
                  <a:pt x="65825" y="2989"/>
                </a:cubicBezTo>
                <a:cubicBezTo>
                  <a:pt x="49250" y="10588"/>
                  <a:pt x="10971" y="42883"/>
                  <a:pt x="0" y="50862"/>
                </a:cubicBezTo>
              </a:path>
            </a:pathLst>
          </a:cu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1"/>
          <p:cNvSpPr txBox="1">
            <a:spLocks noGrp="1"/>
          </p:cNvSpPr>
          <p:nvPr>
            <p:ph type="title"/>
          </p:nvPr>
        </p:nvSpPr>
        <p:spPr>
          <a:xfrm>
            <a:off x="186875" y="1691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definitions… and boba</a:t>
            </a:r>
            <a:endParaRPr/>
          </a:p>
        </p:txBody>
      </p:sp>
      <p:graphicFrame>
        <p:nvGraphicFramePr>
          <p:cNvPr id="138" name="Google Shape;138;p31"/>
          <p:cNvGraphicFramePr/>
          <p:nvPr/>
        </p:nvGraphicFramePr>
        <p:xfrm>
          <a:off x="304725" y="83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{0D07F2BD-8743-49CA-B604-24949BB1CFC3}</a:tableStyleId>
              </a:tblPr>
              <a:tblGrid>
                <a:gridCol w="173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5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7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6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Term</a:t>
                      </a:r>
                      <a:endParaRPr sz="17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1A99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Explanation</a:t>
                      </a:r>
                      <a:endParaRPr sz="17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1A998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Example</a:t>
                      </a:r>
                      <a:endParaRPr sz="170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1A99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</a:t>
                      </a:r>
                      <a:endParaRPr sz="16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A2F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template for creating objects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template for Bobas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6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</a:t>
                      </a:r>
                      <a:endParaRPr sz="16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A2F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single object created from a class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Chelsea’s Boba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7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attribute</a:t>
                      </a:r>
                      <a:endParaRPr sz="16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A2F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property of an object, specific to an instance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Is_delicious = True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 attribute</a:t>
                      </a:r>
                      <a:endParaRPr sz="16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A2F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property of an object, shared by all instances of a class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tea_type = “rose milk”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Sweetness = 0.5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2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endParaRPr sz="1600" b="1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A2FF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 function in a class that all instances of the class can call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def consumed</a:t>
                      </a:r>
                      <a:endParaRPr sz="160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ADTs vs. Classes</a:t>
            </a:r>
            <a:endParaRPr/>
          </a:p>
        </p:txBody>
      </p:sp>
      <p:sp>
        <p:nvSpPr>
          <p:cNvPr id="144" name="Google Shape;14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9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9138"/>
                </a:solidFill>
              </a:rPr>
              <a:t>ADTs</a:t>
            </a:r>
            <a:r>
              <a:rPr lang="en" sz="1600"/>
              <a:t> capture a way of thinking -- data as abstractions of details.</a:t>
            </a:r>
            <a:endParaRPr sz="160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D85C6"/>
                </a:solidFill>
              </a:rPr>
              <a:t>Classes</a:t>
            </a:r>
            <a:r>
              <a:rPr lang="en" sz="1600"/>
              <a:t> formalize the notion of constructing and manipulating user defined data types.</a:t>
            </a:r>
            <a:endParaRPr sz="1600"/>
          </a:p>
        </p:txBody>
      </p:sp>
      <p:graphicFrame>
        <p:nvGraphicFramePr>
          <p:cNvPr id="145" name="Google Shape;145;p32"/>
          <p:cNvGraphicFramePr/>
          <p:nvPr/>
        </p:nvGraphicFramePr>
        <p:xfrm>
          <a:off x="622405" y="196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{0D07F2BD-8743-49CA-B604-24949BB1CFC3}</a:tableStyleId>
              </a:tblPr>
              <a:tblGrid>
                <a:gridCol w="11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8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ADTs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6913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Classes</a:t>
                      </a:r>
                      <a:endParaRPr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Constructor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constructor function: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returns a new ADT represented with real data types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rgbClr val="3D85C6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method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: constructs and returns a new object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selector functions: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returns properties of ADT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 way to change these properties.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 attributes: 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specific to instances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class attributes: 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shared between instances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Attributes can be reassigned -- mutation!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Bound functions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None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instance methods: </a:t>
                      </a:r>
                      <a:r>
                        <a:rPr lang="en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can only be called on instances of the class the methods are defined in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 questions</a:t>
            </a:r>
            <a:endParaRPr/>
          </a:p>
        </p:txBody>
      </p:sp>
      <p:sp>
        <p:nvSpPr>
          <p:cNvPr id="151" name="Google Shape;15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 over the class definitions on page 2 of the worksheet. 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Answer these questions with the person next to you: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the </a:t>
            </a:r>
            <a:r>
              <a:rPr lang="en" b="1"/>
              <a:t>class attributes</a:t>
            </a:r>
            <a:r>
              <a:rPr lang="en"/>
              <a:t> of the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/>
              <a:t> class?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</a:t>
            </a:r>
            <a:r>
              <a:rPr lang="en" b="1"/>
              <a:t>methods</a:t>
            </a:r>
            <a:r>
              <a:rPr lang="en"/>
              <a:t> can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/>
              <a:t> instances call?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</a:t>
            </a:r>
            <a:r>
              <a:rPr lang="en" b="1"/>
              <a:t>instance attributes</a:t>
            </a:r>
            <a:r>
              <a:rPr lang="en"/>
              <a:t> do </a:t>
            </a:r>
            <a:r>
              <a:rPr lang="en">
                <a:solidFill>
                  <a:srgbClr val="3D85C6"/>
                </a:solidFill>
                <a:latin typeface="Consolas"/>
                <a:ea typeface="Consolas"/>
                <a:cs typeface="Consolas"/>
                <a:sym typeface="Consolas"/>
              </a:rPr>
              <a:t>Professor</a:t>
            </a:r>
            <a:r>
              <a:rPr lang="en"/>
              <a:t>s have?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would you create two </a:t>
            </a:r>
            <a:r>
              <a:rPr lang="en">
                <a:solidFill>
                  <a:srgbClr val="E69138"/>
                </a:solidFill>
                <a:latin typeface="Consolas"/>
                <a:ea typeface="Consolas"/>
                <a:cs typeface="Consolas"/>
                <a:sym typeface="Consolas"/>
              </a:rPr>
              <a:t>Student</a:t>
            </a:r>
            <a:r>
              <a:rPr lang="en"/>
              <a:t> instances?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1216</Words>
  <Application>Microsoft Macintosh PowerPoint</Application>
  <PresentationFormat>Presentación en pantalla (16:9)</PresentationFormat>
  <Paragraphs>192</Paragraphs>
  <Slides>23</Slides>
  <Notes>23</Notes>
  <HiddenSlides>5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23</vt:i4>
      </vt:variant>
    </vt:vector>
  </HeadingPairs>
  <TitlesOfParts>
    <vt:vector size="30" baseType="lpstr">
      <vt:lpstr>Lato</vt:lpstr>
      <vt:lpstr>Proxima Nova</vt:lpstr>
      <vt:lpstr>Arial</vt:lpstr>
      <vt:lpstr>Open Sans</vt:lpstr>
      <vt:lpstr>Consolas</vt:lpstr>
      <vt:lpstr>Simple Light</vt:lpstr>
      <vt:lpstr>Simple Light</vt:lpstr>
      <vt:lpstr>Discussion 6: Object Oriented Programming</vt:lpstr>
      <vt:lpstr>Announcements!</vt:lpstr>
      <vt:lpstr>Agenda</vt:lpstr>
      <vt:lpstr>Object Oriented Programming</vt:lpstr>
      <vt:lpstr>Recall: Abstract Data Types</vt:lpstr>
      <vt:lpstr>Let’s make Boba!</vt:lpstr>
      <vt:lpstr>Some definitions… and boba</vt:lpstr>
      <vt:lpstr>ADTs vs. Classes</vt:lpstr>
      <vt:lpstr>Discussion questions</vt:lpstr>
      <vt:lpstr>Discussion questions</vt:lpstr>
      <vt:lpstr>Anatomy of a class definition</vt:lpstr>
      <vt:lpstr>Functions vs. Methods</vt:lpstr>
      <vt:lpstr>Discussion questions</vt:lpstr>
      <vt:lpstr>Discussion questions</vt:lpstr>
      <vt:lpstr>Anatomy of a class definition</vt:lpstr>
      <vt:lpstr>Functions vs. Methods</vt:lpstr>
      <vt:lpstr>Page 2 Q1.1</vt:lpstr>
      <vt:lpstr>Inheritance</vt:lpstr>
      <vt:lpstr>Hierarchy of objects</vt:lpstr>
      <vt:lpstr>Inheritance</vt:lpstr>
      <vt:lpstr>Inheritance example</vt:lpstr>
      <vt:lpstr>Inheritance example</vt:lpstr>
      <vt:lpstr>Attendance: links.cs61a.org/chae-disc Secret Word: Pomodoro  Anonymous Feedback: links.cs61a.org/chae-feedback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Discussion 6: Object Oriented Programming</dc:title>
  <cp:lastModifiedBy>Usuario de Microsoft Office</cp:lastModifiedBy>
  <cp:revision>1</cp:revision>
  <dcterms:modified xsi:type="dcterms:W3CDTF">2019-03-15T09:21:23Z</dcterms:modified>
</cp:coreProperties>
</file>