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embeddedFontLst>
    <p:embeddedFont>
      <p:font typeface="Oswald" pitchFamily="2" charset="77"/>
      <p:regular r:id="rId29"/>
      <p:bold r:id="rId30"/>
    </p:embeddedFont>
    <p:embeddedFont>
      <p:font typeface="Roboto Mono" pitchFamily="2" charset="0"/>
      <p:regular r:id="rId31"/>
      <p:bold r:id="rId32"/>
      <p:italic r:id="rId33"/>
      <p:boldItalic r:id="rId34"/>
    </p:embeddedFont>
    <p:embeddedFont>
      <p:font typeface="Source Code Pro" panose="020B0509030403020204" pitchFamily="49" charset="77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3505e6edf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3505e6edf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3505e6edf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3505e6edf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3505e6edf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3505e6edf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3505e6edf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3505e6edf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3505e6edf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3505e6edf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3505e6edf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3505e6edf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3505e6edf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3505e6edf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3505e6edf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3505e6edf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4b537883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4b537883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3505e6ed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3505e6ed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4b537883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4b537883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3505e6edf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3505e6edf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4b5378833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4b5378833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4b5378833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4b5378833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4b5378833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4b5378833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3505e6edf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3505e6edf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3505e6edf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3505e6edf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3505e6ed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3505e6ed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3505e6ed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3505e6ed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3505e6ed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3505e6ed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4b5378833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4b5378833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4b5378833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4b5378833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4b5378833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4b5378833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4b5378833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4b5378833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3505e6edf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3505e6edf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Lists, OOG, and Midterm Review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 Wang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Orders of Growth</a:t>
            </a: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we write functions, we care about how the runtime of the function grows asymptotically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only care about how the runtime of a function changes with respect to different inputs we put in.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Basically, for a function foo(), how does the runtime change if we pass in 1? 1,000,000?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Constant: Θ(1)</a:t>
            </a:r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 matter what input I pass into the function, the runtime of that function stays the same. </a:t>
            </a:r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  <a:solidFill>
            <a:srgbClr val="FFE599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func1(n):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return 1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func2(n):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for i in range(1000000):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	print(i)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Logarithmic: Θ(log(n))</a:t>
            </a:r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You need to scale your input by some integer k each time to increment your runtime by one step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 this function, how many steps would it take to process an input of 100? How many additional steps would it take if I increased the input to 200?</a:t>
            </a:r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  <a:solidFill>
            <a:srgbClr val="FFE599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func3(n):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while n &gt; 1: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	print(n)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	n = n / 2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Linear: Θ(n)</a:t>
            </a:r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As your input increases, your runtime increases by the same ratio. </a:t>
            </a:r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  <a:solidFill>
            <a:srgbClr val="FFE599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func4(n):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for i in range(n):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	print(i)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Quadratic: Θ(n^2)</a:t>
            </a:r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As your input increases by 1, the runtime of your function increases by n.</a:t>
            </a:r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  <a:solidFill>
            <a:srgbClr val="FFE599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func5(n):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for i in range(n):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	for j in range(n):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		print(i + j)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Exponential: Θ(2^n)</a:t>
            </a:r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As your input increases by 1, the runtime of your function doubles.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 also say: Θ(branching_factor^n), where branching_factor is how many recursive calls we make. </a:t>
            </a:r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  <a:solidFill>
            <a:srgbClr val="FFE599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func6(n):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if n == 0: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	Return 0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elif n == 1: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	return 1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return func6(n-1) + func6(n-2)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 #1</a:t>
            </a:r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Ignore constant multipliers.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Ex: 2N ⇒ 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 #2</a:t>
            </a:r>
            <a:endParaRPr/>
          </a:p>
        </p:txBody>
      </p:sp>
      <p:sp>
        <p:nvSpPr>
          <p:cNvPr id="169" name="Google Shape;169;p2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Ignore all lower order terms.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Ex: N^2 + N ⇒ N^2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842" y="19413"/>
            <a:ext cx="5456310" cy="5104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Worksheet!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74664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links.cs61a.org/kevin-slides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Attendance!</a:t>
            </a:r>
            <a:endParaRPr/>
          </a:p>
        </p:txBody>
      </p:sp>
      <p:sp>
        <p:nvSpPr>
          <p:cNvPr id="185" name="Google Shape;185;p32"/>
          <p:cNvSpPr txBox="1">
            <a:spLocks noGrp="1"/>
          </p:cNvSpPr>
          <p:nvPr>
            <p:ph type="title"/>
          </p:nvPr>
        </p:nvSpPr>
        <p:spPr>
          <a:xfrm>
            <a:off x="360200" y="3720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links.cs61a.org/kevinwang-disc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67560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links.cs61a.org/kevin-disc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Studying for the midterm...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Midterm Review: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recursion,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comprehensions,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 Level Question: Spring 2016 Final Q10a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800" y="0"/>
            <a:ext cx="669040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50" y="0"/>
            <a:ext cx="781049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Administrivia</a:t>
            </a: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Ants project due tonight!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Homework 6 due tomorrow!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Midterm next Tuesday! 8 - 10:00 PM</a:t>
            </a:r>
            <a:endParaRPr/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Includes lectures up to next Monday</a:t>
            </a:r>
            <a:endParaRPr/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 cheat sheets allowed</a:t>
            </a:r>
            <a:endParaRPr/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Emphasis on recursion, mutable data, OOP, tree recursion, and recursive data (Linked Lists, Trees).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Administrivia Cont.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discussion next week. 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have questions, bring them to lab next week!</a:t>
            </a:r>
            <a:endParaRPr/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Labs are not mandatory next week, but are more like OH.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HKN and CSM should both have review sessions this weekend. Check Piazza for details.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from last time: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super()?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Super is a function that calls the current object’s parent class.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don’t really use it in this class!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Lists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linked list object is either empty or an object consisting of a </a:t>
            </a:r>
            <a:r>
              <a:rPr lang="en" b="1">
                <a:solidFill>
                  <a:srgbClr val="134F5C"/>
                </a:solidFill>
              </a:rPr>
              <a:t>first</a:t>
            </a:r>
            <a:r>
              <a:rPr lang="en"/>
              <a:t> and a </a:t>
            </a:r>
            <a:r>
              <a:rPr lang="en" b="1">
                <a:solidFill>
                  <a:srgbClr val="134F5C"/>
                </a:solidFill>
              </a:rPr>
              <a:t>rest.</a:t>
            </a:r>
            <a:endParaRPr>
              <a:solidFill>
                <a:srgbClr val="66666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b="1">
                <a:solidFill>
                  <a:srgbClr val="134F5C"/>
                </a:solidFill>
              </a:rPr>
              <a:t>Rest</a:t>
            </a:r>
            <a:r>
              <a:rPr lang="en">
                <a:solidFill>
                  <a:srgbClr val="434343"/>
                </a:solidFill>
              </a:rPr>
              <a:t> must consist of either a Link.empty or another Linked List!</a:t>
            </a:r>
            <a:endParaRPr>
              <a:solidFill>
                <a:srgbClr val="434343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Because of this, linked lists are recursive data structures, similar to trees. </a:t>
            </a:r>
            <a:endParaRPr>
              <a:solidFill>
                <a:srgbClr val="434343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Can usually recursively call your function on the rest!</a:t>
            </a:r>
            <a:endParaRPr>
              <a:solidFill>
                <a:srgbClr val="43434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Char char="●"/>
            </a:pPr>
            <a:r>
              <a:rPr lang="en" b="1">
                <a:solidFill>
                  <a:srgbClr val="134F5C"/>
                </a:solidFill>
              </a:rPr>
              <a:t>First</a:t>
            </a:r>
            <a:r>
              <a:rPr lang="en">
                <a:solidFill>
                  <a:srgbClr val="134F5C"/>
                </a:solidFill>
              </a:rPr>
              <a:t> </a:t>
            </a:r>
            <a:r>
              <a:rPr lang="en">
                <a:solidFill>
                  <a:srgbClr val="434343"/>
                </a:solidFill>
              </a:rPr>
              <a:t>can be any data type!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98" name="Google Shape;98;p19"/>
          <p:cNvSpPr/>
          <p:nvPr/>
        </p:nvSpPr>
        <p:spPr>
          <a:xfrm>
            <a:off x="700300" y="4043975"/>
            <a:ext cx="685800" cy="613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</a:t>
            </a:r>
            <a:endParaRPr sz="2400"/>
          </a:p>
        </p:txBody>
      </p:sp>
      <p:sp>
        <p:nvSpPr>
          <p:cNvPr id="99" name="Google Shape;99;p19"/>
          <p:cNvSpPr/>
          <p:nvPr/>
        </p:nvSpPr>
        <p:spPr>
          <a:xfrm>
            <a:off x="1386100" y="4043975"/>
            <a:ext cx="685800" cy="613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2504850" y="4043975"/>
            <a:ext cx="685800" cy="613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</a:t>
            </a:r>
            <a:endParaRPr sz="2400"/>
          </a:p>
        </p:txBody>
      </p:sp>
      <p:sp>
        <p:nvSpPr>
          <p:cNvPr id="101" name="Google Shape;101;p19"/>
          <p:cNvSpPr/>
          <p:nvPr/>
        </p:nvSpPr>
        <p:spPr>
          <a:xfrm>
            <a:off x="3190650" y="4043975"/>
            <a:ext cx="685800" cy="613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4382125" y="4043975"/>
            <a:ext cx="685800" cy="613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3</a:t>
            </a:r>
            <a:endParaRPr sz="2400"/>
          </a:p>
        </p:txBody>
      </p:sp>
      <p:sp>
        <p:nvSpPr>
          <p:cNvPr id="103" name="Google Shape;103;p19"/>
          <p:cNvSpPr/>
          <p:nvPr/>
        </p:nvSpPr>
        <p:spPr>
          <a:xfrm>
            <a:off x="5067925" y="4043975"/>
            <a:ext cx="685800" cy="613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4" name="Google Shape;104;p19"/>
          <p:cNvCxnSpPr>
            <a:endCxn id="100" idx="1"/>
          </p:cNvCxnSpPr>
          <p:nvPr/>
        </p:nvCxnSpPr>
        <p:spPr>
          <a:xfrm rot="10800000" flipH="1">
            <a:off x="1749750" y="4350575"/>
            <a:ext cx="7551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5" name="Google Shape;105;p19"/>
          <p:cNvCxnSpPr/>
          <p:nvPr/>
        </p:nvCxnSpPr>
        <p:spPr>
          <a:xfrm>
            <a:off x="3547425" y="4345325"/>
            <a:ext cx="798300" cy="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" name="Google Shape;106;p19"/>
          <p:cNvCxnSpPr/>
          <p:nvPr/>
        </p:nvCxnSpPr>
        <p:spPr>
          <a:xfrm>
            <a:off x="5095675" y="4075150"/>
            <a:ext cx="644100" cy="56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Worksheet!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Orders of Growth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554</Words>
  <Application>Microsoft Macintosh PowerPoint</Application>
  <PresentationFormat>Presentación en pantalla (16:9)</PresentationFormat>
  <Paragraphs>88</Paragraphs>
  <Slides>26</Slides>
  <Notes>26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1" baseType="lpstr">
      <vt:lpstr>Oswald</vt:lpstr>
      <vt:lpstr>Arial</vt:lpstr>
      <vt:lpstr>Source Code Pro</vt:lpstr>
      <vt:lpstr>Roboto Mono</vt:lpstr>
      <vt:lpstr>Modern Writer</vt:lpstr>
      <vt:lpstr>Linked Lists, OOG, and Midterm Review</vt:lpstr>
      <vt:lpstr>Slides: links.cs61a.org/kevin-slides</vt:lpstr>
      <vt:lpstr>Administrivia</vt:lpstr>
      <vt:lpstr>Administrivia Cont.</vt:lpstr>
      <vt:lpstr>Questions from last time:</vt:lpstr>
      <vt:lpstr>Linked Lists</vt:lpstr>
      <vt:lpstr>Linked Lists</vt:lpstr>
      <vt:lpstr>Worksheet!</vt:lpstr>
      <vt:lpstr>Orders of Growth</vt:lpstr>
      <vt:lpstr>Orders of Growth</vt:lpstr>
      <vt:lpstr>Constant: Θ(1)</vt:lpstr>
      <vt:lpstr>Logarithmic: Θ(log(n))</vt:lpstr>
      <vt:lpstr>Linear: Θ(n)</vt:lpstr>
      <vt:lpstr>Quadratic: Θ(n^2)</vt:lpstr>
      <vt:lpstr>Exponential: Θ(2^n)</vt:lpstr>
      <vt:lpstr>Rule #1</vt:lpstr>
      <vt:lpstr>Rule #2</vt:lpstr>
      <vt:lpstr>Presentación de PowerPoint</vt:lpstr>
      <vt:lpstr>Worksheet!</vt:lpstr>
      <vt:lpstr>Attendance!</vt:lpstr>
      <vt:lpstr>links.cs61a.org/kevin-disc</vt:lpstr>
      <vt:lpstr>Studying for the midterm...</vt:lpstr>
      <vt:lpstr>Midterm Review: Tree recursion, List comprehensions, trees</vt:lpstr>
      <vt:lpstr>Exam Level Question: Spring 2016 Final Q10a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Lists, OOG, and Midterm Review</dc:title>
  <cp:lastModifiedBy>Usuario de Microsoft Office</cp:lastModifiedBy>
  <cp:revision>1</cp:revision>
  <dcterms:modified xsi:type="dcterms:W3CDTF">2019-03-15T09:15:21Z</dcterms:modified>
</cp:coreProperties>
</file>