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Proxima Nova" panose="02000506030000020004" pitchFamily="2" charset="0"/>
      <p:regular r:id="rId51"/>
      <p:bold r:id="rId52"/>
      <p:italic r:id="rId53"/>
      <p:bold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  <p:embeddedFont>
      <p:font typeface="Roboto Mono" pitchFamily="2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A0E931-0F0F-4BB6-B2C1-6DF5B9D2704E}">
  <a:tblStyle styleId="{D6A0E931-0F0F-4BB6-B2C1-6DF5B9D2704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e931cd40a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e931cd40a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e931cd40a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e931cd40a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931cd40a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e931cd40a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e931cd40a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e931cd40a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e931cd40a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e931cd40a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931cd40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e931cd40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e931cd40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e931cd40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931cd40a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e931cd40a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e931cd40a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e931cd40a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931cd40a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931cd40a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931cd40a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931cd40a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e931cd40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e931cd40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931cd40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931cd40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e931cd40a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e931cd40a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4e931cd40a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4e931cd40a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931cd40a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e931cd40a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931cd40a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e931cd40a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e931cd40a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e931cd40a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e931cd40a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e931cd40a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 3:07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e931cd40a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e931cd40a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does it mean to evaluate x, where x is the name of a variable? Means to look up the value it’s bound to. But if we’re trying to create the name binding with our assignment statement, we can’t look up x yet since it doesn’t exist within our current environment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e931cd40a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e931cd40a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e931cd40a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e931cd40a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names and bindings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e931cd40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e931cd40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e931cd40a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e931cd40a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does it mean to evaluate x, where x is the name of a variable? Means to look up the value it’s bound to. But if we’re trying to create the name binding with our assignment statement, we can’t look up x yet since it doesn’t exist within our current environment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e931cd40a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e931cd40a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e931cd40a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e931cd40a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e931cd40a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e931cd40a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e931cd40a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e931cd40a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e931cd40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e931cd40a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e931cd40a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e931cd40a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e0520e1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e0520e1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e931cd40a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4e931cd40a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 env diagram on board and don't erase it!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Pause when we get to return x*x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evaluate x (that is, look up the value x is bound to)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e931cd40a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e931cd40a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e931cd40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e931cd40a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e931cd40a_0_4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4e931cd40a_0_4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e931cd40a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e931cd40a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4e931cd40a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4e931cd40a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e931cd40a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e931cd40a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4e931cd40a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4e931cd40a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e931cd40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e931cd40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e931cd40a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e931cd40a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e931cd40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e931cd40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e931cd40a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e931cd40a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e931cd40a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e931cd40a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Proxima Nova"/>
              <a:buNone/>
              <a:defRPr sz="52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9118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" name="Google Shape;13;p2"/>
          <p:cNvSpPr txBox="1"/>
          <p:nvPr/>
        </p:nvSpPr>
        <p:spPr>
          <a:xfrm rot="10800000" flipH="1">
            <a:off x="311700" y="2834125"/>
            <a:ext cx="8628600" cy="40800"/>
          </a:xfrm>
          <a:prstGeom prst="rect">
            <a:avLst/>
          </a:prstGeom>
          <a:solidFill>
            <a:srgbClr val="86D9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FF8F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Proxima Nova"/>
              <a:buNone/>
              <a:defRPr sz="4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 rot="10800000" flipH="1">
            <a:off x="392550" y="1064700"/>
            <a:ext cx="8628600" cy="40800"/>
          </a:xfrm>
          <a:prstGeom prst="rect">
            <a:avLst/>
          </a:prstGeom>
          <a:solidFill>
            <a:srgbClr val="86D9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7" name="Google Shape;27;p5"/>
          <p:cNvSpPr txBox="1"/>
          <p:nvPr/>
        </p:nvSpPr>
        <p:spPr>
          <a:xfrm rot="10800000" flipH="1">
            <a:off x="392550" y="1064700"/>
            <a:ext cx="8628600" cy="40800"/>
          </a:xfrm>
          <a:prstGeom prst="rect">
            <a:avLst/>
          </a:prstGeom>
          <a:solidFill>
            <a:srgbClr val="86D9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1" name="Google Shape;31;p6"/>
          <p:cNvSpPr txBox="1"/>
          <p:nvPr/>
        </p:nvSpPr>
        <p:spPr>
          <a:xfrm rot="10800000" flipH="1">
            <a:off x="392550" y="1064700"/>
            <a:ext cx="8628600" cy="40800"/>
          </a:xfrm>
          <a:prstGeom prst="rect">
            <a:avLst/>
          </a:prstGeom>
          <a:solidFill>
            <a:srgbClr val="86D9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6" name="Google Shape;36;p7"/>
          <p:cNvSpPr txBox="1"/>
          <p:nvPr/>
        </p:nvSpPr>
        <p:spPr>
          <a:xfrm rot="10800000" flipH="1">
            <a:off x="252450" y="1270500"/>
            <a:ext cx="3327000" cy="40800"/>
          </a:xfrm>
          <a:prstGeom prst="rect">
            <a:avLst/>
          </a:prstGeom>
          <a:solidFill>
            <a:srgbClr val="86D9C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tsui@berkeley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1025" y="196335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Discussion 01: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and Environments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 flipH="1">
            <a:off x="378925" y="2870275"/>
            <a:ext cx="5983500" cy="19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Jennifer Tsui</a:t>
            </a:r>
            <a:r>
              <a:rPr lang="en" sz="2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en" sz="2800" u="sng">
                <a:solidFill>
                  <a:srgbClr val="0097A7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jtsui@berkeley.edu</a:t>
            </a:r>
            <a:r>
              <a:rPr lang="en" sz="2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2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Website: jentsui.github.io</a:t>
            </a:r>
            <a:endParaRPr sz="2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61" name="Google Shape;61;p13"/>
          <p:cNvCxnSpPr>
            <a:endCxn id="62" idx="1"/>
          </p:cNvCxnSpPr>
          <p:nvPr/>
        </p:nvCxnSpPr>
        <p:spPr>
          <a:xfrm>
            <a:off x="4473450" y="3601850"/>
            <a:ext cx="1576200" cy="266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3C78D8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62" name="Google Shape;62;p13"/>
          <p:cNvSpPr txBox="1"/>
          <p:nvPr/>
        </p:nvSpPr>
        <p:spPr>
          <a:xfrm>
            <a:off x="6049650" y="3486050"/>
            <a:ext cx="2897700" cy="765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Slides for each week will be posted on my website!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 statements: WWPD?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&gt; 5: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print(‘hello’)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print(‘hi’)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4669925" y="1210975"/>
            <a:ext cx="3845100" cy="3416400"/>
          </a:xfrm>
          <a:prstGeom prst="rect">
            <a:avLst/>
          </a:prstGeom>
          <a:solidFill>
            <a:srgbClr val="FFF4E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Output: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hello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1.1a (pg. 2): Wears Jacket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Before you start: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Consider the </a:t>
            </a:r>
            <a:r>
              <a:rPr lang="en" sz="2800" i="1"/>
              <a:t>type </a:t>
            </a:r>
            <a:r>
              <a:rPr lang="en" sz="2800"/>
              <a:t>of the variables </a:t>
            </a:r>
            <a:r>
              <a:rPr lang="en" sz="2800">
                <a:latin typeface="Roboto Mono"/>
                <a:ea typeface="Roboto Mono"/>
                <a:cs typeface="Roboto Mono"/>
                <a:sym typeface="Roboto Mono"/>
              </a:rPr>
              <a:t>temp</a:t>
            </a:r>
            <a:r>
              <a:rPr lang="en" sz="2800"/>
              <a:t> and </a:t>
            </a:r>
            <a:r>
              <a:rPr lang="en" sz="2800">
                <a:latin typeface="Roboto Mono"/>
                <a:ea typeface="Roboto Mono"/>
                <a:cs typeface="Roboto Mono"/>
                <a:sym typeface="Roboto Mono"/>
              </a:rPr>
              <a:t>raining</a:t>
            </a:r>
            <a:r>
              <a:rPr lang="en" sz="2800"/>
              <a:t>.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Are they numbers, booleans, functions, etc.?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1.1a (pg. 2): Wears Jacket</a:t>
            </a:r>
            <a:endParaRPr/>
          </a:p>
        </p:txBody>
      </p:sp>
      <p:sp>
        <p:nvSpPr>
          <p:cNvPr id="131" name="Google Shape;131;p24"/>
          <p:cNvSpPr txBox="1"/>
          <p:nvPr/>
        </p:nvSpPr>
        <p:spPr>
          <a:xfrm>
            <a:off x="384925" y="1248600"/>
            <a:ext cx="2713200" cy="2493300"/>
          </a:xfrm>
          <a:prstGeom prst="rect">
            <a:avLst/>
          </a:prstGeom>
          <a:solidFill>
            <a:srgbClr val="FFF4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temp &lt; 60: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raining: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 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1.1a (pg. 2): Wears Jacket</a:t>
            </a: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384925" y="1248600"/>
            <a:ext cx="2713200" cy="2493300"/>
          </a:xfrm>
          <a:prstGeom prst="rect">
            <a:avLst/>
          </a:prstGeom>
          <a:solidFill>
            <a:srgbClr val="FFF4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temp &lt; 60: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raining: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 </a:t>
            </a:r>
            <a:endParaRPr sz="2000"/>
          </a:p>
        </p:txBody>
      </p:sp>
      <p:sp>
        <p:nvSpPr>
          <p:cNvPr id="138" name="Google Shape;138;p25"/>
          <p:cNvSpPr txBox="1"/>
          <p:nvPr/>
        </p:nvSpPr>
        <p:spPr>
          <a:xfrm>
            <a:off x="4433400" y="1248600"/>
            <a:ext cx="3649800" cy="2493300"/>
          </a:xfrm>
          <a:prstGeom prst="rect">
            <a:avLst/>
          </a:prstGeom>
          <a:solidFill>
            <a:srgbClr val="FFF4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temp &lt; 60 or raining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1.1b (pg. 2): Wears Jacket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32700" y="1782775"/>
            <a:ext cx="3002400" cy="1847700"/>
          </a:xfrm>
          <a:prstGeom prst="rect">
            <a:avLst/>
          </a:prstGeom>
          <a:solidFill>
            <a:srgbClr val="FFF4E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2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	return True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	return False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5486775" y="1782775"/>
            <a:ext cx="3002400" cy="682500"/>
          </a:xfrm>
          <a:prstGeom prst="rect">
            <a:avLst/>
          </a:prstGeom>
          <a:solidFill>
            <a:srgbClr val="FFF4E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2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32700" y="1152600"/>
            <a:ext cx="84786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Let’s say we have a variable called </a:t>
            </a: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n" sz="2300"/>
              <a:t>:</a:t>
            </a:r>
            <a:endParaRPr sz="2300"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1"/>
          </p:nvPr>
        </p:nvSpPr>
        <p:spPr>
          <a:xfrm>
            <a:off x="3451750" y="1782775"/>
            <a:ext cx="1913700" cy="49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equivalent to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1.1b (pg. 2): Wears Jacket</a:t>
            </a: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32700" y="1782775"/>
            <a:ext cx="3002400" cy="1847700"/>
          </a:xfrm>
          <a:prstGeom prst="rect">
            <a:avLst/>
          </a:prstGeom>
          <a:solidFill>
            <a:srgbClr val="FFF4E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2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	return True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else: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	return False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5486775" y="1782775"/>
            <a:ext cx="3002400" cy="682500"/>
          </a:xfrm>
          <a:prstGeom prst="rect">
            <a:avLst/>
          </a:prstGeom>
          <a:solidFill>
            <a:srgbClr val="FFF4E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return </a:t>
            </a:r>
            <a:r>
              <a:rPr lang="en" sz="23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32700" y="1152600"/>
            <a:ext cx="8478600" cy="4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Let’s say we have a variable called </a:t>
            </a: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condition</a:t>
            </a:r>
            <a:r>
              <a:rPr lang="en" sz="2300"/>
              <a:t>:</a:t>
            </a:r>
            <a:endParaRPr sz="2300"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451750" y="1782775"/>
            <a:ext cx="1913700" cy="49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equivalent to</a:t>
            </a:r>
            <a:endParaRPr/>
          </a:p>
        </p:txBody>
      </p:sp>
      <p:graphicFrame>
        <p:nvGraphicFramePr>
          <p:cNvPr id="157" name="Google Shape;157;p27"/>
          <p:cNvGraphicFramePr/>
          <p:nvPr/>
        </p:nvGraphicFramePr>
        <p:xfrm>
          <a:off x="3759550" y="291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{D6A0E931-0F0F-4BB6-B2C1-6DF5B9D2704E}</a:tableStyleId>
              </a:tblPr>
              <a:tblGrid>
                <a:gridCol w="442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Why? Consider 2 cases: </a:t>
                      </a:r>
                      <a:endParaRPr sz="3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Proxima Nova"/>
                        <a:buAutoNum type="arabicPeriod"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condition is true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2.   condition is false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 (pg. 3)</a:t>
            </a: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Goal: repeat the same statements in a program!</a:t>
            </a:r>
            <a:endParaRPr sz="25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2500"/>
              <a:t>  </a:t>
            </a:r>
            <a:r>
              <a:rPr lang="en" sz="2500" b="1">
                <a:solidFill>
                  <a:srgbClr val="FF0000"/>
                </a:solidFill>
              </a:rPr>
              <a:t>Condition</a:t>
            </a:r>
            <a:r>
              <a:rPr lang="en" sz="2500"/>
              <a:t>: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	</a:t>
            </a:r>
            <a:r>
              <a:rPr lang="en" sz="2500" b="1">
                <a:solidFill>
                  <a:srgbClr val="0000FF"/>
                </a:solidFill>
              </a:rPr>
              <a:t>Perform the action</a:t>
            </a:r>
            <a:endParaRPr sz="25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900FF"/>
                </a:solidFill>
              </a:rPr>
              <a:t>	</a:t>
            </a:r>
            <a:r>
              <a:rPr lang="en" sz="2500" b="1">
                <a:solidFill>
                  <a:srgbClr val="9900FF"/>
                </a:solidFill>
              </a:rPr>
              <a:t>Update the variables used in the condition.</a:t>
            </a:r>
            <a:r>
              <a:rPr lang="en" sz="2500">
                <a:solidFill>
                  <a:srgbClr val="9900FF"/>
                </a:solidFill>
              </a:rPr>
              <a:t> </a:t>
            </a:r>
            <a:endParaRPr sz="250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loops (pg. 3)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/>
              <a:t>Goal: Compute sum = 1 + 2 + 3 + … + n</a:t>
            </a:r>
            <a:endParaRPr sz="25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sum = 0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n = 4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" sz="2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 != 0</a:t>
            </a: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250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sum += n</a:t>
            </a:r>
            <a:endParaRPr sz="250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 sz="2500">
                <a:solidFill>
                  <a:srgbClr val="9900FF"/>
                </a:solidFill>
                <a:latin typeface="Roboto Mono"/>
                <a:ea typeface="Roboto Mono"/>
                <a:cs typeface="Roboto Mono"/>
                <a:sym typeface="Roboto Mono"/>
              </a:rPr>
              <a:t>n -= 1</a:t>
            </a:r>
            <a:endParaRPr sz="2500">
              <a:solidFill>
                <a:srgbClr val="99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9900FF"/>
              </a:solidFill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4403075" y="2202275"/>
            <a:ext cx="4297800" cy="2478300"/>
          </a:xfrm>
          <a:prstGeom prst="rect">
            <a:avLst/>
          </a:prstGeom>
          <a:solidFill>
            <a:srgbClr val="FFF4E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Template:</a:t>
            </a:r>
            <a:endParaRPr sz="36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2500"/>
              <a:t>  </a:t>
            </a:r>
            <a:r>
              <a:rPr lang="en" sz="2500" b="1">
                <a:solidFill>
                  <a:srgbClr val="FF0000"/>
                </a:solidFill>
              </a:rPr>
              <a:t>Condition</a:t>
            </a:r>
            <a:r>
              <a:rPr lang="en" sz="2500"/>
              <a:t>: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	</a:t>
            </a:r>
            <a:r>
              <a:rPr lang="en" sz="2500" b="1">
                <a:solidFill>
                  <a:srgbClr val="0000FF"/>
                </a:solidFill>
              </a:rPr>
              <a:t>Perform the action</a:t>
            </a:r>
            <a:endParaRPr sz="25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9900FF"/>
                </a:solidFill>
              </a:rPr>
              <a:t>Update the variables used in the condition.</a:t>
            </a:r>
            <a:r>
              <a:rPr lang="en" sz="2500">
                <a:solidFill>
                  <a:srgbClr val="9900FF"/>
                </a:solidFill>
              </a:rPr>
              <a:t> </a:t>
            </a:r>
            <a:endParaRPr sz="250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(pg. 3)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23" y="1169125"/>
            <a:ext cx="5586424" cy="397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1.2 (pg. 3)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23" y="1169125"/>
            <a:ext cx="5586424" cy="397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4403075" y="2202275"/>
            <a:ext cx="4297800" cy="2478300"/>
          </a:xfrm>
          <a:prstGeom prst="rect">
            <a:avLst/>
          </a:prstGeom>
          <a:solidFill>
            <a:srgbClr val="FFF4E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Template:</a:t>
            </a:r>
            <a:endParaRPr sz="36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2500"/>
              <a:t>  </a:t>
            </a:r>
            <a:r>
              <a:rPr lang="en" sz="2500" b="1">
                <a:solidFill>
                  <a:srgbClr val="FF0000"/>
                </a:solidFill>
              </a:rPr>
              <a:t>Condition</a:t>
            </a:r>
            <a:r>
              <a:rPr lang="en" sz="2500"/>
              <a:t>: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	</a:t>
            </a:r>
            <a:r>
              <a:rPr lang="en" sz="2500" b="1">
                <a:solidFill>
                  <a:srgbClr val="0000FF"/>
                </a:solidFill>
              </a:rPr>
              <a:t>Perform the action</a:t>
            </a:r>
            <a:endParaRPr sz="2500" b="1">
              <a:solidFill>
                <a:srgbClr val="0000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9900FF"/>
                </a:solidFill>
              </a:rPr>
              <a:t>Update the variables used in the condition.</a:t>
            </a:r>
            <a:r>
              <a:rPr lang="en" sz="2500">
                <a:solidFill>
                  <a:srgbClr val="9900FF"/>
                </a:solidFill>
              </a:rPr>
              <a:t> </a:t>
            </a:r>
            <a:endParaRPr sz="2500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HW1 due tonight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Lab 0 + Lab 1 due Friday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Hog out!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Phase 1 due 2/5 (Work individually)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Whole project due 2/7 (Can work in partners for phase 2/3)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You get 1 bonus point for submitting 2/6!</a:t>
            </a:r>
            <a:endParaRPr sz="23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Guerrilla section this Saturday 12-2 pm in Soda 271, 273, 275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(pg. 3): is_prime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Input: n, a number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Output: True if n is prime, False if n is not prime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Prime number: a number that has exactly 2 factors: 1 and itself.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7 is prime because its only factors are 1 and 7;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2, 3, 4, 5, and 6 are not factors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(1 is not a prime number)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(pg. 3): is_prime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def is_prime(n):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if n == 1: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return False 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#1 is not prime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factor = 2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while factor &lt; n: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if n % factor == 0: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		return False 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#n is not prime!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factor += 1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return True </a:t>
            </a:r>
            <a:r>
              <a:rPr lang="en">
                <a:solidFill>
                  <a:srgbClr val="4A86E8"/>
                </a:solidFill>
                <a:latin typeface="Roboto Mono"/>
                <a:ea typeface="Roboto Mono"/>
                <a:cs typeface="Roboto Mono"/>
                <a:sym typeface="Roboto Mono"/>
              </a:rPr>
              <a:t>#n is prime!</a:t>
            </a:r>
            <a:endParaRPr>
              <a:solidFill>
                <a:srgbClr val="4A86E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Attendance Break!!!</a:t>
            </a:r>
            <a:r>
              <a:rPr lang="en"/>
              <a:t>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links.cs61a.org/jen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password: fan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body" idx="1"/>
          </p:nvPr>
        </p:nvSpPr>
        <p:spPr>
          <a:xfrm>
            <a:off x="367575" y="1171150"/>
            <a:ext cx="8222100" cy="3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Proxima Nova"/>
              <a:buChar char="●"/>
            </a:pPr>
            <a:r>
              <a:rPr lang="en" sz="2400">
                <a:solidFill>
                  <a:srgbClr val="666666"/>
                </a:solidFill>
              </a:rPr>
              <a:t>Help us understand complex pieces of code</a:t>
            </a:r>
            <a:endParaRPr sz="2400">
              <a:solidFill>
                <a:srgbClr val="666666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>
                <a:solidFill>
                  <a:srgbClr val="666666"/>
                </a:solidFill>
              </a:rPr>
              <a:t>Historically, they take up half the points on midterm 1</a:t>
            </a:r>
            <a:endParaRPr sz="2400">
              <a:solidFill>
                <a:srgbClr val="666666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666666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●"/>
            </a:pPr>
            <a:r>
              <a:rPr lang="en" sz="2400" b="1">
                <a:solidFill>
                  <a:srgbClr val="EC3690"/>
                </a:solidFill>
              </a:rPr>
              <a:t>tutor.cs61a.org</a:t>
            </a:r>
            <a:r>
              <a:rPr lang="en" sz="2400">
                <a:solidFill>
                  <a:srgbClr val="666666"/>
                </a:solidFill>
              </a:rPr>
              <a:t> draws environment diagrams for you</a:t>
            </a:r>
            <a:endParaRPr sz="2400">
              <a:solidFill>
                <a:srgbClr val="666666"/>
              </a:solidFill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" sz="2400">
                <a:solidFill>
                  <a:srgbClr val="666666"/>
                </a:solidFill>
              </a:rPr>
              <a:t>great for checking work</a:t>
            </a:r>
            <a:endParaRPr sz="2400">
              <a:solidFill>
                <a:srgbClr val="666666"/>
              </a:solidFill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400"/>
              <a:buChar char="○"/>
            </a:pPr>
            <a:r>
              <a:rPr lang="en" sz="2400">
                <a:solidFill>
                  <a:srgbClr val="666666"/>
                </a:solidFill>
              </a:rPr>
              <a:t>but you need to know how to draw them yourself on an exam!</a:t>
            </a:r>
            <a:endParaRPr sz="2400">
              <a:solidFill>
                <a:srgbClr val="666666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666666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217" name="Google Shape;217;p37"/>
          <p:cNvSpPr txBox="1">
            <a:spLocks noGrp="1"/>
          </p:cNvSpPr>
          <p:nvPr>
            <p:ph type="body" idx="1"/>
          </p:nvPr>
        </p:nvSpPr>
        <p:spPr>
          <a:xfrm>
            <a:off x="356950" y="1260325"/>
            <a:ext cx="8222100" cy="3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 sz="24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 square</a:t>
            </a:r>
            <a:r>
              <a:rPr lang="en" sz="2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return x*x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= square</a:t>
            </a:r>
            <a:r>
              <a:rPr lang="en" sz="2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What will happen?</a:t>
            </a:r>
            <a:endParaRPr>
              <a:solidFill>
                <a:schemeClr val="accent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lphaUcPeriod"/>
            </a:pPr>
            <a:r>
              <a:rPr lang="en">
                <a:solidFill>
                  <a:schemeClr val="accent2"/>
                </a:solidFill>
              </a:rPr>
              <a:t>Error</a:t>
            </a:r>
            <a:endParaRPr>
              <a:solidFill>
                <a:schemeClr val="accent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lphaUcPeriod"/>
            </a:pPr>
            <a:r>
              <a:rPr lang="en">
                <a:solidFill>
                  <a:schemeClr val="accent2"/>
                </a:solidFill>
              </a:rPr>
              <a:t>x will end up as 25</a:t>
            </a:r>
            <a:endParaRPr>
              <a:solidFill>
                <a:schemeClr val="accent2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AutoNum type="alphaUcPeriod"/>
            </a:pPr>
            <a:r>
              <a:rPr lang="en">
                <a:solidFill>
                  <a:schemeClr val="accent2"/>
                </a:solidFill>
              </a:rPr>
              <a:t>Something else</a:t>
            </a:r>
            <a:endParaRPr>
              <a:solidFill>
                <a:schemeClr val="accent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diagrams</a:t>
            </a:r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475950" y="2103712"/>
            <a:ext cx="3999900" cy="1821900"/>
          </a:xfrm>
          <a:prstGeom prst="rect">
            <a:avLst/>
          </a:prstGeom>
          <a:solidFill>
            <a:srgbClr val="FFF8F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Names of variables go on the left!</a:t>
            </a:r>
            <a:endParaRPr sz="3000"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2"/>
          </p:nvPr>
        </p:nvSpPr>
        <p:spPr>
          <a:xfrm>
            <a:off x="4832400" y="2103700"/>
            <a:ext cx="3999900" cy="1821900"/>
          </a:xfrm>
          <a:prstGeom prst="rect">
            <a:avLst/>
          </a:prstGeom>
          <a:solidFill>
            <a:srgbClr val="FFF8F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values those names are bound to go on the right!</a:t>
            </a:r>
            <a:endParaRPr/>
          </a:p>
        </p:txBody>
      </p:sp>
      <p:sp>
        <p:nvSpPr>
          <p:cNvPr id="225" name="Google Shape;225;p38"/>
          <p:cNvSpPr txBox="1"/>
          <p:nvPr/>
        </p:nvSpPr>
        <p:spPr>
          <a:xfrm>
            <a:off x="475950" y="4008138"/>
            <a:ext cx="5675100" cy="9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Everything starts off in the global frame!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38"/>
          <p:cNvSpPr txBox="1"/>
          <p:nvPr/>
        </p:nvSpPr>
        <p:spPr>
          <a:xfrm>
            <a:off x="393825" y="1203775"/>
            <a:ext cx="694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Proxima Nova"/>
                <a:ea typeface="Proxima Nova"/>
                <a:cs typeface="Proxima Nova"/>
                <a:sym typeface="Proxima Nova"/>
              </a:rPr>
              <a:t>Purpose: Track names and their bindings</a:t>
            </a:r>
            <a:endParaRPr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Vocab: what does evaluate mean?</a:t>
            </a:r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body" idx="1"/>
          </p:nvPr>
        </p:nvSpPr>
        <p:spPr>
          <a:xfrm>
            <a:off x="392700" y="1281575"/>
            <a:ext cx="3353100" cy="2197500"/>
          </a:xfrm>
          <a:prstGeom prst="rect">
            <a:avLst/>
          </a:prstGeom>
          <a:solidFill>
            <a:srgbClr val="FFF4E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66666"/>
                </a:solidFill>
              </a:rPr>
              <a:t>Expressions</a:t>
            </a:r>
            <a:endParaRPr sz="3000" b="1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“Questions”</a:t>
            </a:r>
            <a:endParaRPr sz="30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add(2, 3)</a:t>
            </a:r>
            <a:endParaRPr sz="30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x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233" name="Google Shape;233;p39"/>
          <p:cNvSpPr txBox="1">
            <a:spLocks noGrp="1"/>
          </p:cNvSpPr>
          <p:nvPr>
            <p:ph type="body" idx="1"/>
          </p:nvPr>
        </p:nvSpPr>
        <p:spPr>
          <a:xfrm>
            <a:off x="5539025" y="1281575"/>
            <a:ext cx="2931300" cy="2197500"/>
          </a:xfrm>
          <a:prstGeom prst="rect">
            <a:avLst/>
          </a:prstGeom>
          <a:solidFill>
            <a:srgbClr val="FFF4E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666666"/>
                </a:solidFill>
              </a:rPr>
              <a:t>Values</a:t>
            </a:r>
            <a:endParaRPr sz="3000" b="1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“Answers”</a:t>
            </a:r>
            <a:endParaRPr sz="30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5</a:t>
            </a:r>
            <a:endParaRPr sz="3000">
              <a:solidFill>
                <a:srgbClr val="66666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‘hello’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234" name="Google Shape;234;p39"/>
          <p:cNvSpPr/>
          <p:nvPr/>
        </p:nvSpPr>
        <p:spPr>
          <a:xfrm>
            <a:off x="4083900" y="2174125"/>
            <a:ext cx="976200" cy="262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9"/>
          <p:cNvSpPr txBox="1"/>
          <p:nvPr/>
        </p:nvSpPr>
        <p:spPr>
          <a:xfrm>
            <a:off x="3804375" y="1616950"/>
            <a:ext cx="1808700" cy="5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evaluation</a:t>
            </a:r>
            <a:endParaRPr sz="2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311700" y="1752750"/>
            <a:ext cx="8520600" cy="16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Please get out a piece of paper and draw along!</a:t>
            </a:r>
            <a:endParaRPr sz="5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You’ll get better at environment diagrams through practice, not by watching me draw them!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Statements</a:t>
            </a:r>
            <a:endParaRPr/>
          </a:p>
        </p:txBody>
      </p:sp>
      <p:sp>
        <p:nvSpPr>
          <p:cNvPr id="246" name="Google Shape;246;p41"/>
          <p:cNvSpPr txBox="1">
            <a:spLocks noGrp="1"/>
          </p:cNvSpPr>
          <p:nvPr>
            <p:ph type="body" idx="1"/>
          </p:nvPr>
        </p:nvSpPr>
        <p:spPr>
          <a:xfrm>
            <a:off x="392700" y="1281575"/>
            <a:ext cx="5334000" cy="3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Purpose: to define variable names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Going from left to right:</a:t>
            </a:r>
            <a:endParaRPr>
              <a:solidFill>
                <a:srgbClr val="66666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AutoNum type="arabicPeriod"/>
            </a:pPr>
            <a:r>
              <a:rPr lang="en" b="1">
                <a:solidFill>
                  <a:srgbClr val="666666"/>
                </a:solidFill>
              </a:rPr>
              <a:t>Evaluate</a:t>
            </a:r>
            <a:r>
              <a:rPr lang="en">
                <a:solidFill>
                  <a:srgbClr val="666666"/>
                </a:solidFill>
              </a:rPr>
              <a:t> the expression on the right hand side of the = sign</a:t>
            </a:r>
            <a:endParaRPr>
              <a:solidFill>
                <a:srgbClr val="666666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AutoNum type="arabicPeriod"/>
            </a:pPr>
            <a:r>
              <a:rPr lang="en">
                <a:solidFill>
                  <a:srgbClr val="666666"/>
                </a:solidFill>
              </a:rPr>
              <a:t>Write the variable name and the expression’s value in the current frame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666666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C3690"/>
              </a:solidFill>
            </a:endParaRPr>
          </a:p>
        </p:txBody>
      </p:sp>
      <p:sp>
        <p:nvSpPr>
          <p:cNvPr id="247" name="Google Shape;247;p41"/>
          <p:cNvSpPr txBox="1"/>
          <p:nvPr/>
        </p:nvSpPr>
        <p:spPr>
          <a:xfrm>
            <a:off x="6290100" y="2048775"/>
            <a:ext cx="2542200" cy="1364400"/>
          </a:xfrm>
          <a:prstGeom prst="rect">
            <a:avLst/>
          </a:prstGeom>
          <a:solidFill>
            <a:srgbClr val="FFF4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x = 2 + 3</a:t>
            </a:r>
            <a:endParaRPr sz="2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x, y = 100, x</a:t>
            </a:r>
            <a:endParaRPr sz="2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C3690"/>
                </a:solidFill>
                <a:latin typeface="Roboto Mono"/>
                <a:ea typeface="Roboto Mono"/>
                <a:cs typeface="Roboto Mono"/>
                <a:sym typeface="Roboto Mono"/>
              </a:rPr>
              <a:t>Is y 100 or 5? </a:t>
            </a:r>
            <a:endParaRPr sz="2000">
              <a:solidFill>
                <a:srgbClr val="EC369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Functions/Booleans Practice!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Python display (WWPD)?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&gt;&gt;&gt; print(‘hi’ and print(‘one’) and 2)</a:t>
            </a: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</a:t>
            </a:r>
            <a:endParaRPr sz="2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Statements</a:t>
            </a:r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1"/>
          </p:nvPr>
        </p:nvSpPr>
        <p:spPr>
          <a:xfrm>
            <a:off x="392700" y="1281575"/>
            <a:ext cx="8301300" cy="36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Common Misconceptions: </a:t>
            </a:r>
            <a:endParaRPr>
              <a:solidFill>
                <a:srgbClr val="66666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>
                <a:solidFill>
                  <a:srgbClr val="666666"/>
                </a:solidFill>
              </a:rPr>
              <a:t>Names are bound to VALUES, not expressions. </a:t>
            </a:r>
            <a:endParaRPr>
              <a:solidFill>
                <a:srgbClr val="666666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○"/>
            </a:pPr>
            <a:r>
              <a:rPr lang="en">
                <a:solidFill>
                  <a:srgbClr val="666666"/>
                </a:solidFill>
              </a:rPr>
              <a:t>We must evaluate RHS</a:t>
            </a:r>
            <a:endParaRPr>
              <a:solidFill>
                <a:srgbClr val="666666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>
                <a:solidFill>
                  <a:srgbClr val="666666"/>
                </a:solidFill>
              </a:rPr>
              <a:t>We DO NOT evaluate the LHS!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Defining Functions</a:t>
            </a:r>
            <a:endParaRPr sz="4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 Statements</a:t>
            </a:r>
            <a:endParaRPr/>
          </a:p>
        </p:txBody>
      </p:sp>
      <p:sp>
        <p:nvSpPr>
          <p:cNvPr id="264" name="Google Shape;264;p44"/>
          <p:cNvSpPr txBox="1">
            <a:spLocks noGrp="1"/>
          </p:cNvSpPr>
          <p:nvPr>
            <p:ph type="body" idx="1"/>
          </p:nvPr>
        </p:nvSpPr>
        <p:spPr>
          <a:xfrm>
            <a:off x="379325" y="2477875"/>
            <a:ext cx="46167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The parent of the function is the </a:t>
            </a:r>
            <a:r>
              <a:rPr lang="en" b="1"/>
              <a:t>frame where it was defined</a:t>
            </a:r>
            <a:r>
              <a:rPr lang="en"/>
              <a:t>, NOT where it was called!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DO NOT go into the body of function until that function is called!</a:t>
            </a:r>
            <a:endParaRPr/>
          </a:p>
        </p:txBody>
      </p:sp>
      <p:sp>
        <p:nvSpPr>
          <p:cNvPr id="265" name="Google Shape;265;p44"/>
          <p:cNvSpPr txBox="1"/>
          <p:nvPr/>
        </p:nvSpPr>
        <p:spPr>
          <a:xfrm>
            <a:off x="5999675" y="2827225"/>
            <a:ext cx="2323800" cy="1563900"/>
          </a:xfrm>
          <a:prstGeom prst="rect">
            <a:avLst/>
          </a:prstGeom>
          <a:solidFill>
            <a:srgbClr val="FFF4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x = 5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def square():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x*x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f = square</a:t>
            </a:r>
            <a:endParaRPr sz="18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6" name="Google Shape;266;p44"/>
          <p:cNvSpPr txBox="1"/>
          <p:nvPr/>
        </p:nvSpPr>
        <p:spPr>
          <a:xfrm>
            <a:off x="379325" y="1238450"/>
            <a:ext cx="7701000" cy="12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to create function objects and bind them to a name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bound_name</a:t>
            </a:r>
            <a:r>
              <a:rPr lang="en" sz="20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---&gt; func </a:t>
            </a:r>
            <a:r>
              <a:rPr lang="en" sz="2000" b="1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intrinsic_name</a:t>
            </a:r>
            <a:r>
              <a:rPr lang="en" sz="20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2000" b="1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parameters</a:t>
            </a:r>
            <a:r>
              <a:rPr lang="en" sz="20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) </a:t>
            </a:r>
            <a:r>
              <a:rPr lang="en" sz="2000" b="1">
                <a:solidFill>
                  <a:srgbClr val="FF00FF"/>
                </a:solidFill>
                <a:latin typeface="Proxima Nova"/>
                <a:ea typeface="Proxima Nova"/>
                <a:cs typeface="Proxima Nova"/>
                <a:sym typeface="Proxima Nova"/>
              </a:rPr>
              <a:t>[parent = _ ]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2.2, pg. 5</a:t>
            </a:r>
            <a:endParaRPr/>
          </a:p>
        </p:txBody>
      </p:sp>
      <p:pic>
        <p:nvPicPr>
          <p:cNvPr id="272" name="Google Shape;272;p45"/>
          <p:cNvPicPr preferRelativeResize="0"/>
          <p:nvPr/>
        </p:nvPicPr>
        <p:blipFill rotWithShape="1">
          <a:blip r:embed="rId3">
            <a:alphaModFix/>
          </a:blip>
          <a:srcRect l="8256"/>
          <a:stretch/>
        </p:blipFill>
        <p:spPr>
          <a:xfrm>
            <a:off x="411875" y="1289550"/>
            <a:ext cx="7876276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Calling functions</a:t>
            </a:r>
            <a:endParaRPr sz="45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vs. Call Expressions</a:t>
            </a:r>
            <a:endParaRPr/>
          </a:p>
        </p:txBody>
      </p:sp>
      <p:sp>
        <p:nvSpPr>
          <p:cNvPr id="283" name="Google Shape;283;p47"/>
          <p:cNvSpPr txBox="1"/>
          <p:nvPr/>
        </p:nvSpPr>
        <p:spPr>
          <a:xfrm>
            <a:off x="450775" y="1845500"/>
            <a:ext cx="5247600" cy="29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def f():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‘hi’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vs. Call Expressions</a:t>
            </a:r>
            <a:endParaRPr/>
          </a:p>
        </p:txBody>
      </p:sp>
      <p:sp>
        <p:nvSpPr>
          <p:cNvPr id="289" name="Google Shape;289;p48"/>
          <p:cNvSpPr txBox="1"/>
          <p:nvPr/>
        </p:nvSpPr>
        <p:spPr>
          <a:xfrm>
            <a:off x="450775" y="1845500"/>
            <a:ext cx="5247600" cy="29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def f():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‘hi’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f()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vs. Call Expressions</a:t>
            </a:r>
            <a:endParaRPr/>
          </a:p>
        </p:txBody>
      </p:sp>
      <p:sp>
        <p:nvSpPr>
          <p:cNvPr id="295" name="Google Shape;295;p49"/>
          <p:cNvSpPr txBox="1"/>
          <p:nvPr/>
        </p:nvSpPr>
        <p:spPr>
          <a:xfrm>
            <a:off x="450775" y="1845500"/>
            <a:ext cx="5247600" cy="29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def f():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return ‘hi’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endParaRPr sz="18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&gt;&gt;&gt; f()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‘hi’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Square, revisited</a:t>
            </a:r>
            <a:endParaRPr/>
          </a:p>
        </p:txBody>
      </p:sp>
      <p:sp>
        <p:nvSpPr>
          <p:cNvPr id="301" name="Google Shape;301;p50"/>
          <p:cNvSpPr txBox="1"/>
          <p:nvPr/>
        </p:nvSpPr>
        <p:spPr>
          <a:xfrm>
            <a:off x="409950" y="1404900"/>
            <a:ext cx="2884800" cy="18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 sz="24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def square</a:t>
            </a:r>
            <a:r>
              <a:rPr lang="en" sz="2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   return x*x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x = square</a:t>
            </a:r>
            <a:r>
              <a:rPr lang="en" sz="2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4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50"/>
          <p:cNvSpPr txBox="1"/>
          <p:nvPr/>
        </p:nvSpPr>
        <p:spPr>
          <a:xfrm>
            <a:off x="4490000" y="1551650"/>
            <a:ext cx="2667300" cy="877500"/>
          </a:xfrm>
          <a:prstGeom prst="rect">
            <a:avLst/>
          </a:prstGeom>
          <a:solidFill>
            <a:srgbClr val="FFF4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Let’s draw the environment diagram!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Expressions</a:t>
            </a:r>
            <a:endParaRPr/>
          </a:p>
        </p:txBody>
      </p:sp>
      <p:sp>
        <p:nvSpPr>
          <p:cNvPr id="308" name="Google Shape;308;p51"/>
          <p:cNvSpPr txBox="1"/>
          <p:nvPr/>
        </p:nvSpPr>
        <p:spPr>
          <a:xfrm>
            <a:off x="374075" y="1306950"/>
            <a:ext cx="6342000" cy="32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Purpose: apply functions to arguments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 the operator </a:t>
            </a:r>
            <a:endParaRPr sz="18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Proxima Nova"/>
              <a:buAutoNum type="arabicPeriod"/>
            </a:pPr>
            <a:r>
              <a:rPr lang="en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Evaluate the operands from left to right</a:t>
            </a:r>
            <a:endParaRPr sz="18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Proxima Nova"/>
              <a:buAutoNum type="arabicPeriod"/>
            </a:pPr>
            <a:r>
              <a:rPr lang="en" sz="1800" b="1" u="sng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Apply</a:t>
            </a:r>
            <a:r>
              <a:rPr lang="en" sz="1800">
                <a:solidFill>
                  <a:srgbClr val="0000FF"/>
                </a:solidFill>
                <a:latin typeface="Proxima Nova"/>
                <a:ea typeface="Proxima Nova"/>
                <a:cs typeface="Proxima Nova"/>
                <a:sym typeface="Proxima Nova"/>
              </a:rPr>
              <a:t> function to arguments </a:t>
            </a:r>
            <a:endParaRPr sz="1800">
              <a:solidFill>
                <a:srgbClr val="0000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nsolas"/>
              <a:buAutoNum type="alphaLcPeriod"/>
            </a:pPr>
            <a:r>
              <a:rPr lang="en" sz="18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Open a new frame</a:t>
            </a: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(frame #, intrinsic name, parent frame)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nsolas"/>
              <a:buAutoNum type="alphaLcPeriod"/>
            </a:pPr>
            <a:r>
              <a:rPr lang="en" sz="18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Bind</a:t>
            </a: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formal parameters to argument values 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nsolas"/>
              <a:buAutoNum type="alphaLcPeriod"/>
            </a:pPr>
            <a:r>
              <a:rPr lang="en" sz="1800" b="1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NOW go into the body</a:t>
            </a: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 of the function and execute until you reach a return value.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Consolas"/>
              <a:buAutoNum type="alphaLcPeriod"/>
            </a:pPr>
            <a:r>
              <a:rPr lang="en" sz="1800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Write the return value in the frame</a:t>
            </a:r>
            <a:endParaRPr sz="1800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51"/>
          <p:cNvSpPr txBox="1"/>
          <p:nvPr/>
        </p:nvSpPr>
        <p:spPr>
          <a:xfrm>
            <a:off x="6845600" y="2014800"/>
            <a:ext cx="2147100" cy="1849800"/>
          </a:xfrm>
          <a:prstGeom prst="rect">
            <a:avLst/>
          </a:prstGeom>
          <a:solidFill>
            <a:srgbClr val="FFF8F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def square</a:t>
            </a:r>
            <a:r>
              <a:rPr lang="en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x*x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x = square</a:t>
            </a:r>
            <a:r>
              <a:rPr lang="en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Functions/Booleans Practice!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Python display (WWPD)?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ono"/>
                <a:ea typeface="Roboto Mono"/>
                <a:cs typeface="Roboto Mono"/>
                <a:sym typeface="Roboto Mono"/>
              </a:rPr>
              <a:t>&gt;&gt;&gt; print(‘hi’ and print(‘one’) and 2)</a:t>
            </a:r>
            <a:endParaRPr sz="36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one</a:t>
            </a:r>
            <a:endParaRPr sz="25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endParaRPr sz="25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Lookup Procedure</a:t>
            </a:r>
            <a:endParaRPr/>
          </a:p>
        </p:txBody>
      </p:sp>
      <p:sp>
        <p:nvSpPr>
          <p:cNvPr id="315" name="Google Shape;315;p52"/>
          <p:cNvSpPr txBox="1"/>
          <p:nvPr/>
        </p:nvSpPr>
        <p:spPr>
          <a:xfrm>
            <a:off x="369850" y="1317800"/>
            <a:ext cx="6424500" cy="27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roxima Nova"/>
              <a:buAutoNum type="arabicPeriod"/>
            </a:pPr>
            <a:r>
              <a:rPr lang="en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 the </a:t>
            </a:r>
            <a:r>
              <a:rPr lang="en" sz="22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current frame</a:t>
            </a:r>
            <a:r>
              <a:rPr lang="en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see if the name exists.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roxima Nova"/>
              <a:buAutoNum type="arabicPeriod"/>
            </a:pPr>
            <a:r>
              <a:rPr lang="en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If it doesn’t, look in the </a:t>
            </a:r>
            <a:r>
              <a:rPr lang="en" sz="22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parent frame</a:t>
            </a:r>
            <a:r>
              <a:rPr lang="en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roxima Nova"/>
              <a:buAutoNum type="arabicPeriod"/>
            </a:pPr>
            <a:r>
              <a:rPr lang="en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Keep doing this </a:t>
            </a:r>
            <a:r>
              <a:rPr lang="en" sz="22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until we reach the global</a:t>
            </a:r>
            <a:r>
              <a:rPr lang="en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1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frame</a:t>
            </a:r>
            <a:r>
              <a:rPr lang="en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. If the name doesn’t exist in global, this Errors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6" name="Google Shape;316;p52"/>
          <p:cNvSpPr txBox="1"/>
          <p:nvPr/>
        </p:nvSpPr>
        <p:spPr>
          <a:xfrm>
            <a:off x="6845600" y="1867100"/>
            <a:ext cx="2147100" cy="1849800"/>
          </a:xfrm>
          <a:prstGeom prst="rect">
            <a:avLst/>
          </a:prstGeom>
          <a:solidFill>
            <a:srgbClr val="FFF8F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x = 5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def square</a:t>
            </a:r>
            <a:r>
              <a:rPr lang="en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return x*x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x = square</a:t>
            </a:r>
            <a:r>
              <a:rPr lang="en" sz="20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0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2.3 pg. 6</a:t>
            </a:r>
            <a:endParaRPr/>
          </a:p>
        </p:txBody>
      </p:sp>
      <p:pic>
        <p:nvPicPr>
          <p:cNvPr id="322" name="Google Shape;322;p53"/>
          <p:cNvPicPr preferRelativeResize="0"/>
          <p:nvPr/>
        </p:nvPicPr>
        <p:blipFill rotWithShape="1">
          <a:blip r:embed="rId3">
            <a:alphaModFix/>
          </a:blip>
          <a:srcRect l="5835" t="10551" r="8970" b="30662"/>
          <a:stretch/>
        </p:blipFill>
        <p:spPr>
          <a:xfrm>
            <a:off x="383150" y="1440500"/>
            <a:ext cx="7790399" cy="2404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Expressions</a:t>
            </a:r>
            <a:endParaRPr/>
          </a:p>
        </p:txBody>
      </p:sp>
      <p:sp>
        <p:nvSpPr>
          <p:cNvPr id="328" name="Google Shape;328;p54"/>
          <p:cNvSpPr txBox="1"/>
          <p:nvPr/>
        </p:nvSpPr>
        <p:spPr>
          <a:xfrm>
            <a:off x="409950" y="1385725"/>
            <a:ext cx="8324100" cy="29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Small details: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If a function doesn’t have an explicit return statement, it returns None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For built in functions like add, mul, sub, etc. we don’t open a new frame since we don’t know how these functions are implemented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roxima Nova"/>
              <a:buChar char="●"/>
            </a:pPr>
            <a:r>
              <a:rPr lang="en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Every frame except for global must have a return value - this is a good sanity check!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2.4 pg. 7 if we have time</a:t>
            </a:r>
            <a:endParaRPr/>
          </a:p>
        </p:txBody>
      </p:sp>
      <p:pic>
        <p:nvPicPr>
          <p:cNvPr id="334" name="Google Shape;3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252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40" name="Google Shape;340;p56"/>
          <p:cNvSpPr txBox="1">
            <a:spLocks noGrp="1"/>
          </p:cNvSpPr>
          <p:nvPr>
            <p:ph type="body" idx="1"/>
          </p:nvPr>
        </p:nvSpPr>
        <p:spPr>
          <a:xfrm>
            <a:off x="373550" y="1216650"/>
            <a:ext cx="8026500" cy="3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material is difficult and it’s perfectly normal to be confused about a topic. If there’s something you don’t quite understand, </a:t>
            </a:r>
            <a:r>
              <a:rPr lang="en">
                <a:solidFill>
                  <a:srgbClr val="EC3690"/>
                </a:solidFill>
              </a:rPr>
              <a:t>ask questions  and clear up misconceptions early on!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  <a:highlight>
                <a:srgbClr val="FFF8F2"/>
              </a:highlight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-"/>
            </a:pPr>
            <a:r>
              <a:rPr lang="en">
                <a:solidFill>
                  <a:srgbClr val="434343"/>
                </a:solidFill>
              </a:rPr>
              <a:t>Ask questions on Piazza to share them with the entire class!</a:t>
            </a:r>
            <a:endParaRPr>
              <a:solidFill>
                <a:srgbClr val="434343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-"/>
            </a:pPr>
            <a:r>
              <a:rPr lang="en">
                <a:solidFill>
                  <a:srgbClr val="434343"/>
                </a:solidFill>
              </a:rPr>
              <a:t>Guerrilla section Sat.</a:t>
            </a:r>
            <a:endParaRPr>
              <a:solidFill>
                <a:srgbClr val="434343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-"/>
            </a:pPr>
            <a:r>
              <a:rPr lang="en">
                <a:solidFill>
                  <a:srgbClr val="434343"/>
                </a:solidFill>
              </a:rPr>
              <a:t>cs61a.org/resources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 statements: WWPD?</a:t>
            </a: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&gt;= 5: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print(‘hello’)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print(‘good morning!’)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 statements: WWPD?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&gt;= 5: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print(‘hello’)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print(‘good morning!’)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5416975" y="1210975"/>
            <a:ext cx="3098100" cy="3416400"/>
          </a:xfrm>
          <a:prstGeom prst="rect">
            <a:avLst/>
          </a:prstGeom>
          <a:solidFill>
            <a:srgbClr val="FFF4E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Output: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hello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good morning!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 statements: WWPD?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&gt;= 5: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print(‘hello’)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== 10:</a:t>
            </a:r>
            <a:b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print(‘hi’)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 statements: WWPD?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6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&gt;= 5: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print(‘hello’)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x == 10:</a:t>
            </a:r>
            <a:b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print(‘hi’)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4669925" y="1210975"/>
            <a:ext cx="3845100" cy="3416400"/>
          </a:xfrm>
          <a:prstGeom prst="rect">
            <a:avLst/>
          </a:prstGeom>
          <a:solidFill>
            <a:srgbClr val="FFF4ED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Output: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hello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hi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if/else statements: WWPD?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10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!= 5: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print(‘hello’)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== 10:</a:t>
            </a:r>
            <a:b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3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print(‘hi’)</a:t>
            </a:r>
            <a:endParaRPr sz="3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1484</Words>
  <Application>Microsoft Macintosh PowerPoint</Application>
  <PresentationFormat>Presentación en pantalla (16:9)</PresentationFormat>
  <Paragraphs>292</Paragraphs>
  <Slides>44</Slides>
  <Notes>44</Notes>
  <HiddenSlides>2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50" baseType="lpstr">
      <vt:lpstr>Roboto</vt:lpstr>
      <vt:lpstr>Proxima Nova</vt:lpstr>
      <vt:lpstr>Roboto Mono</vt:lpstr>
      <vt:lpstr>Arial</vt:lpstr>
      <vt:lpstr>Consolas</vt:lpstr>
      <vt:lpstr>Simple Light</vt:lpstr>
      <vt:lpstr>Discussion 01:  Control and Environments</vt:lpstr>
      <vt:lpstr>Announcements</vt:lpstr>
      <vt:lpstr>Functions/Booleans Practice!</vt:lpstr>
      <vt:lpstr>Functions/Booleans Practice! </vt:lpstr>
      <vt:lpstr>if/else statements: WWPD?</vt:lpstr>
      <vt:lpstr>if/else statements: WWPD?</vt:lpstr>
      <vt:lpstr>if/else statements: WWPD?</vt:lpstr>
      <vt:lpstr>if/else statements: WWPD?</vt:lpstr>
      <vt:lpstr>if/else statements: WWPD?</vt:lpstr>
      <vt:lpstr>if/else statements: WWPD?</vt:lpstr>
      <vt:lpstr>1.1a (pg. 2): Wears Jacket</vt:lpstr>
      <vt:lpstr>1.1a (pg. 2): Wears Jacket</vt:lpstr>
      <vt:lpstr>1.1a (pg. 2): Wears Jacket</vt:lpstr>
      <vt:lpstr>1.1b (pg. 2): Wears Jacket</vt:lpstr>
      <vt:lpstr>1.1b (pg. 2): Wears Jacket</vt:lpstr>
      <vt:lpstr>While loops (pg. 3)</vt:lpstr>
      <vt:lpstr>While loops (pg. 3)</vt:lpstr>
      <vt:lpstr>1.2 (pg. 3)</vt:lpstr>
      <vt:lpstr>1.2 (pg. 3)</vt:lpstr>
      <vt:lpstr>1.3 (pg. 3): is_prime</vt:lpstr>
      <vt:lpstr>1.3 (pg. 3): is_prime</vt:lpstr>
      <vt:lpstr>Attendance Break!!!  links.cs61a.org/jen password: fan</vt:lpstr>
      <vt:lpstr>Environment Diagrams</vt:lpstr>
      <vt:lpstr>Why?</vt:lpstr>
      <vt:lpstr>Motivation</vt:lpstr>
      <vt:lpstr>Environment diagrams</vt:lpstr>
      <vt:lpstr>Vocab: what does evaluate mean?</vt:lpstr>
      <vt:lpstr>Please get out a piece of paper and draw along!  You’ll get better at environment diagrams through practice, not by watching me draw them!</vt:lpstr>
      <vt:lpstr>Assignment Statements</vt:lpstr>
      <vt:lpstr>Assignment Statements</vt:lpstr>
      <vt:lpstr>Defining Functions</vt:lpstr>
      <vt:lpstr>def  Statements</vt:lpstr>
      <vt:lpstr>2.2, pg. 5</vt:lpstr>
      <vt:lpstr>Calling functions</vt:lpstr>
      <vt:lpstr>Function vs. Call Expressions</vt:lpstr>
      <vt:lpstr>Function vs. Call Expressions</vt:lpstr>
      <vt:lpstr>Function vs. Call Expressions</vt:lpstr>
      <vt:lpstr>Square, revisited</vt:lpstr>
      <vt:lpstr>Call Expressions</vt:lpstr>
      <vt:lpstr>Variable Lookup Procedure</vt:lpstr>
      <vt:lpstr>2.3 pg. 6</vt:lpstr>
      <vt:lpstr>Call Expressions</vt:lpstr>
      <vt:lpstr>2.4 pg. 7 if we have time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01:  Control and Environments</dc:title>
  <cp:lastModifiedBy>Usuario de Microsoft Office</cp:lastModifiedBy>
  <cp:revision>1</cp:revision>
  <dcterms:modified xsi:type="dcterms:W3CDTF">2019-02-08T20:19:39Z</dcterms:modified>
</cp:coreProperties>
</file>