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48"/>
      <p:bold r:id="rId49"/>
      <p:italic r:id="rId50"/>
      <p:boldItalic r:id="rId51"/>
    </p:embeddedFont>
    <p:embeddedFont>
      <p:font typeface="Roboto Mono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cf2b0acb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fcf2b0acb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c8b3e07b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c8b3e07b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8b3e07b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8b3e07b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8b3e07b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c8b3e07b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c8b3e07b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c8b3e07b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c8b3e07b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c8b3e07b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c8b3e07b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c8b3e07b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c8b3e07b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c8b3e07b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c8b3e07b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c8b3e07b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c8b3e07bf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c8b3e07bf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c8b3e07bf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c8b3e07bf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fc315d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fc315d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8b3e07bf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8b3e07bf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c8b3e07bf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c8b3e07bf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c8b3e07b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c8b3e07b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c8b3e07b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c8b3e07b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efc315d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efc315d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c8b3e07b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c8b3e07b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c8b3e07bf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c8b3e07bf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c8b3e07b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c8b3e07b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c8b3e07b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c8b3e07b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c8b3e07b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c8b3e07b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8b3e07b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8b3e07b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efc315d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efc315d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c8b3e07bf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c8b3e07bf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c8b3e07b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c8b3e07b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c8b3e07bf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c8b3e07bf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c8b3e07bf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c8b3e07bf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c8b3e07bf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c8b3e07bf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c8b3e07bf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c8b3e07bf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c8b3e07bf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c8b3e07bf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c8b3e07bf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c8b3e07bf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c8b3e07bf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c8b3e07bf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c8b3e07bf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c8b3e07bf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c8b3e07bf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c8b3e07bf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c8b3e07bf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c8b3e07bf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8b3e07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c8b3e07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e985b941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e985b941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985b9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985b9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c8b3e07b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c8b3e07b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c8b3e07b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c8b3e07b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c8b3e07b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c8b3e07b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8b3e07b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8b3e07b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0520" rtl="0">
              <a:spcBef>
                <a:spcPts val="1400"/>
              </a:spcBef>
              <a:spcAft>
                <a:spcPts val="0"/>
              </a:spcAft>
              <a:buSzPts val="192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00"/>
              </a:spcBef>
              <a:spcAft>
                <a:spcPts val="0"/>
              </a:spcAft>
              <a:buSzPts val="2000"/>
              <a:buChar char="○"/>
              <a:defRPr sz="2000" i="0">
                <a:solidFill>
                  <a:srgbClr val="262626"/>
                </a:solidFill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 sz="5000"/>
              <a:t>Discussion 1 - Control, Environment Diagrams</a:t>
            </a:r>
            <a:endParaRPr sz="5000"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Section 120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print(print(“one”)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6" name="Google Shape;206;p36"/>
          <p:cNvCxnSpPr/>
          <p:nvPr/>
        </p:nvCxnSpPr>
        <p:spPr>
          <a:xfrm>
            <a:off x="2504575" y="2272350"/>
            <a:ext cx="4097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6"/>
          <p:cNvSpPr txBox="1"/>
          <p:nvPr/>
        </p:nvSpPr>
        <p:spPr>
          <a:xfrm>
            <a:off x="3175400" y="2425900"/>
            <a:ext cx="28116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2) Evaluate Operands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print(print(“one”)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4" name="Google Shape;214;p37"/>
          <p:cNvCxnSpPr/>
          <p:nvPr/>
        </p:nvCxnSpPr>
        <p:spPr>
          <a:xfrm>
            <a:off x="2504575" y="2272350"/>
            <a:ext cx="2667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3175400" y="2425900"/>
            <a:ext cx="3849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Evaluate L -&gt; R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print(print(“one”)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2" name="Google Shape;222;p38"/>
          <p:cNvCxnSpPr/>
          <p:nvPr/>
        </p:nvCxnSpPr>
        <p:spPr>
          <a:xfrm>
            <a:off x="2504575" y="2272350"/>
            <a:ext cx="2667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38"/>
          <p:cNvSpPr txBox="1"/>
          <p:nvPr/>
        </p:nvSpPr>
        <p:spPr>
          <a:xfrm>
            <a:off x="2983500" y="3404725"/>
            <a:ext cx="3849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Print removes outer quotation marks</a:t>
            </a:r>
            <a:endParaRPr sz="3000"/>
          </a:p>
        </p:txBody>
      </p:sp>
      <p:sp>
        <p:nvSpPr>
          <p:cNvPr id="224" name="Google Shape;224;p38"/>
          <p:cNvSpPr txBox="1"/>
          <p:nvPr/>
        </p:nvSpPr>
        <p:spPr>
          <a:xfrm>
            <a:off x="729175" y="3237775"/>
            <a:ext cx="1775400" cy="16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print(print(“one”)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" name="Google Shape;231;p39"/>
          <p:cNvCxnSpPr/>
          <p:nvPr/>
        </p:nvCxnSpPr>
        <p:spPr>
          <a:xfrm>
            <a:off x="2504575" y="2272350"/>
            <a:ext cx="2667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9"/>
          <p:cNvSpPr txBox="1"/>
          <p:nvPr/>
        </p:nvSpPr>
        <p:spPr>
          <a:xfrm>
            <a:off x="2062300" y="2496013"/>
            <a:ext cx="3849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Evaluates to None</a:t>
            </a:r>
            <a:endParaRPr sz="3000"/>
          </a:p>
        </p:txBody>
      </p:sp>
      <p:sp>
        <p:nvSpPr>
          <p:cNvPr id="233" name="Google Shape;233;p39"/>
          <p:cNvSpPr txBox="1"/>
          <p:nvPr/>
        </p:nvSpPr>
        <p:spPr>
          <a:xfrm>
            <a:off x="729175" y="3237775"/>
            <a:ext cx="1775400" cy="16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print(None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" name="Google Shape;240;p40"/>
          <p:cNvCxnSpPr/>
          <p:nvPr/>
        </p:nvCxnSpPr>
        <p:spPr>
          <a:xfrm>
            <a:off x="2504575" y="2272350"/>
            <a:ext cx="94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40"/>
          <p:cNvSpPr txBox="1"/>
          <p:nvPr/>
        </p:nvSpPr>
        <p:spPr>
          <a:xfrm>
            <a:off x="729175" y="3237775"/>
            <a:ext cx="1775400" cy="16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print(None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8" name="Google Shape;248;p41"/>
          <p:cNvCxnSpPr/>
          <p:nvPr/>
        </p:nvCxnSpPr>
        <p:spPr>
          <a:xfrm>
            <a:off x="2504575" y="2272350"/>
            <a:ext cx="2370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41"/>
          <p:cNvSpPr txBox="1"/>
          <p:nvPr/>
        </p:nvSpPr>
        <p:spPr>
          <a:xfrm>
            <a:off x="1913875" y="2496013"/>
            <a:ext cx="5983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Evaluates to None (short circuits)</a:t>
            </a:r>
            <a:endParaRPr sz="3000"/>
          </a:p>
        </p:txBody>
      </p:sp>
      <p:sp>
        <p:nvSpPr>
          <p:cNvPr id="250" name="Google Shape;250;p41"/>
          <p:cNvSpPr txBox="1"/>
          <p:nvPr/>
        </p:nvSpPr>
        <p:spPr>
          <a:xfrm>
            <a:off x="729175" y="3237775"/>
            <a:ext cx="1775400" cy="16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2625729" y="1390776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print(None)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7" name="Google Shape;257;p42"/>
          <p:cNvCxnSpPr/>
          <p:nvPr/>
        </p:nvCxnSpPr>
        <p:spPr>
          <a:xfrm>
            <a:off x="2782875" y="2262750"/>
            <a:ext cx="2514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2"/>
          <p:cNvSpPr txBox="1"/>
          <p:nvPr/>
        </p:nvSpPr>
        <p:spPr>
          <a:xfrm>
            <a:off x="1913875" y="2361700"/>
            <a:ext cx="5983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59" name="Google Shape;259;p42"/>
          <p:cNvSpPr txBox="1"/>
          <p:nvPr/>
        </p:nvSpPr>
        <p:spPr>
          <a:xfrm>
            <a:off x="729175" y="3237775"/>
            <a:ext cx="1775400" cy="16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</a:t>
            </a:r>
            <a:endParaRPr sz="2400"/>
          </a:p>
        </p:txBody>
      </p:sp>
      <p:sp>
        <p:nvSpPr>
          <p:cNvPr id="260" name="Google Shape;260;p42"/>
          <p:cNvSpPr txBox="1"/>
          <p:nvPr/>
        </p:nvSpPr>
        <p:spPr>
          <a:xfrm>
            <a:off x="1817900" y="2416300"/>
            <a:ext cx="48651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3) Apply operator to operand</a:t>
            </a:r>
            <a:endParaRPr sz="3000"/>
          </a:p>
        </p:txBody>
      </p:sp>
      <p:sp>
        <p:nvSpPr>
          <p:cNvPr id="261" name="Google Shape;261;p42"/>
          <p:cNvSpPr/>
          <p:nvPr/>
        </p:nvSpPr>
        <p:spPr>
          <a:xfrm>
            <a:off x="3464175" y="1268525"/>
            <a:ext cx="1257000" cy="3897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267" name="Google Shape;267;p43"/>
          <p:cNvSpPr txBox="1">
            <a:spLocks noGrp="1"/>
          </p:cNvSpPr>
          <p:nvPr>
            <p:ph type="body" idx="1"/>
          </p:nvPr>
        </p:nvSpPr>
        <p:spPr>
          <a:xfrm>
            <a:off x="2625729" y="1390776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print(None)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8" name="Google Shape;268;p43"/>
          <p:cNvCxnSpPr/>
          <p:nvPr/>
        </p:nvCxnSpPr>
        <p:spPr>
          <a:xfrm>
            <a:off x="2782875" y="2262750"/>
            <a:ext cx="2514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43"/>
          <p:cNvSpPr txBox="1"/>
          <p:nvPr/>
        </p:nvSpPr>
        <p:spPr>
          <a:xfrm>
            <a:off x="1913875" y="2361700"/>
            <a:ext cx="5983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70" name="Google Shape;270;p43"/>
          <p:cNvSpPr txBox="1"/>
          <p:nvPr/>
        </p:nvSpPr>
        <p:spPr>
          <a:xfrm>
            <a:off x="729175" y="3237775"/>
            <a:ext cx="1775400" cy="16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None</a:t>
            </a:r>
            <a:endParaRPr sz="2400"/>
          </a:p>
        </p:txBody>
      </p:sp>
      <p:sp>
        <p:nvSpPr>
          <p:cNvPr id="271" name="Google Shape;271;p43"/>
          <p:cNvSpPr txBox="1"/>
          <p:nvPr/>
        </p:nvSpPr>
        <p:spPr>
          <a:xfrm>
            <a:off x="1817900" y="2416300"/>
            <a:ext cx="48651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3) Apply operator to operand</a:t>
            </a:r>
            <a:endParaRPr sz="3000"/>
          </a:p>
        </p:txBody>
      </p:sp>
      <p:sp>
        <p:nvSpPr>
          <p:cNvPr id="272" name="Google Shape;272;p43"/>
          <p:cNvSpPr/>
          <p:nvPr/>
        </p:nvSpPr>
        <p:spPr>
          <a:xfrm>
            <a:off x="3464175" y="1268525"/>
            <a:ext cx="1257000" cy="3897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</a:t>
            </a:r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n &gt;=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n &gt;=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print(print(“one”)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&gt;=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</a:t>
            </a:r>
            <a:endParaRPr/>
          </a:p>
        </p:txBody>
      </p:sp>
      <p:sp>
        <p:nvSpPr>
          <p:cNvPr id="296" name="Google Shape;296;p4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&gt;=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</a:t>
            </a:r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</a:t>
            </a:r>
            <a:endParaRPr/>
          </a:p>
        </p:txBody>
      </p:sp>
      <p:sp>
        <p:nvSpPr>
          <p:cNvPr id="308" name="Google Shape;308;p4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</a:t>
            </a:r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=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== 100: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print(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while &lt;cond&gt;: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&lt;body&gt;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Keep evaluating body until &lt;cond&gt; is false-y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Should make sure it’s eventually false!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title"/>
          </p:nvPr>
        </p:nvSpPr>
        <p:spPr>
          <a:xfrm>
            <a:off x="201529" y="536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6" name="Google Shape;326;p52"/>
          <p:cNvSpPr txBox="1">
            <a:spLocks noGrp="1"/>
          </p:cNvSpPr>
          <p:nvPr>
            <p:ph type="body" idx="1"/>
          </p:nvPr>
        </p:nvSpPr>
        <p:spPr>
          <a:xfrm>
            <a:off x="201525" y="1159200"/>
            <a:ext cx="4068600" cy="1881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 u="sng"/>
              <a:t>False Values:</a:t>
            </a:r>
            <a:r>
              <a:rPr lang="en" sz="2100"/>
              <a:t>      </a:t>
            </a:r>
            <a:r>
              <a:rPr lang="en" sz="2100" u="sng"/>
              <a:t>True Values:</a:t>
            </a:r>
            <a:endParaRPr sz="21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/>
              <a:t>False, 0, None,    Everything</a:t>
            </a:r>
            <a:endParaRPr sz="21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/>
              <a:t>[ ], “ ”, { }               else</a:t>
            </a:r>
            <a:endParaRPr sz="2100"/>
          </a:p>
        </p:txBody>
      </p:sp>
      <p:sp>
        <p:nvSpPr>
          <p:cNvPr id="327" name="Google Shape;327;p52"/>
          <p:cNvSpPr txBox="1"/>
          <p:nvPr/>
        </p:nvSpPr>
        <p:spPr>
          <a:xfrm>
            <a:off x="201525" y="3040050"/>
            <a:ext cx="4068600" cy="1938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entury Schoolbook"/>
                <a:ea typeface="Century Schoolbook"/>
                <a:cs typeface="Century Schoolbook"/>
                <a:sym typeface="Century Schoolbook"/>
              </a:rPr>
              <a:t>And: evaluates to first false or last true value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entury Schoolbook"/>
                <a:ea typeface="Century Schoolbook"/>
                <a:cs typeface="Century Schoolbook"/>
                <a:sym typeface="Century Schoolbook"/>
              </a:rPr>
              <a:t>Or: evaluates to first true or last false value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4270125" y="1159200"/>
            <a:ext cx="4068600" cy="1881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if &lt;cond&gt;: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elif &lt;cond&gt;: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...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else: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52"/>
          <p:cNvSpPr txBox="1"/>
          <p:nvPr/>
        </p:nvSpPr>
        <p:spPr>
          <a:xfrm>
            <a:off x="4270125" y="3040050"/>
            <a:ext cx="4068600" cy="1938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while &lt;cond&gt;: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52"/>
          <p:cNvSpPr/>
          <p:nvPr/>
        </p:nvSpPr>
        <p:spPr>
          <a:xfrm>
            <a:off x="6256625" y="1852982"/>
            <a:ext cx="1497000" cy="381900"/>
          </a:xfrm>
          <a:prstGeom prst="wedgeRoundRectCallout">
            <a:avLst>
              <a:gd name="adj1" fmla="val -65384"/>
              <a:gd name="adj2" fmla="val -20832"/>
              <a:gd name="adj3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number of these</a:t>
            </a:r>
            <a:endParaRPr/>
          </a:p>
        </p:txBody>
      </p:sp>
      <p:sp>
        <p:nvSpPr>
          <p:cNvPr id="331" name="Google Shape;331;p52"/>
          <p:cNvSpPr/>
          <p:nvPr/>
        </p:nvSpPr>
        <p:spPr>
          <a:xfrm>
            <a:off x="5420650" y="2446525"/>
            <a:ext cx="922200" cy="381900"/>
          </a:xfrm>
          <a:prstGeom prst="wedgeRoundRectCallout">
            <a:avLst>
              <a:gd name="adj1" fmla="val -80053"/>
              <a:gd name="adj2" fmla="val -25249"/>
              <a:gd name="adj3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332" name="Google Shape;332;p52"/>
          <p:cNvSpPr/>
          <p:nvPr/>
        </p:nvSpPr>
        <p:spPr>
          <a:xfrm>
            <a:off x="5743725" y="3981375"/>
            <a:ext cx="1727400" cy="517200"/>
          </a:xfrm>
          <a:prstGeom prst="wedgeRoundRectCallout">
            <a:avLst>
              <a:gd name="adj1" fmla="val -35862"/>
              <a:gd name="adj2" fmla="val -141091"/>
              <a:gd name="adj3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evaluating body until False-y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Attendance!</a:t>
            </a:r>
            <a:endParaRPr/>
          </a:p>
        </p:txBody>
      </p:sp>
      <p:sp>
        <p:nvSpPr>
          <p:cNvPr id="338" name="Google Shape;338;p5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links.cs61a.org/chris-disc</a:t>
            </a: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Magic Word: mustard</a:t>
            </a:r>
            <a:endParaRPr sz="3000"/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92" y="1268525"/>
            <a:ext cx="2949808" cy="22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946404" y="60639"/>
            <a:ext cx="7063800" cy="30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123" y="3150373"/>
            <a:ext cx="1718775" cy="1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sp>
        <p:nvSpPr>
          <p:cNvPr id="352" name="Google Shape;352;p5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An object that lists bindings between names + values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Also tells us how to look bindings up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Global Frame exists by default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Other frames created when we call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Administrivia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Review of Functions &amp; Control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Attendance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Environment Diagram Rules!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(quick) aside:</a:t>
            </a:r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Expression evaluate to values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+ 1 → 2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These values can be present in bindings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Statements don’t evaluate to values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def statements, assignment statements</a:t>
            </a:r>
            <a:endParaRPr/>
          </a:p>
          <a:p>
            <a:pPr marL="1371600" lvl="2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⚫"/>
            </a:pPr>
            <a:r>
              <a:rPr lang="en"/>
              <a:t>So wouldn’t 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x =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Can still change our environment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Statements</a:t>
            </a:r>
            <a:endParaRPr/>
          </a:p>
        </p:txBody>
      </p:sp>
      <p:sp>
        <p:nvSpPr>
          <p:cNvPr id="364" name="Google Shape;364;p57"/>
          <p:cNvSpPr txBox="1">
            <a:spLocks noGrp="1"/>
          </p:cNvSpPr>
          <p:nvPr>
            <p:ph type="body" idx="1"/>
          </p:nvPr>
        </p:nvSpPr>
        <p:spPr>
          <a:xfrm>
            <a:off x="946400" y="1371600"/>
            <a:ext cx="644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Creates a new binding in your </a:t>
            </a:r>
            <a:r>
              <a:rPr lang="en" b="1"/>
              <a:t>current frame</a:t>
            </a:r>
            <a:r>
              <a:rPr lang="en"/>
              <a:t>!</a:t>
            </a:r>
            <a:endParaRPr/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09" y="28671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775" y="2867150"/>
            <a:ext cx="3200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>
            <a:spLocks noGrp="1"/>
          </p:cNvSpPr>
          <p:nvPr>
            <p:ph type="body" idx="1"/>
          </p:nvPr>
        </p:nvSpPr>
        <p:spPr>
          <a:xfrm>
            <a:off x="207499" y="124100"/>
            <a:ext cx="4705800" cy="3263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Assignments: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72" name="Google Shape;372;p58"/>
          <p:cNvPicPr preferRelativeResize="0"/>
          <p:nvPr/>
        </p:nvPicPr>
        <p:blipFill rotWithShape="1">
          <a:blip r:embed="rId3">
            <a:alphaModFix/>
          </a:blip>
          <a:srcRect r="-86985" b="-86985"/>
          <a:stretch/>
        </p:blipFill>
        <p:spPr>
          <a:xfrm>
            <a:off x="380234" y="8807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25" y="775100"/>
            <a:ext cx="2159900" cy="101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58"/>
          <p:cNvCxnSpPr/>
          <p:nvPr/>
        </p:nvCxnSpPr>
        <p:spPr>
          <a:xfrm>
            <a:off x="1295475" y="1658200"/>
            <a:ext cx="450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58"/>
          <p:cNvSpPr txBox="1"/>
          <p:nvPr/>
        </p:nvSpPr>
        <p:spPr>
          <a:xfrm>
            <a:off x="470200" y="1790750"/>
            <a:ext cx="1449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 RHS</a:t>
            </a:r>
            <a:endParaRPr sz="1800"/>
          </a:p>
        </p:txBody>
      </p:sp>
      <p:sp>
        <p:nvSpPr>
          <p:cNvPr id="376" name="Google Shape;376;p58"/>
          <p:cNvSpPr txBox="1"/>
          <p:nvPr/>
        </p:nvSpPr>
        <p:spPr>
          <a:xfrm>
            <a:off x="2398825" y="1790750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sp>
        <p:nvSpPr>
          <p:cNvPr id="382" name="Google Shape;382;p5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Also create bindings!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Name of binding is name of the function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Value is name + parameters + parent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function value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Parent of a function = where it’s defined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Note: function values are objects that are pointed to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pic>
        <p:nvPicPr>
          <p:cNvPr id="388" name="Google Shape;3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50" y="1717060"/>
            <a:ext cx="3806950" cy="19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375" y="2044474"/>
            <a:ext cx="4132025" cy="18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0"/>
          <p:cNvSpPr txBox="1"/>
          <p:nvPr/>
        </p:nvSpPr>
        <p:spPr>
          <a:xfrm>
            <a:off x="6899650" y="3184000"/>
            <a:ext cx="1209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[P = G]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>
            <a:spLocks noGrp="1"/>
          </p:cNvSpPr>
          <p:nvPr>
            <p:ph type="body" idx="1"/>
          </p:nvPr>
        </p:nvSpPr>
        <p:spPr>
          <a:xfrm>
            <a:off x="207500" y="1241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Assignment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96" name="Google Shape;396;p61"/>
          <p:cNvPicPr preferRelativeResize="0"/>
          <p:nvPr/>
        </p:nvPicPr>
        <p:blipFill rotWithShape="1">
          <a:blip r:embed="rId3">
            <a:alphaModFix/>
          </a:blip>
          <a:srcRect r="-86985" b="-86985"/>
          <a:stretch/>
        </p:blipFill>
        <p:spPr>
          <a:xfrm>
            <a:off x="380234" y="8807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25" y="775100"/>
            <a:ext cx="1967175" cy="101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61"/>
          <p:cNvCxnSpPr/>
          <p:nvPr/>
        </p:nvCxnSpPr>
        <p:spPr>
          <a:xfrm>
            <a:off x="1295475" y="1658200"/>
            <a:ext cx="450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61"/>
          <p:cNvSpPr txBox="1"/>
          <p:nvPr/>
        </p:nvSpPr>
        <p:spPr>
          <a:xfrm>
            <a:off x="470200" y="1790750"/>
            <a:ext cx="1449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 RHS</a:t>
            </a:r>
            <a:endParaRPr sz="1800"/>
          </a:p>
        </p:txBody>
      </p:sp>
      <p:sp>
        <p:nvSpPr>
          <p:cNvPr id="400" name="Google Shape;400;p61"/>
          <p:cNvSpPr txBox="1"/>
          <p:nvPr/>
        </p:nvSpPr>
        <p:spPr>
          <a:xfrm>
            <a:off x="2398825" y="1790750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401" name="Google Shape;401;p61"/>
          <p:cNvSpPr txBox="1">
            <a:spLocks noGrp="1"/>
          </p:cNvSpPr>
          <p:nvPr>
            <p:ph type="body" idx="1"/>
          </p:nvPr>
        </p:nvSpPr>
        <p:spPr>
          <a:xfrm>
            <a:off x="207500" y="25025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Def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02" name="Google Shape;4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25" y="3261101"/>
            <a:ext cx="1602300" cy="8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1"/>
          <p:cNvSpPr txBox="1"/>
          <p:nvPr/>
        </p:nvSpPr>
        <p:spPr>
          <a:xfrm>
            <a:off x="380225" y="4150250"/>
            <a:ext cx="1740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go into body yet</a:t>
            </a:r>
            <a:endParaRPr sz="1800"/>
          </a:p>
        </p:txBody>
      </p:sp>
      <p:pic>
        <p:nvPicPr>
          <p:cNvPr id="404" name="Google Shape;40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275" y="3260224"/>
            <a:ext cx="1879075" cy="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1"/>
          <p:cNvSpPr txBox="1"/>
          <p:nvPr/>
        </p:nvSpPr>
        <p:spPr>
          <a:xfrm>
            <a:off x="2120813" y="4217425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406" name="Google Shape;406;p61"/>
          <p:cNvSpPr txBox="1"/>
          <p:nvPr/>
        </p:nvSpPr>
        <p:spPr>
          <a:xfrm>
            <a:off x="3550625" y="3750150"/>
            <a:ext cx="8922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[P = G]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412" name="Google Shape;412;p62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Follow the golden rules of evaluation: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Evaluate operator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Evaluate operands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Apply operator to operands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Call expressions create new frames!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frames</a:t>
            </a:r>
            <a:endParaRPr/>
          </a:p>
        </p:txBody>
      </p:sp>
      <p:sp>
        <p:nvSpPr>
          <p:cNvPr id="418" name="Google Shape;418;p6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Give frame a unique label (f1, f2, f3)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Label the frame with the function’s intrinsic name (the name from the def statement) if it exists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Label it with the parent (defined earlier)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424" name="Google Shape;424;p6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Google Shape;4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13" y="2126675"/>
            <a:ext cx="35528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4"/>
          <p:cNvSpPr txBox="1"/>
          <p:nvPr/>
        </p:nvSpPr>
        <p:spPr>
          <a:xfrm>
            <a:off x="3723275" y="3376475"/>
            <a:ext cx="4608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sp>
        <p:nvSpPr>
          <p:cNvPr id="427" name="Google Shape;427;p64"/>
          <p:cNvSpPr txBox="1"/>
          <p:nvPr/>
        </p:nvSpPr>
        <p:spPr>
          <a:xfrm>
            <a:off x="4721275" y="3376475"/>
            <a:ext cx="7581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  <p:pic>
        <p:nvPicPr>
          <p:cNvPr id="428" name="Google Shape;4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875" y="2269875"/>
            <a:ext cx="25336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434" name="Google Shape;434;p6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After creating frame: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Bind parameters to arguments (what you pass in)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Evaluate body using the earlier rules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At end, be sure to put the return value (by default, None)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946404" y="10799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HW1 due tonight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Lab 0 + Lab 1 due Friday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Hog out!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Phase 1 due 2/5 (Work individually)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Whole project due 2/7 (Can work in partners for phase 2/3)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Fill out links.cs61a.org/chris-intro if you didn’t complete the form last week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440" name="Google Shape;440;p6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6"/>
          <p:cNvSpPr txBox="1"/>
          <p:nvPr/>
        </p:nvSpPr>
        <p:spPr>
          <a:xfrm>
            <a:off x="3723275" y="2992625"/>
            <a:ext cx="4608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pic>
        <p:nvPicPr>
          <p:cNvPr id="442" name="Google Shape;4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75" y="2269875"/>
            <a:ext cx="2533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950" y="1645600"/>
            <a:ext cx="37147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6"/>
          <p:cNvSpPr txBox="1"/>
          <p:nvPr/>
        </p:nvSpPr>
        <p:spPr>
          <a:xfrm>
            <a:off x="4643375" y="2878500"/>
            <a:ext cx="7581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>
            <a:spLocks noGrp="1"/>
          </p:cNvSpPr>
          <p:nvPr>
            <p:ph type="body" idx="1"/>
          </p:nvPr>
        </p:nvSpPr>
        <p:spPr>
          <a:xfrm>
            <a:off x="207500" y="1241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Assignment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50" name="Google Shape;450;p67"/>
          <p:cNvPicPr preferRelativeResize="0"/>
          <p:nvPr/>
        </p:nvPicPr>
        <p:blipFill rotWithShape="1">
          <a:blip r:embed="rId3">
            <a:alphaModFix/>
          </a:blip>
          <a:srcRect r="-86985" b="-86985"/>
          <a:stretch/>
        </p:blipFill>
        <p:spPr>
          <a:xfrm>
            <a:off x="380234" y="8807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25" y="775100"/>
            <a:ext cx="1967175" cy="101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67"/>
          <p:cNvCxnSpPr/>
          <p:nvPr/>
        </p:nvCxnSpPr>
        <p:spPr>
          <a:xfrm>
            <a:off x="1295475" y="1658200"/>
            <a:ext cx="450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67"/>
          <p:cNvSpPr txBox="1"/>
          <p:nvPr/>
        </p:nvSpPr>
        <p:spPr>
          <a:xfrm>
            <a:off x="470200" y="1790750"/>
            <a:ext cx="1449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 RHS</a:t>
            </a:r>
            <a:endParaRPr sz="1800"/>
          </a:p>
        </p:txBody>
      </p:sp>
      <p:sp>
        <p:nvSpPr>
          <p:cNvPr id="454" name="Google Shape;454;p67"/>
          <p:cNvSpPr txBox="1"/>
          <p:nvPr/>
        </p:nvSpPr>
        <p:spPr>
          <a:xfrm>
            <a:off x="2398825" y="1790750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455" name="Google Shape;455;p67"/>
          <p:cNvSpPr txBox="1">
            <a:spLocks noGrp="1"/>
          </p:cNvSpPr>
          <p:nvPr>
            <p:ph type="body" idx="1"/>
          </p:nvPr>
        </p:nvSpPr>
        <p:spPr>
          <a:xfrm>
            <a:off x="207500" y="25025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Def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56" name="Google Shape;45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25" y="3261101"/>
            <a:ext cx="1602300" cy="8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7"/>
          <p:cNvSpPr txBox="1"/>
          <p:nvPr/>
        </p:nvSpPr>
        <p:spPr>
          <a:xfrm>
            <a:off x="380225" y="4150250"/>
            <a:ext cx="1740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go into body yet</a:t>
            </a:r>
            <a:endParaRPr sz="1800"/>
          </a:p>
        </p:txBody>
      </p:sp>
      <p:pic>
        <p:nvPicPr>
          <p:cNvPr id="458" name="Google Shape;458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275" y="3260224"/>
            <a:ext cx="1879075" cy="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7"/>
          <p:cNvSpPr txBox="1"/>
          <p:nvPr/>
        </p:nvSpPr>
        <p:spPr>
          <a:xfrm>
            <a:off x="2120813" y="4217425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460" name="Google Shape;460;p67"/>
          <p:cNvSpPr txBox="1"/>
          <p:nvPr/>
        </p:nvSpPr>
        <p:spPr>
          <a:xfrm>
            <a:off x="3550625" y="3750150"/>
            <a:ext cx="8922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[P = G]</a:t>
            </a:r>
            <a:endParaRPr sz="1000"/>
          </a:p>
        </p:txBody>
      </p:sp>
      <p:sp>
        <p:nvSpPr>
          <p:cNvPr id="461" name="Google Shape;461;p67"/>
          <p:cNvSpPr txBox="1">
            <a:spLocks noGrp="1"/>
          </p:cNvSpPr>
          <p:nvPr>
            <p:ph type="body" idx="1"/>
          </p:nvPr>
        </p:nvSpPr>
        <p:spPr>
          <a:xfrm>
            <a:off x="4462100" y="124100"/>
            <a:ext cx="3944100" cy="47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Call Expressions: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62" name="Google Shape;462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600" y="924775"/>
            <a:ext cx="25336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7"/>
          <p:cNvSpPr txBox="1"/>
          <p:nvPr/>
        </p:nvSpPr>
        <p:spPr>
          <a:xfrm>
            <a:off x="4648600" y="3519796"/>
            <a:ext cx="377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pic>
        <p:nvPicPr>
          <p:cNvPr id="464" name="Google Shape;464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1920" y="2502500"/>
            <a:ext cx="3042830" cy="22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7"/>
          <p:cNvSpPr txBox="1"/>
          <p:nvPr/>
        </p:nvSpPr>
        <p:spPr>
          <a:xfrm>
            <a:off x="5333250" y="3493750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  <p:sp>
        <p:nvSpPr>
          <p:cNvPr id="466" name="Google Shape;466;p67"/>
          <p:cNvSpPr/>
          <p:nvPr/>
        </p:nvSpPr>
        <p:spPr>
          <a:xfrm>
            <a:off x="6477350" y="3308725"/>
            <a:ext cx="1660200" cy="441300"/>
          </a:xfrm>
          <a:prstGeom prst="wedgeRectCallout">
            <a:avLst>
              <a:gd name="adj1" fmla="val -74276"/>
              <a:gd name="adj2" fmla="val 36982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w/ index, name, parent</a:t>
            </a:r>
            <a:endParaRPr/>
          </a:p>
        </p:txBody>
      </p:sp>
      <p:sp>
        <p:nvSpPr>
          <p:cNvPr id="467" name="Google Shape;467;p67"/>
          <p:cNvSpPr/>
          <p:nvPr/>
        </p:nvSpPr>
        <p:spPr>
          <a:xfrm>
            <a:off x="6581775" y="3865350"/>
            <a:ext cx="1660200" cy="441300"/>
          </a:xfrm>
          <a:prstGeom prst="wedgeRectCallout">
            <a:avLst>
              <a:gd name="adj1" fmla="val -78832"/>
              <a:gd name="adj2" fmla="val -3261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arguments to parameters</a:t>
            </a:r>
            <a:endParaRPr/>
          </a:p>
        </p:txBody>
      </p:sp>
      <p:sp>
        <p:nvSpPr>
          <p:cNvPr id="468" name="Google Shape;468;p67"/>
          <p:cNvSpPr/>
          <p:nvPr/>
        </p:nvSpPr>
        <p:spPr>
          <a:xfrm>
            <a:off x="6581775" y="4457450"/>
            <a:ext cx="1660200" cy="333900"/>
          </a:xfrm>
          <a:prstGeom prst="wedgeRectCallout">
            <a:avLst>
              <a:gd name="adj1" fmla="val -79411"/>
              <a:gd name="adj2" fmla="val -43411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something</a:t>
            </a:r>
            <a:endParaRPr/>
          </a:p>
        </p:txBody>
      </p:sp>
      <p:sp>
        <p:nvSpPr>
          <p:cNvPr id="469" name="Google Shape;469;p67"/>
          <p:cNvSpPr txBox="1"/>
          <p:nvPr/>
        </p:nvSpPr>
        <p:spPr>
          <a:xfrm>
            <a:off x="7182250" y="2940888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 = G]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Lookups</a:t>
            </a:r>
            <a:endParaRPr/>
          </a:p>
        </p:txBody>
      </p:sp>
      <p:sp>
        <p:nvSpPr>
          <p:cNvPr id="475" name="Google Shape;475;p6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When trying to find the value of a variable: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it’s in your current frame, great!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not, look in the parent of your frame, then in your parent’s parent, and so 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If there are no more parents (you’re in the global frame), it doesn’t exist!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Links!</a:t>
            </a:r>
            <a:endParaRPr/>
          </a:p>
        </p:txBody>
      </p:sp>
      <p:sp>
        <p:nvSpPr>
          <p:cNvPr id="481" name="Google Shape;481;p6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14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links.cs61a.org/chris-feedback</a:t>
            </a:r>
            <a:endParaRPr sz="2600"/>
          </a:p>
          <a:p>
            <a:pPr marL="457200" lvl="0" indent="-393700" algn="l" rtl="0">
              <a:spcBef>
                <a:spcPts val="14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links.cs61a.org/chris-intro</a:t>
            </a:r>
            <a:endParaRPr sz="2600"/>
          </a:p>
          <a:p>
            <a:pPr marL="457200" lvl="0" indent="-393700" algn="l" rtl="0">
              <a:spcBef>
                <a:spcPts val="14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links.cs61a.org/chris-questions</a:t>
            </a:r>
            <a:endParaRPr sz="2600"/>
          </a:p>
          <a:p>
            <a:pPr marL="457200" lvl="0" indent="-393700" algn="l" rtl="0">
              <a:spcBef>
                <a:spcPts val="1400"/>
              </a:spcBef>
              <a:spcAft>
                <a:spcPts val="1000"/>
              </a:spcAft>
              <a:buSzPts val="2600"/>
              <a:buChar char="●"/>
            </a:pPr>
            <a:r>
              <a:rPr lang="en" sz="2600"/>
              <a:t>links.cs61a.org/chris-disc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937204" y="701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from Disc0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937200" y="860125"/>
            <a:ext cx="6446400" cy="3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Lot of common fears re: keeping up with content and feeling inadequate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Know that you aren’t alone here!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Questions about lecture?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Time at beginning, or ask at links.cs61a.org/chris-questions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Extra resources?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My OH are 6:30-8:00 Tuesday, 241 Cory but email if you want to meet 1-1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CSM small-group tutoring, CS 3701 1-1 tutoring, etc. starting soon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Stuff in Python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946402" y="1400175"/>
            <a:ext cx="32445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False-y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False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0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None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“ ”, [ ], { }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4604002" y="1400175"/>
            <a:ext cx="32445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Truth-y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True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1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-1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“Hello”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Almost everything else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And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Evaluates to </a:t>
            </a:r>
            <a:r>
              <a:rPr lang="en" u="sng"/>
              <a:t>first</a:t>
            </a:r>
            <a:r>
              <a:rPr lang="en"/>
              <a:t> false-y or last truth-y value (and stops evaluating there)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“Are you free Saturday and Sunday?”</a:t>
            </a:r>
            <a:endParaRPr/>
          </a:p>
          <a:p>
            <a:pPr marL="457200" lvl="0" indent="-350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Or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Evaluates to </a:t>
            </a:r>
            <a:r>
              <a:rPr lang="en" u="sng"/>
              <a:t>first</a:t>
            </a:r>
            <a:r>
              <a:rPr lang="en"/>
              <a:t> truth-y or last false-y value (and stops evaluating there)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“Are you free Saturday or Sunday?”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print(print(“one”)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Review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print(print(“one”) and 2)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" name="Google Shape;198;p35"/>
          <p:cNvCxnSpPr/>
          <p:nvPr/>
        </p:nvCxnSpPr>
        <p:spPr>
          <a:xfrm>
            <a:off x="1141925" y="2233975"/>
            <a:ext cx="1103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5"/>
          <p:cNvSpPr txBox="1"/>
          <p:nvPr/>
        </p:nvSpPr>
        <p:spPr>
          <a:xfrm>
            <a:off x="1132350" y="2425900"/>
            <a:ext cx="28116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1) Evaluate Operator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Macintosh PowerPoint</Application>
  <PresentationFormat>Presentación en pantalla (16:9)</PresentationFormat>
  <Paragraphs>239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Noto Sans Symbols</vt:lpstr>
      <vt:lpstr>Arial</vt:lpstr>
      <vt:lpstr>Century Schoolbook</vt:lpstr>
      <vt:lpstr>Roboto Mono</vt:lpstr>
      <vt:lpstr>Simple Light</vt:lpstr>
      <vt:lpstr>View</vt:lpstr>
      <vt:lpstr>View</vt:lpstr>
      <vt:lpstr>Discussion 1 - Control, Environment Diagrams</vt:lpstr>
      <vt:lpstr>Functions Review</vt:lpstr>
      <vt:lpstr>Agenda</vt:lpstr>
      <vt:lpstr>Administrivia</vt:lpstr>
      <vt:lpstr>Stuff from Disc0</vt:lpstr>
      <vt:lpstr>Boolean Stuff in Python</vt:lpstr>
      <vt:lpstr>Logic</vt:lpstr>
      <vt:lpstr>Functions Review</vt:lpstr>
      <vt:lpstr>Functions Review</vt:lpstr>
      <vt:lpstr>Functions Review</vt:lpstr>
      <vt:lpstr>Functions Review</vt:lpstr>
      <vt:lpstr>Functions Review</vt:lpstr>
      <vt:lpstr>Functions Review</vt:lpstr>
      <vt:lpstr>Functions Review</vt:lpstr>
      <vt:lpstr>Functions Review</vt:lpstr>
      <vt:lpstr>Functions Review</vt:lpstr>
      <vt:lpstr>Functions Review</vt:lpstr>
      <vt:lpstr>Control Review</vt:lpstr>
      <vt:lpstr>Control Review</vt:lpstr>
      <vt:lpstr>Control Review</vt:lpstr>
      <vt:lpstr>Control Review</vt:lpstr>
      <vt:lpstr>Control Review</vt:lpstr>
      <vt:lpstr>Control Review</vt:lpstr>
      <vt:lpstr>Control Review</vt:lpstr>
      <vt:lpstr>Iteration</vt:lpstr>
      <vt:lpstr>Summary</vt:lpstr>
      <vt:lpstr>Attendance!</vt:lpstr>
      <vt:lpstr>Environment Diagrams</vt:lpstr>
      <vt:lpstr>Frames</vt:lpstr>
      <vt:lpstr>A (quick) aside:</vt:lpstr>
      <vt:lpstr>Assignment Statements</vt:lpstr>
      <vt:lpstr>Presentación de PowerPoint</vt:lpstr>
      <vt:lpstr>Def Statements</vt:lpstr>
      <vt:lpstr>Def Statements</vt:lpstr>
      <vt:lpstr>Presentación de PowerPoint</vt:lpstr>
      <vt:lpstr>Call Expressions</vt:lpstr>
      <vt:lpstr>Creating frames</vt:lpstr>
      <vt:lpstr>Example:</vt:lpstr>
      <vt:lpstr>Call Expressions</vt:lpstr>
      <vt:lpstr>Example:</vt:lpstr>
      <vt:lpstr>Presentación de PowerPoint</vt:lpstr>
      <vt:lpstr>Lookups</vt:lpstr>
      <vt:lpstr>Links!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1 - Control, Environment Diagrams</dc:title>
  <cp:lastModifiedBy>Usuario de Microsoft Office</cp:lastModifiedBy>
  <cp:revision>1</cp:revision>
  <dcterms:modified xsi:type="dcterms:W3CDTF">2019-02-02T03:16:13Z</dcterms:modified>
</cp:coreProperties>
</file>