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C1690-B64B-43DB-84CC-189FC5A30DD2}">
  <a:tblStyle styleId="{4FEC1690-B64B-43DB-84CC-189FC5A30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68d49b33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68d49b33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d49b33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8d49b33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8d49b33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8d49b33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68d49b33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68d49b33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68d49b33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68d49b33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68d49b33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68d49b33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8d49b3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8d49b3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8d49b33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8d49b33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8d49b33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8d49b33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68d49b33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68d49b33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6e31821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6e31821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8d49b33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8d49b33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68d49b33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68d49b33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8d49b33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8d49b33e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8d49b33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8d49b33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8d49b33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8d49b33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8d49b33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8d49b33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68d49b33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68d49b33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68d49b33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68d49b33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68c29e72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68c29e72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68c29e72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68c29e72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06e3182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06e3182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68d49b33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68d49b33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68c29e72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68c29e72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68d49b33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68d49b33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68d49b33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68d49b33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68d49b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68d49b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68d49b33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68d49b33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7cf8bc55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7cf8bc55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7cf8bc55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7cf8bc55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7cf8bc55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47cf8bc55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68d49b33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68d49b33e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8c29e7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8c29e7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68d49b33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68d49b33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7cf8bc55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47cf8bc55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68d49b33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68d49b33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47cf8bc5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47cf8bc5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0894a0e7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40894a0e7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68d49b33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68d49b33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7d300a4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47d300a4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7d300a4d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7d300a4d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7cf8bc5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7cf8bc5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8c29e7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8c29e7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8d49b3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8d49b3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68c29e72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68c29e72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68c29e7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68c29e7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8d49b3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8d49b3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8d49b33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8d49b33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8d49b3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8d49b3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8d49b3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8d49b3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Iterators, Generators, Streams</a:t>
            </a:r>
            <a:endParaRPr sz="48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Zhou | Section 136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CS61A 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23275" y="2051600"/>
            <a:ext cx="23472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for x in lst: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print(x)</a:t>
            </a:r>
            <a:endParaRPr/>
          </a:p>
        </p:txBody>
      </p:sp>
      <p:graphicFrame>
        <p:nvGraphicFramePr>
          <p:cNvPr id="127" name="Google Shape;127;p22"/>
          <p:cNvGraphicFramePr/>
          <p:nvPr/>
        </p:nvGraphicFramePr>
        <p:xfrm>
          <a:off x="5139875" y="1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Google Shape;128;p22"/>
          <p:cNvSpPr txBox="1"/>
          <p:nvPr/>
        </p:nvSpPr>
        <p:spPr>
          <a:xfrm>
            <a:off x="4651500" y="1606575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29" name="Google Shape;129;p22"/>
          <p:cNvCxnSpPr/>
          <p:nvPr/>
        </p:nvCxnSpPr>
        <p:spPr>
          <a:xfrm>
            <a:off x="7018800" y="9054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2"/>
          <p:cNvSpPr txBox="1"/>
          <p:nvPr/>
        </p:nvSpPr>
        <p:spPr>
          <a:xfrm>
            <a:off x="4651500" y="3015400"/>
            <a:ext cx="38934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Terminal Output: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11700" y="871400"/>
            <a:ext cx="8649000" cy="3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When a </a:t>
            </a:r>
            <a:r>
              <a:rPr lang="en" sz="1800" i="1">
                <a:solidFill>
                  <a:schemeClr val="dk1"/>
                </a:solidFill>
              </a:rPr>
              <a:t>for loop </a:t>
            </a:r>
            <a:r>
              <a:rPr lang="en" sz="1800">
                <a:solidFill>
                  <a:schemeClr val="dk1"/>
                </a:solidFill>
              </a:rPr>
              <a:t>is applied to some iterable </a:t>
            </a:r>
            <a:r>
              <a:rPr lang="en" sz="1800" i="1">
                <a:solidFill>
                  <a:schemeClr val="dk1"/>
                </a:solidFill>
              </a:rPr>
              <a:t>lst: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(i.e. for x in lst)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 calls </a:t>
            </a:r>
            <a:r>
              <a:rPr lang="en" sz="1800" i="1">
                <a:solidFill>
                  <a:schemeClr val="dk1"/>
                </a:solidFill>
              </a:rPr>
              <a:t>iter(</a:t>
            </a:r>
            <a:r>
              <a:rPr lang="en" sz="1800">
                <a:solidFill>
                  <a:schemeClr val="dk1"/>
                </a:solidFill>
              </a:rPr>
              <a:t>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iter(lst) returns an </a:t>
            </a:r>
            <a:r>
              <a:rPr lang="en" sz="1800">
                <a:solidFill>
                  <a:srgbClr val="D9D2E9"/>
                </a:solidFill>
              </a:rPr>
              <a:t>iterator</a:t>
            </a:r>
            <a:endParaRPr sz="1800">
              <a:solidFill>
                <a:srgbClr val="D9D2E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rgbClr val="D9D2E9"/>
                </a:solidFill>
              </a:rPr>
              <a:t>iterator </a:t>
            </a:r>
            <a:r>
              <a:rPr lang="en" sz="1800">
                <a:solidFill>
                  <a:schemeClr val="dk1"/>
                </a:solidFill>
              </a:rPr>
              <a:t>is the arrow/marker</a:t>
            </a:r>
            <a:endParaRPr sz="1800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Points initially to the beginning of </a:t>
            </a:r>
            <a:r>
              <a:rPr lang="en" sz="1800" i="1">
                <a:solidFill>
                  <a:schemeClr val="dk1"/>
                </a:solidFill>
              </a:rPr>
              <a:t>lst</a:t>
            </a:r>
            <a:endParaRPr sz="1800" i="1">
              <a:solidFill>
                <a:schemeClr val="dk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Marks iteration progress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 sz="18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Python calls </a:t>
            </a:r>
            <a:r>
              <a:rPr lang="en" sz="1800" i="1">
                <a:solidFill>
                  <a:schemeClr val="dk1"/>
                </a:solidFill>
              </a:rPr>
              <a:t>next(</a:t>
            </a:r>
            <a:r>
              <a:rPr lang="en" sz="1800" i="1">
                <a:solidFill>
                  <a:srgbClr val="D9D2E9"/>
                </a:solidFill>
              </a:rPr>
              <a:t>iterator</a:t>
            </a:r>
            <a:r>
              <a:rPr lang="en" sz="1800" i="1">
                <a:solidFill>
                  <a:schemeClr val="dk1"/>
                </a:solidFill>
              </a:rPr>
              <a:t>)</a:t>
            </a:r>
            <a:endParaRPr sz="18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1"/>
                </a:solidFill>
              </a:rPr>
              <a:t>		</a:t>
            </a:r>
            <a:r>
              <a:rPr lang="en" sz="1800">
                <a:solidFill>
                  <a:schemeClr val="dk1"/>
                </a:solidFill>
              </a:rPr>
              <a:t>advances the arrow by 1 spot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returns value at old spot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Python repeatedly calls next(iterator) until arrow advances past the end of </a:t>
            </a:r>
            <a:r>
              <a:rPr lang="en" sz="1800" i="1">
                <a:solidFill>
                  <a:schemeClr val="dk1"/>
                </a:solidFill>
              </a:rPr>
              <a:t>lst</a:t>
            </a:r>
            <a:endParaRPr sz="1800" i="1"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6485100" y="294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23"/>
          <p:cNvSpPr txBox="1"/>
          <p:nvPr/>
        </p:nvSpPr>
        <p:spPr>
          <a:xfrm>
            <a:off x="5996700" y="294013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6635400" y="220372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311700" y="871400"/>
            <a:ext cx="5369100" cy="3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46" name="Google Shape;146;p24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48" name="Google Shape;148;p24"/>
          <p:cNvCxnSpPr/>
          <p:nvPr/>
        </p:nvCxnSpPr>
        <p:spPr>
          <a:xfrm>
            <a:off x="6433025" y="18896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54" name="Google Shape;154;p25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25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57" name="Google Shape;157;p25"/>
          <p:cNvCxnSpPr/>
          <p:nvPr/>
        </p:nvCxnSpPr>
        <p:spPr>
          <a:xfrm>
            <a:off x="6433025" y="18896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5"/>
          <p:cNvSpPr txBox="1"/>
          <p:nvPr/>
        </p:nvSpPr>
        <p:spPr>
          <a:xfrm>
            <a:off x="311700" y="1776800"/>
            <a:ext cx="53691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65" name="Google Shape;165;p26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26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67" name="Google Shape;167;p26"/>
          <p:cNvCxnSpPr/>
          <p:nvPr/>
        </p:nvCxnSpPr>
        <p:spPr>
          <a:xfrm>
            <a:off x="7004525" y="18896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" name="Google Shape;175;p27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76" name="Google Shape;176;p27"/>
          <p:cNvCxnSpPr/>
          <p:nvPr/>
        </p:nvCxnSpPr>
        <p:spPr>
          <a:xfrm>
            <a:off x="7604225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28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85" name="Google Shape;185;p28"/>
          <p:cNvCxnSpPr/>
          <p:nvPr/>
        </p:nvCxnSpPr>
        <p:spPr>
          <a:xfrm>
            <a:off x="8189825" y="192500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lst_iterator = iter(lst)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StopIteration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Google Shape;193;p29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94" name="Google Shape;194;p29"/>
          <p:cNvCxnSpPr/>
          <p:nvPr/>
        </p:nvCxnSpPr>
        <p:spPr>
          <a:xfrm>
            <a:off x="883230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01" name="Google Shape;201;p30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2" name="Google Shape;202;p30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03" name="Google Shape;203;p30"/>
          <p:cNvCxnSpPr/>
          <p:nvPr/>
        </p:nvCxnSpPr>
        <p:spPr>
          <a:xfrm>
            <a:off x="6447525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10" name="Google Shape;210;p31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1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12" name="Google Shape;212;p31"/>
          <p:cNvCxnSpPr/>
          <p:nvPr/>
        </p:nvCxnSpPr>
        <p:spPr>
          <a:xfrm>
            <a:off x="6447525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3" name="Google Shape;213;p31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Lab 11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   HW 09 Due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Tuesday: Scheme +1 EC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Wednesday: Scheme Full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20" name="Google Shape;220;p32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1" name="Google Shape;221;p32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22" name="Google Shape;222;p32"/>
          <p:cNvCxnSpPr/>
          <p:nvPr/>
        </p:nvCxnSpPr>
        <p:spPr>
          <a:xfrm>
            <a:off x="7011950" y="192500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32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Google Shape;231;p33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3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40" name="Google Shape;240;p34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1" name="Google Shape;241;p34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42" name="Google Shape;242;p34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34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49" name="Google Shape;249;p35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50" name="Google Shape;250;p35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" name="Google Shape;251;p35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52" name="Google Shape;252;p35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35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4" name="Google Shape;254;p35"/>
          <p:cNvCxnSpPr/>
          <p:nvPr/>
        </p:nvCxnSpPr>
        <p:spPr>
          <a:xfrm rot="10800000">
            <a:off x="6458800" y="3143825"/>
            <a:ext cx="0" cy="6309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61" name="Google Shape;261;p36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2" name="Google Shape;262;p36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63" name="Google Shape;263;p36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36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next(str_iterator_2)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5" name="Google Shape;265;p36"/>
          <p:cNvCxnSpPr/>
          <p:nvPr/>
        </p:nvCxnSpPr>
        <p:spPr>
          <a:xfrm rot="10800000">
            <a:off x="6458800" y="3143825"/>
            <a:ext cx="0" cy="6309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72" name="Google Shape;272;p37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3" name="Google Shape;273;p37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74" name="Google Shape;274;p37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37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next(str_iterator_2)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76" name="Google Shape;276;p37"/>
          <p:cNvCxnSpPr/>
          <p:nvPr/>
        </p:nvCxnSpPr>
        <p:spPr>
          <a:xfrm rot="10800000">
            <a:off x="7023250" y="3109725"/>
            <a:ext cx="0" cy="6309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82" name="Google Shape;282;p38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83" name="Google Shape;283;p38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4" name="Google Shape;284;p38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85" name="Google Shape;285;p38"/>
          <p:cNvCxnSpPr/>
          <p:nvPr/>
        </p:nvCxnSpPr>
        <p:spPr>
          <a:xfrm>
            <a:off x="75975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38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next(str_iterator_2)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287" name="Google Shape;287;p38"/>
          <p:cNvCxnSpPr/>
          <p:nvPr/>
        </p:nvCxnSpPr>
        <p:spPr>
          <a:xfrm rot="10800000">
            <a:off x="7023250" y="3109725"/>
            <a:ext cx="0" cy="6309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293" name="Google Shape;293;p39"/>
          <p:cNvSpPr txBox="1"/>
          <p:nvPr/>
        </p:nvSpPr>
        <p:spPr>
          <a:xfrm>
            <a:off x="311700" y="871400"/>
            <a:ext cx="53691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 2: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 = “abc”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6282725" y="26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" name="Google Shape;295;p39"/>
          <p:cNvSpPr txBox="1"/>
          <p:nvPr/>
        </p:nvSpPr>
        <p:spPr>
          <a:xfrm>
            <a:off x="5794325" y="2626088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str</a:t>
            </a:r>
            <a:endParaRPr/>
          </a:p>
        </p:txBody>
      </p:sp>
      <p:cxnSp>
        <p:nvCxnSpPr>
          <p:cNvPr id="296" name="Google Shape;296;p39"/>
          <p:cNvCxnSpPr/>
          <p:nvPr/>
        </p:nvCxnSpPr>
        <p:spPr>
          <a:xfrm>
            <a:off x="8296050" y="19249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39"/>
          <p:cNvSpPr txBox="1"/>
          <p:nvPr/>
        </p:nvSpPr>
        <p:spPr>
          <a:xfrm>
            <a:off x="311700" y="1770950"/>
            <a:ext cx="3697200" cy="23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next(lst_iterator)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‘b’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str_iterator_2 = iter(str)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next(str_iterator_2)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‘a’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&gt;&gt;&gt; next(str_iterator)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‘c’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298" name="Google Shape;298;p39"/>
          <p:cNvCxnSpPr/>
          <p:nvPr/>
        </p:nvCxnSpPr>
        <p:spPr>
          <a:xfrm rot="10800000">
            <a:off x="7023250" y="3109725"/>
            <a:ext cx="0" cy="6309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Iterables</a:t>
            </a:r>
            <a:endParaRPr/>
          </a:p>
        </p:txBody>
      </p:sp>
      <p:sp>
        <p:nvSpPr>
          <p:cNvPr id="304" name="Google Shape;30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i="1">
                <a:solidFill>
                  <a:schemeClr val="dk1"/>
                </a:solidFill>
              </a:rPr>
              <a:t>iter(iterable) </a:t>
            </a:r>
            <a:r>
              <a:rPr lang="en">
                <a:solidFill>
                  <a:schemeClr val="dk1"/>
                </a:solidFill>
              </a:rPr>
              <a:t>to obtain </a:t>
            </a:r>
            <a:r>
              <a:rPr lang="en" i="1">
                <a:solidFill>
                  <a:schemeClr val="dk1"/>
                </a:solidFill>
              </a:rPr>
              <a:t>iterator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i="1">
                <a:solidFill>
                  <a:schemeClr val="dk1"/>
                </a:solidFill>
              </a:rPr>
              <a:t>next(iterator) </a:t>
            </a:r>
            <a:r>
              <a:rPr lang="en">
                <a:solidFill>
                  <a:schemeClr val="dk1"/>
                </a:solidFill>
              </a:rPr>
              <a:t>to obtain next element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Repeatedly call </a:t>
            </a:r>
            <a:r>
              <a:rPr lang="en" i="1">
                <a:solidFill>
                  <a:schemeClr val="dk1"/>
                </a:solidFill>
              </a:rPr>
              <a:t>next(iterator) </a:t>
            </a:r>
            <a:r>
              <a:rPr lang="en">
                <a:solidFill>
                  <a:schemeClr val="dk1"/>
                </a:solidFill>
              </a:rPr>
              <a:t>to output all elements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Errors when out of elements to output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Alternate definition of iterable: any object that implements __iter__()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call iter() on </a:t>
            </a:r>
            <a:r>
              <a:rPr lang="en" i="1">
                <a:solidFill>
                  <a:schemeClr val="dk1"/>
                </a:solidFill>
              </a:rPr>
              <a:t>iterators</a:t>
            </a:r>
            <a:endParaRPr i="1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makes </a:t>
            </a:r>
            <a:r>
              <a:rPr lang="en" i="1">
                <a:solidFill>
                  <a:schemeClr val="dk1"/>
                </a:solidFill>
              </a:rPr>
              <a:t>iterators </a:t>
            </a:r>
            <a:r>
              <a:rPr lang="en">
                <a:solidFill>
                  <a:schemeClr val="dk1"/>
                </a:solidFill>
              </a:rPr>
              <a:t>iterables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iter(iterator)</a:t>
            </a:r>
            <a:r>
              <a:rPr lang="en">
                <a:solidFill>
                  <a:schemeClr val="dk1"/>
                </a:solidFill>
              </a:rPr>
              <a:t> to get the exact same </a:t>
            </a:r>
            <a:r>
              <a:rPr lang="en" i="1">
                <a:solidFill>
                  <a:schemeClr val="dk1"/>
                </a:solidFill>
              </a:rPr>
              <a:t>iterator </a:t>
            </a:r>
            <a:r>
              <a:rPr lang="en">
                <a:solidFill>
                  <a:schemeClr val="dk1"/>
                </a:solidFill>
              </a:rPr>
              <a:t>back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i.e. the exact same arrow/position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Generators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Using keyword </a:t>
            </a:r>
            <a:r>
              <a:rPr lang="en" i="1">
                <a:solidFill>
                  <a:schemeClr val="dk1"/>
                </a:solidFill>
              </a:rPr>
              <a:t>yield </a:t>
            </a:r>
            <a:r>
              <a:rPr lang="en">
                <a:solidFill>
                  <a:schemeClr val="dk1"/>
                </a:solidFill>
              </a:rPr>
              <a:t>inside a function turns it into a generator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Calling a generator function returns an iterator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vs. </a:t>
            </a:r>
            <a:r>
              <a:rPr lang="en" i="1">
                <a:solidFill>
                  <a:schemeClr val="dk1"/>
                </a:solidFill>
              </a:rPr>
              <a:t>yield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next(iterator) is called, iterator runs the body of the function...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...until first yield statement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pauses until next(iterator) is called again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…runs until next yield statement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1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Iterators &amp; Generators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Streams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iter(), next(), messy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Usually encapsulated by </a:t>
            </a:r>
            <a:r>
              <a:rPr lang="en" i="1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semantics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Defining our own iterables/iterators cleanly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Reminder: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r>
              <a:rPr lang="en" i="1">
                <a:solidFill>
                  <a:schemeClr val="dk1"/>
                </a:solidFill>
              </a:rPr>
              <a:t>return </a:t>
            </a:r>
            <a:r>
              <a:rPr lang="en">
                <a:solidFill>
                  <a:schemeClr val="dk1"/>
                </a:solidFill>
              </a:rPr>
              <a:t>keyword: when reached, stop execution of a function, return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yield </a:t>
            </a:r>
            <a:r>
              <a:rPr lang="en">
                <a:solidFill>
                  <a:schemeClr val="dk1"/>
                </a:solidFill>
              </a:rPr>
              <a:t>keyword: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When reached, stop execution of a function, return value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Next time the function is called: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 execution at line after last </a:t>
            </a:r>
            <a:r>
              <a:rPr lang="en" i="1">
                <a:solidFill>
                  <a:schemeClr val="dk1"/>
                </a:solidFill>
              </a:rPr>
              <a:t>yield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Generators</a:t>
            </a:r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 function that uses the </a:t>
            </a:r>
            <a:r>
              <a:rPr lang="en" i="1">
                <a:solidFill>
                  <a:schemeClr val="dk1"/>
                </a:solidFill>
              </a:rPr>
              <a:t>yield </a:t>
            </a:r>
            <a:r>
              <a:rPr lang="en">
                <a:solidFill>
                  <a:schemeClr val="dk1"/>
                </a:solidFill>
              </a:rPr>
              <a:t>keyword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Calling a generator function returns a </a:t>
            </a:r>
            <a:r>
              <a:rPr lang="en" i="1">
                <a:solidFill>
                  <a:schemeClr val="dk1"/>
                </a:solidFill>
              </a:rPr>
              <a:t>generator object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r>
              <a:rPr lang="en" i="1">
                <a:solidFill>
                  <a:schemeClr val="dk1"/>
                </a:solidFill>
              </a:rPr>
              <a:t>Generator object: </a:t>
            </a:r>
            <a:r>
              <a:rPr lang="en">
                <a:solidFill>
                  <a:schemeClr val="dk1"/>
                </a:solidFill>
              </a:rPr>
              <a:t>a type of iterator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Can call next() on generator object to get next value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Functions identically to normal iterators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Except we can define their behaviour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>
            <a:spLocks noGrp="1"/>
          </p:cNvSpPr>
          <p:nvPr>
            <p:ph type="title"/>
          </p:nvPr>
        </p:nvSpPr>
        <p:spPr>
          <a:xfrm>
            <a:off x="311700" y="19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Generators</a:t>
            </a:r>
            <a:endParaRPr/>
          </a:p>
        </p:txBody>
      </p:sp>
      <p:sp>
        <p:nvSpPr>
          <p:cNvPr id="332" name="Google Shape;33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662950"/>
            <a:ext cx="8832300" cy="3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Generator Example: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Want a generator function that yields all even numbers, from 0 to 100.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even_generator():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x =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while x &lt;= 100: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yield x</a:t>
            </a:r>
            <a:endParaRPr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+= 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g = even_generator()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next(g)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&gt;&gt;&gt;next(g)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>
            <a:spLocks noGrp="1"/>
          </p:cNvSpPr>
          <p:nvPr>
            <p:ph type="title"/>
          </p:nvPr>
        </p:nvSpPr>
        <p:spPr>
          <a:xfrm>
            <a:off x="311700" y="193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Iterators &amp; Generators</a:t>
            </a:r>
            <a:endParaRPr/>
          </a:p>
        </p:txBody>
      </p:sp>
      <p:sp>
        <p:nvSpPr>
          <p:cNvPr id="339" name="Google Shape;33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45"/>
          <p:cNvSpPr txBox="1">
            <a:spLocks noGrp="1"/>
          </p:cNvSpPr>
          <p:nvPr>
            <p:ph type="body" idx="1"/>
          </p:nvPr>
        </p:nvSpPr>
        <p:spPr>
          <a:xfrm>
            <a:off x="311700" y="662950"/>
            <a:ext cx="8832300" cy="3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yield from: 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	yield from some_iterable</a:t>
            </a:r>
            <a:r>
              <a:rPr lang="en"/>
              <a:t> shorthand for: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FFFFFF"/>
                </a:solidFill>
              </a:rPr>
              <a:t>for x in some_iterable: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	yield x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even_generator():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even_numbers = [x for x in range(101) if x % 2 == 0]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yield from even_numbers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51" name="Google Shape;351;p4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 CS, space/storage/memory always a concern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Ex. Tail recursion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How can we represent an infinitely long sequence?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Using defined rules to calculate every element of a given sequence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Fib(0) = 0, Fib(1) = 1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Fib(x) = Fib(x - 1) + Fib(x - 2)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How can we represent infinitely long sequences in Python?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Iterators/Generators that implement the defined rules of a given sequence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57" name="Google Shape;357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def infinite_evens():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x = 0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while True: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yield x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x += 2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Scheme: No iterators/generators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		Streams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Example: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natural(n): an infinitely long list of increasing natural numbers starting at x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natural(1) : [1, 2, 3, 4, ….]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natural(1): [1, natural(2)]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Generalizing naturals(n):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naturals(1): [1, 2, 3, 4 …] = [1, naturals(2)]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naturals(n): [n, n+1, n+2 … ] = [n, naturals(n+1)]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</a:t>
            </a: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naturals(n): [n, n+1, n+2 … ] = [n, naturals(n+1)]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Infinitely long list: stream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Can be written as just a list with 2 elements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</a:t>
            </a:r>
            <a:r>
              <a:rPr lang="en">
                <a:solidFill>
                  <a:srgbClr val="C27BA0"/>
                </a:solidFill>
              </a:rPr>
              <a:t>First element</a:t>
            </a:r>
            <a:r>
              <a:rPr lang="en">
                <a:solidFill>
                  <a:srgbClr val="EFEFEF"/>
                </a:solidFill>
              </a:rPr>
              <a:t>: the first value in the stream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Second element</a:t>
            </a:r>
            <a:r>
              <a:rPr lang="en">
                <a:solidFill>
                  <a:srgbClr val="EFEFEF"/>
                </a:solidFill>
              </a:rPr>
              <a:t>: another stream (called a </a:t>
            </a:r>
            <a:r>
              <a:rPr lang="en" i="1">
                <a:solidFill>
                  <a:srgbClr val="EFEFEF"/>
                </a:solidFill>
              </a:rPr>
              <a:t>promise)</a:t>
            </a:r>
            <a:r>
              <a:rPr lang="en">
                <a:solidFill>
                  <a:srgbClr val="EFEFEF"/>
                </a:solidFill>
              </a:rPr>
              <a:t>	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(cons-stream </a:t>
            </a:r>
            <a:r>
              <a:rPr lang="en">
                <a:solidFill>
                  <a:srgbClr val="C27BA0"/>
                </a:solidFill>
              </a:rPr>
              <a:t>operand1 </a:t>
            </a:r>
            <a:r>
              <a:rPr lang="en">
                <a:solidFill>
                  <a:srgbClr val="93C47D"/>
                </a:solidFill>
              </a:rPr>
              <a:t>operand2</a:t>
            </a:r>
            <a:r>
              <a:rPr lang="en">
                <a:solidFill>
                  <a:srgbClr val="EFEFEF"/>
                </a:solidFill>
              </a:rPr>
              <a:t>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(define (naturals n) (cons-stream </a:t>
            </a:r>
            <a:r>
              <a:rPr lang="en">
                <a:solidFill>
                  <a:srgbClr val="C27BA0"/>
                </a:solidFill>
              </a:rPr>
              <a:t>n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(naturals (+ n 1))</a:t>
            </a:r>
            <a:r>
              <a:rPr lang="en">
                <a:solidFill>
                  <a:srgbClr val="EFEFEF"/>
                </a:solidFill>
              </a:rPr>
              <a:t>))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(cons-stream operand1 operand2)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Operand 1: first element of the stream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Operand 2: the rest of the stream, which is another stream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Semantics</a:t>
            </a:r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Lazy Evaluation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The </a:t>
            </a:r>
            <a:r>
              <a:rPr lang="en">
                <a:solidFill>
                  <a:srgbClr val="C27BA0"/>
                </a:solidFill>
              </a:rPr>
              <a:t>rest of the stream</a:t>
            </a:r>
            <a:r>
              <a:rPr lang="en">
                <a:solidFill>
                  <a:srgbClr val="EFEFEF"/>
                </a:solidFill>
              </a:rPr>
              <a:t> is not calculated until it is asked for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 </a:t>
            </a:r>
            <a:r>
              <a:rPr lang="en">
                <a:solidFill>
                  <a:srgbClr val="C27BA0"/>
                </a:solidFill>
              </a:rPr>
              <a:t>promise </a:t>
            </a:r>
            <a:r>
              <a:rPr lang="en">
                <a:solidFill>
                  <a:srgbClr val="EFEFEF"/>
                </a:solidFill>
              </a:rPr>
              <a:t>is not evaluated until it is </a:t>
            </a:r>
            <a:r>
              <a:rPr lang="en" i="1">
                <a:solidFill>
                  <a:srgbClr val="EFEFEF"/>
                </a:solidFill>
              </a:rPr>
              <a:t>forced</a:t>
            </a:r>
            <a:endParaRPr i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scm&gt; (define (naturals n) (cons-stream n (naturals (+ n 1))))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naturals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scm&gt; (naturals 1)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(1 . #[promise (not forced)])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Reminder: 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Types: Lists, Tuples, Strings, Dictionaries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All various collections of values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Can iterate through these values using a </a:t>
            </a:r>
            <a:r>
              <a:rPr lang="en" i="1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i.e. [x for x in lst]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Process each individual value, in a collection of values</a:t>
            </a:r>
            <a:endParaRPr>
              <a:solidFill>
                <a:schemeClr val="dk1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Sequentially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Order matters</a:t>
            </a:r>
            <a:endParaRPr>
              <a:solidFill>
                <a:schemeClr val="dk1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One at a time</a:t>
            </a:r>
            <a:endParaRPr>
              <a:solidFill>
                <a:schemeClr val="dk1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loop extracts a single value from a given collection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To force a promise / to get the rest of the stream: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(cdr-stream some_stream)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scm&gt; (define (naturals n) (cons-stream n (naturals (+ n 1))))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(define our-stream (naturals 1))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our-stream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(1  . 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(car our-stream)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1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 our-stream)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#[promise (not forced)]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our-stream)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(2 .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(car (cdr-stream our-stream))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2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our-stream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(1 . #[promise (forced)])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  <p:sp>
        <p:nvSpPr>
          <p:cNvPr id="381" name="Google Shape;38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Semantics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Memoization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Store the result of a past calculation to avoid re-calculation in the future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A promise that has been forced will not be re-evaluated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When an element of the stream has been calculated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 is simply stored and returned when asked for again</a:t>
            </a:r>
            <a:endParaRPr>
              <a:solidFill>
                <a:srgbClr val="EFEFEF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It is not re-calculated, even if the stream is re-defined/changed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Semantics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>
            <a:spLocks noGrp="1"/>
          </p:cNvSpPr>
          <p:nvPr>
            <p:ph type="body" idx="1"/>
          </p:nvPr>
        </p:nvSpPr>
        <p:spPr>
          <a:xfrm>
            <a:off x="311700" y="929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scm&gt; (define (naturals n) (cons-stream n (naturals (+ n 1))))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(define our-stream (naturals 1))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our-stream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(1  . 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our-stream)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(2 .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(cdr-stream our-stream))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(3 .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(define (naturals n) (cons-stream n (naturals (* n 2)))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(cdr-stream (cdr-stream our-stream)))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(4 .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(cdr-stream (cdr-stream (cdr-stream our-stream))))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(8 . #[promise (not 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our-stream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(1  .  #[promise (forced)])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our-stream)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(2 . #[promise (forced)])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scm&gt; (cdr-stream (cdr-stream our-stream))</a:t>
            </a:r>
            <a:endParaRPr sz="1400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</a:rPr>
              <a:t>	(3 . #[promise (forced)])</a:t>
            </a:r>
            <a:endParaRPr sz="1400">
              <a:solidFill>
                <a:srgbClr val="EFEFEF"/>
              </a:solidFill>
            </a:endParaRPr>
          </a:p>
        </p:txBody>
      </p:sp>
      <p:sp>
        <p:nvSpPr>
          <p:cNvPr id="393" name="Google Shape;393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Streams Semantics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>
            <a:spLocks noGrp="1"/>
          </p:cNvSpPr>
          <p:nvPr>
            <p:ph type="body" idx="2"/>
          </p:nvPr>
        </p:nvSpPr>
        <p:spPr>
          <a:xfrm>
            <a:off x="4939500" y="928400"/>
            <a:ext cx="3837000" cy="349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links.cs61a.org/jasonz-attendance</a:t>
            </a:r>
            <a:endParaRPr/>
          </a:p>
        </p:txBody>
      </p:sp>
      <p:sp>
        <p:nvSpPr>
          <p:cNvPr id="403" name="Google Shape;403;p56"/>
          <p:cNvSpPr txBox="1">
            <a:spLocks noGrp="1"/>
          </p:cNvSpPr>
          <p:nvPr>
            <p:ph type="title"/>
          </p:nvPr>
        </p:nvSpPr>
        <p:spPr>
          <a:xfrm>
            <a:off x="143225" y="2186700"/>
            <a:ext cx="4544700" cy="7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0625"/>
            <a:ext cx="8839199" cy="412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6250"/>
            <a:ext cx="8839200" cy="33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5342"/>
            <a:ext cx="9143998" cy="249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429" name="Google Shape;429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Allows user-defined shorthands 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Macroinstructions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Approach: build a “string” representation of code to be executed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Syntax: (define-macro (name operand1 operand2 …) body)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Evaluation: 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Evaluate operator (to see that we have a macro form)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Apply operator to unevaluated operands (quote operands) 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Evaluate returned expression in frame macro was called in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Iterable: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data type that is a collection of values, that can be iterated through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i.e. lists, tuples, dictionaries, strings (a collection of characters), etc.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inner-workings of iteration (for loops)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lst = [1, 2, 3, 4]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for x in lst: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	print(x)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435" name="Google Shape;435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Problem: Want a macro that, given an expression called “f”, executes “f” twice. 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Approach: build a “string” representation of code to be executed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Given expression “f”, code to be executed: (begin f f)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(begin f f) is a list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First element: the word/string literal “begin”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Second &amp; third elements: the expression referred to by “f”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	Not the string “f” literally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				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EFEFEF"/>
                </a:solidFill>
              </a:rPr>
              <a:t>Build the string: (“begin” f f)</a:t>
            </a:r>
            <a:endParaRPr sz="2400"/>
          </a:p>
        </p:txBody>
      </p:sp>
      <p:sp>
        <p:nvSpPr>
          <p:cNvPr id="441" name="Google Shape;441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Approach 1: Evaluate everything except the word “begin”, then put into a list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Put [‘begin] [f] [f] into a list</a:t>
            </a:r>
            <a:endParaRPr>
              <a:solidFill>
                <a:srgbClr val="EFEFE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Solution 1: (list ‘begin f f)	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Approach 2: Do not evaluate anything except “f” “f”, then put into a list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`(begin ,f ,f)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Quasi-quoting: ` states “do not evaluate anything except those with ,”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	   , states “evaluate the following expression”</a:t>
            </a:r>
            <a:endParaRPr>
              <a:solidFill>
                <a:srgbClr val="EFEFEF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			   ‘ states “do not evaluate anything in the following expression”</a:t>
            </a:r>
            <a:endParaRPr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				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123275" y="2051600"/>
            <a:ext cx="23472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for x in lst: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print(x)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5139875" y="1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4651500" y="1606575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651500" y="3022450"/>
            <a:ext cx="38934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Terminal Output: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23275" y="2051600"/>
            <a:ext cx="23472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for x in lst: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print(x)</a:t>
            </a:r>
            <a:endParaRPr/>
          </a:p>
        </p:txBody>
      </p:sp>
      <p:graphicFrame>
        <p:nvGraphicFramePr>
          <p:cNvPr id="97" name="Google Shape;97;p19"/>
          <p:cNvGraphicFramePr/>
          <p:nvPr/>
        </p:nvGraphicFramePr>
        <p:xfrm>
          <a:off x="5139875" y="1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p19"/>
          <p:cNvSpPr txBox="1"/>
          <p:nvPr/>
        </p:nvSpPr>
        <p:spPr>
          <a:xfrm>
            <a:off x="4651500" y="1606575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5276100" y="862450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9"/>
          <p:cNvSpPr txBox="1"/>
          <p:nvPr/>
        </p:nvSpPr>
        <p:spPr>
          <a:xfrm>
            <a:off x="4651500" y="3015400"/>
            <a:ext cx="38934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Terminal Output: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123275" y="2051600"/>
            <a:ext cx="23472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for x in lst: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print(x)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5139875" y="1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108;p20"/>
          <p:cNvSpPr txBox="1"/>
          <p:nvPr/>
        </p:nvSpPr>
        <p:spPr>
          <a:xfrm>
            <a:off x="4651500" y="1606575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>
            <a:off x="5875825" y="9054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20"/>
          <p:cNvSpPr txBox="1"/>
          <p:nvPr/>
        </p:nvSpPr>
        <p:spPr>
          <a:xfrm>
            <a:off x="4651500" y="3015400"/>
            <a:ext cx="38934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Terminal Output: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Iterables &amp; Iterators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123275" y="2051600"/>
            <a:ext cx="23472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lst = [1, 2, 3, 4]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for x in lst: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	print(x)</a:t>
            </a:r>
            <a:endParaRPr/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5139875" y="160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{4FEC1690-B64B-43DB-84CC-189FC5A30DD2}</a:tableStyleId>
              </a:tblPr>
              <a:tblGrid>
                <a:gridCol w="59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p21"/>
          <p:cNvSpPr txBox="1"/>
          <p:nvPr/>
        </p:nvSpPr>
        <p:spPr>
          <a:xfrm>
            <a:off x="4651500" y="1606575"/>
            <a:ext cx="4884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lst </a:t>
            </a:r>
            <a:endParaRPr/>
          </a:p>
        </p:txBody>
      </p:sp>
      <p:cxnSp>
        <p:nvCxnSpPr>
          <p:cNvPr id="119" name="Google Shape;119;p21"/>
          <p:cNvCxnSpPr/>
          <p:nvPr/>
        </p:nvCxnSpPr>
        <p:spPr>
          <a:xfrm>
            <a:off x="6454375" y="905475"/>
            <a:ext cx="0" cy="701100"/>
          </a:xfrm>
          <a:prstGeom prst="straightConnector1">
            <a:avLst/>
          </a:prstGeom>
          <a:noFill/>
          <a:ln w="38100" cap="flat" cmpd="sng">
            <a:solidFill>
              <a:srgbClr val="D9D2E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1"/>
          <p:cNvSpPr txBox="1"/>
          <p:nvPr/>
        </p:nvSpPr>
        <p:spPr>
          <a:xfrm>
            <a:off x="4651500" y="3015400"/>
            <a:ext cx="3893400" cy="17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Terminal Output: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1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2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Macintosh PowerPoint</Application>
  <PresentationFormat>Presentación en pantalla (16:9)</PresentationFormat>
  <Paragraphs>547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3" baseType="lpstr">
      <vt:lpstr>Arial</vt:lpstr>
      <vt:lpstr>Simple Dark</vt:lpstr>
      <vt:lpstr>Discussion 10 Iterators, Generators, Streams</vt:lpstr>
      <vt:lpstr>Announcements</vt:lpstr>
      <vt:lpstr>Agenda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Iterables &amp; Iterators</vt:lpstr>
      <vt:lpstr>Iterators &amp; Iterables</vt:lpstr>
      <vt:lpstr>Generators</vt:lpstr>
      <vt:lpstr>Generators</vt:lpstr>
      <vt:lpstr>Iterators &amp; Generators</vt:lpstr>
      <vt:lpstr>Iterators &amp; Generators</vt:lpstr>
      <vt:lpstr>Iterators &amp; Generators</vt:lpstr>
      <vt:lpstr>Streams</vt:lpstr>
      <vt:lpstr>Streams</vt:lpstr>
      <vt:lpstr>Streams</vt:lpstr>
      <vt:lpstr>Streams</vt:lpstr>
      <vt:lpstr>Streams</vt:lpstr>
      <vt:lpstr>Streams Semantics</vt:lpstr>
      <vt:lpstr>Streams Semantics</vt:lpstr>
      <vt:lpstr>Streams Semantics</vt:lpstr>
      <vt:lpstr>Streams Semantics</vt:lpstr>
      <vt:lpstr>Presentación de PowerPoint</vt:lpstr>
      <vt:lpstr>Attendance</vt:lpstr>
      <vt:lpstr>Presentación de PowerPoint</vt:lpstr>
      <vt:lpstr>Presentación de PowerPoint</vt:lpstr>
      <vt:lpstr>Presentación de PowerPoint</vt:lpstr>
      <vt:lpstr>Presentación de PowerPoint</vt:lpstr>
      <vt:lpstr>Macros</vt:lpstr>
      <vt:lpstr>Macros</vt:lpstr>
      <vt:lpstr>Build the string: (“begin” f 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10 Iterators, Generators, Streams</dc:title>
  <cp:lastModifiedBy>Usuario de Microsoft Office</cp:lastModifiedBy>
  <cp:revision>1</cp:revision>
  <dcterms:modified xsi:type="dcterms:W3CDTF">2019-04-28T03:39:29Z</dcterms:modified>
</cp:coreProperties>
</file>