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779E17-74A7-4A33-BCC0-C416CC6F849A}">
  <a:tblStyle styleId="{78779E17-74A7-4A33-BCC0-C416CC6F84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7072d8e7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7072d8e7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0230dc0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80230dc0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072d8e7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072d8e7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072d8e7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072d8e7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dd40d93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dd40d93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8dd40d93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8dd40d93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7072d8e7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7072d8e7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072d8e7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072d8e7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dd40d93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dd40d93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8dd40d93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8dd40d93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6e31821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6e318210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7072d8e7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7072d8e7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8dd40d93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8dd40d93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dd40d93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8dd40d93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8dd40d93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8dd40d93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dd40d93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8dd40d93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8dd40d93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8dd40d93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d40d93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d40d93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8dd40d93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8dd40d93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8dd40d93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8dd40d93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8dd40d93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8dd40d93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80230dc0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80230dc0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8dd40d93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8dd40d93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8dd40d93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8dd40d93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8dd40d93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8dd40d93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80230dc0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80230dc0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80230dc0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80230dc0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a.name, b.name, a.species FROM pets AS a, pets AS b where a.species = b.species AND a.name &lt; b.name;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80230dc0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80230dc0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8dd40d9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8dd40d9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80230dc0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80230dc0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80230dc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80230dc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: a &lt; b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8dd40d933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8dd40d933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a.name, b.name, a.species FROM pets AS a, pets AS b where a.species = b.species AND a.name &lt; b.name;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dd40d93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dd40d93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8dd40d93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8dd40d93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8dd40db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8dd40db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0894a0e7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0894a0e7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7cf8bc5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7cf8bc5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072d8e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072d8e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072d8e7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7072d8e7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7072d8e7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7072d8e7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dd40db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dd40db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0230dc0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0230dc0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Zhou | Section 136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CS61A Spring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SQL: Queries (Single Table)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279675" y="1152475"/>
            <a:ext cx="872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SELECT City, “2000” FROM population-millions WHERE city = ‘NY’;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</a:t>
            </a:r>
            <a:endParaRPr sz="1400">
              <a:solidFill>
                <a:srgbClr val="EFEFEF"/>
              </a:solidFill>
            </a:endParaRPr>
          </a:p>
        </p:txBody>
      </p:sp>
      <p:graphicFrame>
        <p:nvGraphicFramePr>
          <p:cNvPr id="109" name="Google Shape;109;p22"/>
          <p:cNvGraphicFramePr/>
          <p:nvPr/>
        </p:nvGraphicFramePr>
        <p:xfrm>
          <a:off x="30522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6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population-millions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“1990”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“2000”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“2010”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0" name="Google Shape;110;p22"/>
          <p:cNvGraphicFramePr/>
          <p:nvPr/>
        </p:nvGraphicFramePr>
        <p:xfrm>
          <a:off x="3052225" y="37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1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“2000”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279150" y="1830600"/>
            <a:ext cx="4202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(Joins: Multiple Tables)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SQL: Queries (Multiple Tables)</a:t>
            </a:r>
            <a:endParaRPr/>
          </a:p>
        </p:txBody>
      </p:sp>
      <p:graphicFrame>
        <p:nvGraphicFramePr>
          <p:cNvPr id="121" name="Google Shape;121;p24"/>
          <p:cNvGraphicFramePr/>
          <p:nvPr/>
        </p:nvGraphicFramePr>
        <p:xfrm>
          <a:off x="814750" y="207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6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population-millions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“1990”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“2000”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“2010”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2" name="Google Shape;122;p24"/>
          <p:cNvGraphicFramePr/>
          <p:nvPr/>
        </p:nvGraphicFramePr>
        <p:xfrm>
          <a:off x="4716575" y="187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95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city-facts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Founded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Elevation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1781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750375" y="1800500"/>
            <a:ext cx="73182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SELECT * FROM population-millions, city-facts;</a:t>
            </a:r>
            <a:endParaRPr sz="1400">
              <a:solidFill>
                <a:srgbClr val="EFEFEF"/>
              </a:solidFill>
            </a:endParaRPr>
          </a:p>
        </p:txBody>
      </p:sp>
      <p:graphicFrame>
        <p:nvGraphicFramePr>
          <p:cNvPr id="128" name="Google Shape;128;p25"/>
          <p:cNvGraphicFramePr/>
          <p:nvPr/>
        </p:nvGraphicFramePr>
        <p:xfrm>
          <a:off x="859750" y="11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6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population-millions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“1990”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“2000”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“2010”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9" name="Google Shape;129;p25"/>
          <p:cNvGraphicFramePr/>
          <p:nvPr/>
        </p:nvGraphicFramePr>
        <p:xfrm>
          <a:off x="4645850" y="11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95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city-facts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Founded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Elevation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1781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750375" y="1800500"/>
            <a:ext cx="73182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SELECT * FROM population-millions, city-facts;</a:t>
            </a:r>
            <a:endParaRPr sz="1400">
              <a:solidFill>
                <a:srgbClr val="EFEFEF"/>
              </a:solidFill>
            </a:endParaRPr>
          </a:p>
        </p:txBody>
      </p:sp>
      <p:graphicFrame>
        <p:nvGraphicFramePr>
          <p:cNvPr id="135" name="Google Shape;135;p26"/>
          <p:cNvGraphicFramePr/>
          <p:nvPr/>
        </p:nvGraphicFramePr>
        <p:xfrm>
          <a:off x="859750" y="11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6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population-millions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“1990”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“2000”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“2010”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6" name="Google Shape;136;p26"/>
          <p:cNvGraphicFramePr/>
          <p:nvPr/>
        </p:nvGraphicFramePr>
        <p:xfrm>
          <a:off x="4645850" y="11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95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city-facts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Founded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Elevation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1781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7" name="Google Shape;137;p26"/>
          <p:cNvGraphicFramePr/>
          <p:nvPr/>
        </p:nvGraphicFramePr>
        <p:xfrm>
          <a:off x="859750" y="22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84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“1990”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“2000”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“2010”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Founded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Elevation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1781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1781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7"/>
          <p:cNvGraphicFramePr/>
          <p:nvPr/>
        </p:nvGraphicFramePr>
        <p:xfrm>
          <a:off x="859750" y="11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6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population-millions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“1990”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“2000”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“2010”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" name="Google Shape;143;p27"/>
          <p:cNvGraphicFramePr/>
          <p:nvPr/>
        </p:nvGraphicFramePr>
        <p:xfrm>
          <a:off x="4645850" y="11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95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city-facts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Founded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Elevation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1781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789975" y="2530400"/>
            <a:ext cx="73182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SELECT * FROM population-millions, city-facts LIMIT 3;</a:t>
            </a:r>
            <a:endParaRPr sz="1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789975" y="2530400"/>
            <a:ext cx="73182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SELECT * FROM population-millions, city-facts LIMIT 3;</a:t>
            </a:r>
            <a:endParaRPr sz="1400">
              <a:solidFill>
                <a:srgbClr val="EFEFEF"/>
              </a:solidFill>
            </a:endParaRPr>
          </a:p>
        </p:txBody>
      </p:sp>
      <p:graphicFrame>
        <p:nvGraphicFramePr>
          <p:cNvPr id="150" name="Google Shape;150;p28"/>
          <p:cNvGraphicFramePr/>
          <p:nvPr/>
        </p:nvGraphicFramePr>
        <p:xfrm>
          <a:off x="859750" y="11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6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population-millions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“1990”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“2000”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“2010”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1" name="Google Shape;151;p28"/>
          <p:cNvGraphicFramePr/>
          <p:nvPr/>
        </p:nvGraphicFramePr>
        <p:xfrm>
          <a:off x="4645850" y="11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95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city-facts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Founded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Elevation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1781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2" name="Google Shape;152;p28"/>
          <p:cNvGraphicFramePr/>
          <p:nvPr/>
        </p:nvGraphicFramePr>
        <p:xfrm>
          <a:off x="789975" y="33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84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“1990”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“2000”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“2010”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Founded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Elevation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1781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820150" y="1834500"/>
            <a:ext cx="73182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SELECT a.city, a.”1990”, b.founded FROM population-millions as a, city-facts as b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 	WHERE a.city = b.city;</a:t>
            </a:r>
            <a:endParaRPr sz="1400">
              <a:solidFill>
                <a:srgbClr val="EFEFEF"/>
              </a:solidFill>
            </a:endParaRPr>
          </a:p>
        </p:txBody>
      </p:sp>
      <p:graphicFrame>
        <p:nvGraphicFramePr>
          <p:cNvPr id="158" name="Google Shape;158;p29"/>
          <p:cNvGraphicFramePr/>
          <p:nvPr/>
        </p:nvGraphicFramePr>
        <p:xfrm>
          <a:off x="8256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6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population-millions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“1990”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“2000”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“2010”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9" name="Google Shape;159;p29"/>
          <p:cNvGraphicFramePr/>
          <p:nvPr/>
        </p:nvGraphicFramePr>
        <p:xfrm>
          <a:off x="46458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95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city-facts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Founded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Elevation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1781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820150" y="1834500"/>
            <a:ext cx="73182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D966"/>
                </a:solidFill>
              </a:rPr>
              <a:t>SELECT</a:t>
            </a:r>
            <a:r>
              <a:rPr lang="en" sz="1400">
                <a:solidFill>
                  <a:srgbClr val="EFEFEF"/>
                </a:solidFill>
              </a:rPr>
              <a:t> a.city, a.”1990”, b.founded </a:t>
            </a:r>
            <a:r>
              <a:rPr lang="en" sz="1400">
                <a:solidFill>
                  <a:srgbClr val="FFD966"/>
                </a:solidFill>
              </a:rPr>
              <a:t>FROM population-millions as a, city-facts as b</a:t>
            </a:r>
            <a:endParaRPr sz="1400">
              <a:solidFill>
                <a:srgbClr val="FFD9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 	WHERE a.city = b.city;</a:t>
            </a:r>
            <a:endParaRPr sz="1400">
              <a:solidFill>
                <a:srgbClr val="EFEFEF"/>
              </a:solidFill>
            </a:endParaRPr>
          </a:p>
        </p:txBody>
      </p:sp>
      <p:graphicFrame>
        <p:nvGraphicFramePr>
          <p:cNvPr id="165" name="Google Shape;165;p30"/>
          <p:cNvGraphicFramePr/>
          <p:nvPr/>
        </p:nvGraphicFramePr>
        <p:xfrm>
          <a:off x="8256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6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population-millions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“1990”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“2000”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“2010”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6" name="Google Shape;166;p30"/>
          <p:cNvGraphicFramePr/>
          <p:nvPr/>
        </p:nvGraphicFramePr>
        <p:xfrm>
          <a:off x="46458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95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city-facts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Founded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Elevation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1781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7" name="Google Shape;167;p30"/>
          <p:cNvGraphicFramePr/>
          <p:nvPr/>
        </p:nvGraphicFramePr>
        <p:xfrm>
          <a:off x="859750" y="23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84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“1990”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“2000”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“2010”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Founded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Elevation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1781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1781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780550" y="2163375"/>
            <a:ext cx="73182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SELECT a.city, a.”1990”, b.founded FROM population-millions as a, city-facts as b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 </a:t>
            </a:r>
            <a:r>
              <a:rPr lang="en" sz="1400">
                <a:solidFill>
                  <a:srgbClr val="FFD966"/>
                </a:solidFill>
              </a:rPr>
              <a:t>	WHERE a.city = b.city;</a:t>
            </a:r>
            <a:endParaRPr sz="1400">
              <a:solidFill>
                <a:srgbClr val="FFD966"/>
              </a:solidFill>
            </a:endParaRPr>
          </a:p>
        </p:txBody>
      </p:sp>
      <p:graphicFrame>
        <p:nvGraphicFramePr>
          <p:cNvPr id="173" name="Google Shape;173;p31"/>
          <p:cNvGraphicFramePr/>
          <p:nvPr/>
        </p:nvGraphicFramePr>
        <p:xfrm>
          <a:off x="8256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6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population-millions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“1990”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“2000”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“2010”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4" name="Google Shape;174;p31"/>
          <p:cNvGraphicFramePr/>
          <p:nvPr/>
        </p:nvGraphicFramePr>
        <p:xfrm>
          <a:off x="46458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95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city-facts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Founded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Elevation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1781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5" name="Google Shape;175;p31"/>
          <p:cNvGraphicFramePr/>
          <p:nvPr/>
        </p:nvGraphicFramePr>
        <p:xfrm>
          <a:off x="820150" y="339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84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“1990”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“2000”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“2010”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Founded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Elevation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Lab 12 Due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5/1: Optional Scheme Contest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32"/>
          <p:cNvGraphicFramePr/>
          <p:nvPr/>
        </p:nvGraphicFramePr>
        <p:xfrm>
          <a:off x="8256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6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population-millions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“1990”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“2000”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“2010”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1" name="Google Shape;181;p32"/>
          <p:cNvGraphicFramePr/>
          <p:nvPr/>
        </p:nvGraphicFramePr>
        <p:xfrm>
          <a:off x="46458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95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city-facts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2C4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Founded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Elevation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1781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2" name="Google Shape;182;p32"/>
          <p:cNvGraphicFramePr/>
          <p:nvPr/>
        </p:nvGraphicFramePr>
        <p:xfrm>
          <a:off x="3065238" y="327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84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“1990”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Founded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1624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912913" y="2350413"/>
            <a:ext cx="73182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SELECT </a:t>
            </a:r>
            <a:r>
              <a:rPr lang="en" sz="1400">
                <a:solidFill>
                  <a:srgbClr val="FFD966"/>
                </a:solidFill>
              </a:rPr>
              <a:t>a.city, a.”1990”, b.founded</a:t>
            </a:r>
            <a:r>
              <a:rPr lang="en" sz="1400">
                <a:solidFill>
                  <a:srgbClr val="EFEFEF"/>
                </a:solidFill>
              </a:rPr>
              <a:t> FROM population-millions as a, city-facts as b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 	WHERE a.city = b.city;</a:t>
            </a:r>
            <a:endParaRPr sz="1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404775" y="1830600"/>
            <a:ext cx="4202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IRL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775" y="152400"/>
            <a:ext cx="415685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/>
          <p:nvPr/>
        </p:nvSpPr>
        <p:spPr>
          <a:xfrm>
            <a:off x="3000950" y="2121600"/>
            <a:ext cx="3196500" cy="900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5" name="Google Shape;195;p34"/>
          <p:cNvSpPr txBox="1">
            <a:spLocks noGrp="1"/>
          </p:cNvSpPr>
          <p:nvPr>
            <p:ph type="title" idx="4294967295"/>
          </p:nvPr>
        </p:nvSpPr>
        <p:spPr>
          <a:xfrm>
            <a:off x="37900" y="94925"/>
            <a:ext cx="42027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Mueller Report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Page 50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5"/>
          <p:cNvPicPr preferRelativeResize="0"/>
          <p:nvPr/>
        </p:nvPicPr>
        <p:blipFill rotWithShape="1">
          <a:blip r:embed="rId3">
            <a:alphaModFix/>
          </a:blip>
          <a:srcRect t="40409" b="41417"/>
          <a:stretch/>
        </p:blipFill>
        <p:spPr>
          <a:xfrm>
            <a:off x="392900" y="1744737"/>
            <a:ext cx="7818875" cy="16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/>
          <p:nvPr/>
        </p:nvSpPr>
        <p:spPr>
          <a:xfrm>
            <a:off x="2704100" y="2310050"/>
            <a:ext cx="1057500" cy="213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37"/>
          <p:cNvGraphicFramePr/>
          <p:nvPr/>
        </p:nvGraphicFramePr>
        <p:xfrm>
          <a:off x="935500" y="187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149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075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users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username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password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age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avatar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jason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abcd123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dirks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???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dirks.jpg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p38"/>
          <p:cNvGraphicFramePr/>
          <p:nvPr/>
        </p:nvGraphicFramePr>
        <p:xfrm>
          <a:off x="935513" y="190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149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075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users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username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password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age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avatar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jason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abcd123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dirks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???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dirks.jpg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38"/>
          <p:cNvSpPr txBox="1"/>
          <p:nvPr/>
        </p:nvSpPr>
        <p:spPr>
          <a:xfrm>
            <a:off x="453625" y="408775"/>
            <a:ext cx="85074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 the website server…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age = request.form['age']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database.execute("UPDATE users SET age=</a:t>
            </a:r>
            <a:r>
              <a:rPr lang="en">
                <a:solidFill>
                  <a:srgbClr val="D5A6BD"/>
                </a:solidFill>
              </a:rPr>
              <a:t>{}</a:t>
            </a:r>
            <a:r>
              <a:rPr lang="en">
                <a:solidFill>
                  <a:srgbClr val="FFFFFF"/>
                </a:solidFill>
              </a:rPr>
              <a:t> WHERE username='</a:t>
            </a:r>
            <a:r>
              <a:rPr lang="en">
                <a:solidFill>
                  <a:srgbClr val="B6D7A8"/>
                </a:solidFill>
              </a:rPr>
              <a:t>{}</a:t>
            </a:r>
            <a:r>
              <a:rPr lang="en">
                <a:solidFill>
                  <a:srgbClr val="FFFFFF"/>
                </a:solidFill>
              </a:rPr>
              <a:t>';".format(</a:t>
            </a:r>
            <a:r>
              <a:rPr lang="en">
                <a:solidFill>
                  <a:srgbClr val="D5A6BD"/>
                </a:solidFill>
              </a:rPr>
              <a:t>age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>
                <a:solidFill>
                  <a:srgbClr val="B6D7A8"/>
                </a:solidFill>
              </a:rPr>
              <a:t>username</a:t>
            </a:r>
            <a:r>
              <a:rPr lang="en">
                <a:solidFill>
                  <a:srgbClr val="FFFFFF"/>
                </a:solidFill>
              </a:rPr>
              <a:t>))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" name="Google Shape;217;p38"/>
          <p:cNvSpPr txBox="1"/>
          <p:nvPr/>
        </p:nvSpPr>
        <p:spPr>
          <a:xfrm>
            <a:off x="453625" y="3862250"/>
            <a:ext cx="85074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I (jason) enter age = 100: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 users SET age=100 WHERE username=jason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p39"/>
          <p:cNvGraphicFramePr/>
          <p:nvPr/>
        </p:nvGraphicFramePr>
        <p:xfrm>
          <a:off x="935513" y="190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149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075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users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username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password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age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avatar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jason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abcd123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dirks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???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dirks.jpg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3" name="Google Shape;223;p39"/>
          <p:cNvSpPr txBox="1"/>
          <p:nvPr/>
        </p:nvSpPr>
        <p:spPr>
          <a:xfrm>
            <a:off x="453625" y="3862250"/>
            <a:ext cx="85074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I (jason) enter age = 100: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 users SET age=100 WHERE username=jason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" name="Google Shape;224;p39"/>
          <p:cNvSpPr txBox="1"/>
          <p:nvPr/>
        </p:nvSpPr>
        <p:spPr>
          <a:xfrm>
            <a:off x="453625" y="408775"/>
            <a:ext cx="85074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 the website server…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age = request.form['age']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database.execute("UPDATE users SET age=</a:t>
            </a:r>
            <a:r>
              <a:rPr lang="en">
                <a:solidFill>
                  <a:srgbClr val="D5A6BD"/>
                </a:solidFill>
              </a:rPr>
              <a:t>{}</a:t>
            </a:r>
            <a:r>
              <a:rPr lang="en">
                <a:solidFill>
                  <a:srgbClr val="FFFFFF"/>
                </a:solidFill>
              </a:rPr>
              <a:t> WHERE username='</a:t>
            </a:r>
            <a:r>
              <a:rPr lang="en">
                <a:solidFill>
                  <a:srgbClr val="B6D7A8"/>
                </a:solidFill>
              </a:rPr>
              <a:t>{}</a:t>
            </a:r>
            <a:r>
              <a:rPr lang="en">
                <a:solidFill>
                  <a:srgbClr val="FFFFFF"/>
                </a:solidFill>
              </a:rPr>
              <a:t>';".format(</a:t>
            </a:r>
            <a:r>
              <a:rPr lang="en">
                <a:solidFill>
                  <a:srgbClr val="D5A6BD"/>
                </a:solidFill>
              </a:rPr>
              <a:t>age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>
                <a:solidFill>
                  <a:srgbClr val="B6D7A8"/>
                </a:solidFill>
              </a:rPr>
              <a:t>username</a:t>
            </a:r>
            <a:r>
              <a:rPr lang="en">
                <a:solidFill>
                  <a:srgbClr val="FFFFFF"/>
                </a:solidFill>
              </a:rPr>
              <a:t>))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p40"/>
          <p:cNvGraphicFramePr/>
          <p:nvPr/>
        </p:nvGraphicFramePr>
        <p:xfrm>
          <a:off x="935513" y="190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149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075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users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username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password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age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avatar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jason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abcd123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dirks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???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dirks.jpg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0" name="Google Shape;230;p40"/>
          <p:cNvSpPr txBox="1"/>
          <p:nvPr/>
        </p:nvSpPr>
        <p:spPr>
          <a:xfrm>
            <a:off x="453625" y="408775"/>
            <a:ext cx="85074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age = request.form['age']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database.execute("UPDATE users SET age=</a:t>
            </a:r>
            <a:r>
              <a:rPr lang="en">
                <a:solidFill>
                  <a:srgbClr val="D5A6BD"/>
                </a:solidFill>
              </a:rPr>
              <a:t>{}</a:t>
            </a:r>
            <a:r>
              <a:rPr lang="en">
                <a:solidFill>
                  <a:srgbClr val="FFFFFF"/>
                </a:solidFill>
              </a:rPr>
              <a:t> WHERE username='</a:t>
            </a:r>
            <a:r>
              <a:rPr lang="en">
                <a:solidFill>
                  <a:srgbClr val="B6D7A8"/>
                </a:solidFill>
              </a:rPr>
              <a:t>{}</a:t>
            </a:r>
            <a:r>
              <a:rPr lang="en">
                <a:solidFill>
                  <a:srgbClr val="FFFFFF"/>
                </a:solidFill>
              </a:rPr>
              <a:t>';".format(</a:t>
            </a:r>
            <a:r>
              <a:rPr lang="en">
                <a:solidFill>
                  <a:srgbClr val="D5A6BD"/>
                </a:solidFill>
              </a:rPr>
              <a:t>age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>
                <a:solidFill>
                  <a:srgbClr val="B6D7A8"/>
                </a:solidFill>
              </a:rPr>
              <a:t>username</a:t>
            </a:r>
            <a:r>
              <a:rPr lang="en">
                <a:solidFill>
                  <a:srgbClr val="FFFFFF"/>
                </a:solidFill>
              </a:rPr>
              <a:t>))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453625" y="3492350"/>
            <a:ext cx="85074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I (jason) enter age = ‘cs61a’: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 users SET age=’cs61a’ WHERE username=jason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41"/>
          <p:cNvGraphicFramePr/>
          <p:nvPr/>
        </p:nvGraphicFramePr>
        <p:xfrm>
          <a:off x="935513" y="190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149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075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users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username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password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age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avatar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jason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abcd123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cs61a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dirks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???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dirks.jpg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7" name="Google Shape;237;p41"/>
          <p:cNvSpPr txBox="1"/>
          <p:nvPr/>
        </p:nvSpPr>
        <p:spPr>
          <a:xfrm>
            <a:off x="453625" y="408775"/>
            <a:ext cx="85074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age = request.form['age']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database.execute("UPDATE users SET age=</a:t>
            </a:r>
            <a:r>
              <a:rPr lang="en">
                <a:solidFill>
                  <a:srgbClr val="D5A6BD"/>
                </a:solidFill>
              </a:rPr>
              <a:t>{}</a:t>
            </a:r>
            <a:r>
              <a:rPr lang="en">
                <a:solidFill>
                  <a:srgbClr val="FFFFFF"/>
                </a:solidFill>
              </a:rPr>
              <a:t> WHERE username='</a:t>
            </a:r>
            <a:r>
              <a:rPr lang="en">
                <a:solidFill>
                  <a:srgbClr val="B6D7A8"/>
                </a:solidFill>
              </a:rPr>
              <a:t>{}</a:t>
            </a:r>
            <a:r>
              <a:rPr lang="en">
                <a:solidFill>
                  <a:srgbClr val="FFFFFF"/>
                </a:solidFill>
              </a:rPr>
              <a:t>';".format(</a:t>
            </a:r>
            <a:r>
              <a:rPr lang="en">
                <a:solidFill>
                  <a:srgbClr val="D5A6BD"/>
                </a:solidFill>
              </a:rPr>
              <a:t>age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>
                <a:solidFill>
                  <a:srgbClr val="B6D7A8"/>
                </a:solidFill>
              </a:rPr>
              <a:t>username</a:t>
            </a:r>
            <a:r>
              <a:rPr lang="en">
                <a:solidFill>
                  <a:srgbClr val="FFFFFF"/>
                </a:solidFill>
              </a:rPr>
              <a:t>))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" name="Google Shape;238;p41"/>
          <p:cNvSpPr txBox="1"/>
          <p:nvPr/>
        </p:nvSpPr>
        <p:spPr>
          <a:xfrm>
            <a:off x="453625" y="3492350"/>
            <a:ext cx="85074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I (jason) enter age = ‘cs61a’: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 users SET age=’cs61a’ WHERE username=jason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SQL Basics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SQL IRL (Demo)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SQL Worksheet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p42"/>
          <p:cNvGraphicFramePr/>
          <p:nvPr/>
        </p:nvGraphicFramePr>
        <p:xfrm>
          <a:off x="935513" y="190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149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075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users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username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password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age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avatar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jason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abcd123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cs61a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dirks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???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dirks.jpg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4" name="Google Shape;244;p42"/>
          <p:cNvSpPr txBox="1"/>
          <p:nvPr/>
        </p:nvSpPr>
        <p:spPr>
          <a:xfrm>
            <a:off x="453625" y="408775"/>
            <a:ext cx="85074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age = request.form['age']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database.execute("UPDATE users SET age=</a:t>
            </a:r>
            <a:r>
              <a:rPr lang="en">
                <a:solidFill>
                  <a:srgbClr val="D5A6BD"/>
                </a:solidFill>
              </a:rPr>
              <a:t>{}</a:t>
            </a:r>
            <a:r>
              <a:rPr lang="en">
                <a:solidFill>
                  <a:srgbClr val="FFFFFF"/>
                </a:solidFill>
              </a:rPr>
              <a:t> WHERE username='</a:t>
            </a:r>
            <a:r>
              <a:rPr lang="en">
                <a:solidFill>
                  <a:srgbClr val="B6D7A8"/>
                </a:solidFill>
              </a:rPr>
              <a:t>{}</a:t>
            </a:r>
            <a:r>
              <a:rPr lang="en">
                <a:solidFill>
                  <a:srgbClr val="FFFFFF"/>
                </a:solidFill>
              </a:rPr>
              <a:t>';".format(</a:t>
            </a:r>
            <a:r>
              <a:rPr lang="en">
                <a:solidFill>
                  <a:srgbClr val="D5A6BD"/>
                </a:solidFill>
              </a:rPr>
              <a:t>age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>
                <a:solidFill>
                  <a:srgbClr val="B6D7A8"/>
                </a:solidFill>
              </a:rPr>
              <a:t>username</a:t>
            </a:r>
            <a:r>
              <a:rPr lang="en">
                <a:solidFill>
                  <a:srgbClr val="FFFFFF"/>
                </a:solidFill>
              </a:rPr>
              <a:t>))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42"/>
          <p:cNvSpPr txBox="1"/>
          <p:nvPr/>
        </p:nvSpPr>
        <p:spPr>
          <a:xfrm>
            <a:off x="453625" y="3492350"/>
            <a:ext cx="85074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I (jason) enter age = </a:t>
            </a:r>
            <a:r>
              <a:rPr lang="en">
                <a:solidFill>
                  <a:srgbClr val="C27BA0"/>
                </a:solidFill>
              </a:rPr>
              <a:t>(SELECT password FROM users WHERE username = ‘dirks’)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 users SET age=(SELECT password FROM users WHERE username = ‘dirks’) WHERE username=jason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" name="Google Shape;250;p43"/>
          <p:cNvGraphicFramePr/>
          <p:nvPr/>
        </p:nvGraphicFramePr>
        <p:xfrm>
          <a:off x="935513" y="190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149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075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users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username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password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age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avatar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jason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abcd123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??? (dirk’s password!)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dirks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???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dirks.jpg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1" name="Google Shape;251;p43"/>
          <p:cNvSpPr txBox="1"/>
          <p:nvPr/>
        </p:nvSpPr>
        <p:spPr>
          <a:xfrm>
            <a:off x="453625" y="408775"/>
            <a:ext cx="85074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age = request.form['age']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database.execute("UPDATE users SET age=</a:t>
            </a:r>
            <a:r>
              <a:rPr lang="en">
                <a:solidFill>
                  <a:srgbClr val="D5A6BD"/>
                </a:solidFill>
              </a:rPr>
              <a:t>{}</a:t>
            </a:r>
            <a:r>
              <a:rPr lang="en">
                <a:solidFill>
                  <a:srgbClr val="FFFFFF"/>
                </a:solidFill>
              </a:rPr>
              <a:t> WHERE username='</a:t>
            </a:r>
            <a:r>
              <a:rPr lang="en">
                <a:solidFill>
                  <a:srgbClr val="B6D7A8"/>
                </a:solidFill>
              </a:rPr>
              <a:t>{}</a:t>
            </a:r>
            <a:r>
              <a:rPr lang="en">
                <a:solidFill>
                  <a:srgbClr val="FFFFFF"/>
                </a:solidFill>
              </a:rPr>
              <a:t>';".format(</a:t>
            </a:r>
            <a:r>
              <a:rPr lang="en">
                <a:solidFill>
                  <a:srgbClr val="D5A6BD"/>
                </a:solidFill>
              </a:rPr>
              <a:t>age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>
                <a:solidFill>
                  <a:srgbClr val="B6D7A8"/>
                </a:solidFill>
              </a:rPr>
              <a:t>username</a:t>
            </a:r>
            <a:r>
              <a:rPr lang="en">
                <a:solidFill>
                  <a:srgbClr val="FFFFFF"/>
                </a:solidFill>
              </a:rPr>
              <a:t>))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" name="Google Shape;252;p43"/>
          <p:cNvSpPr txBox="1"/>
          <p:nvPr/>
        </p:nvSpPr>
        <p:spPr>
          <a:xfrm>
            <a:off x="453625" y="3492350"/>
            <a:ext cx="85074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I (jason) enter age = </a:t>
            </a:r>
            <a:r>
              <a:rPr lang="en">
                <a:solidFill>
                  <a:srgbClr val="C27BA0"/>
                </a:solidFill>
              </a:rPr>
              <a:t>(SELECT password FROM users WHERE username = ‘dirks’)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 users SET age=(SELECT password FROM users WHERE username = ‘dirks’) WHERE username=jason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44"/>
          <p:cNvGraphicFramePr/>
          <p:nvPr/>
        </p:nvGraphicFramePr>
        <p:xfrm>
          <a:off x="935513" y="190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149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075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users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username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password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age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avatar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jason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abcd123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publicFunds4me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dirks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publicFunds4me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dirks.jpg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8" name="Google Shape;258;p44"/>
          <p:cNvSpPr txBox="1"/>
          <p:nvPr/>
        </p:nvSpPr>
        <p:spPr>
          <a:xfrm>
            <a:off x="453625" y="408775"/>
            <a:ext cx="85074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age = request.form['age']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database.execute("UPDATE users SET age=</a:t>
            </a:r>
            <a:r>
              <a:rPr lang="en">
                <a:solidFill>
                  <a:srgbClr val="D5A6BD"/>
                </a:solidFill>
              </a:rPr>
              <a:t>{}</a:t>
            </a:r>
            <a:r>
              <a:rPr lang="en">
                <a:solidFill>
                  <a:srgbClr val="FFFFFF"/>
                </a:solidFill>
              </a:rPr>
              <a:t> WHERE username='</a:t>
            </a:r>
            <a:r>
              <a:rPr lang="en">
                <a:solidFill>
                  <a:srgbClr val="B6D7A8"/>
                </a:solidFill>
              </a:rPr>
              <a:t>{}</a:t>
            </a:r>
            <a:r>
              <a:rPr lang="en">
                <a:solidFill>
                  <a:srgbClr val="FFFFFF"/>
                </a:solidFill>
              </a:rPr>
              <a:t>';".format(</a:t>
            </a:r>
            <a:r>
              <a:rPr lang="en">
                <a:solidFill>
                  <a:srgbClr val="D5A6BD"/>
                </a:solidFill>
              </a:rPr>
              <a:t>age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>
                <a:solidFill>
                  <a:srgbClr val="B6D7A8"/>
                </a:solidFill>
              </a:rPr>
              <a:t>username</a:t>
            </a:r>
            <a:r>
              <a:rPr lang="en">
                <a:solidFill>
                  <a:srgbClr val="FFFFFF"/>
                </a:solidFill>
              </a:rPr>
              <a:t>))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9" name="Google Shape;259;p44"/>
          <p:cNvSpPr txBox="1"/>
          <p:nvPr/>
        </p:nvSpPr>
        <p:spPr>
          <a:xfrm>
            <a:off x="453625" y="3492350"/>
            <a:ext cx="85074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I (jason) enter age = </a:t>
            </a:r>
            <a:r>
              <a:rPr lang="en">
                <a:solidFill>
                  <a:srgbClr val="C27BA0"/>
                </a:solidFill>
              </a:rPr>
              <a:t>(SELECT password FROM users WHERE username = ‘dirks’)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 users SET age=(SELECT password FROM users WHERE username = ‘dirks’) WHERE username=jason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SQL Injection Attack!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>
            <a:spLocks noGrp="1"/>
          </p:cNvSpPr>
          <p:nvPr>
            <p:ph type="title"/>
          </p:nvPr>
        </p:nvSpPr>
        <p:spPr>
          <a:xfrm>
            <a:off x="279150" y="1830600"/>
            <a:ext cx="4202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(Joins: Single Table)</a:t>
            </a:r>
            <a:endParaRPr sz="3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46"/>
          <p:cNvGraphicFramePr/>
          <p:nvPr/>
        </p:nvGraphicFramePr>
        <p:xfrm>
          <a:off x="289025" y="139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pets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Age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Species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Alice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Cat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Carol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Cat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0" name="Google Shape;270;p46"/>
          <p:cNvGraphicFramePr/>
          <p:nvPr/>
        </p:nvGraphicFramePr>
        <p:xfrm>
          <a:off x="5071100" y="191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8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Species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71" name="Google Shape;271;p46"/>
          <p:cNvCxnSpPr/>
          <p:nvPr/>
        </p:nvCxnSpPr>
        <p:spPr>
          <a:xfrm>
            <a:off x="3245225" y="2617125"/>
            <a:ext cx="16191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" name="Google Shape;276;p47"/>
          <p:cNvGraphicFramePr/>
          <p:nvPr/>
        </p:nvGraphicFramePr>
        <p:xfrm>
          <a:off x="456525" y="132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pets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Age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Species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Alice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Cat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Carol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Cat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7" name="Google Shape;277;p47"/>
          <p:cNvGraphicFramePr/>
          <p:nvPr/>
        </p:nvGraphicFramePr>
        <p:xfrm>
          <a:off x="3647575" y="5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8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a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b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Age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Species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Age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Species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53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53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53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53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4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53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53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4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4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53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4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4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4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4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53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4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78" name="Google Shape;278;p47"/>
          <p:cNvSpPr txBox="1"/>
          <p:nvPr/>
        </p:nvSpPr>
        <p:spPr>
          <a:xfrm>
            <a:off x="177375" y="3913650"/>
            <a:ext cx="3531300" cy="13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SELECT * FROM pets as a, pets as b;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9" name="Google Shape;279;p47"/>
          <p:cNvCxnSpPr/>
          <p:nvPr/>
        </p:nvCxnSpPr>
        <p:spPr>
          <a:xfrm>
            <a:off x="1898275" y="4368850"/>
            <a:ext cx="16191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/>
        </p:nvSpPr>
        <p:spPr>
          <a:xfrm>
            <a:off x="5237125" y="1790650"/>
            <a:ext cx="1173900" cy="3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SELECT </a:t>
            </a:r>
            <a:r>
              <a:rPr lang="en">
                <a:solidFill>
                  <a:srgbClr val="FFE599"/>
                </a:solidFill>
              </a:rPr>
              <a:t>a.Name, b.Name, b.Species</a:t>
            </a:r>
            <a:r>
              <a:rPr lang="en">
                <a:solidFill>
                  <a:srgbClr val="FFFFFF"/>
                </a:solidFill>
              </a:rPr>
              <a:t> FROM pets as a, pets as b;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85" name="Google Shape;285;p48"/>
          <p:cNvGraphicFramePr/>
          <p:nvPr/>
        </p:nvGraphicFramePr>
        <p:xfrm>
          <a:off x="94125" y="6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8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a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b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Age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Species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Age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Species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53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53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53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53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4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53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53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4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4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53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4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4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4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4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53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4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286" name="Google Shape;286;p48"/>
          <p:cNvGraphicFramePr/>
          <p:nvPr/>
        </p:nvGraphicFramePr>
        <p:xfrm>
          <a:off x="6478750" y="6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8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a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b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Species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287" name="Google Shape;287;p48"/>
          <p:cNvCxnSpPr/>
          <p:nvPr/>
        </p:nvCxnSpPr>
        <p:spPr>
          <a:xfrm>
            <a:off x="5237125" y="3475525"/>
            <a:ext cx="10092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p49"/>
          <p:cNvGraphicFramePr/>
          <p:nvPr/>
        </p:nvGraphicFramePr>
        <p:xfrm>
          <a:off x="6261663" y="69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8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a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b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Species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3" name="Google Shape;293;p49"/>
          <p:cNvSpPr txBox="1"/>
          <p:nvPr/>
        </p:nvSpPr>
        <p:spPr>
          <a:xfrm>
            <a:off x="3220200" y="2149875"/>
            <a:ext cx="3109800" cy="13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SELECT a.Name, b.Name, b.Species FROM pets as a, pets as b </a:t>
            </a:r>
            <a:r>
              <a:rPr lang="en">
                <a:solidFill>
                  <a:srgbClr val="FFE599"/>
                </a:solidFill>
              </a:rPr>
              <a:t>WHERE a.species = b.species;</a:t>
            </a:r>
            <a:endParaRPr>
              <a:solidFill>
                <a:srgbClr val="FFE599"/>
              </a:solidFill>
            </a:endParaRPr>
          </a:p>
        </p:txBody>
      </p:sp>
      <p:graphicFrame>
        <p:nvGraphicFramePr>
          <p:cNvPr id="294" name="Google Shape;294;p49"/>
          <p:cNvGraphicFramePr/>
          <p:nvPr/>
        </p:nvGraphicFramePr>
        <p:xfrm>
          <a:off x="595500" y="6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8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a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b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>
                          <a:solidFill>
                            <a:srgbClr val="FFFFFF"/>
                          </a:solidFill>
                        </a:rPr>
                        <a:t>Species</a:t>
                      </a:r>
                      <a:endParaRPr sz="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295" name="Google Shape;295;p49"/>
          <p:cNvCxnSpPr/>
          <p:nvPr/>
        </p:nvCxnSpPr>
        <p:spPr>
          <a:xfrm>
            <a:off x="3401650" y="3063750"/>
            <a:ext cx="26979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Google Shape;300;p50"/>
          <p:cNvGraphicFramePr/>
          <p:nvPr/>
        </p:nvGraphicFramePr>
        <p:xfrm>
          <a:off x="199050" y="82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8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a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b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Species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01" name="Google Shape;301;p50"/>
          <p:cNvGraphicFramePr/>
          <p:nvPr/>
        </p:nvGraphicFramePr>
        <p:xfrm>
          <a:off x="6215675" y="227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8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Species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2" name="Google Shape;302;p50"/>
          <p:cNvSpPr txBox="1"/>
          <p:nvPr/>
        </p:nvSpPr>
        <p:spPr>
          <a:xfrm>
            <a:off x="3017100" y="2059175"/>
            <a:ext cx="3109800" cy="13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SELECT a.Name, b.Name, b.Species FROM pets as a, pets as b WHERE a.species = b.species </a:t>
            </a:r>
            <a:r>
              <a:rPr lang="en">
                <a:solidFill>
                  <a:srgbClr val="FFE599"/>
                </a:solidFill>
              </a:rPr>
              <a:t>AND a.name &lt; b.name</a:t>
            </a:r>
            <a:r>
              <a:rPr lang="en">
                <a:solidFill>
                  <a:srgbClr val="FFFFFF"/>
                </a:solidFill>
              </a:rPr>
              <a:t>;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3" name="Google Shape;303;p50"/>
          <p:cNvCxnSpPr/>
          <p:nvPr/>
        </p:nvCxnSpPr>
        <p:spPr>
          <a:xfrm>
            <a:off x="3401650" y="3063750"/>
            <a:ext cx="26979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" name="Google Shape;308;p51"/>
          <p:cNvGraphicFramePr/>
          <p:nvPr/>
        </p:nvGraphicFramePr>
        <p:xfrm>
          <a:off x="289025" y="139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pets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Age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Species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Alice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Cat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Bob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Carol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Cat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9" name="Google Shape;309;p51"/>
          <p:cNvGraphicFramePr/>
          <p:nvPr/>
        </p:nvGraphicFramePr>
        <p:xfrm>
          <a:off x="5071100" y="191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8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Species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Alice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Carol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Cat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Bob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Dave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Dog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10" name="Google Shape;310;p51"/>
          <p:cNvCxnSpPr/>
          <p:nvPr/>
        </p:nvCxnSpPr>
        <p:spPr>
          <a:xfrm>
            <a:off x="3245225" y="2617125"/>
            <a:ext cx="16191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" name="Google Shape;311;p51"/>
          <p:cNvSpPr txBox="1"/>
          <p:nvPr/>
        </p:nvSpPr>
        <p:spPr>
          <a:xfrm>
            <a:off x="2323625" y="3886550"/>
            <a:ext cx="5367000" cy="13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SELECT a.Name, b.Name, b.Species FROM pets as a, pets as b WHERE a.species = b.species </a:t>
            </a:r>
            <a:r>
              <a:rPr lang="en">
                <a:solidFill>
                  <a:srgbClr val="FFE599"/>
                </a:solidFill>
              </a:rPr>
              <a:t>AND a.name &lt; b.name</a:t>
            </a:r>
            <a:r>
              <a:rPr lang="en">
                <a:solidFill>
                  <a:srgbClr val="FFFFFF"/>
                </a:solidFill>
              </a:rPr>
              <a:t>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Basics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>
            <a:spLocks noGrp="1"/>
          </p:cNvSpPr>
          <p:nvPr>
            <p:ph type="title"/>
          </p:nvPr>
        </p:nvSpPr>
        <p:spPr>
          <a:xfrm>
            <a:off x="397775" y="1579350"/>
            <a:ext cx="4202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Practice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</p:txBody>
      </p:sp>
      <p:sp>
        <p:nvSpPr>
          <p:cNvPr id="322" name="Google Shape;322;p53"/>
          <p:cNvSpPr txBox="1">
            <a:spLocks noGrp="1"/>
          </p:cNvSpPr>
          <p:nvPr>
            <p:ph type="body" idx="1"/>
          </p:nvPr>
        </p:nvSpPr>
        <p:spPr>
          <a:xfrm>
            <a:off x="279675" y="1152475"/>
            <a:ext cx="872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WHERE [condition] is a filter applied to each row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To apply a condition to a group of rows at a time:</a:t>
            </a:r>
            <a:endParaRPr sz="1400">
              <a:solidFill>
                <a:srgbClr val="EFEFEF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GROUP BY [condition] 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HAVING [condition] 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is a filter applied to each group from GROUP BY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Aggregation Operators: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MAX(column_name), MIN(column_name), AVG(column_name)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COUNT(*)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Number of rows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Example: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SELECT division, MIN(salary) FROM records GROUP BY division;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Computer | 25000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Administration | 25000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Accounting | 18000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4"/>
          <p:cNvSpPr txBox="1">
            <a:spLocks noGrp="1"/>
          </p:cNvSpPr>
          <p:nvPr>
            <p:ph type="body" idx="2"/>
          </p:nvPr>
        </p:nvSpPr>
        <p:spPr>
          <a:xfrm>
            <a:off x="4939500" y="928400"/>
            <a:ext cx="3837000" cy="34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links.cs61a.org/jasonz-attendance</a:t>
            </a:r>
            <a:endParaRPr/>
          </a:p>
        </p:txBody>
      </p:sp>
      <p:sp>
        <p:nvSpPr>
          <p:cNvPr id="328" name="Google Shape;328;p54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0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SQL: Structured </a:t>
            </a:r>
            <a:r>
              <a:rPr lang="en" i="1">
                <a:solidFill>
                  <a:srgbClr val="EFEFEF"/>
                </a:solidFill>
              </a:rPr>
              <a:t>Query </a:t>
            </a:r>
            <a:r>
              <a:rPr lang="en">
                <a:solidFill>
                  <a:srgbClr val="EFEFEF"/>
                </a:solidFill>
              </a:rPr>
              <a:t>Language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Database Management System from IBM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Most widely used database language 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2 Key Functionalities:</a:t>
            </a:r>
            <a:endParaRPr>
              <a:solidFill>
                <a:srgbClr val="EFEFEF"/>
              </a:solidFill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Create tables: input data into SQL-format </a:t>
            </a:r>
            <a:endParaRPr>
              <a:solidFill>
                <a:srgbClr val="EFEFEF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Query data: extract relevant data using clauses, expressions, predicates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Declarative Language: declare the end result you want, computer computes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</a:rPr>
              <a:t>	Imperative Programming: explicitly tell the computer what every step is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SQL: Creating Tables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897950" y="1152475"/>
            <a:ext cx="753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Syntax: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CREATE TABLE [name] AS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SELECT [val1] AS [column1], [val2] as [column2] …. UNION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SELECT [val3],                      , [val4]                      …. UNION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SELECT [val5],                      , [val6]                      …. ;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Example: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CREATE TABLE population-millions AS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SELECT “SF” AS city, 0.72 AS “1990”, 0.78 AS “2000”, 0.80 AS “2010” UNION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SELECT “NY”,             7.3,                     8.0,                    8.1;</a:t>
            </a:r>
            <a:endParaRPr sz="1400">
              <a:solidFill>
                <a:srgbClr val="EFEFEF"/>
              </a:solidFill>
            </a:endParaRPr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897950" y="370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{78779E17-74A7-4A33-BCC0-C416CC6F849A}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City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“1990”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“2000”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“2010”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SQL: Queries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279675" y="1152475"/>
            <a:ext cx="872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Syntax: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SELECT [columns] FROM [tables] WHERE [condition] ORDER BY [columns] LIMIT [limit];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Syntax: </a:t>
            </a:r>
            <a:endParaRPr sz="1400">
              <a:solidFill>
                <a:srgbClr val="EFEFEF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CREATE TABLE [name] AS</a:t>
            </a:r>
            <a:endParaRPr sz="1400">
              <a:solidFill>
                <a:srgbClr val="EFEFEF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SELECT [columns] FROM [tables] WHERE [condition] ORDER BY [columns] LIMIT [limit];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Clauses:</a:t>
            </a:r>
            <a:endParaRPr sz="1400">
              <a:solidFill>
                <a:srgbClr val="EFEFEF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" sz="1400">
                <a:solidFill>
                  <a:srgbClr val="EFEFEF"/>
                </a:solidFill>
              </a:rPr>
              <a:t>SELECT [columns]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Columns to include in output table</a:t>
            </a:r>
            <a:endParaRPr sz="1400">
              <a:solidFill>
                <a:srgbClr val="EFEFEF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" sz="1400">
                <a:solidFill>
                  <a:srgbClr val="EFEFEF"/>
                </a:solidFill>
              </a:rPr>
              <a:t>FROM [tables]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Tables to select data from</a:t>
            </a:r>
            <a:endParaRPr sz="1400">
              <a:solidFill>
                <a:srgbClr val="EFEFEF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" sz="1400">
                <a:solidFill>
                  <a:srgbClr val="EFEFEF"/>
                </a:solidFill>
              </a:rPr>
              <a:t>WHERE [condition]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Filter to only include rows that satisfy [condition]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Operators: =, &gt;, &lt;, &lt;=, &gt;=, !=, AND, OR, +, -, *, /, || </a:t>
            </a:r>
            <a:endParaRPr sz="1400">
              <a:solidFill>
                <a:srgbClr val="EFEFEF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" sz="1400">
                <a:solidFill>
                  <a:srgbClr val="EFEFEF"/>
                </a:solidFill>
              </a:rPr>
              <a:t>ORDER BY [columns]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Order of columns in output table</a:t>
            </a:r>
            <a:endParaRPr sz="1400">
              <a:solidFill>
                <a:srgbClr val="EFEFEF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" sz="1400">
                <a:solidFill>
                  <a:srgbClr val="EFEFEF"/>
                </a:solidFill>
              </a:rPr>
              <a:t>LIMIT [limit]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Number of rows in output table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</a:t>
            </a:r>
            <a:endParaRPr sz="1400"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SQL: Looking Ahead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279675" y="1152475"/>
            <a:ext cx="872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DROP TABLE [table name]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Deletes entire table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UPDATE [table] SET [column1] = [new column value] WHERE [condition]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Changes an existing entry in the table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INSERT INTO [table] ([column1], [column2], …) VALUES ([new column1 value], [new column2 value])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Insert new rows into a table</a:t>
            </a:r>
            <a:endParaRPr sz="1400"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279125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(Single Table)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1998</Words>
  <Application>Microsoft Macintosh PowerPoint</Application>
  <PresentationFormat>Presentación en pantalla (16:9)</PresentationFormat>
  <Paragraphs>1137</Paragraphs>
  <Slides>43</Slides>
  <Notes>43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5" baseType="lpstr">
      <vt:lpstr>Arial</vt:lpstr>
      <vt:lpstr>Simple Dark</vt:lpstr>
      <vt:lpstr>Discussion 11 SQL</vt:lpstr>
      <vt:lpstr>Announcements</vt:lpstr>
      <vt:lpstr>Agenda</vt:lpstr>
      <vt:lpstr>SQL Basics</vt:lpstr>
      <vt:lpstr>SQL</vt:lpstr>
      <vt:lpstr>SQL: Creating Tables</vt:lpstr>
      <vt:lpstr>SQL: Queries</vt:lpstr>
      <vt:lpstr>SQL: Looking Ahead</vt:lpstr>
      <vt:lpstr>SQL Queries (Single Table)</vt:lpstr>
      <vt:lpstr>SQL: Queries (Single Table)</vt:lpstr>
      <vt:lpstr>SQL Queries (Joins: Multiple Tables)</vt:lpstr>
      <vt:lpstr>SQL: Queries (Multiple Tables)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SQL IRL (Demo)</vt:lpstr>
      <vt:lpstr>Mueller Report Page 50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SQL Queries (Joins: Single Table)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SQL Practice</vt:lpstr>
      <vt:lpstr>Aggregation</vt:lpstr>
      <vt:lpstr>Attendance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11 SQL</dc:title>
  <cp:lastModifiedBy>Usuario de Microsoft Office</cp:lastModifiedBy>
  <cp:revision>1</cp:revision>
  <dcterms:modified xsi:type="dcterms:W3CDTF">2019-04-28T03:39:48Z</dcterms:modified>
</cp:coreProperties>
</file>