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1513b5c9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1513b5c9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86e8a5da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86e8a5da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86e8a5da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86e8a5da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1513b5c9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1513b5c9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1513b5c9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1513b5c9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1513b5c9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1513b5c9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1513b5c9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1513b5c9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1513b5c9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1513b5c9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1513b5c9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1513b5c9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1513b5c9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1513b5c9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6e318210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6e318210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06e31821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06e31821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86e8a5d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86e8a5d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513b5c9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513b5c9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86e8a5da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86e8a5da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1513b5c9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1513b5c9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1513b5c9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1513b5c9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1513b5c9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1513b5c9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repeated%28f%29%3A%0A%20%20%20%20g%20%3D%20lambda%20x%3Ax%0A%20%20%20%20while%20True%3A%0A%20%20%20%20%20%20%20%20yield%20g%0A%20%20%20%20%20%20%20%20g%20%3D%20lambda%20x%3A%20f%28g%28x%29%29%0A%0Adef%20double%28x%29%3A%0A%20%20%20%20return%20x*2%0A%20%20%20%20%0Afuncs%20%3D%20repeated%28double%29%0Af1%20%3D%20next%28funcs%29%0Af2%20%3D%20next%28funcs%29&amp;cumulative=false&amp;heapPrimitives=nevernest&amp;mode=edit&amp;origin=opt-frontend.js&amp;py=3&amp;rawInputLstJSON=%5B%5D&amp;textReferences=fals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pythontutor.com/visualize.html#code=def%20repeated%28f%29%3A%0A%20%20%20%20g%20%3D%20lambda%20x%3Ax%0A%20%20%20%20while%20True%3A%0A%20%20%20%20%20%20%20%20yield%20g%0A%20%20%20%20%20%20%20%20g%20%3D%20%28lambda%20g%3A%20lambda%20x%3A%20f%28g%28x%29%29%29%20%28g%29%0A%0Adef%20double%28x%29%3A%0A%20%20%20%20return%20x*2%0A%20%20%20%20%0Afuncs%20%3D%20repeated%28double%29%0Af1%20%3D%20next%28funcs%29%0Af2%20%3D%20next%28funcs%29%0Aprint%28f2%281%29%29%0A%0Af3%20%3D%20next%28funcs%29%0Aprint%28f3%281%29%29&amp;cumulative=false&amp;heapPrimitives=nevernest&amp;mode=edit&amp;origin=opt-frontend.js&amp;py=3&amp;rawInputLstJSON=%5B%5D&amp;textReferences=fals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12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Review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Zhou | Section 136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CS61A Spring 2019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311700" y="764850"/>
            <a:ext cx="8520600" cy="3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Become involved!</a:t>
            </a:r>
            <a:endParaRPr sz="1400">
              <a:solidFill>
                <a:srgbClr val="EFEFE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Apply for course staff</a:t>
            </a:r>
            <a:endParaRPr sz="1400">
              <a:solidFill>
                <a:srgbClr val="EFEFE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Student org: Computer Science Mentors (CSM)</a:t>
            </a:r>
            <a:endParaRPr sz="1400">
              <a:solidFill>
                <a:srgbClr val="EFEFEF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Teach a 1hr/week section of 3-5 people</a:t>
            </a:r>
            <a:endParaRPr sz="1400">
              <a:solidFill>
                <a:srgbClr val="EFEFEF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Pedagogy classes: CS 370, CS 375</a:t>
            </a:r>
            <a:endParaRPr sz="1400">
              <a:solidFill>
                <a:srgbClr val="EFEFEF"/>
              </a:solidFill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Spring 2017: CS 61A Student</a:t>
            </a:r>
            <a:endParaRPr sz="1400">
              <a:solidFill>
                <a:srgbClr val="EFEFE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Summer 2017: CS 61A Academic Intern/Lab Assistant</a:t>
            </a:r>
            <a:endParaRPr sz="1400">
              <a:solidFill>
                <a:srgbClr val="EFEFE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Fall 2017, Spring 2018: CS 61A Tutor</a:t>
            </a:r>
            <a:endParaRPr sz="1400">
              <a:solidFill>
                <a:srgbClr val="EFEFE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Fall 2018, Spring 2019: CS 61A TA</a:t>
            </a:r>
            <a:endParaRPr sz="1400">
              <a:solidFill>
                <a:srgbClr val="EFEFE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Fall 2019, Spring 2020: CS 161 (?) CS 61A (?)</a:t>
            </a:r>
            <a:endParaRPr sz="1400">
              <a:solidFill>
                <a:srgbClr val="EFEFE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FEFEF"/>
                </a:solidFill>
              </a:rPr>
              <a:t>Thanks for the good times!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Your feedback is incredibly valuable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Sat through many hours of Jason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- links.cs61a.org/jasonz-feedback</a:t>
            </a:r>
            <a:endParaRPr sz="1400">
              <a:solidFill>
                <a:srgbClr val="EFEFE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- Official Department Course Evaluations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EFEFEF"/>
              </a:solidFill>
            </a:endParaRPr>
          </a:p>
        </p:txBody>
      </p:sp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305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Thoughts 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"/>
                                        <p:tgtEl>
                                          <p:spTgt spid="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"/>
                                        <p:tgtEl>
                                          <p:spTgt spid="1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"/>
                                        <p:tgtEl>
                                          <p:spTgt spid="1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"/>
                                        <p:tgtEl>
                                          <p:spTgt spid="1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"/>
                                        <p:tgtEl>
                                          <p:spTgt spid="10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"/>
                                        <p:tgtEl>
                                          <p:spTgt spid="1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"/>
                                        <p:tgtEl>
                                          <p:spTgt spid="1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body" idx="2"/>
          </p:nvPr>
        </p:nvSpPr>
        <p:spPr>
          <a:xfrm>
            <a:off x="4939500" y="928400"/>
            <a:ext cx="3837000" cy="34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/>
              <a:t>Contact: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jasonxzhou.com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(Slides always available)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jasonzhou@berkeley.edu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Attendance: </a:t>
            </a:r>
            <a:r>
              <a:rPr lang="en"/>
              <a:t>links.cs61a.org/jasonz-attendance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171000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luck!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350" y="152400"/>
            <a:ext cx="532330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75" y="1433513"/>
            <a:ext cx="68770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100" y="152400"/>
            <a:ext cx="660579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13" y="938213"/>
            <a:ext cx="673417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88" y="485775"/>
            <a:ext cx="7058025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13" y="576263"/>
            <a:ext cx="6810375" cy="39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825" y="4340750"/>
            <a:ext cx="6810376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050" y="152400"/>
            <a:ext cx="49478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46356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Lab 13 Due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RRR Week: Topical Review Sessions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Tail Calls and Tail Recursion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Iterators &amp; Generators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Recursion (no tree recursion)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Tree Recursion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Environment Diagrams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Linked Lists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Trees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SQL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OOP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Streams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Orders of Growth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Mutable Functions &amp; Objects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Scheme (material besides macros/tail recursion)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Macros</a:t>
            </a:r>
            <a:endParaRPr sz="1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Final: 5/14, 11:30 - 2:30 PM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Exam Format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Discussion Worksheet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Last Words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u="sng"/>
              <a:t>Example</a:t>
            </a:r>
            <a:r>
              <a:rPr lang="en"/>
              <a:t> Final Exam Format 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955025"/>
            <a:ext cx="8520600" cy="3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Final: 6 - 8 Questions, 3 Hours, cumulative, clobbering</a:t>
            </a:r>
            <a:endParaRPr>
              <a:solidFill>
                <a:srgbClr val="EFEFEF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rabicPeriod"/>
            </a:pPr>
            <a:r>
              <a:rPr lang="en" sz="1400">
                <a:solidFill>
                  <a:srgbClr val="EFEFEF"/>
                </a:solidFill>
              </a:rPr>
              <a:t>WWPD</a:t>
            </a:r>
            <a:endParaRPr sz="1400">
              <a:solidFill>
                <a:srgbClr val="EFEFE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lphaLcPeriod"/>
            </a:pPr>
            <a:r>
              <a:rPr lang="en">
                <a:solidFill>
                  <a:srgbClr val="EFEFEF"/>
                </a:solidFill>
              </a:rPr>
              <a:t>Classes/Inheritance</a:t>
            </a:r>
            <a:endParaRPr>
              <a:solidFill>
                <a:srgbClr val="EFEFE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rabicPeriod"/>
            </a:pPr>
            <a:r>
              <a:rPr lang="en" sz="1400">
                <a:solidFill>
                  <a:srgbClr val="EFEFEF"/>
                </a:solidFill>
              </a:rPr>
              <a:t>Environment Diagram</a:t>
            </a:r>
            <a:endParaRPr sz="1400">
              <a:solidFill>
                <a:srgbClr val="EFEFE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lphaLcPeriod"/>
            </a:pPr>
            <a:r>
              <a:rPr lang="en">
                <a:solidFill>
                  <a:srgbClr val="EFEFEF"/>
                </a:solidFill>
              </a:rPr>
              <a:t>List Mutation, Mutable Functions</a:t>
            </a:r>
            <a:endParaRPr>
              <a:solidFill>
                <a:srgbClr val="EFEFE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rabicPeriod"/>
            </a:pPr>
            <a:r>
              <a:rPr lang="en" sz="1400">
                <a:solidFill>
                  <a:srgbClr val="EFEFEF"/>
                </a:solidFill>
              </a:rPr>
              <a:t>SQL Coding</a:t>
            </a:r>
            <a:endParaRPr sz="1400">
              <a:solidFill>
                <a:srgbClr val="EFEFE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rabicPeriod"/>
            </a:pPr>
            <a:r>
              <a:rPr lang="en" sz="1400">
                <a:solidFill>
                  <a:srgbClr val="EFEFEF"/>
                </a:solidFill>
              </a:rPr>
              <a:t>Scheme Coding</a:t>
            </a:r>
            <a:endParaRPr sz="1400">
              <a:solidFill>
                <a:srgbClr val="EFEFE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lphaLcPeriod"/>
            </a:pPr>
            <a:r>
              <a:rPr lang="en">
                <a:solidFill>
                  <a:srgbClr val="EFEFEF"/>
                </a:solidFill>
              </a:rPr>
              <a:t>Macros</a:t>
            </a:r>
            <a:endParaRPr>
              <a:solidFill>
                <a:srgbClr val="EFEFE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lphaLcPeriod"/>
            </a:pPr>
            <a:r>
              <a:rPr lang="en">
                <a:solidFill>
                  <a:srgbClr val="EFEFEF"/>
                </a:solidFill>
              </a:rPr>
              <a:t>Streams</a:t>
            </a:r>
            <a:endParaRPr>
              <a:solidFill>
                <a:srgbClr val="EFEFE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lphaLcPeriod"/>
            </a:pPr>
            <a:r>
              <a:rPr lang="en">
                <a:solidFill>
                  <a:srgbClr val="EFEFEF"/>
                </a:solidFill>
              </a:rPr>
              <a:t>Tail Recursive Function</a:t>
            </a:r>
            <a:endParaRPr>
              <a:solidFill>
                <a:srgbClr val="EFEFE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rabicPeriod"/>
            </a:pPr>
            <a:r>
              <a:rPr lang="en" sz="1400">
                <a:solidFill>
                  <a:srgbClr val="EFEFEF"/>
                </a:solidFill>
              </a:rPr>
              <a:t>Tree Recursion/Recursion</a:t>
            </a:r>
            <a:endParaRPr sz="1400">
              <a:solidFill>
                <a:srgbClr val="EFEFE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lphaLcPeriod"/>
            </a:pPr>
            <a:r>
              <a:rPr lang="en">
                <a:solidFill>
                  <a:srgbClr val="EFEFEF"/>
                </a:solidFill>
              </a:rPr>
              <a:t>Runtime Analysis/OOG</a:t>
            </a:r>
            <a:endParaRPr>
              <a:solidFill>
                <a:srgbClr val="EFEFE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lphaLcPeriod"/>
            </a:pPr>
            <a:r>
              <a:rPr lang="en">
                <a:solidFill>
                  <a:srgbClr val="EFEFEF"/>
                </a:solidFill>
              </a:rPr>
              <a:t>Linked Lists</a:t>
            </a:r>
            <a:endParaRPr>
              <a:solidFill>
                <a:srgbClr val="EFEFE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lphaLcPeriod"/>
            </a:pPr>
            <a:r>
              <a:rPr lang="en">
                <a:solidFill>
                  <a:srgbClr val="EFEFEF"/>
                </a:solidFill>
              </a:rPr>
              <a:t>ADT Tree vs. Class Tree</a:t>
            </a:r>
            <a:endParaRPr>
              <a:solidFill>
                <a:srgbClr val="EFEFE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AutoNum type="arabicPeriod"/>
            </a:pPr>
            <a:r>
              <a:rPr lang="en" sz="1400">
                <a:solidFill>
                  <a:srgbClr val="EFEFEF"/>
                </a:solidFill>
              </a:rPr>
              <a:t>Generators/Iterators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"/>
                                        <p:tgtEl>
                                          <p:spTgt spid="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"/>
                                        <p:tgtEl>
                                          <p:spTgt spid="7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Practice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5.2 Pythontutor Links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955025"/>
            <a:ext cx="8520600" cy="3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5"/>
                </a:solidFill>
                <a:hlinkClick r:id="rId3"/>
              </a:rPr>
              <a:t>5.2</a:t>
            </a:r>
            <a:r>
              <a:rPr lang="en" sz="1400">
                <a:solidFill>
                  <a:srgbClr val="EFEFEF"/>
                </a:solidFill>
              </a:rPr>
              <a:t> Attempt 1 Walkthrough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5"/>
                </a:solidFill>
                <a:hlinkClick r:id="rId4"/>
              </a:rPr>
              <a:t>5.2</a:t>
            </a:r>
            <a:r>
              <a:rPr lang="en" sz="1400">
                <a:solidFill>
                  <a:srgbClr val="EFEFEF"/>
                </a:solidFill>
              </a:rPr>
              <a:t> Attempt 2 Walkthrough</a:t>
            </a:r>
            <a:endParaRPr sz="1400"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171000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Last Thoughts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311700" y="305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Thoughts 1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311700" y="764850"/>
            <a:ext cx="8520600" cy="3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CS 61A: Exams are </a:t>
            </a:r>
            <a:r>
              <a:rPr lang="en" sz="1400" i="1">
                <a:solidFill>
                  <a:srgbClr val="EFEFEF"/>
                </a:solidFill>
              </a:rPr>
              <a:t>tricky</a:t>
            </a:r>
            <a:endParaRPr sz="1400" i="1"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>
                <a:solidFill>
                  <a:srgbClr val="EFEFEF"/>
                </a:solidFill>
              </a:rPr>
              <a:t>	</a:t>
            </a:r>
            <a:r>
              <a:rPr lang="en" sz="1400">
                <a:solidFill>
                  <a:srgbClr val="EFEFEF"/>
                </a:solidFill>
              </a:rPr>
              <a:t>Problems dealing with edge-cases, exceptions</a:t>
            </a:r>
            <a:endParaRPr sz="1400">
              <a:solidFill>
                <a:srgbClr val="EFEFE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Purposefully obfuscated names</a:t>
            </a:r>
            <a:endParaRPr sz="1400"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Forced to fit your thinking to pre-made skeleton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Heavy workload, fast pace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	Multiple programming languages can feel rushed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Odd choice of topics for an introductory CS class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	Scheme, Macros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	Not entirely applicable/practical</a:t>
            </a:r>
            <a:endParaRPr sz="1400"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-----------------------------------------------------------------------------------</a:t>
            </a:r>
            <a:endParaRPr sz="1400"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But: incredibly solid on foundations (unfortunately includes edge cases), attention to detail</a:t>
            </a:r>
            <a:endParaRPr sz="1400"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Goal: Learned the fundamentals of problem solving in computer science</a:t>
            </a:r>
            <a:endParaRPr sz="1400"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	Through vast exposure to different topics</a:t>
            </a:r>
            <a:endParaRPr sz="1400"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Approach to tackling problems:</a:t>
            </a:r>
            <a:endParaRPr sz="1400">
              <a:solidFill>
                <a:srgbClr val="EFEFEF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Iterative thinking: how to solve a problem by building up little pieces</a:t>
            </a:r>
            <a:endParaRPr sz="1400">
              <a:solidFill>
                <a:srgbClr val="EFEFEF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Recursive thinking: how to solve a problem by reducing it to a smaller version of itself</a:t>
            </a:r>
            <a:endParaRPr sz="1400">
              <a:solidFill>
                <a:srgbClr val="EFEFE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EFEFEF"/>
                </a:solidFill>
              </a:rPr>
              <a:t>Not</a:t>
            </a:r>
            <a:r>
              <a:rPr lang="en" sz="1400">
                <a:solidFill>
                  <a:srgbClr val="EFEFEF"/>
                </a:solidFill>
              </a:rPr>
              <a:t> how to program or write code in Python</a:t>
            </a:r>
            <a:endParaRPr sz="1200"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"/>
                                        <p:tgtEl>
                                          <p:spTgt spid="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"/>
                                        <p:tgtEl>
                                          <p:spTgt spid="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"/>
                                        <p:tgtEl>
                                          <p:spTgt spid="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311700" y="689825"/>
            <a:ext cx="8520600" cy="3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EFEFEF"/>
                </a:solidFill>
              </a:rPr>
              <a:t>If you continue:</a:t>
            </a:r>
            <a:endParaRPr sz="14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CS 61A: Structure and Interpretation of Computer Programs (SICP)</a:t>
            </a:r>
            <a:endParaRPr sz="14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CS 61B: Data Structures</a:t>
            </a:r>
            <a:endParaRPr sz="1400"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Exams a little less “tricky”</a:t>
            </a:r>
            <a:endParaRPr sz="1400"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Heavy workload</a:t>
            </a:r>
            <a:endParaRPr sz="1400">
              <a:solidFill>
                <a:srgbClr val="EFEFE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Real-world applicable, practical algorithms</a:t>
            </a:r>
            <a:endParaRPr sz="1400">
              <a:solidFill>
                <a:srgbClr val="EFEFE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Ex. how to efficiently store data (using a tree class? Different types of trees?)</a:t>
            </a:r>
            <a:endParaRPr sz="1400">
              <a:solidFill>
                <a:srgbClr val="EFEFE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Highly essential &amp; useful for internships/jobs</a:t>
            </a:r>
            <a:endParaRPr sz="1400">
              <a:solidFill>
                <a:srgbClr val="EFEFE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	60% of SWE interviews don’t go beyond 61B level knowledge</a:t>
            </a:r>
            <a:endParaRPr sz="1400">
              <a:solidFill>
                <a:srgbClr val="EFEFE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Heavily, rigorously builds upon CS 61A concepts</a:t>
            </a:r>
            <a:endParaRPr sz="1400">
              <a:solidFill>
                <a:srgbClr val="EFEFE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Pick up at OOP once more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EFEFEF"/>
                </a:solidFill>
              </a:rPr>
              <a:t>If you do not continue:</a:t>
            </a:r>
            <a:endParaRPr sz="1400" b="1"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You now know how to program &amp; what exactly </a:t>
            </a:r>
            <a:r>
              <a:rPr lang="en" sz="1400" i="1">
                <a:solidFill>
                  <a:srgbClr val="EFEFEF"/>
                </a:solidFill>
              </a:rPr>
              <a:t>is </a:t>
            </a:r>
            <a:r>
              <a:rPr lang="en" sz="1400">
                <a:solidFill>
                  <a:srgbClr val="EFEFEF"/>
                </a:solidFill>
              </a:rPr>
              <a:t>computer science	</a:t>
            </a:r>
            <a:endParaRPr sz="1400">
              <a:solidFill>
                <a:srgbClr val="EFEFE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Cannot overstate the importance and ubiquity of modern day computing</a:t>
            </a:r>
            <a:endParaRPr sz="1400"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Always useful and brave to have taken Cal’s “infamous” CS 61A</a:t>
            </a:r>
            <a:endParaRPr sz="1400">
              <a:solidFill>
                <a:srgbClr val="EFEFE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Challenging for prospective CS majors already</a:t>
            </a:r>
            <a:endParaRPr sz="1400">
              <a:solidFill>
                <a:srgbClr val="EFEFE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Can understand CS memes on UCBMFET</a:t>
            </a:r>
            <a:endParaRPr sz="1400">
              <a:solidFill>
                <a:srgbClr val="EFEFE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EFEFEF"/>
              </a:solidFill>
            </a:endParaRPr>
          </a:p>
        </p:txBody>
      </p:sp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11700" y="305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Thoughts 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"/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"/>
                                        <p:tgtEl>
                                          <p:spTgt spid="10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"/>
                                        <p:tgtEl>
                                          <p:spTgt spid="10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"/>
                                        <p:tgtEl>
                                          <p:spTgt spid="10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"/>
                                        <p:tgtEl>
                                          <p:spTgt spid="10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"/>
                                        <p:tgtEl>
                                          <p:spTgt spid="10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"/>
                                        <p:tgtEl>
                                          <p:spTgt spid="10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"/>
                                        <p:tgtEl>
                                          <p:spTgt spid="10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"/>
                                        <p:tgtEl>
                                          <p:spTgt spid="10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Macintosh PowerPoint</Application>
  <PresentationFormat>Presentación en pantalla (16:9)</PresentationFormat>
  <Paragraphs>122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1" baseType="lpstr">
      <vt:lpstr>Arial</vt:lpstr>
      <vt:lpstr>Simple Dark</vt:lpstr>
      <vt:lpstr>Discussion 12 Final Review</vt:lpstr>
      <vt:lpstr>Announcements</vt:lpstr>
      <vt:lpstr>Agenda</vt:lpstr>
      <vt:lpstr>Example Final Exam Format </vt:lpstr>
      <vt:lpstr>Final Practice</vt:lpstr>
      <vt:lpstr> 5.2 Pythontutor Links </vt:lpstr>
      <vt:lpstr>3 Last Thoughts</vt:lpstr>
      <vt:lpstr>Last Thoughts 1</vt:lpstr>
      <vt:lpstr>Last Thoughts 2</vt:lpstr>
      <vt:lpstr>Last Thoughts 3</vt:lpstr>
      <vt:lpstr>Good luck!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12 Final Review</dc:title>
  <cp:lastModifiedBy>Usuario de Microsoft Office</cp:lastModifiedBy>
  <cp:revision>1</cp:revision>
  <dcterms:modified xsi:type="dcterms:W3CDTF">2019-05-13T04:09:28Z</dcterms:modified>
</cp:coreProperties>
</file>