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13962c9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13962c9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3d9bd3c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3d9bd3c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3d9bd3c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3d9bd3c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13d9bd3c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13d9bd3c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3d9bd3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3d9bd3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13962c9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13962c9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13962c9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13962c9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13962c9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13962c9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13962c9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13962c9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13962c9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13962c9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13d9bd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13d9bd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113962c9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113962c9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13962c9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13962c9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3d9bd3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3d9bd3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3d9bd3c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3d9bd3c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13d9bd3c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13d9bd3c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13d9bd3c2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13d9bd3c2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113962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113962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13962c9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13962c9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13962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13962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13962c9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13962c9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13962c9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13962c9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13962c9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13962c9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13962c9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13962c9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mode=ed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.gl/2fxib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&amp; Environments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Jason Zhou | Section 136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CS61A Fall 2018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Review 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If, else if, else statements: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if &lt;conditional expression&gt;:</a:t>
            </a:r>
            <a:endParaRPr>
              <a:solidFill>
                <a:srgbClr val="D9D9D9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&lt;suite of statements&gt;</a:t>
            </a:r>
            <a:endParaRPr>
              <a:solidFill>
                <a:srgbClr val="D9D9D9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elif &lt;conditional expression&gt;:</a:t>
            </a:r>
            <a:endParaRPr>
              <a:solidFill>
                <a:srgbClr val="D9D9D9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&lt;suite of statements&gt;</a:t>
            </a:r>
            <a:endParaRPr>
              <a:solidFill>
                <a:srgbClr val="D9D9D9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else:</a:t>
            </a:r>
            <a:endParaRPr>
              <a:solidFill>
                <a:srgbClr val="D9D9D9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&lt;suite of statements&gt;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4692625" y="1152475"/>
            <a:ext cx="46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loops: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while &lt;conditional expression&gt;:</a:t>
            </a:r>
            <a:endParaRPr>
              <a:solidFill>
                <a:srgbClr val="D9D9D9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&lt;suite of statements&gt;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135900" y="2509075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&lt;name&gt; = lambda &lt;formal parameters&gt; : &lt;return expression&gt;</a:t>
            </a: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 = lambda a, b : a + b</a:t>
            </a: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&gt;&gt;&gt; x(2, 3)</a:t>
            </a: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Compare to:</a:t>
            </a:r>
            <a:endParaRPr>
              <a:solidFill>
                <a:srgbClr val="FFFFFF"/>
              </a:solidFill>
            </a:endParaRPr>
          </a:p>
          <a:p>
            <a:pPr marL="2743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 x(a, b):</a:t>
            </a:r>
            <a:endParaRPr>
              <a:solidFill>
                <a:srgbClr val="FFFFFF"/>
              </a:solidFill>
            </a:endParaRPr>
          </a:p>
          <a:p>
            <a:pPr marL="2743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return a+b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Functions</a:t>
            </a:r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foo(a, b):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def bar(c, d):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return a*b + c*d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return bar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foobar = lambda a, b: lambda c, d: a*b + c*d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144725" y="2603075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Analyze and track code interpretation and execution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Able to break down complex code step-by-step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Always make up a non-trivial chunk of points on midterm 1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Rigorously, carefully, neatly follow a set of rules to solve these problems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Not a test of your puzzle solving/thinking/inquiry skills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We can only make the questions hard by making the code complex</a:t>
            </a:r>
            <a:endParaRPr>
              <a:solidFill>
                <a:srgbClr val="FFFFFF"/>
              </a:solidFill>
            </a:endParaRPr>
          </a:p>
          <a:p>
            <a:pPr marL="18288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The rules don’t change</a:t>
            </a:r>
            <a:endParaRPr>
              <a:solidFill>
                <a:srgbClr val="FFFFFF"/>
              </a:solidFill>
            </a:endParaRPr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Aim to be getting almost all points on env. diagram problems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1: Create a global frame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Step 2: For each type of relevant code statement, follow the respective rules</a:t>
            </a: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eriod"/>
            </a:pPr>
            <a:r>
              <a:rPr lang="en">
                <a:solidFill>
                  <a:srgbClr val="FFFFFF"/>
                </a:solidFill>
              </a:rPr>
              <a:t>Assignment Statements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Ex: x = 1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b. 	def Statements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Ex: def foo(a, b, c):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	return (a%b)**c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c. 	Call Expressions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Ex: </a:t>
            </a:r>
            <a:r>
              <a:rPr lang="en">
                <a:solidFill>
                  <a:schemeClr val="dk1"/>
                </a:solidFill>
              </a:rPr>
              <a:t>foo</a:t>
            </a:r>
            <a:r>
              <a:rPr lang="en">
                <a:solidFill>
                  <a:srgbClr val="FFFFFF"/>
                </a:solidFill>
              </a:rPr>
              <a:t>(52, 1, 20)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Assignment Statements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Evaluate all expressions to the right of = from left to right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Evaluating variable =&gt; “look-up”* a variable</a:t>
            </a:r>
            <a:endParaRPr>
              <a:solidFill>
                <a:srgbClr val="FFFF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i="1">
                <a:solidFill>
                  <a:srgbClr val="FFFFFF"/>
                </a:solidFill>
              </a:rPr>
              <a:t>Bind </a:t>
            </a:r>
            <a:r>
              <a:rPr lang="en">
                <a:solidFill>
                  <a:srgbClr val="FFFFFF"/>
                </a:solidFill>
              </a:rPr>
              <a:t>all names to the left of = to those resulting values in the current frame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e.g. x = 5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	y = x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def Statements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Create a new function object with given signature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func &lt;name&gt;(&lt;formal parameters&gt;)   &lt;parent=parent frame&gt;</a:t>
            </a:r>
            <a:endParaRPr>
              <a:solidFill>
                <a:srgbClr val="FFFFFF"/>
              </a:solidFill>
            </a:endParaRPr>
          </a:p>
          <a:p>
            <a:pPr marL="27432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func add(a, b) &lt;parent = Global&gt;</a:t>
            </a:r>
            <a:endParaRPr>
              <a:solidFill>
                <a:srgbClr val="FFFFFF"/>
              </a:solidFill>
            </a:endParaRPr>
          </a:p>
          <a:p>
            <a:pPr marL="27432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romanLcPeriod"/>
            </a:pPr>
            <a:r>
              <a:rPr lang="en">
                <a:solidFill>
                  <a:srgbClr val="FFFFFF"/>
                </a:solidFill>
              </a:rPr>
              <a:t>func add(a, b) &lt;p = Global&gt;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Parent frame is the frame the function is created in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 i="1">
                <a:solidFill>
                  <a:srgbClr val="FFFFFF"/>
                </a:solidFill>
              </a:rPr>
              <a:t>Bind </a:t>
            </a:r>
            <a:r>
              <a:rPr lang="en">
                <a:solidFill>
                  <a:srgbClr val="FFFFFF"/>
                </a:solidFill>
              </a:rPr>
              <a:t>function name to function object with </a:t>
            </a:r>
            <a:r>
              <a:rPr lang="en" i="1">
                <a:solidFill>
                  <a:srgbClr val="FFFFFF"/>
                </a:solidFill>
              </a:rPr>
              <a:t>pointer</a:t>
            </a:r>
            <a:endParaRPr i="1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*Function body is not evaluated until the function is called</a:t>
            </a:r>
            <a:endParaRPr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e.g. def add(a, b):</a:t>
            </a:r>
            <a:endParaRPr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return a + 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Office Hours: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Wednesdays 5:00 - 6:00 PM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109 Morgan Hall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+1 more OH per week starting next week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Lab 0, 1 due today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1: Hog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Phase 1: Tuesday 2/05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Phase 2, 3: Thursday 2/07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*Phase 1, 2, 3: Wednesday 2/06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+1 Extra Credit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Half-way+ to midterm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Monday 2/11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Call Expressions</a:t>
            </a: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Add a new local frame, forming a new environment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F&lt;index&gt;: &lt;intrinsic name&gt; &lt;Parent = &lt;parent frame name&gt;&gt;</a:t>
            </a:r>
            <a:endParaRPr>
              <a:solidFill>
                <a:srgbClr val="FFFFFF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Bind the function's formal parameters to its arguments in that frame</a:t>
            </a:r>
            <a:endParaRPr>
              <a:solidFill>
                <a:srgbClr val="FFFFFF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Execute the body of the function in that new environment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">
                <a:solidFill>
                  <a:srgbClr val="FFFFFF"/>
                </a:solidFill>
              </a:rPr>
              <a:t>No return value =&gt; return None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	e.g. add(4, 5)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Misc.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Cannot have two variable with the same name</a:t>
            </a:r>
            <a:endParaRPr>
              <a:solidFill>
                <a:srgbClr val="FFFFFF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When looking for a variable, the look-up order is: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Current Frame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Parent Frame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Parent Frame’s Parent Frame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…</a:t>
            </a:r>
            <a:endParaRPr>
              <a:solidFill>
                <a:srgbClr val="FFFFFF"/>
              </a:solidFill>
            </a:endParaRPr>
          </a:p>
          <a:p>
            <a:pPr marL="22860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Global Frame</a:t>
            </a:r>
            <a:endParaRPr>
              <a:solidFill>
                <a:srgbClr val="FFFFFF"/>
              </a:solidFill>
            </a:endParaRPr>
          </a:p>
          <a:p>
            <a:pPr marL="2743200" lvl="2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If still not found, error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149775" y="250695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Env. Diagram Problems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http://pythontutor.com/visualize.html#mode=edit</a:t>
            </a:r>
            <a:endParaRPr>
              <a:solidFill>
                <a:srgbClr val="FFFFFF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https://goo.gl/2fxibk</a:t>
            </a:r>
            <a:endParaRPr>
              <a:solidFill>
                <a:srgbClr val="FFFFFF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title"/>
          </p:nvPr>
        </p:nvSpPr>
        <p:spPr>
          <a:xfrm>
            <a:off x="149775" y="2506950"/>
            <a:ext cx="4544700" cy="12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Prep: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Env. Diagram Problems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def a():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def g():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	return 3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return k(g)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def k(b):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		return b()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z = a()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877454" y="1017719"/>
            <a:ext cx="3707100" cy="1217400"/>
          </a:xfrm>
          <a:prstGeom prst="rect">
            <a:avLst/>
          </a:prstGeom>
          <a:noFill/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8"/>
          <p:cNvSpPr/>
          <p:nvPr/>
        </p:nvSpPr>
        <p:spPr>
          <a:xfrm>
            <a:off x="877455" y="2294074"/>
            <a:ext cx="3707100" cy="1019100"/>
          </a:xfrm>
          <a:prstGeom prst="rect">
            <a:avLst/>
          </a:prstGeom>
          <a:noFill/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8"/>
          <p:cNvSpPr/>
          <p:nvPr/>
        </p:nvSpPr>
        <p:spPr>
          <a:xfrm>
            <a:off x="877457" y="3371893"/>
            <a:ext cx="3707100" cy="994800"/>
          </a:xfrm>
          <a:prstGeom prst="rect">
            <a:avLst/>
          </a:prstGeom>
          <a:noFill/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8"/>
          <p:cNvSpPr/>
          <p:nvPr/>
        </p:nvSpPr>
        <p:spPr>
          <a:xfrm>
            <a:off x="877454" y="4425763"/>
            <a:ext cx="3707100" cy="626700"/>
          </a:xfrm>
          <a:prstGeom prst="rect">
            <a:avLst/>
          </a:prstGeom>
          <a:noFill/>
          <a:ln w="12700" cap="flat" cmpd="sng">
            <a:solidFill>
              <a:srgbClr val="3A83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77454" y="1031272"/>
            <a:ext cx="79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877454" y="2280213"/>
            <a:ext cx="224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f1: a [parent = Global]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877454" y="3379620"/>
            <a:ext cx="226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f2: k [parent = Global]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877450" y="4433490"/>
            <a:ext cx="182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f3: g [parent = f1]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3707478" y="1216823"/>
            <a:ext cx="45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|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3707478" y="1499699"/>
            <a:ext cx="45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 |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3720864" y="1778969"/>
            <a:ext cx="60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| </a:t>
            </a: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2665509" y="4625883"/>
            <a:ext cx="170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value | </a:t>
            </a: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657274" y="3938493"/>
            <a:ext cx="170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value | </a:t>
            </a: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2665508" y="2853754"/>
            <a:ext cx="170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Return value | </a:t>
            </a:r>
            <a:r>
              <a:rPr lang="en" sz="18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729099" y="2610945"/>
            <a:ext cx="45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|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3707479" y="3661316"/>
            <a:ext cx="4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 |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5388503" y="1215938"/>
            <a:ext cx="2553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 a() [parent=Global]</a:t>
            </a:r>
            <a:endParaRPr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 k(b) [parent=Global]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5452101" y="2610945"/>
            <a:ext cx="201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 g() [parent=f1]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19" name="Google Shape;219;p38"/>
          <p:cNvCxnSpPr/>
          <p:nvPr/>
        </p:nvCxnSpPr>
        <p:spPr>
          <a:xfrm>
            <a:off x="4161447" y="1400604"/>
            <a:ext cx="1266000" cy="0"/>
          </a:xfrm>
          <a:prstGeom prst="straightConnector1">
            <a:avLst/>
          </a:prstGeom>
          <a:noFill/>
          <a:ln w="9525" cap="flat" cmpd="sng">
            <a:solidFill>
              <a:srgbClr val="50B4C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p38"/>
          <p:cNvCxnSpPr/>
          <p:nvPr/>
        </p:nvCxnSpPr>
        <p:spPr>
          <a:xfrm>
            <a:off x="4161448" y="1685611"/>
            <a:ext cx="1266000" cy="0"/>
          </a:xfrm>
          <a:prstGeom prst="straightConnector1">
            <a:avLst/>
          </a:prstGeom>
          <a:noFill/>
          <a:ln w="9525" cap="flat" cmpd="sng">
            <a:solidFill>
              <a:srgbClr val="50B4C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p38"/>
          <p:cNvCxnSpPr>
            <a:stCxn id="215" idx="3"/>
          </p:cNvCxnSpPr>
          <p:nvPr/>
        </p:nvCxnSpPr>
        <p:spPr>
          <a:xfrm>
            <a:off x="4182999" y="2795595"/>
            <a:ext cx="1285500" cy="3300"/>
          </a:xfrm>
          <a:prstGeom prst="straightConnector1">
            <a:avLst/>
          </a:prstGeom>
          <a:noFill/>
          <a:ln w="9525" cap="flat" cmpd="sng">
            <a:solidFill>
              <a:srgbClr val="50B4C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2" name="Google Shape;222;p38"/>
          <p:cNvCxnSpPr>
            <a:stCxn id="216" idx="3"/>
          </p:cNvCxnSpPr>
          <p:nvPr/>
        </p:nvCxnSpPr>
        <p:spPr>
          <a:xfrm rot="10800000" flipH="1">
            <a:off x="4172779" y="2926466"/>
            <a:ext cx="1279500" cy="919500"/>
          </a:xfrm>
          <a:prstGeom prst="straightConnector1">
            <a:avLst/>
          </a:prstGeom>
          <a:noFill/>
          <a:ln w="9525" cap="flat" cmpd="sng">
            <a:solidFill>
              <a:srgbClr val="50B4C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 horse(mask):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horse = mask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def mask(horse):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return horse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return horse(mask)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mask = lambda horse: horse(2)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horse(mask)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745" y="1181572"/>
            <a:ext cx="4388775" cy="3409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links.cs61a.org/jasonz-attendance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jasonxzhou.com/teaching</a:t>
            </a:r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title"/>
          </p:nvPr>
        </p:nvSpPr>
        <p:spPr>
          <a:xfrm>
            <a:off x="136400" y="29439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61475" y="554850"/>
            <a:ext cx="3962100" cy="40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Expr., Names, Ctrl Review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Quick Control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Environment Diagrams Review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Environment Diagrams 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Arithmetic Operators: +, -, *, /, //, %, **</a:t>
            </a: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Comparison Operators: &gt;, &lt;, &gt;=, &lt;=, ==, !=</a:t>
            </a: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Assignment Operators: =, +=, -=, /=, **=, //=</a:t>
            </a: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Boolean Operators: and, or, not</a:t>
            </a: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Functions</a:t>
            </a: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 expression describes a computation and evaluates to a value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e.g. add(3, 4)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Evaluation Anatomy: </a:t>
            </a:r>
            <a:endParaRPr>
              <a:solidFill>
                <a:schemeClr val="dk1"/>
              </a:solidFill>
            </a:endParaRPr>
          </a:p>
          <a:p>
            <a:pPr marL="22860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evaluate operator, then evaluate operand(s)</a:t>
            </a:r>
            <a:endParaRPr>
              <a:solidFill>
                <a:schemeClr val="dk1"/>
              </a:solidFill>
            </a:endParaRPr>
          </a:p>
          <a:p>
            <a:pPr marL="22860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apply operator to operand(s)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Truthy &amp; Falsy Values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falsy: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r>
              <a:rPr lang="en">
                <a:solidFill>
                  <a:srgbClr val="D9D9D9"/>
                </a:solidFill>
              </a:rPr>
              <a:t>0, None, False, “”, (and more to come)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truthy: </a:t>
            </a:r>
            <a:endParaRPr>
              <a:solidFill>
                <a:schemeClr val="dk1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not a falsy value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Operators: Short-circuiting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r>
              <a:rPr lang="en">
                <a:solidFill>
                  <a:srgbClr val="D9D9D9"/>
                </a:solidFill>
              </a:rPr>
              <a:t>returns first falsey value or last truthy value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				stops evaluation after first falsy value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				Example: 0 and 1/0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or: </a:t>
            </a:r>
            <a:endParaRPr>
              <a:solidFill>
                <a:schemeClr val="dk1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returns first truthy value or last falsey value</a:t>
            </a:r>
            <a:endParaRPr>
              <a:solidFill>
                <a:srgbClr val="D9D9D9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Stops evaluation after first truthy value</a:t>
            </a:r>
            <a:endParaRPr>
              <a:solidFill>
                <a:srgbClr val="D9D9D9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Example: 0 or 1 or 1/0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Syntax:</a:t>
            </a:r>
            <a:endParaRPr>
              <a:solidFill>
                <a:srgbClr val="FFFFFF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def &lt;name&gt;(&lt;formal parameters&gt;):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					return &lt;return expression&gt;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Example: 	</a:t>
            </a:r>
            <a:endParaRPr>
              <a:solidFill>
                <a:srgbClr val="FFFFFF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def add(a, b):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					return a + 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expressions: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	</a:t>
            </a:r>
            <a:r>
              <a:rPr lang="en">
                <a:solidFill>
                  <a:srgbClr val="D9D9D9"/>
                </a:solidFill>
              </a:rPr>
              <a:t>&lt;name&gt;(&lt;formal parameters&gt;)</a:t>
            </a:r>
            <a:endParaRPr>
              <a:solidFill>
                <a:srgbClr val="D9D9D9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 </a:t>
            </a:r>
            <a:endParaRPr>
              <a:solidFill>
                <a:schemeClr val="dk1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add(3, 4)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Macintosh PowerPoint</Application>
  <PresentationFormat>Presentación en pantalla (16:9)</PresentationFormat>
  <Paragraphs>240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Simple Dark</vt:lpstr>
      <vt:lpstr>Discussion 1 Control &amp; Environments</vt:lpstr>
      <vt:lpstr>Announcements</vt:lpstr>
      <vt:lpstr>Agenda</vt:lpstr>
      <vt:lpstr>Operators</vt:lpstr>
      <vt:lpstr>Expressions </vt:lpstr>
      <vt:lpstr>Truthy &amp; Falsy Values</vt:lpstr>
      <vt:lpstr>Boolean Operators: Short-circuiting</vt:lpstr>
      <vt:lpstr>Functions </vt:lpstr>
      <vt:lpstr>Functions </vt:lpstr>
      <vt:lpstr>Control Review </vt:lpstr>
      <vt:lpstr>Control Problems</vt:lpstr>
      <vt:lpstr>Lambda Functions</vt:lpstr>
      <vt:lpstr>Lambda Functions</vt:lpstr>
      <vt:lpstr>Lambda Functions</vt:lpstr>
      <vt:lpstr>Environment Diagrams</vt:lpstr>
      <vt:lpstr>Environment Diagrams</vt:lpstr>
      <vt:lpstr>Environment Diagrams</vt:lpstr>
      <vt:lpstr>Environment Diagrams</vt:lpstr>
      <vt:lpstr>Environment Diagrams</vt:lpstr>
      <vt:lpstr>Environment Diagrams</vt:lpstr>
      <vt:lpstr>Environment Diagrams</vt:lpstr>
      <vt:lpstr>Env. Diagram Problems</vt:lpstr>
      <vt:lpstr>Environment Diagrams</vt:lpstr>
      <vt:lpstr>Exam Prep: Env. Diagram Problems</vt:lpstr>
      <vt:lpstr>Environment Diagrams</vt:lpstr>
      <vt:lpstr>Environment Diagrams</vt:lpstr>
      <vt:lpstr>Environment Diagrams</vt:lpstr>
      <vt:lpstr>Attendance  Slides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 Control &amp; Environments</dc:title>
  <cp:lastModifiedBy>Usuario de Microsoft Office</cp:lastModifiedBy>
  <cp:revision>1</cp:revision>
  <dcterms:modified xsi:type="dcterms:W3CDTF">2019-02-02T03:17:49Z</dcterms:modified>
</cp:coreProperties>
</file>