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  <p:sldMasterId id="2147483684" r:id="rId3"/>
    <p:sldMasterId id="2147483685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30"/>
      <p:bold r:id="rId31"/>
      <p:italic r:id="rId32"/>
      <p:boldItalic r:id="rId33"/>
    </p:embeddedFont>
    <p:embeddedFont>
      <p:font typeface="Roboto Mono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89C2C0-13B7-4EDD-BDDA-B2C84254B60C}">
  <a:tblStyle styleId="{B989C2C0-13B7-4EDD-BDDA-B2C84254B6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94"/>
  </p:normalViewPr>
  <p:slideViewPr>
    <p:cSldViewPr snapToGrid="0" snapToObjects="1">
      <p:cViewPr varScale="1">
        <p:scale>
          <a:sx n="87" d="100"/>
          <a:sy n="87" d="100"/>
        </p:scale>
        <p:origin x="20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155fa07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5155fa07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e2ddb53d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e2ddb53d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e2ddb53d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e2ddb53d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e2ddb53d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e2ddb53d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e2ddb53d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e2ddb53d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e2ddb53d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e2ddb53d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e2ddb53d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e2ddb53d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e2ddb53d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e2ddb53d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e2ddb53d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e2ddb53d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e2ddb53d2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e2ddb53d2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e2ddb53d2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e2ddb53d2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d9089c17b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d9089c17b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e2ddb53d2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e2ddb53d2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e2ddb53d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e2ddb53d2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e2ddb53d2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e2ddb53d2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e2ddb53d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e2ddb53d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e2ddb53d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e2ddb53d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2d6e6b72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2d6e6b72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2d6e6b72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2d6e6b72f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2d6e6b72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2d6e6b72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2d6e6b72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2d6e6b72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2d6e6b72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2d6e6b72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2d6e6b72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2d6e6b72f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e2ddb53d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e2ddb53d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4594860" y="1371601"/>
            <a:ext cx="33604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2"/>
          </p:nvPr>
        </p:nvSpPr>
        <p:spPr>
          <a:xfrm>
            <a:off x="946404" y="1880663"/>
            <a:ext cx="3360420" cy="274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3"/>
          </p:nvPr>
        </p:nvSpPr>
        <p:spPr>
          <a:xfrm>
            <a:off x="4594860" y="1285241"/>
            <a:ext cx="336042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4"/>
          </p:nvPr>
        </p:nvSpPr>
        <p:spPr>
          <a:xfrm>
            <a:off x="4594860" y="1880663"/>
            <a:ext cx="3360420" cy="2748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30936" y="342901"/>
            <a:ext cx="2400300" cy="120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378200" y="514350"/>
            <a:ext cx="45593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2"/>
          </p:nvPr>
        </p:nvSpPr>
        <p:spPr>
          <a:xfrm>
            <a:off x="630936" y="1574801"/>
            <a:ext cx="2400300" cy="285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2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24"/>
          <p:cNvSpPr>
            <a:spLocks noGrp="1"/>
          </p:cNvSpPr>
          <p:nvPr>
            <p:ph type="pic" idx="2"/>
          </p:nvPr>
        </p:nvSpPr>
        <p:spPr>
          <a:xfrm>
            <a:off x="0" y="1"/>
            <a:ext cx="8469630" cy="38466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685800" y="4581442"/>
            <a:ext cx="7486650" cy="44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300" b="0" i="0" u="none" strike="noStrike" cap="none">
                <a:solidFill>
                  <a:srgbClr val="D8D8D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 rot="5400000">
            <a:off x="2537913" y="-219908"/>
            <a:ext cx="3263503" cy="644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 rot="5400000">
            <a:off x="5203627" y="1568648"/>
            <a:ext cx="4423172" cy="185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 rot="5400000">
            <a:off x="1260277" y="-403027"/>
            <a:ext cx="4423172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0520" rtl="0">
              <a:spcBef>
                <a:spcPts val="1400"/>
              </a:spcBef>
              <a:spcAft>
                <a:spcPts val="0"/>
              </a:spcAft>
              <a:buSzPts val="192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55600" rtl="0">
              <a:spcBef>
                <a:spcPts val="500"/>
              </a:spcBef>
              <a:spcAft>
                <a:spcPts val="0"/>
              </a:spcAft>
              <a:buSzPts val="2000"/>
              <a:buChar char="○"/>
              <a:defRPr sz="2000" i="0">
                <a:solidFill>
                  <a:srgbClr val="262626"/>
                </a:solidFill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9" name="Google Shape;169;p30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2"/>
          </p:nvPr>
        </p:nvSpPr>
        <p:spPr>
          <a:xfrm>
            <a:off x="4594860" y="1371601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946404" y="1285241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2"/>
          </p:nvPr>
        </p:nvSpPr>
        <p:spPr>
          <a:xfrm>
            <a:off x="946404" y="1880663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81" name="Google Shape;181;p32"/>
          <p:cNvSpPr txBox="1">
            <a:spLocks noGrp="1"/>
          </p:cNvSpPr>
          <p:nvPr>
            <p:ph type="body" idx="3"/>
          </p:nvPr>
        </p:nvSpPr>
        <p:spPr>
          <a:xfrm>
            <a:off x="4594860" y="1285241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4"/>
          </p:nvPr>
        </p:nvSpPr>
        <p:spPr>
          <a:xfrm>
            <a:off x="4594860" y="1880663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630936" y="342901"/>
            <a:ext cx="2400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378200" y="514350"/>
            <a:ext cx="4559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2"/>
          </p:nvPr>
        </p:nvSpPr>
        <p:spPr>
          <a:xfrm>
            <a:off x="630936" y="1574801"/>
            <a:ext cx="24003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/>
          <p:nvPr/>
        </p:nvSpPr>
        <p:spPr>
          <a:xfrm>
            <a:off x="0" y="3829050"/>
            <a:ext cx="8469600" cy="131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685800" y="3943350"/>
            <a:ext cx="748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2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5" name="Google Shape;205;p36"/>
          <p:cNvSpPr>
            <a:spLocks noGrp="1"/>
          </p:cNvSpPr>
          <p:nvPr>
            <p:ph type="pic" idx="2"/>
          </p:nvPr>
        </p:nvSpPr>
        <p:spPr>
          <a:xfrm>
            <a:off x="0" y="1"/>
            <a:ext cx="8469600" cy="38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body" idx="1"/>
          </p:nvPr>
        </p:nvSpPr>
        <p:spPr>
          <a:xfrm>
            <a:off x="685800" y="4581442"/>
            <a:ext cx="7486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300" b="0" i="0" u="none" strike="noStrike" cap="none">
                <a:solidFill>
                  <a:srgbClr val="D8D8D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08" name="Google Shape;208;p36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 rot="5400000">
            <a:off x="2538024" y="-219899"/>
            <a:ext cx="3263400" cy="6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xfrm rot="5400000">
            <a:off x="5203650" y="1568700"/>
            <a:ext cx="44232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body" idx="1"/>
          </p:nvPr>
        </p:nvSpPr>
        <p:spPr>
          <a:xfrm rot="5400000">
            <a:off x="1260225" y="-403050"/>
            <a:ext cx="44232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11CfU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goo.gl/CLEvBP" TargetMode="External"/><Relationship Id="rId4" Type="http://schemas.openxmlformats.org/officeDocument/2006/relationships/hyperlink" Target="https://goo.gl/najrg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>
            <a:spLocks noGrp="1"/>
          </p:cNvSpPr>
          <p:nvPr>
            <p:ph type="ctrTitle"/>
          </p:nvPr>
        </p:nvSpPr>
        <p:spPr>
          <a:xfrm>
            <a:off x="427825" y="569225"/>
            <a:ext cx="84591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</a:pPr>
            <a:r>
              <a:rPr lang="en"/>
              <a:t>Discussion 5 - Mutation, Nonlocal, Trees</a:t>
            </a:r>
            <a:endParaRPr sz="72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7" name="Google Shape;227;p39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/>
              <a:t>Chris Allsman (they/them)</a:t>
            </a:r>
            <a:endParaRPr sz="2200" b="0" i="0" u="none" strike="noStrike" cap="none">
              <a:solidFill>
                <a:srgbClr val="BFBFB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Deterministic Functions</a:t>
            </a:r>
            <a:endParaRPr/>
          </a:p>
        </p:txBody>
      </p:sp>
      <p:sp>
        <p:nvSpPr>
          <p:cNvPr id="285" name="Google Shape;285;p48"/>
          <p:cNvSpPr txBox="1">
            <a:spLocks noGrp="1"/>
          </p:cNvSpPr>
          <p:nvPr>
            <p:ph type="body" idx="1"/>
          </p:nvPr>
        </p:nvSpPr>
        <p:spPr>
          <a:xfrm>
            <a:off x="946400" y="2339525"/>
            <a:ext cx="3045600" cy="15066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/>
              <a:t>Functions which always return the same value when called on the same input</a:t>
            </a:r>
            <a:endParaRPr/>
          </a:p>
        </p:txBody>
      </p:sp>
      <p:sp>
        <p:nvSpPr>
          <p:cNvPr id="286" name="Google Shape;286;p48"/>
          <p:cNvSpPr txBox="1"/>
          <p:nvPr/>
        </p:nvSpPr>
        <p:spPr>
          <a:xfrm>
            <a:off x="4395000" y="1418300"/>
            <a:ext cx="3886500" cy="3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def f(x):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 return x + 1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f(5)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f(5)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f(5)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Deterministic Functions</a:t>
            </a:r>
            <a:endParaRPr/>
          </a:p>
        </p:txBody>
      </p:sp>
      <p:sp>
        <p:nvSpPr>
          <p:cNvPr id="292" name="Google Shape;292;p49"/>
          <p:cNvSpPr txBox="1">
            <a:spLocks noGrp="1"/>
          </p:cNvSpPr>
          <p:nvPr>
            <p:ph type="body" idx="1"/>
          </p:nvPr>
        </p:nvSpPr>
        <p:spPr>
          <a:xfrm>
            <a:off x="946400" y="2339525"/>
            <a:ext cx="3045600" cy="15066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/>
              <a:t>Functions which always return the same value when called on the same input</a:t>
            </a:r>
            <a:endParaRPr/>
          </a:p>
        </p:txBody>
      </p:sp>
      <p:sp>
        <p:nvSpPr>
          <p:cNvPr id="293" name="Google Shape;293;p49"/>
          <p:cNvSpPr txBox="1"/>
          <p:nvPr/>
        </p:nvSpPr>
        <p:spPr>
          <a:xfrm>
            <a:off x="4395000" y="1418300"/>
            <a:ext cx="3886500" cy="3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def f(x):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 return x + 1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f(5)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f(5)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f(5)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sz="18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Mutable Functions</a:t>
            </a:r>
            <a:endParaRPr/>
          </a:p>
        </p:txBody>
      </p:sp>
      <p:sp>
        <p:nvSpPr>
          <p:cNvPr id="299" name="Google Shape;299;p50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Nondeterministic - can call it with the same input multiple times and output will change</a:t>
            </a:r>
            <a:endParaRPr sz="2400"/>
          </a:p>
          <a:p>
            <a:pPr marL="914400" lvl="1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Many ways to do this!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Generally work by </a:t>
            </a:r>
            <a:r>
              <a:rPr lang="en" sz="2400" b="1"/>
              <a:t>mutating state</a:t>
            </a:r>
            <a:endParaRPr sz="24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Mutating Objects</a:t>
            </a:r>
            <a:endParaRPr/>
          </a:p>
        </p:txBody>
      </p:sp>
      <p:sp>
        <p:nvSpPr>
          <p:cNvPr id="305" name="Google Shape;305;p51"/>
          <p:cNvSpPr txBox="1">
            <a:spLocks noGrp="1"/>
          </p:cNvSpPr>
          <p:nvPr>
            <p:ph type="body" idx="1"/>
          </p:nvPr>
        </p:nvSpPr>
        <p:spPr>
          <a:xfrm>
            <a:off x="946400" y="1803425"/>
            <a:ext cx="2978400" cy="2234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lst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foo(x):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lst.append(x)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 sum(lst)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6" name="Google Shape;306;p51"/>
          <p:cNvSpPr txBox="1">
            <a:spLocks noGrp="1"/>
          </p:cNvSpPr>
          <p:nvPr>
            <p:ph type="body" idx="1"/>
          </p:nvPr>
        </p:nvSpPr>
        <p:spPr>
          <a:xfrm>
            <a:off x="4966025" y="1380075"/>
            <a:ext cx="2978400" cy="335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foo(5)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foo(5)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07" name="Google Shape;30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763" y="4190525"/>
            <a:ext cx="2471678" cy="8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Mutating Objects</a:t>
            </a:r>
            <a:endParaRPr/>
          </a:p>
        </p:txBody>
      </p:sp>
      <p:sp>
        <p:nvSpPr>
          <p:cNvPr id="313" name="Google Shape;313;p52"/>
          <p:cNvSpPr txBox="1">
            <a:spLocks noGrp="1"/>
          </p:cNvSpPr>
          <p:nvPr>
            <p:ph type="body" idx="1"/>
          </p:nvPr>
        </p:nvSpPr>
        <p:spPr>
          <a:xfrm>
            <a:off x="946400" y="1803425"/>
            <a:ext cx="2978400" cy="2234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lst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foo(x):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lst.append(x)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 sum(lst)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" name="Google Shape;314;p52"/>
          <p:cNvSpPr txBox="1">
            <a:spLocks noGrp="1"/>
          </p:cNvSpPr>
          <p:nvPr>
            <p:ph type="body" idx="1"/>
          </p:nvPr>
        </p:nvSpPr>
        <p:spPr>
          <a:xfrm>
            <a:off x="4966025" y="1380075"/>
            <a:ext cx="2978400" cy="335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foo(5)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foo(5)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5" name="Google Shape;31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616" y="4109948"/>
            <a:ext cx="2635034" cy="9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Mutating Objects</a:t>
            </a:r>
            <a:endParaRPr/>
          </a:p>
        </p:txBody>
      </p:sp>
      <p:sp>
        <p:nvSpPr>
          <p:cNvPr id="321" name="Google Shape;321;p53"/>
          <p:cNvSpPr txBox="1">
            <a:spLocks noGrp="1"/>
          </p:cNvSpPr>
          <p:nvPr>
            <p:ph type="body" idx="1"/>
          </p:nvPr>
        </p:nvSpPr>
        <p:spPr>
          <a:xfrm>
            <a:off x="946400" y="1803425"/>
            <a:ext cx="2978400" cy="22347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lst = []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foo(x):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lst.append(x)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 sum(lst)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2" name="Google Shape;322;p53"/>
          <p:cNvSpPr txBox="1">
            <a:spLocks noGrp="1"/>
          </p:cNvSpPr>
          <p:nvPr>
            <p:ph type="body" idx="1"/>
          </p:nvPr>
        </p:nvSpPr>
        <p:spPr>
          <a:xfrm>
            <a:off x="4966025" y="1380075"/>
            <a:ext cx="2978400" cy="335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foo(5)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foo(5)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23" name="Google Shape;32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213" y="4207098"/>
            <a:ext cx="2500775" cy="8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Mutative...</a:t>
            </a:r>
            <a:endParaRPr/>
          </a:p>
        </p:txBody>
      </p:sp>
      <p:sp>
        <p:nvSpPr>
          <p:cNvPr id="329" name="Google Shape;329;p54"/>
          <p:cNvSpPr txBox="1">
            <a:spLocks noGrp="1"/>
          </p:cNvSpPr>
          <p:nvPr>
            <p:ph type="body" idx="1"/>
          </p:nvPr>
        </p:nvSpPr>
        <p:spPr>
          <a:xfrm>
            <a:off x="585375" y="1621100"/>
            <a:ext cx="4145700" cy="3194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outer(x):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def inner(y):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print(x)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Return outer(x + y)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 inner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foo = outer(0)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0" name="Google Shape;330;p54"/>
          <p:cNvSpPr txBox="1">
            <a:spLocks noGrp="1"/>
          </p:cNvSpPr>
          <p:nvPr>
            <p:ph type="body" idx="1"/>
          </p:nvPr>
        </p:nvSpPr>
        <p:spPr>
          <a:xfrm>
            <a:off x="4966025" y="1380075"/>
            <a:ext cx="3180900" cy="335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foo = foo(5)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foo = foo(5)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https://goo.gl/auwdF5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Actually Mutative!</a:t>
            </a:r>
            <a:endParaRPr/>
          </a:p>
        </p:txBody>
      </p:sp>
      <p:sp>
        <p:nvSpPr>
          <p:cNvPr id="336" name="Google Shape;336;p55"/>
          <p:cNvSpPr txBox="1">
            <a:spLocks noGrp="1"/>
          </p:cNvSpPr>
          <p:nvPr>
            <p:ph type="body" idx="1"/>
          </p:nvPr>
        </p:nvSpPr>
        <p:spPr>
          <a:xfrm>
            <a:off x="556600" y="1333200"/>
            <a:ext cx="4145700" cy="3626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outer(x):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def inner(y):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nonlocal 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x = x +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	 return 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 inner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foo = outer(0)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7" name="Google Shape;337;p55"/>
          <p:cNvSpPr txBox="1">
            <a:spLocks noGrp="1"/>
          </p:cNvSpPr>
          <p:nvPr>
            <p:ph type="body" idx="1"/>
          </p:nvPr>
        </p:nvSpPr>
        <p:spPr>
          <a:xfrm>
            <a:off x="5035100" y="1333200"/>
            <a:ext cx="3180900" cy="335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foo(5)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foo(5)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Nonlocal?</a:t>
            </a:r>
            <a:endParaRPr/>
          </a:p>
        </p:txBody>
      </p:sp>
      <p:sp>
        <p:nvSpPr>
          <p:cNvPr id="343" name="Google Shape;343;p5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Before, could:</a:t>
            </a:r>
            <a:endParaRPr/>
          </a:p>
          <a:p>
            <a:pPr marL="9144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Create new binding</a:t>
            </a:r>
            <a:endParaRPr/>
          </a:p>
          <a:p>
            <a:pPr marL="9144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Access binding in parent</a:t>
            </a:r>
            <a:endParaRPr/>
          </a:p>
          <a:p>
            <a:pPr marL="9144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Access binding in current frame</a:t>
            </a:r>
            <a:endParaRPr/>
          </a:p>
          <a:p>
            <a:pPr marL="9144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Modify binding in current frame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endParaRPr/>
          </a:p>
        </p:txBody>
      </p:sp>
      <p:sp>
        <p:nvSpPr>
          <p:cNvPr id="344" name="Google Shape;344;p56"/>
          <p:cNvSpPr txBox="1"/>
          <p:nvPr/>
        </p:nvSpPr>
        <p:spPr>
          <a:xfrm>
            <a:off x="1257075" y="3423875"/>
            <a:ext cx="3416100" cy="14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def foo():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 n = 10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 def inner(x):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     x = x + n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Nonlocal?</a:t>
            </a:r>
            <a:endParaRPr/>
          </a:p>
        </p:txBody>
      </p:sp>
      <p:sp>
        <p:nvSpPr>
          <p:cNvPr id="350" name="Google Shape;350;p57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Before, could:</a:t>
            </a:r>
            <a:endParaRPr/>
          </a:p>
          <a:p>
            <a:pPr marL="9144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Create new binding</a:t>
            </a:r>
            <a:endParaRPr/>
          </a:p>
          <a:p>
            <a:pPr marL="9144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Access binding in parent</a:t>
            </a:r>
            <a:endParaRPr/>
          </a:p>
          <a:p>
            <a:pPr marL="9144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Access binding in current frame</a:t>
            </a:r>
            <a:endParaRPr/>
          </a:p>
          <a:p>
            <a:pPr marL="914400" lvl="0" indent="-320040" algn="l" rtl="0">
              <a:spcBef>
                <a:spcPts val="0"/>
              </a:spcBef>
              <a:spcAft>
                <a:spcPts val="0"/>
              </a:spcAft>
              <a:buSzPts val="1440"/>
              <a:buAutoNum type="arabicPeriod"/>
            </a:pPr>
            <a:r>
              <a:rPr lang="en"/>
              <a:t>Modify binding in current frame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Now, can: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Modify binding in parent frame</a:t>
            </a:r>
            <a:endParaRPr/>
          </a:p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/>
              <a:t>links.cs61a.org/chris-disc</a:t>
            </a:r>
            <a:endParaRPr sz="3000"/>
          </a:p>
          <a:p>
            <a:pPr marL="0" lvl="0" indent="0" algn="ctr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 sz="3000"/>
              <a:t>Magic Word: spruce</a:t>
            </a:r>
            <a:endParaRPr sz="3000"/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525" y="3063338"/>
            <a:ext cx="28575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825" y="3058588"/>
            <a:ext cx="2857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Nonlocal Environments</a:t>
            </a:r>
            <a:endParaRPr/>
          </a:p>
        </p:txBody>
      </p:sp>
      <p:sp>
        <p:nvSpPr>
          <p:cNvPr id="356" name="Google Shape;356;p58"/>
          <p:cNvSpPr txBox="1">
            <a:spLocks noGrp="1"/>
          </p:cNvSpPr>
          <p:nvPr>
            <p:ph type="body" idx="1"/>
          </p:nvPr>
        </p:nvSpPr>
        <p:spPr>
          <a:xfrm>
            <a:off x="725700" y="1419600"/>
            <a:ext cx="34581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u="sng"/>
              <a:t>Rules:</a:t>
            </a:r>
            <a:endParaRPr u="sng"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Binding must exist in non-global parent</a:t>
            </a:r>
            <a:endParaRPr/>
          </a:p>
        </p:txBody>
      </p:sp>
      <p:sp>
        <p:nvSpPr>
          <p:cNvPr id="357" name="Google Shape;357;p58"/>
          <p:cNvSpPr txBox="1">
            <a:spLocks noGrp="1"/>
          </p:cNvSpPr>
          <p:nvPr>
            <p:ph type="body" idx="1"/>
          </p:nvPr>
        </p:nvSpPr>
        <p:spPr>
          <a:xfrm>
            <a:off x="4442975" y="1899900"/>
            <a:ext cx="3656400" cy="2206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x =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bad():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nonlocal 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x +=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Nonlocal Environments</a:t>
            </a:r>
            <a:endParaRPr/>
          </a:p>
        </p:txBody>
      </p:sp>
      <p:sp>
        <p:nvSpPr>
          <p:cNvPr id="363" name="Google Shape;363;p59"/>
          <p:cNvSpPr txBox="1">
            <a:spLocks noGrp="1"/>
          </p:cNvSpPr>
          <p:nvPr>
            <p:ph type="body" idx="1"/>
          </p:nvPr>
        </p:nvSpPr>
        <p:spPr>
          <a:xfrm>
            <a:off x="524175" y="1371600"/>
            <a:ext cx="34581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u="sng"/>
              <a:t>Rules:</a:t>
            </a:r>
            <a:endParaRPr u="sng"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Nonlocal binding must exist in non-global parent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1000"/>
              </a:spcAft>
              <a:buSzPts val="1440"/>
              <a:buChar char="●"/>
            </a:pPr>
            <a:r>
              <a:rPr lang="en"/>
              <a:t>Nonlocal binding must not exist in current frame</a:t>
            </a:r>
            <a:endParaRPr/>
          </a:p>
        </p:txBody>
      </p:sp>
      <p:sp>
        <p:nvSpPr>
          <p:cNvPr id="364" name="Google Shape;364;p59"/>
          <p:cNvSpPr txBox="1">
            <a:spLocks noGrp="1"/>
          </p:cNvSpPr>
          <p:nvPr>
            <p:ph type="body" idx="1"/>
          </p:nvPr>
        </p:nvSpPr>
        <p:spPr>
          <a:xfrm>
            <a:off x="4442975" y="1899900"/>
            <a:ext cx="3656400" cy="2206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bad(x):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nonlocal 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x +=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Actually Mutative!</a:t>
            </a:r>
            <a:endParaRPr/>
          </a:p>
        </p:txBody>
      </p:sp>
      <p:sp>
        <p:nvSpPr>
          <p:cNvPr id="370" name="Google Shape;370;p60"/>
          <p:cNvSpPr txBox="1">
            <a:spLocks noGrp="1"/>
          </p:cNvSpPr>
          <p:nvPr>
            <p:ph type="body" idx="1"/>
          </p:nvPr>
        </p:nvSpPr>
        <p:spPr>
          <a:xfrm>
            <a:off x="556600" y="1333200"/>
            <a:ext cx="4145700" cy="36261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def outer(x):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def inner(y):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nonlocal 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    x = x +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	 return 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return inner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foo = outer(0)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1" name="Google Shape;371;p60"/>
          <p:cNvSpPr txBox="1">
            <a:spLocks noGrp="1"/>
          </p:cNvSpPr>
          <p:nvPr>
            <p:ph type="body" idx="1"/>
          </p:nvPr>
        </p:nvSpPr>
        <p:spPr>
          <a:xfrm>
            <a:off x="4966025" y="1380075"/>
            <a:ext cx="3180900" cy="335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foo(5)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&gt;&gt;&gt; foo(5)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https://goo.gl/fXc2Aw</a:t>
            </a:r>
            <a:endParaRPr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Nonlocal Environments</a:t>
            </a:r>
            <a:endParaRPr/>
          </a:p>
        </p:txBody>
      </p:sp>
      <p:sp>
        <p:nvSpPr>
          <p:cNvPr id="377" name="Google Shape;377;p61"/>
          <p:cNvSpPr txBox="1">
            <a:spLocks noGrp="1"/>
          </p:cNvSpPr>
          <p:nvPr>
            <p:ph type="body" idx="1"/>
          </p:nvPr>
        </p:nvSpPr>
        <p:spPr>
          <a:xfrm>
            <a:off x="524175" y="1371600"/>
            <a:ext cx="34581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u="sng"/>
              <a:t>Rules:</a:t>
            </a:r>
            <a:endParaRPr u="sng"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Nonlocal binding must exist in non-global parent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Char char="●"/>
            </a:pPr>
            <a:r>
              <a:rPr lang="en"/>
              <a:t>Nonlocal binding must not exist in current frame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1000"/>
              </a:spcAft>
              <a:buSzPts val="1440"/>
              <a:buChar char="●"/>
            </a:pPr>
            <a:r>
              <a:rPr lang="en"/>
              <a:t>Do not create new bindings for variables declared nonlocal</a:t>
            </a:r>
            <a:endParaRPr/>
          </a:p>
        </p:txBody>
      </p:sp>
      <p:pic>
        <p:nvPicPr>
          <p:cNvPr id="378" name="Google Shape;37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825" y="1371595"/>
            <a:ext cx="3584634" cy="357018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1"/>
          <p:cNvSpPr/>
          <p:nvPr/>
        </p:nvSpPr>
        <p:spPr>
          <a:xfrm>
            <a:off x="6438975" y="3874900"/>
            <a:ext cx="1276200" cy="760200"/>
          </a:xfrm>
          <a:prstGeom prst="wedgeRectCallout">
            <a:avLst>
              <a:gd name="adj1" fmla="val -105644"/>
              <a:gd name="adj2" fmla="val -147198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binding here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2"/>
          <p:cNvSpPr txBox="1">
            <a:spLocks noGrp="1"/>
          </p:cNvSpPr>
          <p:nvPr>
            <p:ph type="body" idx="1"/>
          </p:nvPr>
        </p:nvSpPr>
        <p:spPr>
          <a:xfrm>
            <a:off x="207500" y="124100"/>
            <a:ext cx="4254600" cy="2378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 u="sng"/>
              <a:t>Assignment Statements:</a:t>
            </a:r>
            <a:endParaRPr sz="2000" u="sng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385" name="Google Shape;385;p62"/>
          <p:cNvPicPr preferRelativeResize="0"/>
          <p:nvPr/>
        </p:nvPicPr>
        <p:blipFill rotWithShape="1">
          <a:blip r:embed="rId3">
            <a:alphaModFix/>
          </a:blip>
          <a:srcRect r="-86985" b="-86985"/>
          <a:stretch/>
        </p:blipFill>
        <p:spPr>
          <a:xfrm>
            <a:off x="380234" y="880750"/>
            <a:ext cx="3170400" cy="13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8225" y="775100"/>
            <a:ext cx="1967175" cy="101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" name="Google Shape;387;p62"/>
          <p:cNvCxnSpPr/>
          <p:nvPr/>
        </p:nvCxnSpPr>
        <p:spPr>
          <a:xfrm>
            <a:off x="1295475" y="1658200"/>
            <a:ext cx="450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" name="Google Shape;388;p62"/>
          <p:cNvSpPr txBox="1"/>
          <p:nvPr/>
        </p:nvSpPr>
        <p:spPr>
          <a:xfrm>
            <a:off x="470200" y="1790750"/>
            <a:ext cx="1449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Evaluate RHS</a:t>
            </a:r>
            <a:endParaRPr sz="1800"/>
          </a:p>
        </p:txBody>
      </p:sp>
      <p:sp>
        <p:nvSpPr>
          <p:cNvPr id="389" name="Google Shape;389;p62"/>
          <p:cNvSpPr txBox="1"/>
          <p:nvPr/>
        </p:nvSpPr>
        <p:spPr>
          <a:xfrm>
            <a:off x="2398825" y="1790750"/>
            <a:ext cx="2198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Make binding in current frame</a:t>
            </a:r>
            <a:endParaRPr sz="1800"/>
          </a:p>
        </p:txBody>
      </p:sp>
      <p:sp>
        <p:nvSpPr>
          <p:cNvPr id="390" name="Google Shape;390;p62"/>
          <p:cNvSpPr txBox="1">
            <a:spLocks noGrp="1"/>
          </p:cNvSpPr>
          <p:nvPr>
            <p:ph type="body" idx="1"/>
          </p:nvPr>
        </p:nvSpPr>
        <p:spPr>
          <a:xfrm>
            <a:off x="207500" y="2502500"/>
            <a:ext cx="4254600" cy="2378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 u="sng"/>
              <a:t>Def Statements:</a:t>
            </a:r>
            <a:endParaRPr sz="2000" u="sng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391" name="Google Shape;391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225" y="3261101"/>
            <a:ext cx="1602300" cy="8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2"/>
          <p:cNvSpPr txBox="1"/>
          <p:nvPr/>
        </p:nvSpPr>
        <p:spPr>
          <a:xfrm>
            <a:off x="380225" y="4150250"/>
            <a:ext cx="17406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Don’t go into body yet</a:t>
            </a:r>
            <a:endParaRPr sz="1800"/>
          </a:p>
        </p:txBody>
      </p:sp>
      <p:pic>
        <p:nvPicPr>
          <p:cNvPr id="393" name="Google Shape;393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2275" y="3260224"/>
            <a:ext cx="1879075" cy="8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62"/>
          <p:cNvSpPr txBox="1"/>
          <p:nvPr/>
        </p:nvSpPr>
        <p:spPr>
          <a:xfrm>
            <a:off x="2120813" y="4217425"/>
            <a:ext cx="2198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Make binding in current frame</a:t>
            </a:r>
            <a:endParaRPr sz="1800"/>
          </a:p>
        </p:txBody>
      </p:sp>
      <p:sp>
        <p:nvSpPr>
          <p:cNvPr id="395" name="Google Shape;395;p62"/>
          <p:cNvSpPr txBox="1"/>
          <p:nvPr/>
        </p:nvSpPr>
        <p:spPr>
          <a:xfrm>
            <a:off x="3550625" y="3750150"/>
            <a:ext cx="892200" cy="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[P = G]</a:t>
            </a:r>
            <a:endParaRPr sz="1000"/>
          </a:p>
        </p:txBody>
      </p:sp>
      <p:sp>
        <p:nvSpPr>
          <p:cNvPr id="396" name="Google Shape;396;p62"/>
          <p:cNvSpPr txBox="1">
            <a:spLocks noGrp="1"/>
          </p:cNvSpPr>
          <p:nvPr>
            <p:ph type="body" idx="1"/>
          </p:nvPr>
        </p:nvSpPr>
        <p:spPr>
          <a:xfrm>
            <a:off x="4462100" y="124100"/>
            <a:ext cx="3944100" cy="4756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 u="sng"/>
              <a:t>Call Expressions:</a:t>
            </a:r>
            <a:endParaRPr sz="2000" u="sng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397" name="Google Shape;397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8600" y="924775"/>
            <a:ext cx="253365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2"/>
          <p:cNvSpPr txBox="1"/>
          <p:nvPr/>
        </p:nvSpPr>
        <p:spPr>
          <a:xfrm>
            <a:off x="4648600" y="3519796"/>
            <a:ext cx="377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</a:t>
            </a:r>
            <a:endParaRPr/>
          </a:p>
        </p:txBody>
      </p:sp>
      <p:pic>
        <p:nvPicPr>
          <p:cNvPr id="399" name="Google Shape;399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1920" y="2502500"/>
            <a:ext cx="3042830" cy="22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62"/>
          <p:cNvSpPr txBox="1"/>
          <p:nvPr/>
        </p:nvSpPr>
        <p:spPr>
          <a:xfrm>
            <a:off x="5333250" y="3493750"/>
            <a:ext cx="7872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 = G]</a:t>
            </a:r>
            <a:endParaRPr/>
          </a:p>
        </p:txBody>
      </p:sp>
      <p:sp>
        <p:nvSpPr>
          <p:cNvPr id="401" name="Google Shape;401;p62"/>
          <p:cNvSpPr/>
          <p:nvPr/>
        </p:nvSpPr>
        <p:spPr>
          <a:xfrm>
            <a:off x="6477350" y="3308725"/>
            <a:ext cx="1660200" cy="441300"/>
          </a:xfrm>
          <a:prstGeom prst="wedgeRectCallout">
            <a:avLst>
              <a:gd name="adj1" fmla="val -74276"/>
              <a:gd name="adj2" fmla="val 36982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w/ index, name, parent</a:t>
            </a:r>
            <a:endParaRPr/>
          </a:p>
        </p:txBody>
      </p:sp>
      <p:sp>
        <p:nvSpPr>
          <p:cNvPr id="402" name="Google Shape;402;p62"/>
          <p:cNvSpPr/>
          <p:nvPr/>
        </p:nvSpPr>
        <p:spPr>
          <a:xfrm>
            <a:off x="6581775" y="3865350"/>
            <a:ext cx="1660200" cy="441300"/>
          </a:xfrm>
          <a:prstGeom prst="wedgeRectCallout">
            <a:avLst>
              <a:gd name="adj1" fmla="val -78832"/>
              <a:gd name="adj2" fmla="val -3261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 arguments to parameters</a:t>
            </a:r>
            <a:endParaRPr/>
          </a:p>
        </p:txBody>
      </p:sp>
      <p:sp>
        <p:nvSpPr>
          <p:cNvPr id="403" name="Google Shape;403;p62"/>
          <p:cNvSpPr/>
          <p:nvPr/>
        </p:nvSpPr>
        <p:spPr>
          <a:xfrm>
            <a:off x="6581775" y="4457450"/>
            <a:ext cx="1660200" cy="333900"/>
          </a:xfrm>
          <a:prstGeom prst="wedgeRectCallout">
            <a:avLst>
              <a:gd name="adj1" fmla="val -79411"/>
              <a:gd name="adj2" fmla="val -43411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something</a:t>
            </a:r>
            <a:endParaRPr/>
          </a:p>
        </p:txBody>
      </p:sp>
      <p:sp>
        <p:nvSpPr>
          <p:cNvPr id="404" name="Google Shape;404;p62"/>
          <p:cNvSpPr txBox="1"/>
          <p:nvPr/>
        </p:nvSpPr>
        <p:spPr>
          <a:xfrm>
            <a:off x="7182250" y="2940888"/>
            <a:ext cx="7872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[P = G]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</a:t>
            </a:r>
            <a:endParaRPr/>
          </a:p>
        </p:txBody>
      </p:sp>
      <p:sp>
        <p:nvSpPr>
          <p:cNvPr id="241" name="Google Shape;241;p41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</a:t>
            </a:r>
            <a:endParaRPr/>
          </a:p>
        </p:txBody>
      </p:sp>
      <p:sp>
        <p:nvSpPr>
          <p:cNvPr id="247" name="Google Shape;247;p42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-"/>
            </a:pPr>
            <a:r>
              <a:rPr lang="en"/>
              <a:t>A way to change the </a:t>
            </a:r>
            <a:r>
              <a:rPr lang="en" b="1"/>
              <a:t>state </a:t>
            </a:r>
            <a:r>
              <a:rPr lang="en"/>
              <a:t>of our program by modifying objects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Doesn’t create a new object, just changes it somehow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-"/>
            </a:pPr>
            <a:r>
              <a:rPr lang="en"/>
              <a:t>E.g. adding/removing elements</a:t>
            </a:r>
            <a:endParaRPr/>
          </a:p>
        </p:txBody>
      </p:sp>
      <p:pic>
        <p:nvPicPr>
          <p:cNvPr id="248" name="Google Shape;2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300" y="3765650"/>
            <a:ext cx="1619600" cy="12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Mutation</a:t>
            </a:r>
            <a:endParaRPr/>
          </a:p>
        </p:txBody>
      </p:sp>
      <p:sp>
        <p:nvSpPr>
          <p:cNvPr id="254" name="Google Shape;254;p43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20"/>
              <a:buChar char="-"/>
            </a:pPr>
            <a:r>
              <a:rPr lang="en"/>
              <a:t>Have different mutation methods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Look different, but act mostly like functions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Ex: lst.pop()</a:t>
            </a:r>
            <a:endParaRPr/>
          </a:p>
          <a:p>
            <a:pPr marL="457200" lvl="0" indent="-35052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920"/>
              <a:buChar char="-"/>
            </a:pPr>
            <a:r>
              <a:rPr lang="en"/>
              <a:t>These have the </a:t>
            </a:r>
            <a:r>
              <a:rPr lang="en" b="1" i="1"/>
              <a:t>side effect</a:t>
            </a:r>
            <a:r>
              <a:rPr lang="en"/>
              <a:t> of mutating our list</a:t>
            </a:r>
            <a:endParaRPr/>
          </a:p>
          <a:p>
            <a:pPr marL="457200" lvl="0" indent="-350520" algn="l" rtl="0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SzPts val="1920"/>
              <a:buChar char="-"/>
            </a:pPr>
            <a:r>
              <a:rPr lang="en"/>
              <a:t>All methods but pop return None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https://goo.gl/11CfU9</a:t>
            </a:r>
            <a:endParaRPr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https://goo.gl/najrgR</a:t>
            </a:r>
            <a:endParaRPr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https://goo.gl/CLEvBP</a:t>
            </a:r>
            <a:endParaRPr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 Summary</a:t>
            </a:r>
            <a:endParaRPr/>
          </a:p>
        </p:txBody>
      </p:sp>
      <p:graphicFrame>
        <p:nvGraphicFramePr>
          <p:cNvPr id="266" name="Google Shape;266;p45"/>
          <p:cNvGraphicFramePr/>
          <p:nvPr/>
        </p:nvGraphicFramePr>
        <p:xfrm>
          <a:off x="568650" y="142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{B989C2C0-13B7-4EDD-BDDA-B2C84254B60C}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Mutates the list</a:t>
                      </a:r>
                      <a:endParaRPr sz="2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/>
                        <a:t>Creates a list</a:t>
                      </a:r>
                      <a:endParaRPr sz="2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lst[i] = x or lst[a:b] = some_lst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lst[a:b]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lst1 += lst2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lst1 + lst2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lst.append(x)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list(lst)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lst.insert(i, x)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[x + 1 for x in lst]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lst.remove(x)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[a, b]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lst.pop(i)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lst.extend(lst)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Nonlocal</a:t>
            </a:r>
            <a:endParaRPr/>
          </a:p>
        </p:txBody>
      </p:sp>
      <p:sp>
        <p:nvSpPr>
          <p:cNvPr id="272" name="Google Shape;272;p46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Deterministic Functions</a:t>
            </a:r>
            <a:endParaRPr/>
          </a:p>
        </p:txBody>
      </p:sp>
      <p:sp>
        <p:nvSpPr>
          <p:cNvPr id="278" name="Google Shape;278;p47"/>
          <p:cNvSpPr txBox="1">
            <a:spLocks noGrp="1"/>
          </p:cNvSpPr>
          <p:nvPr>
            <p:ph type="body" idx="1"/>
          </p:nvPr>
        </p:nvSpPr>
        <p:spPr>
          <a:xfrm>
            <a:off x="946400" y="2339525"/>
            <a:ext cx="3045600" cy="15066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200"/>
              </a:spcAft>
              <a:buNone/>
            </a:pPr>
            <a:r>
              <a:rPr lang="en"/>
              <a:t>Functions which always return the same value when called on the same input</a:t>
            </a:r>
            <a:endParaRPr/>
          </a:p>
        </p:txBody>
      </p:sp>
      <p:sp>
        <p:nvSpPr>
          <p:cNvPr id="279" name="Google Shape;279;p47"/>
          <p:cNvSpPr txBox="1"/>
          <p:nvPr/>
        </p:nvSpPr>
        <p:spPr>
          <a:xfrm>
            <a:off x="4395000" y="1418300"/>
            <a:ext cx="3886500" cy="3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def f(x):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  return x + 1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f(5)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f(5)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&gt;&gt;&gt; f(5)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Microsoft Macintosh PowerPoint</Application>
  <PresentationFormat>Presentación en pantalla (16:9)</PresentationFormat>
  <Paragraphs>194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Roboto Mono</vt:lpstr>
      <vt:lpstr>Century Schoolbook</vt:lpstr>
      <vt:lpstr>Noto Sans Symbols</vt:lpstr>
      <vt:lpstr>Simple Light</vt:lpstr>
      <vt:lpstr>View</vt:lpstr>
      <vt:lpstr>View</vt:lpstr>
      <vt:lpstr>View</vt:lpstr>
      <vt:lpstr>Discussion 5 - Mutation, Nonlocal, Trees</vt:lpstr>
      <vt:lpstr>Attendance</vt:lpstr>
      <vt:lpstr>Mutation</vt:lpstr>
      <vt:lpstr>Mutation</vt:lpstr>
      <vt:lpstr>List Mutation</vt:lpstr>
      <vt:lpstr>Examples</vt:lpstr>
      <vt:lpstr>Mutation Summary</vt:lpstr>
      <vt:lpstr>Nonlocal</vt:lpstr>
      <vt:lpstr>Deterministic Functions</vt:lpstr>
      <vt:lpstr>Deterministic Functions</vt:lpstr>
      <vt:lpstr>Deterministic Functions</vt:lpstr>
      <vt:lpstr>Mutable Functions</vt:lpstr>
      <vt:lpstr>Mutating Objects</vt:lpstr>
      <vt:lpstr>Mutating Objects</vt:lpstr>
      <vt:lpstr>Mutating Objects</vt:lpstr>
      <vt:lpstr>Almost Mutative...</vt:lpstr>
      <vt:lpstr>Actually Mutative!</vt:lpstr>
      <vt:lpstr>Why Nonlocal?</vt:lpstr>
      <vt:lpstr>Why Nonlocal?</vt:lpstr>
      <vt:lpstr>Nonlocal Environments</vt:lpstr>
      <vt:lpstr>Nonlocal Environments</vt:lpstr>
      <vt:lpstr>Actually Mutative!</vt:lpstr>
      <vt:lpstr>Nonlocal Environments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5 - Mutation, Nonlocal, Trees</dc:title>
  <cp:lastModifiedBy>Usuario de Microsoft Office</cp:lastModifiedBy>
  <cp:revision>1</cp:revision>
  <dcterms:modified xsi:type="dcterms:W3CDTF">2019-03-03T22:52:24Z</dcterms:modified>
</cp:coreProperties>
</file>