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3233a30ff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3233a30ff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43233a30ff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43233a30ff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43233a30ff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43233a30ff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43233a30ff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43233a30ff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43233a30ff_0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43233a30ff_0_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43233a30ff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43233a30ff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43233a30f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43233a30f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406e318210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406e318210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06e318210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06e318210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0894a0e7e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0894a0e7e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1d5ba77cc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1d5ba77cc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1d5ba77cc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1d5ba77cc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1d5ba77cc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1d5ba77cc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1d5ba77cc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1d5ba77cc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1d5ba77c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1d5ba77c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3233a30ff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3233a30ff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lt2"/>
                </a:solidFill>
              </a:defRPr>
            </a:lvl1pPr>
            <a:lvl2pPr lvl="1" algn="r" rtl="0">
              <a:buNone/>
              <a:defRPr sz="1000">
                <a:solidFill>
                  <a:schemeClr val="lt2"/>
                </a:solidFill>
              </a:defRPr>
            </a:lvl2pPr>
            <a:lvl3pPr lvl="2" algn="r" rtl="0">
              <a:buNone/>
              <a:defRPr sz="1000">
                <a:solidFill>
                  <a:schemeClr val="lt2"/>
                </a:solidFill>
              </a:defRPr>
            </a:lvl3pPr>
            <a:lvl4pPr lvl="3" algn="r" rtl="0">
              <a:buNone/>
              <a:defRPr sz="1000">
                <a:solidFill>
                  <a:schemeClr val="lt2"/>
                </a:solidFill>
              </a:defRPr>
            </a:lvl4pPr>
            <a:lvl5pPr lvl="4" algn="r" rtl="0">
              <a:buNone/>
              <a:defRPr sz="1000">
                <a:solidFill>
                  <a:schemeClr val="lt2"/>
                </a:solidFill>
              </a:defRPr>
            </a:lvl5pPr>
            <a:lvl6pPr lvl="5" algn="r" rtl="0">
              <a:buNone/>
              <a:defRPr sz="1000">
                <a:solidFill>
                  <a:schemeClr val="lt2"/>
                </a:solidFill>
              </a:defRPr>
            </a:lvl6pPr>
            <a:lvl7pPr lvl="6" algn="r" rtl="0">
              <a:buNone/>
              <a:defRPr sz="1000">
                <a:solidFill>
                  <a:schemeClr val="lt2"/>
                </a:solidFill>
              </a:defRPr>
            </a:lvl7pPr>
            <a:lvl8pPr lvl="7" algn="r" rtl="0">
              <a:buNone/>
              <a:defRPr sz="1000">
                <a:solidFill>
                  <a:schemeClr val="lt2"/>
                </a:solidFill>
              </a:defRPr>
            </a:lvl8pPr>
            <a:lvl9pPr lvl="8" algn="r" rtl="0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6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OOP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Jason Zhou | Section 136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CS61A Spring 2019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/>
        </p:nvSpPr>
        <p:spPr>
          <a:xfrm>
            <a:off x="2788500" y="272350"/>
            <a:ext cx="3567000" cy="1400700"/>
          </a:xfrm>
          <a:prstGeom prst="rect">
            <a:avLst/>
          </a:prstGeom>
          <a:solidFill>
            <a:srgbClr val="B7B7B7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</a:t>
            </a:r>
            <a:r>
              <a:rPr lang="en" b="1"/>
              <a:t>Animal: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	</a:t>
            </a:r>
            <a:r>
              <a:rPr lang="en"/>
              <a:t>is_Animal = True</a:t>
            </a:r>
            <a:endParaRPr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 __init__(self, name, age):</a:t>
            </a:r>
            <a:endParaRPr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self.name = name</a:t>
            </a:r>
            <a:endParaRPr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self.age = age</a:t>
            </a:r>
            <a:endParaRPr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self.is_alive = True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2"/>
          <p:cNvSpPr txBox="1"/>
          <p:nvPr/>
        </p:nvSpPr>
        <p:spPr>
          <a:xfrm>
            <a:off x="749450" y="3314125"/>
            <a:ext cx="1822500" cy="1263000"/>
          </a:xfrm>
          <a:prstGeom prst="rect">
            <a:avLst/>
          </a:prstGeom>
          <a:solidFill>
            <a:srgbClr val="B7B7B7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Animal</a:t>
            </a:r>
            <a:r>
              <a:rPr lang="en"/>
              <a:t> Instance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self.name = “Fido”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self.age = 3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self.is_alive = “True”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8" name="Google Shape;118;p22"/>
          <p:cNvCxnSpPr>
            <a:stCxn id="116" idx="2"/>
            <a:endCxn id="117" idx="0"/>
          </p:cNvCxnSpPr>
          <p:nvPr/>
        </p:nvCxnSpPr>
        <p:spPr>
          <a:xfrm flipH="1">
            <a:off x="1660800" y="1673050"/>
            <a:ext cx="2911200" cy="1641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9" name="Google Shape;119;p22"/>
          <p:cNvSpPr txBox="1"/>
          <p:nvPr/>
        </p:nvSpPr>
        <p:spPr>
          <a:xfrm>
            <a:off x="6139500" y="2202750"/>
            <a:ext cx="2586300" cy="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jack = Animal(“Jack”, 12)</a:t>
            </a:r>
            <a:endParaRPr>
              <a:solidFill>
                <a:srgbClr val="CCCCCC"/>
              </a:solidFill>
            </a:endParaRPr>
          </a:p>
        </p:txBody>
      </p:sp>
      <p:cxnSp>
        <p:nvCxnSpPr>
          <p:cNvPr id="120" name="Google Shape;120;p22"/>
          <p:cNvCxnSpPr>
            <a:stCxn id="116" idx="2"/>
            <a:endCxn id="121" idx="0"/>
          </p:cNvCxnSpPr>
          <p:nvPr/>
        </p:nvCxnSpPr>
        <p:spPr>
          <a:xfrm>
            <a:off x="4572000" y="1673050"/>
            <a:ext cx="2860800" cy="1641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1" name="Google Shape;121;p22"/>
          <p:cNvSpPr txBox="1"/>
          <p:nvPr/>
        </p:nvSpPr>
        <p:spPr>
          <a:xfrm>
            <a:off x="6521400" y="3314125"/>
            <a:ext cx="1822500" cy="1263000"/>
          </a:xfrm>
          <a:prstGeom prst="rect">
            <a:avLst/>
          </a:prstGeom>
          <a:solidFill>
            <a:srgbClr val="B7B7B7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Animal</a:t>
            </a:r>
            <a:r>
              <a:rPr lang="en"/>
              <a:t> Instance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self.name = “Jack”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self.age = 12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self.is_alive = “True”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2" name="Google Shape;122;p22"/>
          <p:cNvCxnSpPr/>
          <p:nvPr/>
        </p:nvCxnSpPr>
        <p:spPr>
          <a:xfrm rot="10800000">
            <a:off x="2688875" y="4017575"/>
            <a:ext cx="793800" cy="2196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3" name="Google Shape;123;p22"/>
          <p:cNvSpPr txBox="1"/>
          <p:nvPr/>
        </p:nvSpPr>
        <p:spPr>
          <a:xfrm>
            <a:off x="3520950" y="4092600"/>
            <a:ext cx="2586300" cy="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Instance Attributes</a:t>
            </a:r>
            <a:endParaRPr>
              <a:solidFill>
                <a:srgbClr val="CCCCCC"/>
              </a:solidFill>
            </a:endParaRPr>
          </a:p>
        </p:txBody>
      </p:sp>
      <p:sp>
        <p:nvSpPr>
          <p:cNvPr id="124" name="Google Shape;124;p22"/>
          <p:cNvSpPr txBox="1"/>
          <p:nvPr/>
        </p:nvSpPr>
        <p:spPr>
          <a:xfrm>
            <a:off x="6934625" y="272350"/>
            <a:ext cx="2586300" cy="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Class Attribute</a:t>
            </a:r>
            <a:endParaRPr>
              <a:solidFill>
                <a:srgbClr val="CCCCCC"/>
              </a:solidFill>
            </a:endParaRPr>
          </a:p>
        </p:txBody>
      </p:sp>
      <p:cxnSp>
        <p:nvCxnSpPr>
          <p:cNvPr id="125" name="Google Shape;125;p22"/>
          <p:cNvCxnSpPr/>
          <p:nvPr/>
        </p:nvCxnSpPr>
        <p:spPr>
          <a:xfrm rot="10800000" flipH="1">
            <a:off x="5250750" y="4153000"/>
            <a:ext cx="1086900" cy="765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6" name="Google Shape;126;p22"/>
          <p:cNvCxnSpPr/>
          <p:nvPr/>
        </p:nvCxnSpPr>
        <p:spPr>
          <a:xfrm flipH="1">
            <a:off x="6423425" y="479025"/>
            <a:ext cx="511200" cy="1863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/>
        </p:nvSpPr>
        <p:spPr>
          <a:xfrm>
            <a:off x="224425" y="153150"/>
            <a:ext cx="3749100" cy="1458600"/>
          </a:xfrm>
          <a:prstGeom prst="rect">
            <a:avLst/>
          </a:prstGeom>
          <a:solidFill>
            <a:srgbClr val="B7B7B7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</a:t>
            </a:r>
            <a:r>
              <a:rPr lang="en" b="1"/>
              <a:t>Animal: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	</a:t>
            </a:r>
            <a:r>
              <a:rPr lang="en"/>
              <a:t>is_Animal = True</a:t>
            </a:r>
            <a:endParaRPr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 __init__(self, name, age):</a:t>
            </a:r>
            <a:endParaRPr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self.name = name</a:t>
            </a:r>
            <a:endParaRPr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self.age = age</a:t>
            </a:r>
            <a:endParaRPr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self.is_alive = True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3"/>
          <p:cNvSpPr txBox="1"/>
          <p:nvPr/>
        </p:nvSpPr>
        <p:spPr>
          <a:xfrm>
            <a:off x="224425" y="3673850"/>
            <a:ext cx="1822500" cy="1263000"/>
          </a:xfrm>
          <a:prstGeom prst="rect">
            <a:avLst/>
          </a:prstGeom>
          <a:solidFill>
            <a:srgbClr val="B7B7B7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Animal</a:t>
            </a:r>
            <a:r>
              <a:rPr lang="en"/>
              <a:t> Instance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self.name = “Fido”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self.age = 3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self.is_alive = “True”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3" name="Google Shape;133;p23"/>
          <p:cNvCxnSpPr>
            <a:stCxn id="131" idx="2"/>
            <a:endCxn id="132" idx="0"/>
          </p:cNvCxnSpPr>
          <p:nvPr/>
        </p:nvCxnSpPr>
        <p:spPr>
          <a:xfrm flipH="1">
            <a:off x="1135675" y="1611750"/>
            <a:ext cx="963300" cy="20622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4" name="Google Shape;134;p23"/>
          <p:cNvCxnSpPr>
            <a:stCxn id="131" idx="2"/>
            <a:endCxn id="135" idx="0"/>
          </p:cNvCxnSpPr>
          <p:nvPr/>
        </p:nvCxnSpPr>
        <p:spPr>
          <a:xfrm>
            <a:off x="2098975" y="1611750"/>
            <a:ext cx="963300" cy="20622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6" name="Google Shape;136;p23"/>
          <p:cNvCxnSpPr/>
          <p:nvPr/>
        </p:nvCxnSpPr>
        <p:spPr>
          <a:xfrm rot="10800000">
            <a:off x="4288700" y="4760075"/>
            <a:ext cx="801300" cy="894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7" name="Google Shape;137;p23"/>
          <p:cNvSpPr txBox="1"/>
          <p:nvPr/>
        </p:nvSpPr>
        <p:spPr>
          <a:xfrm>
            <a:off x="5136825" y="4639225"/>
            <a:ext cx="2838600" cy="4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“Hiding” class attribute</a:t>
            </a:r>
            <a:endParaRPr>
              <a:solidFill>
                <a:srgbClr val="CCCCCC"/>
              </a:solidFill>
            </a:endParaRPr>
          </a:p>
        </p:txBody>
      </p:sp>
      <p:sp>
        <p:nvSpPr>
          <p:cNvPr id="135" name="Google Shape;135;p23"/>
          <p:cNvSpPr txBox="1"/>
          <p:nvPr/>
        </p:nvSpPr>
        <p:spPr>
          <a:xfrm>
            <a:off x="2150950" y="3673850"/>
            <a:ext cx="1822500" cy="1263000"/>
          </a:xfrm>
          <a:prstGeom prst="rect">
            <a:avLst/>
          </a:prstGeom>
          <a:solidFill>
            <a:srgbClr val="B7B7B7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Animal</a:t>
            </a:r>
            <a:r>
              <a:rPr lang="en"/>
              <a:t> Instance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self.name = “Jack”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self.age = 12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self.is_alive = “True”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3"/>
          <p:cNvSpPr txBox="1"/>
          <p:nvPr/>
        </p:nvSpPr>
        <p:spPr>
          <a:xfrm>
            <a:off x="2141438" y="3509750"/>
            <a:ext cx="2104800" cy="1427100"/>
          </a:xfrm>
          <a:prstGeom prst="rect">
            <a:avLst/>
          </a:prstGeom>
          <a:solidFill>
            <a:srgbClr val="B7B7B7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Animal</a:t>
            </a:r>
            <a:r>
              <a:rPr lang="en"/>
              <a:t> Instance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self.name = “Jack”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self.age = 12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self.is_alive = “True”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self.is_Animal = False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3"/>
          <p:cNvSpPr txBox="1"/>
          <p:nvPr/>
        </p:nvSpPr>
        <p:spPr>
          <a:xfrm>
            <a:off x="4160700" y="1065975"/>
            <a:ext cx="4983300" cy="5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&gt;&gt;&gt; fido = Animal(“Fido”, 3)</a:t>
            </a:r>
            <a:endParaRPr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&gt;&gt;&gt; jack = Animal(“Jack”, 12)</a:t>
            </a:r>
            <a:endParaRPr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&gt;&gt;&gt; jack.is_Animal = False </a:t>
            </a:r>
            <a:endParaRPr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CCCCC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CCCCC"/>
              </a:solidFill>
            </a:endParaRPr>
          </a:p>
        </p:txBody>
      </p:sp>
      <p:sp>
        <p:nvSpPr>
          <p:cNvPr id="140" name="Google Shape;140;p23"/>
          <p:cNvSpPr txBox="1"/>
          <p:nvPr/>
        </p:nvSpPr>
        <p:spPr>
          <a:xfrm>
            <a:off x="4127500" y="1552200"/>
            <a:ext cx="4983300" cy="169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EFEFEF"/>
                </a:solidFill>
              </a:rPr>
              <a:t>	Instance jack gets additional attribute called </a:t>
            </a:r>
            <a:r>
              <a:rPr lang="en" i="1">
                <a:solidFill>
                  <a:srgbClr val="EFEFEF"/>
                </a:solidFill>
              </a:rPr>
              <a:t>is_Animal</a:t>
            </a:r>
            <a:endParaRPr i="1"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EFEFEF"/>
                </a:solidFill>
              </a:rPr>
              <a:t>	Overrides/Hides</a:t>
            </a:r>
            <a:r>
              <a:rPr lang="en" i="1">
                <a:solidFill>
                  <a:srgbClr val="EFEFEF"/>
                </a:solidFill>
              </a:rPr>
              <a:t> is_Animal</a:t>
            </a:r>
            <a:r>
              <a:rPr lang="en">
                <a:solidFill>
                  <a:srgbClr val="EFEFEF"/>
                </a:solidFill>
              </a:rPr>
              <a:t> attribute of Animal class </a:t>
            </a:r>
            <a:endParaRPr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EFEFEF"/>
                </a:solidFill>
              </a:rPr>
              <a:t>&gt;&gt;&gt; jack.is_Animal</a:t>
            </a:r>
            <a:endParaRPr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EFEFEF"/>
                </a:solidFill>
              </a:rPr>
              <a:t>False</a:t>
            </a:r>
            <a:endParaRPr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EFEFEF"/>
                </a:solidFill>
              </a:rPr>
              <a:t>&gt;&gt;&gt; fido.is_Animal</a:t>
            </a:r>
            <a:endParaRPr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True</a:t>
            </a:r>
            <a:endParaRPr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/>
        </p:nvSpPr>
        <p:spPr>
          <a:xfrm>
            <a:off x="300950" y="218650"/>
            <a:ext cx="3710700" cy="2304000"/>
          </a:xfrm>
          <a:prstGeom prst="rect">
            <a:avLst/>
          </a:prstGeom>
          <a:solidFill>
            <a:srgbClr val="B7B7B7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</a:t>
            </a:r>
            <a:r>
              <a:rPr lang="en" b="1"/>
              <a:t>Animal: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	</a:t>
            </a:r>
            <a:r>
              <a:rPr lang="en"/>
              <a:t>is_Animal = True</a:t>
            </a:r>
            <a:endParaRPr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 __init__(self, name, age):</a:t>
            </a:r>
            <a:endParaRPr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self.name = name</a:t>
            </a:r>
            <a:endParaRPr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self.age = age</a:t>
            </a:r>
            <a:endParaRPr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self.is_alive = True</a:t>
            </a:r>
            <a:endParaRPr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 talk(self):</a:t>
            </a:r>
            <a:endParaRPr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print(“I am “ + self.name)</a:t>
            </a:r>
            <a:endParaRPr/>
          </a:p>
        </p:txBody>
      </p:sp>
      <p:sp>
        <p:nvSpPr>
          <p:cNvPr id="146" name="Google Shape;146;p24"/>
          <p:cNvSpPr txBox="1"/>
          <p:nvPr/>
        </p:nvSpPr>
        <p:spPr>
          <a:xfrm>
            <a:off x="5846425" y="218650"/>
            <a:ext cx="2723100" cy="824100"/>
          </a:xfrm>
          <a:prstGeom prst="rect">
            <a:avLst/>
          </a:prstGeom>
          <a:solidFill>
            <a:srgbClr val="B7B7B7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</a:t>
            </a:r>
            <a:r>
              <a:rPr lang="en" b="1"/>
              <a:t>Dog(Animal):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def talk(self):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print(“Woof”)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7" name="Google Shape;147;p24"/>
          <p:cNvCxnSpPr>
            <a:stCxn id="145" idx="3"/>
            <a:endCxn id="146" idx="1"/>
          </p:cNvCxnSpPr>
          <p:nvPr/>
        </p:nvCxnSpPr>
        <p:spPr>
          <a:xfrm rot="10800000" flipH="1">
            <a:off x="4011650" y="630850"/>
            <a:ext cx="1834800" cy="7398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148" name="Google Shape;148;p24"/>
          <p:cNvSpPr txBox="1"/>
          <p:nvPr/>
        </p:nvSpPr>
        <p:spPr>
          <a:xfrm>
            <a:off x="7207975" y="2202000"/>
            <a:ext cx="2838600" cy="36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paul = Dog(“Paul”, 2)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CCCCC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	</a:t>
            </a:r>
            <a:endParaRPr>
              <a:solidFill>
                <a:srgbClr val="CCCCCC"/>
              </a:solidFill>
            </a:endParaRPr>
          </a:p>
        </p:txBody>
      </p:sp>
      <p:sp>
        <p:nvSpPr>
          <p:cNvPr id="149" name="Google Shape;149;p24"/>
          <p:cNvSpPr txBox="1"/>
          <p:nvPr/>
        </p:nvSpPr>
        <p:spPr>
          <a:xfrm>
            <a:off x="6296725" y="3619575"/>
            <a:ext cx="1822500" cy="1263000"/>
          </a:xfrm>
          <a:prstGeom prst="rect">
            <a:avLst/>
          </a:prstGeom>
          <a:solidFill>
            <a:srgbClr val="B7B7B7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Dog </a:t>
            </a:r>
            <a:r>
              <a:rPr lang="en"/>
              <a:t>Instance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self.name = “Paul”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self.age = 2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self.is_alive = “True”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0" name="Google Shape;150;p24"/>
          <p:cNvCxnSpPr>
            <a:stCxn id="146" idx="2"/>
            <a:endCxn id="149" idx="0"/>
          </p:cNvCxnSpPr>
          <p:nvPr/>
        </p:nvCxnSpPr>
        <p:spPr>
          <a:xfrm>
            <a:off x="7207975" y="1042750"/>
            <a:ext cx="0" cy="25767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1" name="Google Shape;151;p24"/>
          <p:cNvSpPr txBox="1"/>
          <p:nvPr/>
        </p:nvSpPr>
        <p:spPr>
          <a:xfrm>
            <a:off x="2156300" y="2924750"/>
            <a:ext cx="2838600" cy="36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fido = Animal(“Fido”, 3)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CCCCC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	</a:t>
            </a:r>
            <a:endParaRPr>
              <a:solidFill>
                <a:srgbClr val="CCCCCC"/>
              </a:solidFill>
            </a:endParaRPr>
          </a:p>
        </p:txBody>
      </p:sp>
      <p:sp>
        <p:nvSpPr>
          <p:cNvPr id="152" name="Google Shape;152;p24"/>
          <p:cNvSpPr txBox="1"/>
          <p:nvPr/>
        </p:nvSpPr>
        <p:spPr>
          <a:xfrm>
            <a:off x="1245050" y="3680825"/>
            <a:ext cx="1822500" cy="1263000"/>
          </a:xfrm>
          <a:prstGeom prst="rect">
            <a:avLst/>
          </a:prstGeom>
          <a:solidFill>
            <a:srgbClr val="B7B7B7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Animal </a:t>
            </a:r>
            <a:r>
              <a:rPr lang="en"/>
              <a:t>Instance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self.name = “Fido”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self.age = 3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self.is_alive = “True”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3" name="Google Shape;153;p24"/>
          <p:cNvCxnSpPr>
            <a:stCxn id="145" idx="2"/>
            <a:endCxn id="152" idx="0"/>
          </p:cNvCxnSpPr>
          <p:nvPr/>
        </p:nvCxnSpPr>
        <p:spPr>
          <a:xfrm>
            <a:off x="2156300" y="2522650"/>
            <a:ext cx="0" cy="11583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4" name="Google Shape;154;p24"/>
          <p:cNvSpPr txBox="1"/>
          <p:nvPr/>
        </p:nvSpPr>
        <p:spPr>
          <a:xfrm>
            <a:off x="4099750" y="4247200"/>
            <a:ext cx="2838600" cy="36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fido.talk()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paul.talk()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CCCCC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	</a:t>
            </a:r>
            <a:endParaRPr>
              <a:solidFill>
                <a:srgbClr val="CCCC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OOP </a:t>
            </a:r>
            <a:endParaRPr/>
          </a:p>
        </p:txBody>
      </p:sp>
      <p:sp>
        <p:nvSpPr>
          <p:cNvPr id="160" name="Google Shape;160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</a:t>
            </a:r>
            <a:endParaRPr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61" name="Google Shape;161;p25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832300" cy="35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Magic Methods: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	Built-in functions beginning and ending with two underscores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	Define the behaviours and interactions of objects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__init__ 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	invoked automatically when an object is created (constructor)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__repr__ </a:t>
            </a:r>
            <a:endParaRPr sz="1400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invoked to display an object as a Python expression 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__str__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	invoked to display a string representation of an object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__add__, __bool__, __float__, etc. 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OOP Details </a:t>
            </a:r>
            <a:endParaRPr/>
          </a:p>
        </p:txBody>
      </p:sp>
      <p:sp>
        <p:nvSpPr>
          <p:cNvPr id="167" name="Google Shape;167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</a:t>
            </a:r>
            <a:endParaRPr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68" name="Google Shape;168;p26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832300" cy="35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repr vs. str</a:t>
            </a:r>
            <a:endParaRPr sz="14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str: human readable string representation 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	repr: unambiguous representation of object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		repr(fido) </a:t>
            </a:r>
            <a:endParaRPr sz="1400">
              <a:solidFill>
                <a:schemeClr val="dk1"/>
              </a:solidFill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&lt;__main__.Animal object at 0x7f89d8ea7710&gt;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class </a:t>
            </a:r>
            <a:r>
              <a:rPr lang="en" sz="1400" b="1">
                <a:solidFill>
                  <a:srgbClr val="FFFFFF"/>
                </a:solidFill>
              </a:rPr>
              <a:t>Animal:</a:t>
            </a:r>
            <a:endParaRPr sz="1400" b="1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FFFFFF"/>
                </a:solidFill>
              </a:rPr>
              <a:t>	</a:t>
            </a:r>
            <a:r>
              <a:rPr lang="en" sz="1400">
                <a:solidFill>
                  <a:srgbClr val="FFFFFF"/>
                </a:solidFill>
              </a:rPr>
              <a:t>def __str__(self):</a:t>
            </a:r>
            <a:endParaRPr sz="14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		return “I am “ + self.name + “ and I am ” + str(self.age) + “ years old.”</a:t>
            </a:r>
            <a:endParaRPr sz="14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&gt;&gt;&gt;str(fido)</a:t>
            </a:r>
            <a:endParaRPr sz="14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I am Fido and I am 3 years old.</a:t>
            </a:r>
            <a:endParaRPr sz="14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print()</a:t>
            </a:r>
            <a:endParaRPr sz="1400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If __str__ defined</a:t>
            </a:r>
            <a:endParaRPr sz="1400">
              <a:solidFill>
                <a:schemeClr val="dk1"/>
              </a:solidFill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Use __str__ output</a:t>
            </a:r>
            <a:endParaRPr sz="14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else use __repr__</a:t>
            </a:r>
            <a:endParaRPr sz="14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OOP Practice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>
            <a:spLocks noGrp="1"/>
          </p:cNvSpPr>
          <p:nvPr>
            <p:ph type="body" idx="2"/>
          </p:nvPr>
        </p:nvSpPr>
        <p:spPr>
          <a:xfrm>
            <a:off x="4939500" y="928400"/>
            <a:ext cx="3837000" cy="349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links.cs61a.org/jasonz-attendance</a:t>
            </a:r>
            <a:endParaRPr/>
          </a:p>
        </p:txBody>
      </p:sp>
      <p:sp>
        <p:nvSpPr>
          <p:cNvPr id="179" name="Google Shape;179;p28"/>
          <p:cNvSpPr txBox="1">
            <a:spLocks noGrp="1"/>
          </p:cNvSpPr>
          <p:nvPr>
            <p:ph type="title"/>
          </p:nvPr>
        </p:nvSpPr>
        <p:spPr>
          <a:xfrm>
            <a:off x="143225" y="2186700"/>
            <a:ext cx="4544700" cy="77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Attendance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Announcements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Today: Lab6, HW5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Monday: Ants Phase 1 &amp; 2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Wednesday: Ants +1 EC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Thursday: Ants Full Project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i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body" idx="2"/>
          </p:nvPr>
        </p:nvSpPr>
        <p:spPr>
          <a:xfrm>
            <a:off x="4939500" y="928400"/>
            <a:ext cx="3837000" cy="349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links.cs61a.org/jasonz-feedback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150900" y="2485200"/>
            <a:ext cx="4544700" cy="77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Anonymous Feedback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62900" y="332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Computers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</a:t>
            </a:r>
            <a:endParaRPr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137225" y="605950"/>
            <a:ext cx="8907600" cy="444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 sz="1400">
                <a:solidFill>
                  <a:schemeClr val="dk1"/>
                </a:solidFill>
              </a:rPr>
              <a:t>Wire + battery + switch: either wire has current through it, or not </a:t>
            </a:r>
            <a:endParaRPr sz="140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 sz="1400">
                <a:solidFill>
                  <a:schemeClr val="dk1"/>
                </a:solidFill>
              </a:rPr>
              <a:t>Represent “power on” as 1, represent “power off” as 0 (a bit)</a:t>
            </a:r>
            <a:endParaRPr sz="140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Use only power on vs. power off, easier to differentiate between 0.5V and 1V</a:t>
            </a:r>
            <a:r>
              <a:rPr lang="en" sz="1400">
                <a:solidFill>
                  <a:schemeClr val="dk1"/>
                </a:solidFill>
              </a:rPr>
              <a:t> </a:t>
            </a:r>
            <a:endParaRPr sz="140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Can use 1’s and 0’s to represent all numbers (base 2/binary)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Can use 1 for True, 0 for False</a:t>
            </a:r>
            <a:endParaRPr>
              <a:solidFill>
                <a:schemeClr val="dk1"/>
              </a:solidFill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Python implements booleans using integers underneath the hood</a:t>
            </a:r>
            <a:endParaRPr>
              <a:solidFill>
                <a:schemeClr val="dk1"/>
              </a:solidFill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Boolean type/class “inherits” from integer type/class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 sz="1400">
                <a:solidFill>
                  <a:schemeClr val="dk1"/>
                </a:solidFill>
              </a:rPr>
              <a:t>Build special circuits (logic gates) out of wires</a:t>
            </a:r>
            <a:endParaRPr sz="140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Functions with wires</a:t>
            </a:r>
            <a:endParaRPr>
              <a:solidFill>
                <a:schemeClr val="dk1"/>
              </a:solidFill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input -&gt; logic gate -&gt; output 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Example: AND gate</a:t>
            </a:r>
            <a:endParaRPr>
              <a:solidFill>
                <a:schemeClr val="dk1"/>
              </a:solidFill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Input: two wires</a:t>
            </a:r>
            <a:endParaRPr>
              <a:solidFill>
                <a:schemeClr val="dk1"/>
              </a:solidFill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Output: one wire</a:t>
            </a:r>
            <a:endParaRPr>
              <a:solidFill>
                <a:schemeClr val="dk1"/>
              </a:solidFill>
            </a:endParaRPr>
          </a:p>
          <a:p>
            <a:pPr marL="1828800" lvl="3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Output wire power on if both input wires have power</a:t>
            </a:r>
            <a:endParaRPr>
              <a:solidFill>
                <a:schemeClr val="dk1"/>
              </a:solidFill>
            </a:endParaRPr>
          </a:p>
          <a:p>
            <a:pPr marL="1828800" lvl="3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Else output wire power off 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AND, OR, NOT, NAND, NOR, XOR, etc. 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</a:t>
            </a:r>
            <a:endParaRPr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137225" y="605950"/>
            <a:ext cx="8907600" cy="444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 sz="1400">
                <a:solidFill>
                  <a:schemeClr val="dk1"/>
                </a:solidFill>
              </a:rPr>
              <a:t>Build bigger circuits out of these smaller pieces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Arithmetic Logic Unit (ALU): Math/Logic Calculator 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Memory: big circuit that stores 1’s and 0’s</a:t>
            </a:r>
            <a:endParaRPr>
              <a:solidFill>
                <a:schemeClr val="dk1"/>
              </a:solidFill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Can store a lot of data, but slow to access/retrieve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Registers: memory</a:t>
            </a:r>
            <a:endParaRPr>
              <a:solidFill>
                <a:schemeClr val="dk1"/>
              </a:solidFill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Cannot store much data, but extremely fast to access/retrieve</a:t>
            </a:r>
            <a:endParaRPr sz="140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 sz="1400">
                <a:solidFill>
                  <a:schemeClr val="dk1"/>
                </a:solidFill>
              </a:rPr>
              <a:t>Realization: use 1’s and 0’s to encode simple commands</a:t>
            </a:r>
            <a:endParaRPr sz="140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Example commands:</a:t>
            </a:r>
            <a:endParaRPr>
              <a:solidFill>
                <a:schemeClr val="dk1"/>
              </a:solidFill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get the value at from memory at address 502, put that value into register 1</a:t>
            </a:r>
            <a:endParaRPr>
              <a:solidFill>
                <a:schemeClr val="dk1"/>
              </a:solidFill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Multiply the value in register 2 by 5 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Special programming language: </a:t>
            </a:r>
            <a:r>
              <a:rPr lang="en" i="1">
                <a:solidFill>
                  <a:schemeClr val="dk1"/>
                </a:solidFill>
              </a:rPr>
              <a:t>Instruction Set Architecture </a:t>
            </a:r>
            <a:endParaRPr i="1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If I use 32 1/0’s to encode 1 command: 32-bit p</a:t>
            </a:r>
            <a:r>
              <a:rPr lang="en" sz="1400">
                <a:solidFill>
                  <a:schemeClr val="dk1"/>
                </a:solidFill>
              </a:rPr>
              <a:t>rocessor </a:t>
            </a:r>
            <a:endParaRPr sz="140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If I use 64 1/0’s to encode 1 command: 64-bit processor</a:t>
            </a:r>
            <a:endParaRPr sz="140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 sz="1400">
                <a:solidFill>
                  <a:schemeClr val="dk1"/>
                </a:solidFill>
              </a:rPr>
              <a:t>Synchronize all the parts with a </a:t>
            </a:r>
            <a:r>
              <a:rPr lang="en" sz="1400" i="1">
                <a:solidFill>
                  <a:schemeClr val="dk1"/>
                </a:solidFill>
              </a:rPr>
              <a:t>clock</a:t>
            </a:r>
            <a:r>
              <a:rPr lang="en" sz="1400">
                <a:solidFill>
                  <a:schemeClr val="dk1"/>
                </a:solidFill>
              </a:rPr>
              <a:t>: a circuit with an output wire that powers on and off regularly </a:t>
            </a:r>
            <a:endParaRPr sz="140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Average clock in laptop: ~2, ~3 GHz</a:t>
            </a:r>
            <a:endParaRPr>
              <a:solidFill>
                <a:schemeClr val="dk1"/>
              </a:solidFill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2 to 3 billion times a second 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 sz="1400">
                <a:solidFill>
                  <a:schemeClr val="dk1"/>
                </a:solidFill>
              </a:rPr>
              <a:t>Put it all together: built a CPU/processor: takes an instruction/command, executes it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362900" y="332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Computers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</a:t>
            </a:r>
            <a:endParaRPr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>
            <a:off x="137225" y="605950"/>
            <a:ext cx="9305400" cy="444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 sz="1400">
                <a:solidFill>
                  <a:schemeClr val="dk1"/>
                </a:solidFill>
              </a:rPr>
              <a:t>Give processor a long list of commands to run -&gt; computer program</a:t>
            </a:r>
            <a:endParaRPr sz="140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 sz="1400">
                <a:solidFill>
                  <a:schemeClr val="dk1"/>
                </a:solidFill>
              </a:rPr>
              <a:t>Processor + ethernet/wifi + power source + hard drive + monitor + mouse -&gt; Computer </a:t>
            </a:r>
            <a:endParaRPr sz="140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 sz="1400">
                <a:solidFill>
                  <a:schemeClr val="dk1"/>
                </a:solidFill>
              </a:rPr>
              <a:t>Operating system</a:t>
            </a:r>
            <a:endParaRPr sz="140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a special computer program that runs the moment a computer turns on, to when it shuts down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 sz="1400">
                <a:solidFill>
                  <a:schemeClr val="dk1"/>
                </a:solidFill>
              </a:rPr>
              <a:t>Coordinates everything on your computer, has full permission</a:t>
            </a:r>
            <a:endParaRPr sz="140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 sz="1400">
                <a:solidFill>
                  <a:schemeClr val="dk1"/>
                </a:solidFill>
              </a:rPr>
              <a:t>Writing/running a new python program (for CS61A Homework)</a:t>
            </a:r>
            <a:endParaRPr sz="140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Python program is passed as input to another special program	</a:t>
            </a:r>
            <a:endParaRPr>
              <a:solidFill>
                <a:schemeClr val="dk1"/>
              </a:solidFill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Python Interpreter (written in C)</a:t>
            </a:r>
            <a:endParaRPr>
              <a:solidFill>
                <a:schemeClr val="dk1"/>
              </a:solidFill>
            </a:endParaRPr>
          </a:p>
          <a:p>
            <a:pPr marL="1828800" lvl="3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Project 4: Write a Scheme Interpreter in Python</a:t>
            </a:r>
            <a:endParaRPr>
              <a:solidFill>
                <a:schemeClr val="dk1"/>
              </a:solidFill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Outputs the instructions/commands that the processor can understand (bytecode)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Operating system: </a:t>
            </a:r>
            <a:endParaRPr>
              <a:solidFill>
                <a:schemeClr val="dk1"/>
              </a:solidFill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Sets aside a chunk of memory</a:t>
            </a:r>
            <a:endParaRPr>
              <a:solidFill>
                <a:schemeClr val="dk1"/>
              </a:solidFill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Processor, start running this list of commands, use this chunk of memory as your workspace</a:t>
            </a:r>
            <a:endParaRPr>
              <a:solidFill>
                <a:schemeClr val="dk1"/>
              </a:solidFill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Output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400">
                <a:solidFill>
                  <a:schemeClr val="dk1"/>
                </a:solidFill>
              </a:rPr>
              <a:t>Hyper-threading</a:t>
            </a:r>
            <a:endParaRPr sz="140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400">
                <a:solidFill>
                  <a:schemeClr val="dk1"/>
                </a:solidFill>
              </a:rPr>
              <a:t>Multi-processor</a:t>
            </a:r>
            <a:endParaRPr sz="140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</p:txBody>
      </p:sp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362900" y="332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Computers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OOP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OOP</a:t>
            </a:r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</a:t>
            </a:r>
            <a:endParaRPr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00" name="Google Shape;100;p20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832300" cy="35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Object Oriented Programming</a:t>
            </a:r>
            <a:endParaRPr sz="1400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Build programs out of objects that interact with each other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	Other paradigms: declarative (SQL), functional, etc. 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Class</a:t>
            </a:r>
            <a:endParaRPr sz="1400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template for creating an object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Instance</a:t>
            </a:r>
            <a:endParaRPr sz="1400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an object created from a class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Instance Attribute</a:t>
            </a:r>
            <a:endParaRPr sz="1400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a property of an instance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Class Attribute</a:t>
            </a:r>
            <a:endParaRPr sz="1400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a property of a class (i.e. all instances of that class) 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/>
        </p:nvSpPr>
        <p:spPr>
          <a:xfrm>
            <a:off x="294225" y="285675"/>
            <a:ext cx="3006900" cy="2523900"/>
          </a:xfrm>
          <a:prstGeom prst="rect">
            <a:avLst/>
          </a:prstGeom>
          <a:solidFill>
            <a:srgbClr val="B7B7B7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</a:t>
            </a:r>
            <a:r>
              <a:rPr lang="en" b="1"/>
              <a:t>Animal: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	</a:t>
            </a:r>
            <a:endParaRPr b="1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is_Animal = True</a:t>
            </a:r>
            <a:endParaRPr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 __init__(self, name, age):</a:t>
            </a:r>
            <a:endParaRPr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self.name = name</a:t>
            </a:r>
            <a:endParaRPr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self.age = age</a:t>
            </a:r>
            <a:endParaRPr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self.is_alive = True</a:t>
            </a:r>
            <a:endParaRPr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 bark(self):</a:t>
            </a:r>
            <a:endParaRPr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print(“bark”)</a:t>
            </a:r>
            <a:endParaRPr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21"/>
          <p:cNvSpPr txBox="1"/>
          <p:nvPr/>
        </p:nvSpPr>
        <p:spPr>
          <a:xfrm>
            <a:off x="3656575" y="383850"/>
            <a:ext cx="4983300" cy="24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&gt;&gt;&gt; fido = Animal(“Fido”, 3)</a:t>
            </a:r>
            <a:endParaRPr>
              <a:solidFill>
                <a:srgbClr val="EFEFEF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__init__ is called, creating a new instance of Animal</a:t>
            </a:r>
            <a:endParaRPr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CCCCC"/>
              </a:solidFill>
            </a:endParaRPr>
          </a:p>
        </p:txBody>
      </p:sp>
      <p:cxnSp>
        <p:nvCxnSpPr>
          <p:cNvPr id="107" name="Google Shape;107;p21"/>
          <p:cNvCxnSpPr>
            <a:stCxn id="105" idx="2"/>
            <a:endCxn id="108" idx="0"/>
          </p:cNvCxnSpPr>
          <p:nvPr/>
        </p:nvCxnSpPr>
        <p:spPr>
          <a:xfrm>
            <a:off x="1797675" y="2809575"/>
            <a:ext cx="0" cy="8712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9" name="Google Shape;109;p21"/>
          <p:cNvSpPr txBox="1"/>
          <p:nvPr/>
        </p:nvSpPr>
        <p:spPr>
          <a:xfrm>
            <a:off x="3668900" y="3009750"/>
            <a:ext cx="5340900" cy="17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EFEFEF"/>
                </a:solidFill>
              </a:rPr>
              <a:t>&gt;&gt;&gt; fido.bark()</a:t>
            </a:r>
            <a:endParaRPr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EFEFEF"/>
                </a:solidFill>
              </a:rPr>
              <a:t>	We see fido is an instance of class Animal</a:t>
            </a:r>
            <a:endParaRPr>
              <a:solidFill>
                <a:srgbClr val="EFEFEF"/>
              </a:solidFill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“Bound Method”: function call bound to instance fido	</a:t>
            </a:r>
            <a:endParaRPr>
              <a:solidFill>
                <a:srgbClr val="EFEFEF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EFEFEF"/>
                </a:solidFill>
              </a:rPr>
              <a:t>Automatically convert above function to:</a:t>
            </a:r>
            <a:endParaRPr>
              <a:solidFill>
                <a:srgbClr val="EFEFEF"/>
              </a:solidFill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EFEFEF"/>
                </a:solidFill>
              </a:rPr>
              <a:t>Animal.bark(fido)</a:t>
            </a:r>
            <a:endParaRPr>
              <a:solidFill>
                <a:srgbClr val="EFEFEF"/>
              </a:solidFill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EFEFEF"/>
                </a:solidFill>
              </a:rPr>
              <a:t>self bound to fido </a:t>
            </a:r>
            <a:endParaRPr>
              <a:solidFill>
                <a:srgbClr val="EFEFEF"/>
              </a:solidFill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EFEFEF"/>
                </a:solidFill>
              </a:rPr>
              <a:t>Body of bark is run </a:t>
            </a:r>
            <a:endParaRPr>
              <a:solidFill>
                <a:srgbClr val="EFEFEF"/>
              </a:solidFill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EFEFEF"/>
                </a:solidFill>
              </a:rPr>
              <a:t>	prints “bark” </a:t>
            </a:r>
            <a:endParaRPr/>
          </a:p>
        </p:txBody>
      </p:sp>
      <p:sp>
        <p:nvSpPr>
          <p:cNvPr id="110" name="Google Shape;110;p21"/>
          <p:cNvSpPr txBox="1"/>
          <p:nvPr/>
        </p:nvSpPr>
        <p:spPr>
          <a:xfrm>
            <a:off x="3667850" y="849525"/>
            <a:ext cx="4983300" cy="20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New instance is bound to first argument of __init__ </a:t>
            </a:r>
            <a:endParaRPr>
              <a:solidFill>
                <a:srgbClr val="EFEFEF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	New instance is now called </a:t>
            </a:r>
            <a:r>
              <a:rPr lang="en" i="1">
                <a:solidFill>
                  <a:srgbClr val="EFEFEF"/>
                </a:solidFill>
              </a:rPr>
              <a:t>self</a:t>
            </a:r>
            <a:endParaRPr i="1">
              <a:solidFill>
                <a:srgbClr val="EFEFEF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“Fido” bound to name</a:t>
            </a:r>
            <a:endParaRPr>
              <a:solidFill>
                <a:srgbClr val="EFEFEF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3 bound to age</a:t>
            </a:r>
            <a:endParaRPr>
              <a:solidFill>
                <a:srgbClr val="EFEFEF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Body of __init__ is run</a:t>
            </a:r>
            <a:endParaRPr>
              <a:solidFill>
                <a:srgbClr val="EFEFEF"/>
              </a:solidFill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self.name = name</a:t>
            </a:r>
            <a:endParaRPr>
              <a:solidFill>
                <a:srgbClr val="EFEFEF"/>
              </a:solidFill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self.age = age</a:t>
            </a:r>
            <a:endParaRPr>
              <a:solidFill>
                <a:srgbClr val="EFEFEF"/>
              </a:solidFill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self.is_alive = True</a:t>
            </a:r>
            <a:endParaRPr>
              <a:solidFill>
                <a:srgbClr val="EFEFEF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New instance, </a:t>
            </a:r>
            <a:r>
              <a:rPr lang="en" i="1">
                <a:solidFill>
                  <a:srgbClr val="EFEFEF"/>
                </a:solidFill>
              </a:rPr>
              <a:t>self</a:t>
            </a:r>
            <a:r>
              <a:rPr lang="en">
                <a:solidFill>
                  <a:srgbClr val="EFEFEF"/>
                </a:solidFill>
              </a:rPr>
              <a:t>, is returned (implicitly)</a:t>
            </a:r>
            <a:endParaRPr>
              <a:solidFill>
                <a:srgbClr val="EFEFEF"/>
              </a:solidFill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CCCCC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CCCCC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CCCCC"/>
              </a:solidFill>
            </a:endParaRPr>
          </a:p>
        </p:txBody>
      </p:sp>
      <p:sp>
        <p:nvSpPr>
          <p:cNvPr id="111" name="Google Shape;111;p21"/>
          <p:cNvSpPr txBox="1"/>
          <p:nvPr/>
        </p:nvSpPr>
        <p:spPr>
          <a:xfrm>
            <a:off x="886425" y="3680825"/>
            <a:ext cx="1822500" cy="1263000"/>
          </a:xfrm>
          <a:prstGeom prst="rect">
            <a:avLst/>
          </a:prstGeom>
          <a:solidFill>
            <a:srgbClr val="B7B7B7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Animal</a:t>
            </a:r>
            <a:r>
              <a:rPr lang="en"/>
              <a:t> Instance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1"/>
          <p:cNvSpPr txBox="1"/>
          <p:nvPr/>
        </p:nvSpPr>
        <p:spPr>
          <a:xfrm>
            <a:off x="886425" y="3680825"/>
            <a:ext cx="1822500" cy="1263000"/>
          </a:xfrm>
          <a:prstGeom prst="rect">
            <a:avLst/>
          </a:prstGeom>
          <a:solidFill>
            <a:srgbClr val="B7B7B7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Animal</a:t>
            </a:r>
            <a:r>
              <a:rPr lang="en"/>
              <a:t> Instance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self.name = “Fido”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self.age = 3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self.is_alive = “True”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816</Words>
  <Application>Microsoft Macintosh PowerPoint</Application>
  <PresentationFormat>Presentación en pantalla (16:9)</PresentationFormat>
  <Paragraphs>251</Paragraphs>
  <Slides>17</Slides>
  <Notes>17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19" baseType="lpstr">
      <vt:lpstr>Arial</vt:lpstr>
      <vt:lpstr>Simple Dark</vt:lpstr>
      <vt:lpstr>Discussion 6 OOP</vt:lpstr>
      <vt:lpstr>Announcements</vt:lpstr>
      <vt:lpstr>Anonymous Feedback</vt:lpstr>
      <vt:lpstr>Computers</vt:lpstr>
      <vt:lpstr>Computers</vt:lpstr>
      <vt:lpstr>Computers</vt:lpstr>
      <vt:lpstr>OOP</vt:lpstr>
      <vt:lpstr>OOP</vt:lpstr>
      <vt:lpstr>Presentación de PowerPoint</vt:lpstr>
      <vt:lpstr>Presentación de PowerPoint</vt:lpstr>
      <vt:lpstr>Presentación de PowerPoint</vt:lpstr>
      <vt:lpstr>Presentación de PowerPoint</vt:lpstr>
      <vt:lpstr>OOP </vt:lpstr>
      <vt:lpstr>OOP Details </vt:lpstr>
      <vt:lpstr>OOP Practice</vt:lpstr>
      <vt:lpstr>Attendance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6 OOP</dc:title>
  <cp:lastModifiedBy>Usuario de Microsoft Office</cp:lastModifiedBy>
  <cp:revision>1</cp:revision>
  <dcterms:modified xsi:type="dcterms:W3CDTF">2019-03-17T09:55:22Z</dcterms:modified>
</cp:coreProperties>
</file>