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45A929-D8B7-4A8C-9F57-378C082E1F93}">
  <a:tblStyle styleId="{F645A929-D8B7-4A8C-9F57-378C082E1F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4b92c11d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4b92c11d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4b92c11d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4b92c11d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b92c11d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b92c11d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4b92c11d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4b92c11d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4b92c11d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4b92c11d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4b92c11d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4b92c11d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4b92c11d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4b92c11d7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4b92c11d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4b92c11d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4b92c11d7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4b92c11d7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4b92c11d7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4b92c11d7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6e318210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6e318210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4b92c11d7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4b92c11d7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0894a0e7e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0894a0e7e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4b92c11d7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4b92c11d7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4b92c11d7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4b92c11d7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4b92c11d7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4b92c11d7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4b92c11d7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4b92c11d7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4b92c11d7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4b92c11d7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4b92c11d7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4b92c11d7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4b92c11d7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4b92c11d7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4b92c11d7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4b92c11d7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06e31821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06e31821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4b92c11d7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4b92c11d7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4b92c11d7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4b92c11d7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4b92c11d7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4b92c11d7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06e31821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06e31821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4b92c11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4b92c11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4b92c11d7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4b92c11d7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4b92c11d7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4b92c11d7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4b92c11d7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4b92c11d7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4b92c11d7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4b92c11d7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4b92c11d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4b92c11d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Growth, Exam Prep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Zhou | Section 136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CS61A Spring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OOG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832300" cy="3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def foo(n):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for i in range(n):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print(i)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Runtime </a:t>
            </a:r>
            <a:r>
              <a:rPr lang="en" i="1">
                <a:solidFill>
                  <a:schemeClr val="dk1"/>
                </a:solidFill>
              </a:rPr>
              <a:t>is </a:t>
            </a:r>
            <a:r>
              <a:rPr lang="en">
                <a:solidFill>
                  <a:schemeClr val="dk1"/>
                </a:solidFill>
              </a:rPr>
              <a:t>dependent on input size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Bigger n, more iterations of for loop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For loop runs for </a:t>
            </a:r>
            <a:r>
              <a:rPr lang="en" i="1">
                <a:solidFill>
                  <a:schemeClr val="dk1"/>
                </a:solidFill>
              </a:rPr>
              <a:t>n </a:t>
            </a:r>
            <a:r>
              <a:rPr lang="en">
                <a:solidFill>
                  <a:schemeClr val="dk1"/>
                </a:solidFill>
              </a:rPr>
              <a:t>iterations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Inside each iteration, we do constant work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Linear time</a:t>
            </a:r>
            <a:endParaRPr i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foo(n) = 𝛳(n)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OOG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832300" cy="3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def foo(n):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i in range(n):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for j in range(n):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	print(j)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Runtime </a:t>
            </a:r>
            <a:r>
              <a:rPr lang="en" i="1">
                <a:solidFill>
                  <a:schemeClr val="dk1"/>
                </a:solidFill>
              </a:rPr>
              <a:t>is </a:t>
            </a:r>
            <a:r>
              <a:rPr lang="en">
                <a:solidFill>
                  <a:schemeClr val="dk1"/>
                </a:solidFill>
              </a:rPr>
              <a:t>dependent on input size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Bigger n, many more iterations of for loop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First for loop runs for </a:t>
            </a:r>
            <a:r>
              <a:rPr lang="en" i="1">
                <a:solidFill>
                  <a:schemeClr val="dk1"/>
                </a:solidFill>
              </a:rPr>
              <a:t>n </a:t>
            </a:r>
            <a:r>
              <a:rPr lang="en">
                <a:solidFill>
                  <a:schemeClr val="dk1"/>
                </a:solidFill>
              </a:rPr>
              <a:t>iterations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Inside each iteration, we have a for loop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Second for loop runs for n iterations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Quadratic time</a:t>
            </a:r>
            <a:endParaRPr i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foo(n) = 𝛳(n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OOG: Complexity Classes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938500"/>
            <a:ext cx="8832300" cy="3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𝛳(1)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Constant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𝛳(log(n))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Logarithmic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𝛳(nlog(n)): Linearithmic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𝛳(n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Quadratic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𝛳(n</a:t>
            </a:r>
            <a:r>
              <a:rPr lang="en" baseline="30000">
                <a:solidFill>
                  <a:schemeClr val="dk1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Polynomial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𝛳(b</a:t>
            </a:r>
            <a:r>
              <a:rPr lang="en" baseline="30000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Exponential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𝛳(n!)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Factorial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OOG</a:t>
            </a: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832300" cy="3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Runtime Properties: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Constant terms do not affect runtime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𝛳(5n) = 𝛳(n)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Base of logarithm does not affect runtime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𝛳(log</a:t>
            </a:r>
            <a:r>
              <a:rPr lang="en" baseline="-25000">
                <a:solidFill>
                  <a:schemeClr val="dk1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(n)) = 𝛳(log(n))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Fastest growing part dominates total runtime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𝛳(2n + 0.5n</a:t>
            </a:r>
            <a:r>
              <a:rPr lang="en" baseline="30000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) = 𝛳(n + n</a:t>
            </a:r>
            <a:r>
              <a:rPr lang="en" baseline="30000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) = 𝛳(n</a:t>
            </a:r>
            <a:r>
              <a:rPr lang="en" baseline="30000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OOG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11700" y="982200"/>
            <a:ext cx="8832300" cy="3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program r(n) runs in f(n) time.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r(n) = 𝛳(f(n))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True if there exists positive constants c, k, q such that for n &gt;= q: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			c*f(n) &lt;= r(n) &lt;= k*f(n)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foo(n) = 2n = 𝛳(n)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True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Exists positive constants 1, 3, 0 such that for n &gt;= 0, 1*n &lt;= 2n &lt;= 3*n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cxnSp>
        <p:nvCxnSpPr>
          <p:cNvPr id="146" name="Google Shape;146;p26"/>
          <p:cNvCxnSpPr/>
          <p:nvPr/>
        </p:nvCxnSpPr>
        <p:spPr>
          <a:xfrm rot="10800000">
            <a:off x="3543900" y="2614475"/>
            <a:ext cx="0" cy="1967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26"/>
          <p:cNvCxnSpPr/>
          <p:nvPr/>
        </p:nvCxnSpPr>
        <p:spPr>
          <a:xfrm>
            <a:off x="3543900" y="4581575"/>
            <a:ext cx="2610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26"/>
          <p:cNvCxnSpPr/>
          <p:nvPr/>
        </p:nvCxnSpPr>
        <p:spPr>
          <a:xfrm rot="10800000" flipH="1">
            <a:off x="3734950" y="2668075"/>
            <a:ext cx="2304000" cy="1901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26"/>
          <p:cNvCxnSpPr/>
          <p:nvPr/>
        </p:nvCxnSpPr>
        <p:spPr>
          <a:xfrm rot="10800000" flipH="1">
            <a:off x="3559200" y="3178925"/>
            <a:ext cx="2465700" cy="1379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26"/>
          <p:cNvCxnSpPr/>
          <p:nvPr/>
        </p:nvCxnSpPr>
        <p:spPr>
          <a:xfrm rot="10800000" flipH="1">
            <a:off x="3562275" y="3586525"/>
            <a:ext cx="2492100" cy="719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5969650" y="2924400"/>
            <a:ext cx="8832300" cy="3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r(n)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52" name="Google Shape;152;p26"/>
          <p:cNvCxnSpPr/>
          <p:nvPr/>
        </p:nvCxnSpPr>
        <p:spPr>
          <a:xfrm rot="10800000" flipH="1">
            <a:off x="9287700" y="4899825"/>
            <a:ext cx="2465700" cy="1379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5969650" y="2422525"/>
            <a:ext cx="8832300" cy="3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k*f(n)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5969650" y="3383700"/>
            <a:ext cx="8832300" cy="3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c*f(n)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6104400" y="4352375"/>
            <a:ext cx="8832300" cy="3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56" name="Google Shape;156;p26"/>
          <p:cNvCxnSpPr/>
          <p:nvPr/>
        </p:nvCxnSpPr>
        <p:spPr>
          <a:xfrm>
            <a:off x="4507400" y="2924400"/>
            <a:ext cx="0" cy="1626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4356725" y="4420550"/>
            <a:ext cx="8832300" cy="3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/>
        </p:nvSpPr>
        <p:spPr>
          <a:xfrm>
            <a:off x="2939150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moo(n):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result = 0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while n &gt; 1: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n = n // 2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result += 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result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4294967295"/>
          </p:nvPr>
        </p:nvSpPr>
        <p:spPr>
          <a:xfrm>
            <a:off x="3645800" y="3728475"/>
            <a:ext cx="8832300" cy="3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𝛳(log(n))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/>
        </p:nvSpPr>
        <p:spPr>
          <a:xfrm>
            <a:off x="1811550" y="1071750"/>
            <a:ext cx="5520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boo(n):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if n == 0: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boo(n - 1) + boo(n - 1)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4294967295"/>
          </p:nvPr>
        </p:nvSpPr>
        <p:spPr>
          <a:xfrm>
            <a:off x="3645800" y="3728475"/>
            <a:ext cx="8832300" cy="3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𝛳(2</a:t>
            </a:r>
            <a:r>
              <a:rPr lang="en" baseline="30000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body" idx="4294967295"/>
          </p:nvPr>
        </p:nvSpPr>
        <p:spPr>
          <a:xfrm>
            <a:off x="4230450" y="4001500"/>
            <a:ext cx="8832300" cy="3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𝛳(2</a:t>
            </a:r>
            <a:r>
              <a:rPr lang="en" baseline="30000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4185050" y="1137850"/>
            <a:ext cx="586800" cy="326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n</a:t>
            </a:r>
            <a:endParaRPr sz="16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176" name="Google Shape;176;p29"/>
          <p:cNvGrpSpPr/>
          <p:nvPr/>
        </p:nvGrpSpPr>
        <p:grpSpPr>
          <a:xfrm>
            <a:off x="3336975" y="1463950"/>
            <a:ext cx="1141475" cy="619725"/>
            <a:chOff x="3636775" y="4367225"/>
            <a:chExt cx="1141475" cy="619725"/>
          </a:xfrm>
        </p:grpSpPr>
        <p:sp>
          <p:nvSpPr>
            <p:cNvPr id="177" name="Google Shape;177;p29"/>
            <p:cNvSpPr txBox="1"/>
            <p:nvPr/>
          </p:nvSpPr>
          <p:spPr>
            <a:xfrm>
              <a:off x="3636775" y="4660850"/>
              <a:ext cx="586800" cy="3261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Droid Sans"/>
                  <a:ea typeface="Droid Sans"/>
                  <a:cs typeface="Droid Sans"/>
                  <a:sym typeface="Droid Sans"/>
                </a:rPr>
                <a:t>n - 1</a:t>
              </a:r>
              <a:endParaRPr sz="16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78" name="Google Shape;178;p29"/>
            <p:cNvCxnSpPr>
              <a:stCxn id="175" idx="2"/>
              <a:endCxn id="177" idx="0"/>
            </p:cNvCxnSpPr>
            <p:nvPr/>
          </p:nvCxnSpPr>
          <p:spPr>
            <a:xfrm flipH="1">
              <a:off x="3930150" y="4367225"/>
              <a:ext cx="848100" cy="2937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79" name="Google Shape;179;p29"/>
          <p:cNvGrpSpPr/>
          <p:nvPr/>
        </p:nvGrpSpPr>
        <p:grpSpPr>
          <a:xfrm>
            <a:off x="4478450" y="1463950"/>
            <a:ext cx="1265888" cy="619725"/>
            <a:chOff x="4778250" y="4367225"/>
            <a:chExt cx="1265888" cy="619725"/>
          </a:xfrm>
        </p:grpSpPr>
        <p:sp>
          <p:nvSpPr>
            <p:cNvPr id="180" name="Google Shape;180;p29"/>
            <p:cNvSpPr txBox="1"/>
            <p:nvPr/>
          </p:nvSpPr>
          <p:spPr>
            <a:xfrm>
              <a:off x="5457338" y="4660850"/>
              <a:ext cx="586800" cy="3261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Droid Sans"/>
                  <a:ea typeface="Droid Sans"/>
                  <a:cs typeface="Droid Sans"/>
                  <a:sym typeface="Droid Sans"/>
                </a:rPr>
                <a:t>n - 1</a:t>
              </a:r>
              <a:endParaRPr sz="16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81" name="Google Shape;181;p29"/>
            <p:cNvCxnSpPr>
              <a:stCxn id="175" idx="2"/>
              <a:endCxn id="180" idx="0"/>
            </p:cNvCxnSpPr>
            <p:nvPr/>
          </p:nvCxnSpPr>
          <p:spPr>
            <a:xfrm>
              <a:off x="4778250" y="4367225"/>
              <a:ext cx="972600" cy="2937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82" name="Google Shape;182;p29"/>
          <p:cNvSpPr txBox="1"/>
          <p:nvPr/>
        </p:nvSpPr>
        <p:spPr>
          <a:xfrm>
            <a:off x="4230450" y="3225675"/>
            <a:ext cx="586800" cy="326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...</a:t>
            </a:r>
            <a:endParaRPr sz="16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183" name="Google Shape;183;p29"/>
          <p:cNvGrpSpPr/>
          <p:nvPr/>
        </p:nvGrpSpPr>
        <p:grpSpPr>
          <a:xfrm>
            <a:off x="2855550" y="2083675"/>
            <a:ext cx="1504500" cy="1142600"/>
            <a:chOff x="3155350" y="4986950"/>
            <a:chExt cx="1504500" cy="1142600"/>
          </a:xfrm>
        </p:grpSpPr>
        <p:sp>
          <p:nvSpPr>
            <p:cNvPr id="184" name="Google Shape;184;p29"/>
            <p:cNvSpPr txBox="1"/>
            <p:nvPr/>
          </p:nvSpPr>
          <p:spPr>
            <a:xfrm>
              <a:off x="3158650" y="5443750"/>
              <a:ext cx="586800" cy="3261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Droid Sans"/>
                  <a:ea typeface="Droid Sans"/>
                  <a:cs typeface="Droid Sans"/>
                  <a:sym typeface="Droid Sans"/>
                </a:rPr>
                <a:t>n - 2</a:t>
              </a:r>
              <a:endParaRPr sz="16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5" name="Google Shape;185;p29"/>
            <p:cNvSpPr txBox="1"/>
            <p:nvPr/>
          </p:nvSpPr>
          <p:spPr>
            <a:xfrm>
              <a:off x="4071850" y="5443750"/>
              <a:ext cx="586800" cy="3261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Droid Sans"/>
                  <a:ea typeface="Droid Sans"/>
                  <a:cs typeface="Droid Sans"/>
                  <a:sym typeface="Droid Sans"/>
                </a:rPr>
                <a:t>n - 2</a:t>
              </a:r>
              <a:endParaRPr sz="16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86" name="Google Shape;186;p29"/>
            <p:cNvCxnSpPr>
              <a:stCxn id="177" idx="2"/>
              <a:endCxn id="184" idx="0"/>
            </p:cNvCxnSpPr>
            <p:nvPr/>
          </p:nvCxnSpPr>
          <p:spPr>
            <a:xfrm flipH="1">
              <a:off x="3451975" y="4986950"/>
              <a:ext cx="478200" cy="4569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7" name="Google Shape;187;p29"/>
            <p:cNvCxnSpPr>
              <a:stCxn id="177" idx="2"/>
              <a:endCxn id="185" idx="0"/>
            </p:cNvCxnSpPr>
            <p:nvPr/>
          </p:nvCxnSpPr>
          <p:spPr>
            <a:xfrm>
              <a:off x="3930175" y="4986950"/>
              <a:ext cx="435000" cy="4569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88" name="Google Shape;188;p29"/>
            <p:cNvGrpSpPr/>
            <p:nvPr/>
          </p:nvGrpSpPr>
          <p:grpSpPr>
            <a:xfrm>
              <a:off x="3155350" y="5769850"/>
              <a:ext cx="590100" cy="359700"/>
              <a:chOff x="736100" y="4714800"/>
              <a:chExt cx="590100" cy="359700"/>
            </a:xfrm>
          </p:grpSpPr>
          <p:cxnSp>
            <p:nvCxnSpPr>
              <p:cNvPr id="189" name="Google Shape;189;p29"/>
              <p:cNvCxnSpPr>
                <a:stCxn id="184" idx="2"/>
              </p:cNvCxnSpPr>
              <p:nvPr/>
            </p:nvCxnSpPr>
            <p:spPr>
              <a:xfrm flipH="1">
                <a:off x="736100" y="4714800"/>
                <a:ext cx="296700" cy="359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0" name="Google Shape;190;p29"/>
              <p:cNvCxnSpPr>
                <a:stCxn id="184" idx="2"/>
              </p:cNvCxnSpPr>
              <p:nvPr/>
            </p:nvCxnSpPr>
            <p:spPr>
              <a:xfrm>
                <a:off x="1032800" y="4714800"/>
                <a:ext cx="293400" cy="359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91" name="Google Shape;191;p29"/>
            <p:cNvGrpSpPr/>
            <p:nvPr/>
          </p:nvGrpSpPr>
          <p:grpSpPr>
            <a:xfrm>
              <a:off x="4069750" y="5769850"/>
              <a:ext cx="590100" cy="359700"/>
              <a:chOff x="736100" y="4714800"/>
              <a:chExt cx="590100" cy="359700"/>
            </a:xfrm>
          </p:grpSpPr>
          <p:cxnSp>
            <p:nvCxnSpPr>
              <p:cNvPr id="192" name="Google Shape;192;p29"/>
              <p:cNvCxnSpPr/>
              <p:nvPr/>
            </p:nvCxnSpPr>
            <p:spPr>
              <a:xfrm flipH="1">
                <a:off x="736100" y="4714800"/>
                <a:ext cx="296700" cy="359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3" name="Google Shape;193;p29"/>
              <p:cNvCxnSpPr/>
              <p:nvPr/>
            </p:nvCxnSpPr>
            <p:spPr>
              <a:xfrm>
                <a:off x="1032800" y="4714800"/>
                <a:ext cx="293400" cy="359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grpSp>
        <p:nvGrpSpPr>
          <p:cNvPr id="194" name="Google Shape;194;p29"/>
          <p:cNvGrpSpPr/>
          <p:nvPr/>
        </p:nvGrpSpPr>
        <p:grpSpPr>
          <a:xfrm>
            <a:off x="4684350" y="2083675"/>
            <a:ext cx="1500900" cy="1142600"/>
            <a:chOff x="4984150" y="4986950"/>
            <a:chExt cx="1500900" cy="1142600"/>
          </a:xfrm>
        </p:grpSpPr>
        <p:sp>
          <p:nvSpPr>
            <p:cNvPr id="195" name="Google Shape;195;p29"/>
            <p:cNvSpPr txBox="1"/>
            <p:nvPr/>
          </p:nvSpPr>
          <p:spPr>
            <a:xfrm>
              <a:off x="4985050" y="5443750"/>
              <a:ext cx="586800" cy="3261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Droid Sans"/>
                  <a:ea typeface="Droid Sans"/>
                  <a:cs typeface="Droid Sans"/>
                  <a:sym typeface="Droid Sans"/>
                </a:rPr>
                <a:t>n - 2</a:t>
              </a:r>
              <a:endParaRPr sz="16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6" name="Google Shape;196;p29"/>
            <p:cNvSpPr txBox="1"/>
            <p:nvPr/>
          </p:nvSpPr>
          <p:spPr>
            <a:xfrm>
              <a:off x="5898250" y="5443750"/>
              <a:ext cx="586800" cy="3261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Droid Sans"/>
                  <a:ea typeface="Droid Sans"/>
                  <a:cs typeface="Droid Sans"/>
                  <a:sym typeface="Droid Sans"/>
                </a:rPr>
                <a:t>n - 2</a:t>
              </a:r>
              <a:endParaRPr sz="16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97" name="Google Shape;197;p29"/>
            <p:cNvCxnSpPr>
              <a:stCxn id="180" idx="2"/>
              <a:endCxn id="195" idx="0"/>
            </p:cNvCxnSpPr>
            <p:nvPr/>
          </p:nvCxnSpPr>
          <p:spPr>
            <a:xfrm flipH="1">
              <a:off x="5278538" y="4986950"/>
              <a:ext cx="472200" cy="4569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8" name="Google Shape;198;p29"/>
            <p:cNvCxnSpPr>
              <a:stCxn id="180" idx="2"/>
              <a:endCxn id="196" idx="0"/>
            </p:cNvCxnSpPr>
            <p:nvPr/>
          </p:nvCxnSpPr>
          <p:spPr>
            <a:xfrm>
              <a:off x="5750738" y="4986950"/>
              <a:ext cx="441000" cy="4569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99" name="Google Shape;199;p29"/>
            <p:cNvGrpSpPr/>
            <p:nvPr/>
          </p:nvGrpSpPr>
          <p:grpSpPr>
            <a:xfrm>
              <a:off x="4984150" y="5769850"/>
              <a:ext cx="590100" cy="359700"/>
              <a:chOff x="736100" y="4714800"/>
              <a:chExt cx="590100" cy="359700"/>
            </a:xfrm>
          </p:grpSpPr>
          <p:cxnSp>
            <p:nvCxnSpPr>
              <p:cNvPr id="200" name="Google Shape;200;p29"/>
              <p:cNvCxnSpPr/>
              <p:nvPr/>
            </p:nvCxnSpPr>
            <p:spPr>
              <a:xfrm flipH="1">
                <a:off x="736100" y="4714800"/>
                <a:ext cx="296700" cy="359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1" name="Google Shape;201;p29"/>
              <p:cNvCxnSpPr/>
              <p:nvPr/>
            </p:nvCxnSpPr>
            <p:spPr>
              <a:xfrm>
                <a:off x="1032800" y="4714800"/>
                <a:ext cx="293400" cy="359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202" name="Google Shape;202;p29"/>
            <p:cNvCxnSpPr/>
            <p:nvPr/>
          </p:nvCxnSpPr>
          <p:spPr>
            <a:xfrm flipH="1">
              <a:off x="5894950" y="5766150"/>
              <a:ext cx="296700" cy="3591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3" name="Google Shape;203;p29"/>
            <p:cNvCxnSpPr/>
            <p:nvPr/>
          </p:nvCxnSpPr>
          <p:spPr>
            <a:xfrm>
              <a:off x="6191650" y="5766150"/>
              <a:ext cx="293400" cy="3597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/>
        </p:nvSpPr>
        <p:spPr>
          <a:xfrm>
            <a:off x="268500" y="419650"/>
            <a:ext cx="5520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fib(n):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if n == 0 or n == 1: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n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return fib(n-1) + fib(n-2)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30"/>
          <p:cNvSpPr txBox="1">
            <a:spLocks noGrp="1"/>
          </p:cNvSpPr>
          <p:nvPr>
            <p:ph type="body" idx="4294967295"/>
          </p:nvPr>
        </p:nvSpPr>
        <p:spPr>
          <a:xfrm>
            <a:off x="1478175" y="3673350"/>
            <a:ext cx="8832300" cy="3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𝛳(2</a:t>
            </a:r>
            <a:r>
              <a:rPr lang="en" baseline="30000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                                             𝛳(n)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Why?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Memoization: Store the result of previous calculations       </a:t>
            </a:r>
            <a:endParaRPr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4408725" y="349025"/>
            <a:ext cx="4307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fib(n):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cur, next = 0, 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while n &gt; 0: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cur, next = next, cur + next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 -= 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return cur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/>
        </p:nvSpPr>
        <p:spPr>
          <a:xfrm>
            <a:off x="268500" y="569975"/>
            <a:ext cx="8748000" cy="4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fib_d = {}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fib(n):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if n == 0 or n == 1: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n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elif n in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fib_d: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fib_d[n]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else: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current = </a:t>
            </a:r>
            <a:r>
              <a:rPr lang="en" sz="18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fib_d[n-1]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if (n-1) in fib_d else </a:t>
            </a:r>
            <a:r>
              <a:rPr lang="en" sz="18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fib(n-1)</a:t>
            </a:r>
            <a:endParaRPr sz="1800"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prev = </a:t>
            </a:r>
            <a:r>
              <a:rPr lang="en" sz="18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fib_d[n-2]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if (n-2) in fib_d else </a:t>
            </a:r>
            <a:r>
              <a:rPr lang="en" sz="18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fib(n-2)</a:t>
            </a:r>
            <a:endParaRPr sz="1800"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fib_d[n] = current + prev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return current + prev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Lab07: Today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Lab cancelled next week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HW06: Today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Midterm 2</a:t>
            </a:r>
            <a:r>
              <a:rPr lang="en"/>
              <a:t>: Tuesday 3/19 </a:t>
            </a:r>
            <a:r>
              <a:rPr lang="en" b="1"/>
              <a:t>8-10PM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2269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body" idx="2"/>
          </p:nvPr>
        </p:nvSpPr>
        <p:spPr>
          <a:xfrm>
            <a:off x="4939500" y="1004600"/>
            <a:ext cx="3837000" cy="34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Recursion/Tree Recursion/Trees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3.4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OOG (Growth)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2.1 - 2.4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Linked Lists, Python Lists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1.1, 1.2, 3.2</a:t>
            </a:r>
            <a:endParaRPr/>
          </a:p>
        </p:txBody>
      </p:sp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143225" y="21867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 Review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738" y="559907"/>
            <a:ext cx="7374524" cy="402367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4"/>
          <p:cNvSpPr txBox="1"/>
          <p:nvPr/>
        </p:nvSpPr>
        <p:spPr>
          <a:xfrm>
            <a:off x="0" y="0"/>
            <a:ext cx="2865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38" y="241363"/>
            <a:ext cx="8044524" cy="46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350" y="152400"/>
            <a:ext cx="532330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6"/>
          <p:cNvSpPr txBox="1"/>
          <p:nvPr/>
        </p:nvSpPr>
        <p:spPr>
          <a:xfrm>
            <a:off x="0" y="0"/>
            <a:ext cx="2865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62" y="457062"/>
            <a:ext cx="8261674" cy="42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88" y="485775"/>
            <a:ext cx="7058025" cy="4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8"/>
          <p:cNvSpPr txBox="1"/>
          <p:nvPr/>
        </p:nvSpPr>
        <p:spPr>
          <a:xfrm>
            <a:off x="0" y="0"/>
            <a:ext cx="2865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163" y="152400"/>
            <a:ext cx="745568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13" y="576263"/>
            <a:ext cx="6810375" cy="39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825" y="4340750"/>
            <a:ext cx="6810376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0"/>
          <p:cNvSpPr txBox="1"/>
          <p:nvPr/>
        </p:nvSpPr>
        <p:spPr>
          <a:xfrm>
            <a:off x="0" y="0"/>
            <a:ext cx="2865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50" y="152400"/>
            <a:ext cx="77747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Misc. Questions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OOG/Growth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 Review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Recursion/Tree Recursion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Trees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OOG (Growth)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Linked Lists, Python Lists/LC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OOP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Nonlocal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>
            <a:spLocks noGrp="1"/>
          </p:cNvSpPr>
          <p:nvPr>
            <p:ph type="body" idx="2"/>
          </p:nvPr>
        </p:nvSpPr>
        <p:spPr>
          <a:xfrm>
            <a:off x="4939500" y="1004600"/>
            <a:ext cx="3837000" cy="34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links.cs61a.org/jasonz-attendance</a:t>
            </a:r>
            <a:endParaRPr/>
          </a:p>
        </p:txBody>
      </p:sp>
      <p:sp>
        <p:nvSpPr>
          <p:cNvPr id="277" name="Google Shape;277;p42"/>
          <p:cNvSpPr txBox="1">
            <a:spLocks noGrp="1"/>
          </p:cNvSpPr>
          <p:nvPr>
            <p:ph type="title"/>
          </p:nvPr>
        </p:nvSpPr>
        <p:spPr>
          <a:xfrm>
            <a:off x="143225" y="21867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100" y="152400"/>
            <a:ext cx="660579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3"/>
          <p:cNvSpPr txBox="1"/>
          <p:nvPr/>
        </p:nvSpPr>
        <p:spPr>
          <a:xfrm>
            <a:off x="0" y="0"/>
            <a:ext cx="2865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63" y="179700"/>
            <a:ext cx="873807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Misc. Questions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957625"/>
            <a:ext cx="8832300" cy="3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Dictionary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 = {“a” : 1, “b”: 2, “c” : 3}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Table with two columns: key, value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Each key can only appear once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(But values can be non-unique)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Add new key, value pair to dictionary d: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d[new_key] = new_value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Change old key’s value: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d[old_key] = new_value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Check if key in dictionary: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if key in 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Extremely fast look up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5802875" y="133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{F645A929-D8B7-4A8C-9F57-378C082E1F93}</a:tableStyleId>
              </a:tblPr>
              <a:tblGrid>
                <a:gridCol w="108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Key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Value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“a”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“b”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“c”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Misc. Questions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974100"/>
            <a:ext cx="8832300" cy="3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__str__ vs. __repr__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Point 1: Interpreter vs. Python Files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Python Interpreter (“&gt;&gt;&gt;”) evaluates then displays the value of expressions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 3 + 2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Compare: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Python file with “3 + 2”: nothing is displayed unless print() is used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 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Misc. Questions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974100"/>
            <a:ext cx="8832300" cy="3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__str__ vs. __repr__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Point 2: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What happens when the interpreter is given an object to display: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&gt;&gt;&gt; fido = Dog()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&gt;&gt;&gt; fido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Python Interpreter display procedure: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print(repr(fido))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Point 3: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When print is used on an object: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print(fido)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if __str__ exists for class, then: print(str(fido))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else: print(repr(fido))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 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Misc. Questions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974100"/>
            <a:ext cx="8832300" cy="3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Trees vs. Tree Recursion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Trees: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Recursive data type (i.e. a tree is made up of smaller trees)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Two implementations: Tree ADT, Tree Class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	Tree ADT: building a tree using normal python functions (i.e. def tree())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	Tree Class: building a tree using python classes (i.e. class Tree)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Tree Recursion: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Making more than 1 recursive call in a recursive function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 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OOG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832300" cy="3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Efficiency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Definition: Input size vs. runtime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Response of runtime to an increase in input size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Asymptotic response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Runtime when input size approaches infinity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Ignores small differences in computing hardware, randomness, etc.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Theta notation 𝛳: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A program r(n) runs in f(n) time.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r(n) = 𝛳(f(n))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OOG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832300" cy="3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def foo(n):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return 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Runtime independent of input size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Simply return the value given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 i="1">
                <a:solidFill>
                  <a:schemeClr val="dk1"/>
                </a:solidFill>
              </a:rPr>
              <a:t>Constant time</a:t>
            </a:r>
            <a:endParaRPr i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foo(n) = 𝛳(1)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def foo(n):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print(n)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print(n)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return 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Microsoft Macintosh PowerPoint</Application>
  <PresentationFormat>Presentación en pantalla (16:9)</PresentationFormat>
  <Paragraphs>322</Paragraphs>
  <Slides>33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Arial</vt:lpstr>
      <vt:lpstr>Consolas</vt:lpstr>
      <vt:lpstr>Droid Sans</vt:lpstr>
      <vt:lpstr>Simple Dark</vt:lpstr>
      <vt:lpstr>Discussion 7 Growth, Exam Prep</vt:lpstr>
      <vt:lpstr>Announcements</vt:lpstr>
      <vt:lpstr>Agenda</vt:lpstr>
      <vt:lpstr>Misc. Questions</vt:lpstr>
      <vt:lpstr>Misc. Questions</vt:lpstr>
      <vt:lpstr>Misc. Questions</vt:lpstr>
      <vt:lpstr>Misc. Questions</vt:lpstr>
      <vt:lpstr>OOG</vt:lpstr>
      <vt:lpstr>OOG</vt:lpstr>
      <vt:lpstr>OOG</vt:lpstr>
      <vt:lpstr>OOG</vt:lpstr>
      <vt:lpstr>OOG: Complexity Classes</vt:lpstr>
      <vt:lpstr>OOG</vt:lpstr>
      <vt:lpstr>OOG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Exam Review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Attendance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7 Growth, Exam Prep</dc:title>
  <cp:lastModifiedBy>Usuario de Microsoft Office</cp:lastModifiedBy>
  <cp:revision>1</cp:revision>
  <dcterms:modified xsi:type="dcterms:W3CDTF">2019-03-17T09:54:53Z</dcterms:modified>
</cp:coreProperties>
</file>