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B857F-0CCB-49C7-AD54-9B5639F59062}">
  <a:tblStyle styleId="{5ABB857F-0CCB-49C7-AD54-9B5639F590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dafeef9d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dafeef9d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9986fd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9986fd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9986fd3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9986fd3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dafeef9d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dafeef9d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dafeef9d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dafeef9d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697125a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697125a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9986fd3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9986fd3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9986fd3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9986fd3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9986fd3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9986fd3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9986f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9986fd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9986fd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9986fd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9986fd3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9986fd3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9986fd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9986fd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dafeef9d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dafeef9d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dafeef9d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dafeef9d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 &amp; Tail Calls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95350" y="14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Walkthrough: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01010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Given expression (and nil (+ 1 2)), how many calls to eval/apply?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First, always must call </a:t>
            </a:r>
            <a:r>
              <a:rPr lang="en" sz="1400">
                <a:solidFill>
                  <a:srgbClr val="C27BA0"/>
                </a:solidFill>
              </a:rPr>
              <a:t>eval </a:t>
            </a:r>
            <a:r>
              <a:rPr lang="en" sz="1400">
                <a:solidFill>
                  <a:schemeClr val="dk1"/>
                </a:solidFill>
              </a:rPr>
              <a:t>on given expression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Observe that it is a special form (by looking at the first element, “and”)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Follow “and” special form rules: evaluate operands until one evaluates to a falsey value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C27BA0"/>
                </a:solidFill>
              </a:rPr>
              <a:t>Evaluating </a:t>
            </a:r>
            <a:r>
              <a:rPr lang="en" sz="1400">
                <a:solidFill>
                  <a:schemeClr val="dk1"/>
                </a:solidFill>
              </a:rPr>
              <a:t>nil gives us an instance of the nil class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	nil class defined on page 2 of discussion, purely defined to represent Scheme’s nil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 i="1">
                <a:solidFill>
                  <a:srgbClr val="FFFFFF"/>
                </a:solidFill>
              </a:rPr>
              <a:t>Short-circuit!</a:t>
            </a:r>
            <a:endParaRPr sz="14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 2 </a:t>
            </a:r>
            <a:r>
              <a:rPr lang="en" sz="1400">
                <a:solidFill>
                  <a:srgbClr val="C27BA0"/>
                </a:solidFill>
              </a:rPr>
              <a:t>Eval</a:t>
            </a:r>
            <a:endParaRPr sz="14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Calls/Tail Recursion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factorial(n):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if n == 0: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return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else: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		return n * factorial(n-1)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423500" y="1152475"/>
            <a:ext cx="440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factorial(n, answer=1):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if n == 0: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return answer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else: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		return factorial(n-1, n*answer)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4246125"/>
            <a:ext cx="8832300" cy="3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Return value is a single function call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 call is </a:t>
            </a:r>
            <a:r>
              <a:rPr lang="en" i="1">
                <a:solidFill>
                  <a:schemeClr val="dk1"/>
                </a:solidFill>
              </a:rPr>
              <a:t>“in tail context”</a:t>
            </a:r>
            <a:r>
              <a:rPr lang="en">
                <a:solidFill>
                  <a:schemeClr val="dk1"/>
                </a:solidFill>
              </a:rPr>
              <a:t> if it is the last action the function takes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Prep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213" y="152400"/>
            <a:ext cx="46695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75" y="152400"/>
            <a:ext cx="64927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3" y="152400"/>
            <a:ext cx="84305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613" y="115925"/>
            <a:ext cx="6862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30"/>
          <p:cNvGraphicFramePr/>
          <p:nvPr/>
        </p:nvGraphicFramePr>
        <p:xfrm>
          <a:off x="16002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{5ABB857F-0CCB-49C7-AD54-9B5639F59062}</a:tableStyleId>
              </a:tblPr>
              <a:tblGrid>
                <a:gridCol w="93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SF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Rules for evaluation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all operands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operands until one evaluates to a false-y value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operands until one evaluates to a truth-y value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predicate expressions until one evaluates to a truth-y value, then evaluate the corresponding return expression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the predicate, then evaluate the 2nd operand if the predicate is truth-y or the 3rd operand if the predicate is false-y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expressions in bindings, then evaluate expressions in the body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 (p)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no evaluation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 (n)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last operand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no evaluation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quote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no evaluation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4" name="Google Shape;164;p30"/>
          <p:cNvGraphicFramePr/>
          <p:nvPr/>
        </p:nvGraphicFramePr>
        <p:xfrm>
          <a:off x="16002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{5ABB857F-0CCB-49C7-AD54-9B5639F59062}</a:tableStyleId>
              </a:tblPr>
              <a:tblGrid>
                <a:gridCol w="425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Expression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# eval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# apply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(+ 2 3 (- 4 5) 1)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(begin (define (foo x) (+ x 3)) (foo (- 5 2))) 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(define a 2)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(define (b) 3)</a:t>
                      </a:r>
                      <a:b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(let ((b a) (a (b))) ((lambda (x) (- x a b)) 5))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Lab 10, Scheme Part 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4/18: Scheme Part II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4/24: Scheme Full Project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4/23 Scheme +1 EC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Interpreters 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Tail Calls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Lab: Interpret a small version of Python (PyCombinator) in Python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Project: Interpret Scheme in Python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Discussion: Interpret a small version of Scheme (Calculator) in Python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Interpretation Process (REPL):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&gt;       </a:t>
            </a:r>
            <a:r>
              <a:rPr lang="en" i="1">
                <a:solidFill>
                  <a:schemeClr val="dk1"/>
                </a:solidFill>
              </a:rPr>
              <a:t>     Lexer &gt; Parser &gt; Eval &lt; &gt; Apply &gt; Print   </a:t>
            </a:r>
            <a:r>
              <a:rPr lang="en">
                <a:solidFill>
                  <a:schemeClr val="dk1"/>
                </a:solidFill>
              </a:rPr>
              <a:t>       &gt; Output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(+ 2 4) &gt; </a:t>
            </a:r>
            <a:r>
              <a:rPr lang="en">
                <a:solidFill>
                  <a:srgbClr val="FFD966"/>
                </a:solidFill>
              </a:rPr>
              <a:t>Lexer </a:t>
            </a:r>
            <a:r>
              <a:rPr lang="en">
                <a:solidFill>
                  <a:schemeClr val="dk1"/>
                </a:solidFill>
              </a:rPr>
              <a:t>&gt; [“(“, “+”, “2”, “4”, “)”] &gt; </a:t>
            </a:r>
            <a:r>
              <a:rPr lang="en">
                <a:solidFill>
                  <a:srgbClr val="FFD966"/>
                </a:solidFill>
              </a:rPr>
              <a:t>Parser </a:t>
            </a:r>
            <a:r>
              <a:rPr lang="en">
                <a:solidFill>
                  <a:schemeClr val="dk1"/>
                </a:solidFill>
              </a:rPr>
              <a:t>&gt; Pair(“+”, Pair(2, Pair(4, nil)))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represent Scheme Lists in Python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Using “Pair” Class in Python to represent Scheme Lists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		Attributes: .first, .second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given an expression, how do we find out its value?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Different evaluation rules for different data types, expressions, etc.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Primitives: Self-evaluating (i.e. “1” evaluates to the number 1)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Names: Evaluate in context environment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Environment: just a mapping of names to values (each name has a value)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Dictionary data structure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today’s discussion: dictionary called OPERATORS</a:t>
            </a:r>
            <a:endParaRPr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i.e. “+” symbol maps to sum() function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Expressions: Evaluate operator, Evaluate operands, Apply operator to operands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 Forms: and, or, define, if, cond, etc.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Different for every special form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1643975" y="11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{5ABB857F-0CCB-49C7-AD54-9B5639F59062}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Special form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</a:rPr>
                        <a:t>Rules for evaluation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all operands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operands until one evaluates to a false-y value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operands until one evaluates to a truth-y value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predicate expressions until one evaluates to a truth-y value, then evaluate the corresponding return expression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the predicate, then evaluate the 2nd operand if the predicate is truth-y or the 3rd operand if the predicate is false-y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expressions in bindings, then evaluate expressions in the body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 (procedure)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no evaluation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define (name)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evaluate last operand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no evaluation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quote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no evaluation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" name="Google Shape;92;p19"/>
          <p:cNvSpPr/>
          <p:nvPr/>
        </p:nvSpPr>
        <p:spPr>
          <a:xfrm>
            <a:off x="1658050" y="1453450"/>
            <a:ext cx="59295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658050" y="1738750"/>
            <a:ext cx="59295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658050" y="2037100"/>
            <a:ext cx="59295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1658050" y="2335450"/>
            <a:ext cx="59295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658050" y="2818600"/>
            <a:ext cx="59295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658050" y="3275350"/>
            <a:ext cx="59295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651025" y="3745450"/>
            <a:ext cx="59295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1651025" y="4043700"/>
            <a:ext cx="59295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658050" y="4341950"/>
            <a:ext cx="59295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658050" y="4640200"/>
            <a:ext cx="5929500" cy="28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95350" y="14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Walkthrough: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7169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Given expression (+ 1 2), how many calls to eval/apply?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First, always must call </a:t>
            </a:r>
            <a:r>
              <a:rPr lang="en" sz="1400">
                <a:solidFill>
                  <a:srgbClr val="C27BA0"/>
                </a:solidFill>
              </a:rPr>
              <a:t>eval </a:t>
            </a:r>
            <a:r>
              <a:rPr lang="en" sz="1400">
                <a:solidFill>
                  <a:schemeClr val="dk1"/>
                </a:solidFill>
              </a:rPr>
              <a:t>on given expression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Observe that it is not a special form (by looking at the first element, “+”)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This must be a call expression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Follow CallExpr rules: evaluate operator, evaluate 2 operands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C27BA0"/>
                </a:solidFill>
              </a:rPr>
              <a:t>Evaluating </a:t>
            </a:r>
            <a:r>
              <a:rPr lang="en" sz="1400">
                <a:solidFill>
                  <a:schemeClr val="dk1"/>
                </a:solidFill>
              </a:rPr>
              <a:t>“+” gives us the addition function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C27BA0"/>
                </a:solidFill>
              </a:rPr>
              <a:t>Evaluating </a:t>
            </a:r>
            <a:r>
              <a:rPr lang="en" sz="1400">
                <a:solidFill>
                  <a:schemeClr val="dk1"/>
                </a:solidFill>
              </a:rPr>
              <a:t>“1” gives us the number 1 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27BA0"/>
                </a:solidFill>
              </a:rPr>
              <a:t>Evaluating </a:t>
            </a:r>
            <a:r>
              <a:rPr lang="en" sz="1400">
                <a:solidFill>
                  <a:schemeClr val="dk1"/>
                </a:solidFill>
              </a:rPr>
              <a:t>“2” gives us the number 2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Apply </a:t>
            </a:r>
            <a:r>
              <a:rPr lang="en" sz="1400">
                <a:solidFill>
                  <a:schemeClr val="dk1"/>
                </a:solidFill>
              </a:rPr>
              <a:t>addition function to numbers 1 and 2 to obtain 3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 4 </a:t>
            </a:r>
            <a:r>
              <a:rPr lang="en" sz="1400">
                <a:solidFill>
                  <a:srgbClr val="C27BA0"/>
                </a:solidFill>
              </a:rPr>
              <a:t>Eval</a:t>
            </a:r>
            <a:r>
              <a:rPr lang="en" sz="1400">
                <a:solidFill>
                  <a:schemeClr val="dk1"/>
                </a:solidFill>
              </a:rPr>
              <a:t>, 1 </a:t>
            </a:r>
            <a:r>
              <a:rPr lang="en" sz="1400">
                <a:solidFill>
                  <a:srgbClr val="93C47D"/>
                </a:solidFill>
              </a:rPr>
              <a:t>Apply</a:t>
            </a:r>
            <a:endParaRPr sz="14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95350" y="14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Walkthrough: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9961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Given expression (and (+ 1 2) 3), how many calls to eval/apply?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First, always must call </a:t>
            </a:r>
            <a:r>
              <a:rPr lang="en" sz="1400">
                <a:solidFill>
                  <a:srgbClr val="C27BA0"/>
                </a:solidFill>
              </a:rPr>
              <a:t>eval </a:t>
            </a:r>
            <a:r>
              <a:rPr lang="en" sz="1400">
                <a:solidFill>
                  <a:schemeClr val="dk1"/>
                </a:solidFill>
              </a:rPr>
              <a:t>on given expression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Observe that it is a special form (by looking at the first element, “and”)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Follow “and” special form rules: evaluate operands until one evaluates to a falsey value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C27BA0"/>
                </a:solidFill>
              </a:rPr>
              <a:t>Evaluating </a:t>
            </a:r>
            <a:r>
              <a:rPr lang="en" sz="1400">
                <a:solidFill>
                  <a:schemeClr val="dk1"/>
                </a:solidFill>
              </a:rPr>
              <a:t>(+ 1 2) ... </a:t>
            </a:r>
            <a:r>
              <a:rPr lang="en" sz="1400">
                <a:solidFill>
                  <a:srgbClr val="C27BA0"/>
                </a:solidFill>
              </a:rPr>
              <a:t>3 Evals left </a:t>
            </a:r>
            <a:r>
              <a:rPr lang="en" sz="1400">
                <a:solidFill>
                  <a:schemeClr val="dk1"/>
                </a:solidFill>
              </a:rPr>
              <a:t>and </a:t>
            </a:r>
            <a:r>
              <a:rPr lang="en" sz="1400">
                <a:solidFill>
                  <a:srgbClr val="93C47D"/>
                </a:solidFill>
              </a:rPr>
              <a:t>1 Apply</a:t>
            </a:r>
            <a:r>
              <a:rPr lang="en" sz="1400">
                <a:solidFill>
                  <a:schemeClr val="dk1"/>
                </a:solidFill>
              </a:rPr>
              <a:t> required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C27BA0"/>
                </a:solidFill>
              </a:rPr>
              <a:t>Evaluating </a:t>
            </a:r>
            <a:r>
              <a:rPr lang="en" sz="1400">
                <a:solidFill>
                  <a:schemeClr val="dk1"/>
                </a:solidFill>
              </a:rPr>
              <a:t>“3” gives us the number 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 6 </a:t>
            </a:r>
            <a:r>
              <a:rPr lang="en" sz="1400">
                <a:solidFill>
                  <a:srgbClr val="C27BA0"/>
                </a:solidFill>
              </a:rPr>
              <a:t>Eval</a:t>
            </a:r>
            <a:r>
              <a:rPr lang="en" sz="1400">
                <a:solidFill>
                  <a:schemeClr val="dk1"/>
                </a:solidFill>
              </a:rPr>
              <a:t>, 1 </a:t>
            </a:r>
            <a:r>
              <a:rPr lang="en" sz="1400">
                <a:solidFill>
                  <a:srgbClr val="93C47D"/>
                </a:solidFill>
              </a:rPr>
              <a:t>Apply</a:t>
            </a:r>
            <a:endParaRPr sz="1400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Macintosh PowerPoint</Application>
  <PresentationFormat>Presentación en pantalla (16:9)</PresentationFormat>
  <Paragraphs>135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Consolas</vt:lpstr>
      <vt:lpstr>Simple Dark</vt:lpstr>
      <vt:lpstr>Discussion 9 Interpreters &amp; Tail Calls</vt:lpstr>
      <vt:lpstr>Announcements</vt:lpstr>
      <vt:lpstr>Agenda</vt:lpstr>
      <vt:lpstr>Interpreters</vt:lpstr>
      <vt:lpstr>Evaluation</vt:lpstr>
      <vt:lpstr>Evaluation</vt:lpstr>
      <vt:lpstr>Evaluation</vt:lpstr>
      <vt:lpstr>Example Walkthrough:</vt:lpstr>
      <vt:lpstr>Example Walkthrough:</vt:lpstr>
      <vt:lpstr>Example Walkthrough:</vt:lpstr>
      <vt:lpstr>Tail Calls/Tail Recursion</vt:lpstr>
      <vt:lpstr>Exam Prep</vt:lpstr>
      <vt:lpstr>Presentación de PowerPoint</vt:lpstr>
      <vt:lpstr>Presentación de PowerPoint</vt:lpstr>
      <vt:lpstr>Attendance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9 Interpreters &amp; Tail Calls</dc:title>
  <cp:lastModifiedBy>Usuario de Microsoft Office</cp:lastModifiedBy>
  <cp:revision>1</cp:revision>
  <dcterms:modified xsi:type="dcterms:W3CDTF">2019-04-14T04:19:38Z</dcterms:modified>
</cp:coreProperties>
</file>