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2d48c8e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2d48c8e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2d48c8e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2d48c8e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2d48c8e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2d48c8e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ba14a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ba14a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ba14ae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ba14ae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2d48c8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2d48c8e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2d48c8e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2d48c8e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2d3291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2d3291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36f665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36f665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2d48c8e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2d48c8e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2d48c8e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2d48c8e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2d48c8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2d48c8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d48c8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d48c8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2d48c8e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2d48c8e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416600"/>
            <a:ext cx="9144000" cy="372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292400"/>
            <a:ext cx="9155100" cy="1560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83478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261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2"/>
            <a:ext cx="82221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Corriere - evancorriere@berkeley.edu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Tsui - jtsui@berkeley.edu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count_sequence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11175" y="1399800"/>
            <a:ext cx="84741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given two lists,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r>
              <a:rPr lang="en"/>
              <a:t> and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seq</a:t>
            </a:r>
            <a:r>
              <a:rPr lang="en" b="1"/>
              <a:t>.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seq </a:t>
            </a:r>
            <a:r>
              <a:rPr lang="en"/>
              <a:t>is “contained within”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 </a:t>
            </a:r>
            <a:r>
              <a:rPr lang="en"/>
              <a:t>if all the elements of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seq </a:t>
            </a:r>
            <a:r>
              <a:rPr lang="en"/>
              <a:t>1) appear in 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 </a:t>
            </a:r>
            <a:r>
              <a:rPr lang="en"/>
              <a:t>in order and 2) are not adjacent to each other. Return the number of different ways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seq</a:t>
            </a:r>
            <a:r>
              <a:rPr lang="en"/>
              <a:t> is “contained within”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r>
              <a:rPr lang="en"/>
              <a:t>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count_sequence([1,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3,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5], [2, 4])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/>
              <a:t>#2 and 4 exist in the same order with an element between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count_sequence([1, 2,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3, 4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5], [3, 4])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0     </a:t>
            </a:r>
            <a:r>
              <a:rPr lang="en"/>
              <a:t>#3 and 4 are adjacent in lst, so doesn’t count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"/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2,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4,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[1, 5]) </a:t>
            </a:r>
            <a:br>
              <a:rPr lang="en" sz="100"/>
            </a:b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2     </a:t>
            </a:r>
            <a:r>
              <a:rPr lang="en"/>
              <a:t>#1 and 5 appear in order and non-adjacent in 2 ways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"/>
            </a:br>
            <a:endParaRPr sz="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count_sequence([1,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3,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5], [4, 2])            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0     </a:t>
            </a:r>
            <a:r>
              <a:rPr lang="en"/>
              <a:t>#4 and 2 don’t appear in the same order in seq and lst</a:t>
            </a:r>
            <a:br>
              <a:rPr lang="en"/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count_sequence: skeleton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53172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2,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4,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[1, 5]) 	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#indices 0,4 and indices 2,4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def has_sequence(lst, seq):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if _____________: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return ___________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elif ___________: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____________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elif ___________: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_____________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________________________________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________________________________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_________________________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555550" y="1570425"/>
            <a:ext cx="3077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Return the number of different ways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seq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“contained within”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lst. seq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 “contained within”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lst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all the elements of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seq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1) appear in 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lst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order and 2) are not adjacent to each other.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count_sequence: solution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83478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count_sequence([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2,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4,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[1, 5]) 	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#indices 0,4 and indices 2,4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def has_sequence(lst, seq):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if not seq: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elif not lst: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0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elif lst[0] != seq[0]: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has_sequence(lst[1:], seq)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with_first = has_sequence(lst[2:], seq[1:])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without_first = has_sequence(lst[1:], seq)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return with_first + without_first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split([1, 2])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[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Input: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lst:</a:t>
            </a:r>
            <a:r>
              <a:rPr lang="en"/>
              <a:t> a list of numbers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Return Value:</a:t>
            </a:r>
            <a:r>
              <a:rPr lang="en" b="1"/>
              <a:t>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</a:t>
            </a:r>
            <a:r>
              <a:rPr lang="en">
                <a:solidFill>
                  <a:srgbClr val="4A86E8"/>
                </a:solidFill>
              </a:rPr>
              <a:t>ways</a:t>
            </a:r>
            <a:r>
              <a:rPr lang="en"/>
              <a:t> you can split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r>
              <a:rPr lang="en"/>
              <a:t> into 2 sublists: </a:t>
            </a:r>
            <a:r>
              <a:rPr lang="en">
                <a:solidFill>
                  <a:schemeClr val="accent3"/>
                </a:solidFill>
              </a:rPr>
              <a:t>sublist1</a:t>
            </a:r>
            <a:r>
              <a:rPr lang="en"/>
              <a:t> and </a:t>
            </a:r>
            <a:r>
              <a:rPr lang="en">
                <a:solidFill>
                  <a:srgbClr val="9900FF"/>
                </a:solidFill>
              </a:rPr>
              <a:t>sublist2</a:t>
            </a:r>
            <a:r>
              <a:rPr lang="en"/>
              <a:t>. Each way is represented as a 2-element list, where the 1st element is sublist1 and the 2nd element is sublist2.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order of the left and right sublists, as well as the order of the elements within those sublists doesn’t matter.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split([1, 2])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[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600"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600"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split([0, 1, 2])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[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[0,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[0, 1],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def split(lst):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if 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    return 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results = []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for _________________________________________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results.append(____________________________________)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results.append(____________________________________)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results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split([1, 2])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[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600"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600"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split([0, 1, 2])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[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[0, 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[0, 1],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def split(lst):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if len(lst) == 1: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    return [[[], [lst[0]]]]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results = []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for sublist1, sublist2 in split(lst[1:]):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results.append([sublist1, [lst[0]] + sublist2])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results.append([[lst[0]] + sublist1, sublist2])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results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492100" cy="3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multiple recursive calls, each represents a choice: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Count_stairs: Take 1 step, or take 2 steps?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this element, or don’t use this element?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Leap of Faith: </a:t>
            </a:r>
            <a:r>
              <a:rPr lang="en" i="1"/>
              <a:t>the most important shift in how you think about recursion!</a:t>
            </a:r>
            <a:endParaRPr i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a doctest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out what subproblems it will reduce into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those subproblems, </a:t>
            </a:r>
            <a:r>
              <a:rPr lang="en" b="1"/>
              <a:t>write out the corresponding recursive call </a:t>
            </a:r>
            <a:r>
              <a:rPr lang="en" b="1" i="1"/>
              <a:t>and what you expect the return value to be</a:t>
            </a:r>
            <a:endParaRPr b="1" i="1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go further into the stack of recursive calls! Assume your function will correctly give you the right output of the subproblem.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Figure out how to combine the results of those subproblems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“tree”?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38217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usually involves problems that reduce to multiple smaller problems, or where we have multiple choices and want to try making them all!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make multiple recursive calls, the function calls form a tree structure.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82" idx="2"/>
            <a:endCxn id="83" idx="0"/>
          </p:cNvCxnSpPr>
          <p:nvPr/>
        </p:nvCxnSpPr>
        <p:spPr>
          <a:xfrm rot="-5400000" flipH="1">
            <a:off x="7180589" y="1655773"/>
            <a:ext cx="540000" cy="980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4" name="Google Shape;84;p15"/>
          <p:cNvCxnSpPr>
            <a:stCxn id="85" idx="0"/>
            <a:endCxn id="82" idx="2"/>
          </p:cNvCxnSpPr>
          <p:nvPr/>
        </p:nvCxnSpPr>
        <p:spPr>
          <a:xfrm rot="-5400000">
            <a:off x="6200349" y="1655644"/>
            <a:ext cx="540000" cy="980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6" name="Google Shape;86;p15"/>
          <p:cNvCxnSpPr>
            <a:stCxn id="85" idx="2"/>
            <a:endCxn id="87" idx="0"/>
          </p:cNvCxnSpPr>
          <p:nvPr/>
        </p:nvCxnSpPr>
        <p:spPr>
          <a:xfrm rot="-5400000" flipH="1">
            <a:off x="5928249" y="2773144"/>
            <a:ext cx="571800" cy="46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8" name="Google Shape;88;p15"/>
          <p:cNvCxnSpPr>
            <a:stCxn id="89" idx="0"/>
            <a:endCxn id="85" idx="2"/>
          </p:cNvCxnSpPr>
          <p:nvPr/>
        </p:nvCxnSpPr>
        <p:spPr>
          <a:xfrm rot="-5400000">
            <a:off x="5460192" y="2773044"/>
            <a:ext cx="571800" cy="46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" name="Google Shape;90;p15"/>
          <p:cNvCxnSpPr>
            <a:stCxn id="83" idx="2"/>
            <a:endCxn id="91" idx="0"/>
          </p:cNvCxnSpPr>
          <p:nvPr/>
        </p:nvCxnSpPr>
        <p:spPr>
          <a:xfrm rot="-5400000" flipH="1">
            <a:off x="7888858" y="2773144"/>
            <a:ext cx="571800" cy="46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2" name="Google Shape;92;p15"/>
          <p:cNvCxnSpPr>
            <a:stCxn id="93" idx="0"/>
            <a:endCxn id="83" idx="2"/>
          </p:cNvCxnSpPr>
          <p:nvPr/>
        </p:nvCxnSpPr>
        <p:spPr>
          <a:xfrm rot="-5400000">
            <a:off x="7420800" y="2773044"/>
            <a:ext cx="571800" cy="468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4" name="Google Shape;94;p15"/>
          <p:cNvCxnSpPr>
            <a:stCxn id="95" idx="0"/>
            <a:endCxn id="89" idx="2"/>
          </p:cNvCxnSpPr>
          <p:nvPr/>
        </p:nvCxnSpPr>
        <p:spPr>
          <a:xfrm rot="-5400000">
            <a:off x="5013550" y="3671444"/>
            <a:ext cx="571800" cy="4254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6" name="Google Shape;96;p15"/>
          <p:cNvCxnSpPr>
            <a:stCxn id="97" idx="0"/>
            <a:endCxn id="89" idx="2"/>
          </p:cNvCxnSpPr>
          <p:nvPr/>
        </p:nvCxnSpPr>
        <p:spPr>
          <a:xfrm rot="5400000" flipH="1">
            <a:off x="5481514" y="3628694"/>
            <a:ext cx="571800" cy="5109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2" name="Google Shape;82;p15"/>
          <p:cNvSpPr txBox="1"/>
          <p:nvPr/>
        </p:nvSpPr>
        <p:spPr>
          <a:xfrm>
            <a:off x="6533939" y="1570423"/>
            <a:ext cx="8532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fib(4)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554299" y="24158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fib(3)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514908" y="24158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fib(2)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982965" y="32929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fib(0)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046850" y="32929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fib(1)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022357" y="32929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fib(1)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086242" y="32929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fib(2)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597014" y="41700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fib(0)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660900" y="4170044"/>
            <a:ext cx="851700" cy="305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fib(1)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013225" y="4004700"/>
            <a:ext cx="19908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Tree structure for recursive fib(4)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knapsack that can only hold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capacity </a:t>
            </a:r>
            <a:r>
              <a:rPr lang="en"/>
              <a:t>lbs. You have n items, and each item has an associated weight and value. What combination of items should you bring to maximize the total value of your knapsack?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Inputs: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capacity:</a:t>
            </a:r>
            <a:r>
              <a:rPr lang="en"/>
              <a:t> a number representing the weight capacity of the knapsack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weights: </a:t>
            </a:r>
            <a:r>
              <a:rPr lang="en"/>
              <a:t>a list of the items’ weights, where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weights[i]</a:t>
            </a:r>
            <a:r>
              <a:rPr lang="en"/>
              <a:t>= the weight of item i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values: </a:t>
            </a:r>
            <a:r>
              <a:rPr lang="en"/>
              <a:t>a list of the items’ values, where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values[i]</a:t>
            </a:r>
            <a:r>
              <a:rPr lang="en"/>
              <a:t>= the value of item 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Return Value:</a:t>
            </a:r>
            <a:r>
              <a:rPr lang="en" b="1"/>
              <a:t>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representing the maximum value of the knapsack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knapsack(5, [1, 5, 4], [2, 4, 6])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8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def knapsack(capacity, weights, values):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if ________________________________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return 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with_first = _________________________________________________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without_first = ______________________________________________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____________________________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Knapsack: solution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knapsack(5, [1, 5, 4], [2, 4, 6])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8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def knapsack(capacity, weights, values):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if not weights or weights[0] &gt; capacity: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with_first = knapsack(capacity - weights[0], weights[1:],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values[1:]) + values[0]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without_first = knapsack(capacity, weights[1:], values[1:])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max(with_first, without_first)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Candy Collector</a:t>
            </a:r>
            <a:endParaRPr sz="36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11175" y="1422125"/>
            <a:ext cx="83478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start at position row, col of a modeled as a nested Python list. Assume row, col is a valid position in that grid (in bounds!)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element grid[i][j] represents how many candies are in that spot. 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must find our way to the top left of the grid, and we can only travel in two directions - straight up or straight to the left.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Write a function collect_candy(grid, row, col) that finds the maximum amount of candies we can collect out of every possible path we can take!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Example: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grid=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[[</a:t>
            </a:r>
            <a:r>
              <a:rPr lang="en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1,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2,  3,  2,  5],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[5,  20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7,  1,  9],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[7,  </a:t>
            </a:r>
            <a:r>
              <a:rPr lang="en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8,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9,  6,  4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725275" y="4014225"/>
            <a:ext cx="5102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collect_candy(grid, 2, 4) </a:t>
            </a:r>
            <a:endParaRPr sz="18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gives us 4 + 6 + 9 + 8 + 20 + 5 + 1 = 53 candies!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Candy Collector (Skeleton)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83478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collect_candy(grid, row, col):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___________________: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a = ______________________________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b = ______________________________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________________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790925" y="1418425"/>
            <a:ext cx="3288900" cy="3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start from bottom right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move either up or left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grid=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[[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2,  3,  2,  5],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[5,  20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7,  1,  9],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[7, 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8,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9,  6,  4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collect_candy(grid, 2, 4)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= 4 + 6 + 9 + 8 + 20 + 5 + 1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= 53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71900" y="364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Candy Collector (Solution)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11175" y="1509975"/>
            <a:ext cx="83478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collect_candy(grid, row, col):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row &lt; 0 or col &lt;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a = collect_candy(grid, row - 1, col)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b = collect_candy(grid, row, col - 1)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return grid[row][col] + max(a,b)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Macintosh PowerPoint</Application>
  <PresentationFormat>Presentación en pantalla (16:9)</PresentationFormat>
  <Paragraphs>171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Roboto Mono</vt:lpstr>
      <vt:lpstr>Arial</vt:lpstr>
      <vt:lpstr>Roboto</vt:lpstr>
      <vt:lpstr>Material</vt:lpstr>
      <vt:lpstr>Tree Recursion</vt:lpstr>
      <vt:lpstr>Tree Recursion</vt:lpstr>
      <vt:lpstr>Why “tree”?</vt:lpstr>
      <vt:lpstr>Knapsack</vt:lpstr>
      <vt:lpstr>Knapsack</vt:lpstr>
      <vt:lpstr>Knapsack: solution</vt:lpstr>
      <vt:lpstr>Candy Collector</vt:lpstr>
      <vt:lpstr>Candy Collector (Skeleton)</vt:lpstr>
      <vt:lpstr>Candy Collector (Solution)</vt:lpstr>
      <vt:lpstr>count_sequence</vt:lpstr>
      <vt:lpstr>count_sequence: skeleton</vt:lpstr>
      <vt:lpstr>count_sequence: solution</vt:lpstr>
      <vt:lpstr>Split</vt:lpstr>
      <vt:lpstr>Split</vt:lpstr>
      <vt:lpstr>Split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Recursion</dc:title>
  <cp:lastModifiedBy>Usuario de Microsoft Office</cp:lastModifiedBy>
  <cp:revision>1</cp:revision>
  <dcterms:modified xsi:type="dcterms:W3CDTF">2019-05-07T22:44:43Z</dcterms:modified>
</cp:coreProperties>
</file>