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Oswald" pitchFamily="2" charset="77"/>
      <p:regular r:id="rId32"/>
      <p:bold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  <p:embeddedFont>
      <p:font typeface="Roboto Mono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0185fef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00185fef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165196c6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165196c6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65196c63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65196c63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f62dcd0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f62dcd0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Parentheses?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f62dcd0d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f62dcd0d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65196c63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65196c63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165196c63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165196c63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165196c6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165196c6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65196c6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165196c6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00185fef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00185fef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165196c6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165196c6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00185fef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00185fef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165196c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165196c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f62dcd0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f62dcd0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f62dcd0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f62dcd0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f62dcd0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f62dcd0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004c5038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004c5038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004c5038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004c5038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004c5038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004c5038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e628135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e628135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0185fe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00185fe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0185fe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00185fe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e62813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e62813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e628135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e628135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165196c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165196c6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65196c6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165196c6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NY9q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2ru2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keonktsang@berkeley.ed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589700"/>
            <a:ext cx="6905700" cy="32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61A Discussion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HOFs and Environment Diagrams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attendance: links.cs61a.org/keon-disc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0" y="2246975"/>
            <a:ext cx="9144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Practice</a:t>
            </a:r>
            <a:endParaRPr sz="480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922100" y="39360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Problem #1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961675" y="1051875"/>
            <a:ext cx="76698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Write a function that takes in an integer n and returns a function that takes an integer x and returns the value x to the power n.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powerful(n):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“”” YOUR CODE HERE “””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powerful(5)(2)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1922100" y="39360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Problem #1 - Solution</a:t>
            </a: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961675" y="1051875"/>
            <a:ext cx="76698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Write a function that takes in an integer n and returns a function that takes an integer x and returns the value x to the power n.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powerful(n):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lambda x: x ** n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powerful(5)(2)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1922100" y="39360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Problem #2 </a:t>
            </a:r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961675" y="1051875"/>
            <a:ext cx="76698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Write a function that returns a lambda that takes an integer x and returns a function that takes an integer y; all of which returns the value x to the power y.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powerful_func():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“”” YOUR CODE HERE “””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(powerful_func())(2)(5)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title"/>
          </p:nvPr>
        </p:nvSpPr>
        <p:spPr>
          <a:xfrm>
            <a:off x="1922100" y="39360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Problem #2 - Solution</a:t>
            </a:r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961675" y="1051875"/>
            <a:ext cx="76698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Write a function that returns a lambda that takes an integer x and returns a function that takes an integer y; all of which returns the value x to the power y.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powerful_func():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lambda x: lambda y: x ** y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(powerful_func())(2)(5)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1922100" y="39360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Problem #3</a:t>
            </a: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961675" y="1051875"/>
            <a:ext cx="76698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Draw the environment diagram of the following.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powerful(n):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print(‘Print statements?’)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return lambda x: x ** 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print(‘hmm’)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print(print(powerful(5)(2))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2355625" y="1512800"/>
            <a:ext cx="3969300" cy="27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2588175" y="1221825"/>
            <a:ext cx="38100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1234975" y="2154625"/>
            <a:ext cx="6469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Solution</a:t>
            </a:r>
            <a:endParaRPr sz="3600"/>
          </a:p>
        </p:txBody>
      </p:sp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1922100" y="39360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Problem #3 - Solution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1922100" y="39360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Problem #4</a:t>
            </a:r>
            <a:endParaRPr/>
          </a:p>
        </p:txBody>
      </p:sp>
      <p:sp>
        <p:nvSpPr>
          <p:cNvPr id="277" name="Google Shape;277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961679" y="1051876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foo = ‘bar’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foo(foo):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return bar(foo) + ‘bar’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bar(foo):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" lvl="0" indent="36576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return foo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barfoo = bar(foo)(‘foo’)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2355625" y="1512800"/>
            <a:ext cx="3969300" cy="27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"/>
          <p:cNvSpPr txBox="1"/>
          <p:nvPr/>
        </p:nvSpPr>
        <p:spPr>
          <a:xfrm>
            <a:off x="2588175" y="1221825"/>
            <a:ext cx="38100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1234975" y="2154625"/>
            <a:ext cx="6469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Solution</a:t>
            </a:r>
            <a:endParaRPr sz="3600"/>
          </a:p>
        </p:txBody>
      </p:sp>
      <p:sp>
        <p:nvSpPr>
          <p:cNvPr id="287" name="Google Shape;287;p29"/>
          <p:cNvSpPr txBox="1">
            <a:spLocks noGrp="1"/>
          </p:cNvSpPr>
          <p:nvPr>
            <p:ph type="title"/>
          </p:nvPr>
        </p:nvSpPr>
        <p:spPr>
          <a:xfrm>
            <a:off x="1922100" y="39360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Problem #4 - Solution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0" y="2246975"/>
            <a:ext cx="9144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Worksheet Practice</a:t>
            </a:r>
            <a:endParaRPr sz="480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138475" y="9746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2"/>
          </p:nvPr>
        </p:nvSpPr>
        <p:spPr>
          <a:xfrm>
            <a:off x="1031475" y="1632275"/>
            <a:ext cx="64047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</a:pPr>
            <a:r>
              <a:rPr lang="en" b="1"/>
              <a:t>Administrivia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 b="1"/>
              <a:t>Survey Says...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 b="1"/>
              <a:t>Review - HOFs</a:t>
            </a:r>
            <a:endParaRPr b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 b="1"/>
              <a:t>Practice!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 b="1"/>
              <a:t>Short Break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 b="1"/>
              <a:t>Review - Environment Diagrams</a:t>
            </a:r>
            <a:endParaRPr b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 b="1"/>
              <a:t>More Practice!</a:t>
            </a: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99" name="Google Shape;299;p31"/>
          <p:cNvPicPr preferRelativeResize="0"/>
          <p:nvPr/>
        </p:nvPicPr>
        <p:blipFill rotWithShape="1">
          <a:blip r:embed="rId3">
            <a:alphaModFix/>
          </a:blip>
          <a:srcRect b="41650"/>
          <a:stretch/>
        </p:blipFill>
        <p:spPr>
          <a:xfrm>
            <a:off x="1662150" y="934000"/>
            <a:ext cx="5986426" cy="21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50" y="934000"/>
            <a:ext cx="5986426" cy="36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1159"/>
          <a:stretch/>
        </p:blipFill>
        <p:spPr>
          <a:xfrm>
            <a:off x="1595225" y="281100"/>
            <a:ext cx="5953549" cy="26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25" y="281100"/>
            <a:ext cx="5953549" cy="45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 rotWithShape="1">
          <a:blip r:embed="rId3">
            <a:alphaModFix/>
          </a:blip>
          <a:srcRect b="26782"/>
          <a:stretch/>
        </p:blipFill>
        <p:spPr>
          <a:xfrm>
            <a:off x="1452775" y="318975"/>
            <a:ext cx="6238450" cy="32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75" y="318975"/>
            <a:ext cx="6238450" cy="45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0" y="2246975"/>
            <a:ext cx="9144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Intermission</a:t>
            </a:r>
            <a:endParaRPr sz="4800"/>
          </a:p>
        </p:txBody>
      </p:sp>
      <p:sp>
        <p:nvSpPr>
          <p:cNvPr id="335" name="Google Shape;335;p3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>
            <a:spLocks noGrp="1"/>
          </p:cNvSpPr>
          <p:nvPr>
            <p:ph type="title"/>
          </p:nvPr>
        </p:nvSpPr>
        <p:spPr>
          <a:xfrm>
            <a:off x="0" y="2246975"/>
            <a:ext cx="9144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Worksheet Practice #2</a:t>
            </a:r>
            <a:endParaRPr sz="4800"/>
          </a:p>
        </p:txBody>
      </p:sp>
      <p:sp>
        <p:nvSpPr>
          <p:cNvPr id="341" name="Google Shape;341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Summary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body" idx="1"/>
          </p:nvPr>
        </p:nvSpPr>
        <p:spPr>
          <a:xfrm>
            <a:off x="1031425" y="1708475"/>
            <a:ext cx="69171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</a:pPr>
            <a:r>
              <a:rPr lang="en"/>
              <a:t>HOFs are just fancier functions that treat other functions as values.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Environment diagrams are useful for mapping out confusing code!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Don’t stress too much about the midterm. Just remember: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Python executes code left to right, top to bottom</a:t>
            </a:r>
            <a:endParaRPr/>
          </a:p>
          <a:p>
            <a: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Evaluation is inside out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Primitives are drawn in boxes, everything else has arrows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Lambdas are your friend! Learn them well.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subTitle" idx="4294967295"/>
          </p:nvPr>
        </p:nvSpPr>
        <p:spPr>
          <a:xfrm>
            <a:off x="692700" y="166973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796BF"/>
                </a:solidFill>
              </a:rPr>
              <a:t>Any questions?</a:t>
            </a:r>
            <a:endParaRPr sz="36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Contact me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keonktsang@berkeley.edu</a:t>
            </a:r>
            <a:r>
              <a:rPr lang="en"/>
              <a:t> if you think of something later.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ALSO: did you fill out the discussion survey?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links.cs61a.org/keon-disc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1031425" y="1632275"/>
            <a:ext cx="6562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Project 1 (Hog) is due TONIGHT, 11:59 PM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Homework 2 is due tomorrow,, 11:59 PM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Midterm 1 is next Monday, time and room TBA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HKN Midterm 1 Review is this Saturday 12-3 PM in HP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CSM Midterm 1 Review is this Sunday, 2-4 PM in GPB 100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No lab next week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Checkoffs are changing, will announce later</a:t>
            </a: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1031425" y="9817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Says...</a:t>
            </a:r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88" name="Google Shape;188;p15" descr="Forms response chart. Question title: What's your favorite type of ice cream?. Number of responses: 29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25" y="1692956"/>
            <a:ext cx="7081150" cy="326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031425" y="9817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Says...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95" name="Google Shape;195;p16" descr="Forms response chart. Question title: TRIVIA: Why is Python called Python?. Number of responses: 29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25" y="1662481"/>
            <a:ext cx="7081150" cy="326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0" y="2246975"/>
            <a:ext cx="9144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HOFs</a:t>
            </a:r>
            <a:endParaRPr sz="4800"/>
          </a:p>
        </p:txBody>
      </p:sp>
      <p:sp>
        <p:nvSpPr>
          <p:cNvPr id="201" name="Google Shape;201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62337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Any function that either: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Takes in a function as an argument or...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Returns a function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Used to pass functions as values, made up of two parts: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Code = all logic, represented by the function name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Parent = wherever it inherits values from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0" y="1634350"/>
            <a:ext cx="9144000" cy="15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Environment Diagrams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(again)</a:t>
            </a:r>
            <a:endParaRPr sz="4800"/>
          </a:p>
        </p:txBody>
      </p:sp>
      <p:sp>
        <p:nvSpPr>
          <p:cNvPr id="214" name="Google Shape;214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Again?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1031425" y="1632275"/>
            <a:ext cx="76395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Yes, they’re important! Helps you think about code execution.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</a:pPr>
            <a:r>
              <a:rPr lang="en"/>
              <a:t>Reminders: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Assignments drawn out should first evaluate the </a:t>
            </a:r>
            <a:r>
              <a:rPr lang="en" b="1"/>
              <a:t>right hand side</a:t>
            </a:r>
            <a:r>
              <a:rPr lang="en"/>
              <a:t>!</a:t>
            </a:r>
            <a:endParaRPr/>
          </a:p>
          <a:p>
            <a:pPr marL="182880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Bind the resulting value to the variable name afterwards.</a:t>
            </a:r>
            <a:endParaRPr/>
          </a:p>
          <a:p>
            <a:pPr marL="182880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If the value is a primitive expression, write it in a box.</a:t>
            </a:r>
            <a:endParaRPr/>
          </a:p>
          <a:p>
            <a:pPr marL="182880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If not, draw an </a:t>
            </a:r>
            <a:r>
              <a:rPr lang="en" b="1"/>
              <a:t>arrow</a:t>
            </a:r>
            <a:r>
              <a:rPr lang="en"/>
              <a:t> to the value.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Built-in functions don’t need a new frame.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Macintosh PowerPoint</Application>
  <PresentationFormat>Presentación en pantalla (16:9)</PresentationFormat>
  <Paragraphs>141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Roboto Mono</vt:lpstr>
      <vt:lpstr>Roboto Condensed</vt:lpstr>
      <vt:lpstr>Oswald</vt:lpstr>
      <vt:lpstr>Wolsey template</vt:lpstr>
      <vt:lpstr>CS 61A Discussion 2  HOFs and Environment Diagrams  attendance: links.cs61a.org/keon-disc</vt:lpstr>
      <vt:lpstr>Agenda</vt:lpstr>
      <vt:lpstr>Administrivia</vt:lpstr>
      <vt:lpstr>Survey Says...</vt:lpstr>
      <vt:lpstr>Survey Says...</vt:lpstr>
      <vt:lpstr>HOFs</vt:lpstr>
      <vt:lpstr>Higher Order Functions</vt:lpstr>
      <vt:lpstr>Environment Diagrams (again)</vt:lpstr>
      <vt:lpstr>This Again?</vt:lpstr>
      <vt:lpstr>Practice</vt:lpstr>
      <vt:lpstr>HOF Problem #1</vt:lpstr>
      <vt:lpstr>HOF Problem #1 - Solution</vt:lpstr>
      <vt:lpstr>HOF Problem #2 </vt:lpstr>
      <vt:lpstr>HOF Problem #2 - Solution</vt:lpstr>
      <vt:lpstr>HOF Problem #3</vt:lpstr>
      <vt:lpstr>HOF Problem #3 - Solution</vt:lpstr>
      <vt:lpstr>HOF Problem #4</vt:lpstr>
      <vt:lpstr>HOF Problem #4 - Solution</vt:lpstr>
      <vt:lpstr>Worksheet Practice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Intermission</vt:lpstr>
      <vt:lpstr>Worksheet Practice #2</vt:lpstr>
      <vt:lpstr>Section Summary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61A Discussion 2  HOFs and Environment Diagrams  attendance: links.cs61a.org/keon-disc</dc:title>
  <cp:lastModifiedBy>Usuario de Microsoft Office</cp:lastModifiedBy>
  <cp:revision>1</cp:revision>
  <dcterms:modified xsi:type="dcterms:W3CDTF">2019-02-09T00:53:14Z</dcterms:modified>
</cp:coreProperties>
</file>