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Consolas" panose="020B0609020204030204" pitchFamily="49"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Roboto Mono" pitchFamily="2" charset="0"/>
      <p:regular r:id="rId60"/>
      <p:bold r:id="rId61"/>
      <p:italic r:id="rId62"/>
      <p:boldItalic r:id="rId63"/>
    </p:embeddedFont>
    <p:embeddedFont>
      <p:font typeface="Source Code Pro" panose="020B0509030403020204" pitchFamily="49" charset="77"/>
      <p:regular r:id="rId64"/>
      <p:bold r:id="rId65"/>
    </p:embeddedFont>
    <p:embeddedFont>
      <p:font typeface="Source Code Pro Light" panose="020B0509030403020204" pitchFamily="49" charset="77"/>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A3AAAE"/>
              </a:buClr>
              <a:buFont typeface="Arial"/>
              <a:buNone/>
            </a:pPr>
            <a:r>
              <a:rPr lang="en" sz="1200" b="0" i="0" u="none" strike="noStrike" cap="none">
                <a:solidFill>
                  <a:srgbClr val="A3AAAE"/>
                </a:solidFill>
              </a:rPr>
              <a:t>http://bit.ly/2cBkM4J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10 min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f70a439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4f70a4390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10 min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5 min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10 min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5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20 Seconds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10 min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5 min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10 min? Draw environment diag.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5115d1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b5115d1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109eb9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109eb9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109eb94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109eb94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6109eb948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6109eb94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b5115d10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b5115d10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f6e85222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f6e85222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f6e8522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f6e8522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f6e85222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f6e8522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f6e85222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f6e85222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4f6e85222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4f6e85222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f6e85222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f6e85222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4f6e85222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4f6e85222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2 min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2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A3AAAE"/>
              </a:buClr>
              <a:buFont typeface="Arial"/>
              <a:buNone/>
            </a:pPr>
            <a:r>
              <a:rPr lang="en" sz="1200" b="0" i="0" u="none" strike="noStrike" cap="none">
                <a:solidFill>
                  <a:srgbClr val="A3AAAE"/>
                </a:solidFill>
              </a:rPr>
              <a:t>http://bit.ly/2cBkM4J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48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4800">
                <a:solidFill>
                  <a:schemeClr val="lt1"/>
                </a:solidFill>
                <a:latin typeface="Roboto"/>
                <a:ea typeface="Roboto"/>
                <a:cs typeface="Roboto"/>
                <a:sym typeface="Roboto"/>
              </a:defRPr>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0" marR="0" lvl="1"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2pPr>
            <a:lvl3pPr marL="0" marR="0" lvl="2"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3pPr>
            <a:lvl4pPr marL="0" marR="0" lvl="3"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4pPr>
            <a:lvl5pPr marL="0" marR="0" lvl="4"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5pPr>
            <a:lvl6pPr marL="0" marR="0" lvl="5"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6pPr>
            <a:lvl7pPr marL="0" marR="0" lvl="6"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7pPr>
            <a:lvl8pPr marL="0" marR="0" lvl="7"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8pPr>
            <a:lvl9pPr marL="0" marR="0" lvl="8"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400"/>
              <a:buFont typeface="Roboto"/>
              <a:buNone/>
              <a:defRPr sz="12000" b="0" i="0" u="none" strike="noStrike" cap="none">
                <a:solidFill>
                  <a:schemeClr val="dk2"/>
                </a:solidFill>
                <a:latin typeface="Roboto"/>
                <a:ea typeface="Roboto"/>
                <a:cs typeface="Roboto"/>
                <a:sym typeface="Roboto"/>
              </a:defRPr>
            </a:lvl1pPr>
            <a:lvl2pPr lvl="1"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2pPr>
            <a:lvl3pPr lvl="2"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3pPr>
            <a:lvl4pPr lvl="3"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4pPr>
            <a:lvl5pPr lvl="4"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5pPr>
            <a:lvl6pPr lvl="5"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6pPr>
            <a:lvl7pPr lvl="6"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7pPr>
            <a:lvl8pPr lvl="7"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8pPr>
            <a:lvl9pPr lvl="8" indent="0" algn="ctr">
              <a:spcBef>
                <a:spcPts val="0"/>
              </a:spcBef>
              <a:spcAft>
                <a:spcPts val="0"/>
              </a:spcAft>
              <a:buClr>
                <a:schemeClr val="dk2"/>
              </a:buClr>
              <a:buSzPts val="1400"/>
              <a:buFont typeface="Roboto"/>
              <a:buNone/>
              <a:defRPr sz="12000">
                <a:solidFill>
                  <a:schemeClr val="dk2"/>
                </a:solidFill>
                <a:latin typeface="Roboto"/>
                <a:ea typeface="Roboto"/>
                <a:cs typeface="Roboto"/>
                <a:sym typeface="Roboto"/>
              </a:defRPr>
            </a:lvl9pPr>
          </a:lstStyle>
          <a:p>
            <a:endParaRP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19" name="Google Shape;19;p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20" name="Google Shape;20;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42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4200">
                <a:solidFill>
                  <a:schemeClr val="lt1"/>
                </a:solidFill>
                <a:latin typeface="Roboto"/>
                <a:ea typeface="Roboto"/>
                <a:cs typeface="Roboto"/>
                <a:sym typeface="Roboto"/>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 name="Google Shape;27;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28" name="Google Shape;28;p5"/>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
        <p:nvSpPr>
          <p:cNvPr id="29" name="Google Shape;29;p5"/>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endParaRPr/>
          </a:p>
        </p:txBody>
      </p:sp>
      <p:sp>
        <p:nvSpPr>
          <p:cNvPr id="30" name="Google Shape;30;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18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1800">
                <a:solidFill>
                  <a:schemeClr val="lt1"/>
                </a:solidFill>
                <a:latin typeface="Roboto"/>
                <a:ea typeface="Roboto"/>
                <a:cs typeface="Roboto"/>
                <a:sym typeface="Roboto"/>
              </a:defRPr>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7" y="357800"/>
            <a:ext cx="2808000" cy="953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24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2400">
                <a:solidFill>
                  <a:schemeClr val="lt1"/>
                </a:solidFill>
                <a:latin typeface="Roboto"/>
                <a:ea typeface="Roboto"/>
                <a:cs typeface="Roboto"/>
                <a:sym typeface="Roboto"/>
              </a:defRPr>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Roboto"/>
              <a:buNone/>
              <a:defRPr sz="60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6000">
                <a:solidFill>
                  <a:schemeClr val="lt1"/>
                </a:solidFill>
                <a:latin typeface="Roboto"/>
                <a:ea typeface="Roboto"/>
                <a:cs typeface="Roboto"/>
                <a:sym typeface="Roboto"/>
              </a:defRPr>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400"/>
              <a:buFont typeface="Roboto"/>
              <a:buNone/>
              <a:defRPr sz="4200" b="0" i="0" u="none" strike="noStrike" cap="none">
                <a:solidFill>
                  <a:schemeClr val="dk2"/>
                </a:solidFill>
                <a:latin typeface="Roboto"/>
                <a:ea typeface="Roboto"/>
                <a:cs typeface="Roboto"/>
                <a:sym typeface="Roboto"/>
              </a:defRPr>
            </a:lvl1pPr>
            <a:lvl2pPr lvl="1"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2pPr>
            <a:lvl3pPr lvl="2"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3pPr>
            <a:lvl4pPr lvl="3"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4pPr>
            <a:lvl5pPr lvl="4"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5pPr>
            <a:lvl6pPr lvl="5"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6pPr>
            <a:lvl7pPr lvl="6"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7pPr>
            <a:lvl8pPr lvl="7"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8pPr>
            <a:lvl9pPr lvl="8" indent="0" algn="ctr">
              <a:spcBef>
                <a:spcPts val="0"/>
              </a:spcBef>
              <a:spcAft>
                <a:spcPts val="0"/>
              </a:spcAft>
              <a:buClr>
                <a:schemeClr val="dk2"/>
              </a:buClr>
              <a:buSzPts val="1400"/>
              <a:buFont typeface="Roboto"/>
              <a:buNone/>
              <a:defRPr sz="4200">
                <a:solidFill>
                  <a:schemeClr val="dk2"/>
                </a:solidFill>
                <a:latin typeface="Roboto"/>
                <a:ea typeface="Roboto"/>
                <a:cs typeface="Roboto"/>
                <a:sym typeface="Roboto"/>
              </a:defRPr>
            </a:lvl9pPr>
          </a:lstStyle>
          <a:p>
            <a:endParaRPr/>
          </a:p>
        </p:txBody>
      </p:sp>
      <p:sp>
        <p:nvSpPr>
          <p:cNvPr id="49" name="Google Shape;49;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1800"/>
              <a:buFont typeface="Roboto"/>
              <a:buNone/>
              <a:defRPr sz="2100" b="0" i="0" u="none" strike="noStrike" cap="none">
                <a:solidFill>
                  <a:schemeClr val="lt2"/>
                </a:solidFill>
                <a:latin typeface="Roboto"/>
                <a:ea typeface="Roboto"/>
                <a:cs typeface="Roboto"/>
                <a:sym typeface="Roboto"/>
              </a:defRPr>
            </a:lvl1pPr>
            <a:lvl2pPr marL="0" marR="0" lvl="1"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2pPr>
            <a:lvl3pPr marL="0" marR="0" lvl="2"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3pPr>
            <a:lvl4pPr marL="0" marR="0" lvl="3"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4pPr>
            <a:lvl5pPr marL="0" marR="0" lvl="4"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5pPr>
            <a:lvl6pPr marL="0" marR="0" lvl="5"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6pPr>
            <a:lvl7pPr marL="0" marR="0" lvl="6"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7pPr>
            <a:lvl8pPr marL="0" marR="0" lvl="7"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8pPr>
            <a:lvl9pPr marL="0" marR="0" lvl="8" indent="0" algn="ctr" rtl="0">
              <a:lnSpc>
                <a:spcPct val="100000"/>
              </a:lnSpc>
              <a:spcBef>
                <a:spcPts val="0"/>
              </a:spcBef>
              <a:spcAft>
                <a:spcPts val="0"/>
              </a:spcAft>
              <a:buClr>
                <a:schemeClr val="lt2"/>
              </a:buClr>
              <a:buSzPts val="14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Roboto"/>
              <a:buChar char="●"/>
              <a:defRPr sz="18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1"/>
              </a:buClr>
              <a:buSzPts val="1400"/>
              <a:buFont typeface="Roboto"/>
              <a:buChar char="○"/>
              <a:defRPr sz="1400" b="0" i="0" u="none" strike="noStrike" cap="none">
                <a:solidFill>
                  <a:schemeClr val="lt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1"/>
              </a:buClr>
              <a:buSzPts val="1400"/>
              <a:buFont typeface="Roboto"/>
              <a:buChar char="■"/>
              <a:defRPr sz="1400" b="0" i="0" u="none" strike="noStrike" cap="none">
                <a:solidFill>
                  <a:schemeClr val="lt1"/>
                </a:solidFill>
                <a:latin typeface="Roboto"/>
                <a:ea typeface="Roboto"/>
                <a:cs typeface="Roboto"/>
                <a:sym typeface="Roboto"/>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800"/>
              <a:buFont typeface="Roboto"/>
              <a:buNone/>
              <a:defRPr sz="1200" b="0" i="0" u="none" strike="noStrike" cap="none">
                <a:solidFill>
                  <a:schemeClr val="lt1"/>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lt2"/>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1400"/>
              <a:buFont typeface="Roboto"/>
              <a:buNone/>
              <a:defRPr sz="3200" b="0" i="0" u="none" strike="noStrike" cap="none">
                <a:solidFill>
                  <a:schemeClr val="lt1"/>
                </a:solidFill>
                <a:latin typeface="Roboto"/>
                <a:ea typeface="Roboto"/>
                <a:cs typeface="Roboto"/>
                <a:sym typeface="Roboto"/>
              </a:defRPr>
            </a:lvl1pPr>
            <a:lvl2pPr lvl="1"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lvl="2"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lvl="3"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lvl="4"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lvl="5"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lvl="6"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lvl="7"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lvl="8" indent="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ythontutor.com/live.html#code=def%20f(x%29%3A%0A%20%20%20%20k%20%3D%20lambda%20m%20%3A%20x%0A%20%20%20%20while%20x%20!%3D%200%3A%0A%20%20%20%20%20%20%20%20def%20g(s%29%3A%0A%20%20%20%20%20%20%20%20%20%20%20%20return%20s%20%2B%20x%0A%20%20%20%20%20%20%20%20if%20x%20%25%203%20%3D%3D%201%3A%0A%20%20%20%20%20%20%20%20%20%20%20%20k%20%3D%20g%0A%20%20%20%20%20%20%20%20x%20-%3D%201%0A%20%20%20%20return%20g%0A%0Aprint(f(3%29(8%29%29&amp;cumulative=true&amp;curInstr=0&amp;heapPrimitives=false&amp;mode=display&amp;origin=opt-live.js&amp;py=3&amp;rawInputLstJSON=%5B%5D&amp;textReferences=fal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pythontutor.com/live.html#code=def%20reduce_range(f,%20low,%20high,%20start_value%29%3A%0A%20%20%20%20total%20%3D%20start_value%0A%20%20%20%20while%20low%20!%3D%20high%3A%0A%20%20%20%20%20%20%20%20total%20%3D%20f(total,%20low%29%0A%20%20%20%20%20%20%20%20low%20%2B%3D%201%0A%20%20%20%20return%20total%0A%20%20%20%20%0Adef%20add(x,%20y%29%3A%0A%20%20%20%20return%20x%20%2B%20y%0A%0Aprint(reduce_range(add,%200,%2010,%200%29%29&amp;cumulative=true&amp;curInstr=0&amp;heapPrimitives=false&amp;mode=display&amp;origin=opt-live.js&amp;py=3&amp;rawInputLstJSON=%5B%5D&amp;textReferences=fals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pythontutor.com/live.html#code=def%20_factorial(x,%20y%29%3A%0A%20%20%20%20if%20x%20%3D%3D%200%3A%0A%20%20%20%20%20%20%20%20return%20y%0A%20%20%20%20return%20_factorial(x%20-%201,%20x%20*%20y%29%0A%20%20%20%20%0Adef%20factorial(x%29%3A%0A%20%20%20%20return%20_factorial(x,%201%29%0A%0Aprint(factorial(5%29%29&amp;cumulative=true&amp;curInstr=1&amp;heapPrimitives=false&amp;mode=display&amp;origin=opt-live.js&amp;py=3&amp;rawInputLstJSON=%5B%5D&amp;textReferences=fals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ythontutor.com/live.html#code=def%20f(a,%20b,%20c%29%3A%0A%20%20%20%20def%20g(a,%20c%29%3A%0A%20%20%20%20%20%20%20%20def%20h(b%29%3A%0A%20%20%20%20%20%20%20%20%20%20%20%20return%20a%20-%20b%20%2B%20c%0A%20%20%20%20%20%20%20%20return%20h%0A%20%20%20%20return%20g%0A%0Af(3,%202,%201%29(5,%207%29(9%29&amp;cumulative=true&amp;curInstr=0&amp;heapPrimitives=false&amp;mode=display&amp;origin=opt-live.js&amp;py=3&amp;rawInputLstJSON=%5B%5D&amp;textReferences=fals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ythontutor.com/live.html#code=def%20f(x%29%3A%0A%20%20%20%20def%20g(%29%3A%0A%20%20%20%20%20%20%20%20return%20x%0A%20%20%20%20if%20x%20%25%202%20%3D%3D%200%3A%0A%20%20%20%20%20%20%20%20x%20-%3D%203%0A%20%20%20%20else%3A%0A%20%20%20%20%20%20%20%20x%20-%3D%201%0A%20%20%20%20return%20g%0Aprint(f(32%29(%29%29&amp;cumulative=true&amp;curInstr=11&amp;heapPrimitives=false&amp;mode=display&amp;origin=opt-live.js&amp;py=3&amp;rawInputLstJSON=%5B%5D&amp;textReferences=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4800" b="0" i="0" u="none" strike="noStrike" cap="none">
                <a:solidFill>
                  <a:schemeClr val="lt1"/>
                </a:solidFill>
                <a:latin typeface="Roboto"/>
                <a:ea typeface="Roboto"/>
                <a:cs typeface="Roboto"/>
                <a:sym typeface="Roboto"/>
              </a:rPr>
              <a:t>CS 61A HKN Review Session</a:t>
            </a:r>
            <a:endParaRPr/>
          </a:p>
        </p:txBody>
      </p:sp>
      <p:sp>
        <p:nvSpPr>
          <p:cNvPr id="68" name="Google Shape;68;p1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Font typeface="Roboto"/>
              <a:buNone/>
            </a:pPr>
            <a:r>
              <a:rPr lang="en"/>
              <a:t>Rehan</a:t>
            </a:r>
            <a:endParaRPr/>
          </a:p>
          <a:p>
            <a:pPr marL="0" marR="0" lvl="0" indent="0" algn="l" rtl="0">
              <a:lnSpc>
                <a:spcPct val="100000"/>
              </a:lnSpc>
              <a:spcBef>
                <a:spcPts val="0"/>
              </a:spcBef>
              <a:spcAft>
                <a:spcPts val="0"/>
              </a:spcAft>
              <a:buClr>
                <a:schemeClr val="lt1"/>
              </a:buClr>
              <a:buFont typeface="Roboto"/>
              <a:buNone/>
            </a:pPr>
            <a:r>
              <a:rPr lang="en"/>
              <a:t>Vishnu</a:t>
            </a:r>
            <a:endParaRPr/>
          </a:p>
          <a:p>
            <a:pPr marL="0" marR="0" lvl="0" indent="0" algn="l" rtl="0">
              <a:lnSpc>
                <a:spcPct val="100000"/>
              </a:lnSpc>
              <a:spcBef>
                <a:spcPts val="0"/>
              </a:spcBef>
              <a:spcAft>
                <a:spcPts val="0"/>
              </a:spcAft>
              <a:buClr>
                <a:schemeClr val="lt1"/>
              </a:buClr>
              <a:buFont typeface="Roboto"/>
              <a:buNone/>
            </a:pPr>
            <a:r>
              <a:rPr lang="en"/>
              <a:t>Jessie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The Lambdas</a:t>
            </a:r>
            <a:endParaRPr/>
          </a:p>
        </p:txBody>
      </p:sp>
      <p:pic>
        <p:nvPicPr>
          <p:cNvPr id="126" name="Google Shape;126;p22" descr="John_DeNero.JPG"/>
          <p:cNvPicPr preferRelativeResize="0"/>
          <p:nvPr/>
        </p:nvPicPr>
        <p:blipFill rotWithShape="1">
          <a:blip r:embed="rId3">
            <a:alphaModFix/>
          </a:blip>
          <a:srcRect/>
          <a:stretch/>
        </p:blipFill>
        <p:spPr>
          <a:xfrm>
            <a:off x="6836125" y="0"/>
            <a:ext cx="2307874" cy="2307874"/>
          </a:xfrm>
          <a:prstGeom prst="rect">
            <a:avLst/>
          </a:prstGeom>
          <a:noFill/>
          <a:ln>
            <a:noFill/>
          </a:ln>
        </p:spPr>
      </p:pic>
      <p:pic>
        <p:nvPicPr>
          <p:cNvPr id="127" name="Google Shape;127;p22"/>
          <p:cNvPicPr preferRelativeResize="0"/>
          <p:nvPr/>
        </p:nvPicPr>
        <p:blipFill rotWithShape="1">
          <a:blip r:embed="rId4">
            <a:alphaModFix/>
          </a:blip>
          <a:srcRect/>
          <a:stretch/>
        </p:blipFill>
        <p:spPr>
          <a:xfrm>
            <a:off x="7803600" y="3266927"/>
            <a:ext cx="1340400" cy="18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Lambdas are Syntactic Sugar for Fun</a:t>
            </a:r>
            <a:endParaRPr/>
          </a:p>
        </p:txBody>
      </p:sp>
      <p:sp>
        <p:nvSpPr>
          <p:cNvPr id="133" name="Google Shape;133;p23"/>
          <p:cNvSpPr txBox="1"/>
          <p:nvPr/>
        </p:nvSpPr>
        <p:spPr>
          <a:xfrm>
            <a:off x="416350" y="190435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lt2"/>
              </a:buClr>
              <a:buFont typeface="Consolas"/>
              <a:buNone/>
            </a:pPr>
            <a:r>
              <a:rPr lang="en" sz="1800" b="0" i="0" u="none" strike="noStrike" cap="none">
                <a:solidFill>
                  <a:schemeClr val="lt2"/>
                </a:solidFill>
                <a:latin typeface="Consolas"/>
                <a:ea typeface="Consolas"/>
                <a:cs typeface="Consolas"/>
                <a:sym typeface="Consolas"/>
              </a:rPr>
              <a:t>lambda &lt;args&gt; : &lt;expr&gt;</a:t>
            </a:r>
            <a:endParaRPr/>
          </a:p>
        </p:txBody>
      </p:sp>
      <p:sp>
        <p:nvSpPr>
          <p:cNvPr id="134" name="Google Shape;134;p23"/>
          <p:cNvSpPr txBox="1"/>
          <p:nvPr/>
        </p:nvSpPr>
        <p:spPr>
          <a:xfrm>
            <a:off x="5156175" y="190435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lt2"/>
              </a:buClr>
              <a:buFont typeface="Consolas"/>
              <a:buNone/>
            </a:pPr>
            <a:r>
              <a:rPr lang="en" sz="1800" b="0" i="0" u="none" strike="noStrike" cap="none">
                <a:solidFill>
                  <a:schemeClr val="lt2"/>
                </a:solidFill>
                <a:latin typeface="Consolas"/>
                <a:ea typeface="Consolas"/>
                <a:cs typeface="Consolas"/>
                <a:sym typeface="Consolas"/>
              </a:rPr>
              <a:t>def _____(&lt;args):</a:t>
            </a:r>
            <a:endParaRPr/>
          </a:p>
          <a:p>
            <a:pPr marL="0" marR="0" lvl="0" indent="0" algn="l" rtl="0">
              <a:lnSpc>
                <a:spcPct val="115000"/>
              </a:lnSpc>
              <a:spcBef>
                <a:spcPts val="0"/>
              </a:spcBef>
              <a:spcAft>
                <a:spcPts val="0"/>
              </a:spcAft>
              <a:buClr>
                <a:schemeClr val="lt2"/>
              </a:buClr>
              <a:buFont typeface="Consolas"/>
              <a:buNone/>
            </a:pPr>
            <a:r>
              <a:rPr lang="en" sz="1800" b="0" i="0" u="none" strike="noStrike" cap="none">
                <a:solidFill>
                  <a:schemeClr val="lt2"/>
                </a:solidFill>
                <a:latin typeface="Consolas"/>
                <a:ea typeface="Consolas"/>
                <a:cs typeface="Consolas"/>
                <a:sym typeface="Consolas"/>
              </a:rPr>
              <a:t>	return &lt;expr&gt;</a:t>
            </a:r>
            <a:endParaRPr/>
          </a:p>
          <a:p>
            <a:pPr marL="0" marR="0" lvl="0" indent="0" algn="l" rtl="0">
              <a:lnSpc>
                <a:spcPct val="115000"/>
              </a:lnSpc>
              <a:spcBef>
                <a:spcPts val="0"/>
              </a:spcBef>
              <a:spcAft>
                <a:spcPts val="0"/>
              </a:spcAft>
              <a:buClr>
                <a:srgbClr val="000000"/>
              </a:buClr>
              <a:buFont typeface="Arial"/>
              <a:buNone/>
            </a:pPr>
            <a:endParaRPr sz="1800" b="0" i="0" u="none" strike="noStrike" cap="none">
              <a:solidFill>
                <a:schemeClr val="lt2"/>
              </a:solidFill>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Consolas"/>
              <a:buNone/>
            </a:pPr>
            <a:r>
              <a:rPr lang="en" sz="1800" b="0" i="0" u="none" strike="noStrike" cap="none">
                <a:solidFill>
                  <a:schemeClr val="lt2"/>
                </a:solidFill>
                <a:latin typeface="Consolas"/>
                <a:ea typeface="Consolas"/>
                <a:cs typeface="Consolas"/>
                <a:sym typeface="Consolas"/>
              </a:rPr>
              <a:t>Note: These are unnamed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Not really “Simple” Example</a:t>
            </a:r>
            <a:endParaRPr/>
          </a:p>
        </p:txBody>
      </p:sp>
      <p:sp>
        <p:nvSpPr>
          <p:cNvPr id="140" name="Google Shape;140;p24"/>
          <p:cNvSpPr txBox="1">
            <a:spLocks noGrp="1"/>
          </p:cNvSpPr>
          <p:nvPr>
            <p:ph type="body" idx="1"/>
          </p:nvPr>
        </p:nvSpPr>
        <p:spPr>
          <a:xfrm>
            <a:off x="471900" y="1919075"/>
            <a:ext cx="3891900" cy="2984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def f(x):</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k = lambda m : x</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while x != 0:</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def g(s):</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s + x</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if x % 3 == 1:</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k = g</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x -= 1</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g</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print(f(3)(8))</a:t>
            </a:r>
            <a:endParaRPr/>
          </a:p>
          <a:p>
            <a:pPr marL="0" marR="0" lvl="0" indent="0" algn="l" rtl="0">
              <a:lnSpc>
                <a:spcPct val="115000"/>
              </a:lnSpc>
              <a:spcBef>
                <a:spcPts val="0"/>
              </a:spcBef>
              <a:spcAft>
                <a:spcPts val="0"/>
              </a:spcAft>
              <a:buClr>
                <a:schemeClr val="lt2"/>
              </a:buClr>
              <a:buFont typeface="Roboto"/>
              <a:buNone/>
            </a:pPr>
            <a:endParaRPr sz="1800" b="0" i="0" u="none" strike="noStrike" cap="none">
              <a:solidFill>
                <a:schemeClr val="lt2"/>
              </a:solidFill>
              <a:latin typeface="Consolas"/>
              <a:ea typeface="Consolas"/>
              <a:cs typeface="Consolas"/>
              <a:sym typeface="Consolas"/>
            </a:endParaRPr>
          </a:p>
        </p:txBody>
      </p:sp>
      <p:sp>
        <p:nvSpPr>
          <p:cNvPr id="141" name="Google Shape;141;p24"/>
          <p:cNvSpPr txBox="1"/>
          <p:nvPr/>
        </p:nvSpPr>
        <p:spPr>
          <a:xfrm>
            <a:off x="5073150" y="1981450"/>
            <a:ext cx="29991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2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Higher Order Functions (+ envs)</a:t>
            </a:r>
            <a:endParaRPr/>
          </a:p>
        </p:txBody>
      </p:sp>
      <p:pic>
        <p:nvPicPr>
          <p:cNvPr id="147" name="Google Shape;147;p25" descr="John_DeNero.JPG"/>
          <p:cNvPicPr preferRelativeResize="0"/>
          <p:nvPr/>
        </p:nvPicPr>
        <p:blipFill rotWithShape="1">
          <a:blip r:embed="rId3">
            <a:alphaModFix/>
          </a:blip>
          <a:srcRect/>
          <a:stretch/>
        </p:blipFill>
        <p:spPr>
          <a:xfrm>
            <a:off x="0" y="0"/>
            <a:ext cx="2121000" cy="212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a:t>What is a HOF?</a:t>
            </a:r>
            <a:endParaRPr/>
          </a:p>
        </p:txBody>
      </p:sp>
      <p:sp>
        <p:nvSpPr>
          <p:cNvPr id="153" name="Google Shape;153;p26"/>
          <p:cNvSpPr txBox="1">
            <a:spLocks noGrp="1"/>
          </p:cNvSpPr>
          <p:nvPr>
            <p:ph type="body" idx="1"/>
          </p:nvPr>
        </p:nvSpPr>
        <p:spPr>
          <a:xfrm>
            <a:off x="471900" y="1697625"/>
            <a:ext cx="7932900" cy="909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None/>
            </a:pPr>
            <a:r>
              <a:rPr lang="en">
                <a:latin typeface="Consolas"/>
                <a:ea typeface="Consolas"/>
                <a:cs typeface="Consolas"/>
                <a:sym typeface="Consolas"/>
              </a:rPr>
              <a:t>“Higher Order Function”: a function that takes another function as an argument.</a:t>
            </a:r>
            <a:endParaRPr>
              <a:latin typeface="Consolas"/>
              <a:ea typeface="Consolas"/>
              <a:cs typeface="Consolas"/>
              <a:sym typeface="Consolas"/>
            </a:endParaRPr>
          </a:p>
          <a:p>
            <a:pPr marL="0" marR="0" lvl="0" indent="0" algn="l" rtl="0">
              <a:lnSpc>
                <a:spcPct val="100000"/>
              </a:lnSpc>
              <a:spcBef>
                <a:spcPts val="1600"/>
              </a:spcBef>
              <a:spcAft>
                <a:spcPts val="0"/>
              </a:spcAft>
              <a:buNone/>
            </a:pPr>
            <a:endParaRPr>
              <a:latin typeface="Consolas"/>
              <a:ea typeface="Consolas"/>
              <a:cs typeface="Consolas"/>
              <a:sym typeface="Consolas"/>
            </a:endParaRPr>
          </a:p>
        </p:txBody>
      </p:sp>
      <p:sp>
        <p:nvSpPr>
          <p:cNvPr id="154" name="Google Shape;154;p26"/>
          <p:cNvSpPr txBox="1"/>
          <p:nvPr/>
        </p:nvSpPr>
        <p:spPr>
          <a:xfrm>
            <a:off x="351100" y="2606925"/>
            <a:ext cx="2547900" cy="1107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Clr>
                <a:srgbClr val="000000"/>
              </a:buClr>
              <a:buSzPts val="1100"/>
              <a:buFont typeface="Arial"/>
              <a:buNone/>
            </a:pPr>
            <a:r>
              <a:rPr lang="en">
                <a:solidFill>
                  <a:schemeClr val="lt2"/>
                </a:solidFill>
                <a:latin typeface="Consolas"/>
                <a:ea typeface="Consolas"/>
                <a:cs typeface="Consolas"/>
                <a:sym typeface="Consolas"/>
              </a:rPr>
              <a:t>def eval(f, x, y):</a:t>
            </a:r>
            <a:endParaRPr>
              <a:solidFill>
                <a:schemeClr val="lt2"/>
              </a:solidFill>
              <a:latin typeface="Consolas"/>
              <a:ea typeface="Consolas"/>
              <a:cs typeface="Consolas"/>
              <a:sym typeface="Consolas"/>
            </a:endParaRPr>
          </a:p>
          <a:p>
            <a:pPr marL="0" lvl="0" indent="0" algn="l" rtl="0">
              <a:spcBef>
                <a:spcPts val="1600"/>
              </a:spcBef>
              <a:spcAft>
                <a:spcPts val="0"/>
              </a:spcAft>
              <a:buClr>
                <a:srgbClr val="000000"/>
              </a:buClr>
              <a:buSzPts val="1100"/>
              <a:buFont typeface="Arial"/>
              <a:buNone/>
            </a:pPr>
            <a:r>
              <a:rPr lang="en">
                <a:solidFill>
                  <a:schemeClr val="lt2"/>
                </a:solidFill>
                <a:latin typeface="Consolas"/>
                <a:ea typeface="Consolas"/>
                <a:cs typeface="Consolas"/>
                <a:sym typeface="Consolas"/>
              </a:rPr>
              <a:t>	return f(x, y)</a:t>
            </a:r>
            <a:endParaRPr>
              <a:latin typeface="Roboto"/>
              <a:ea typeface="Roboto"/>
              <a:cs typeface="Roboto"/>
              <a:sym typeface="Roboto"/>
            </a:endParaRPr>
          </a:p>
        </p:txBody>
      </p:sp>
      <p:sp>
        <p:nvSpPr>
          <p:cNvPr id="155" name="Google Shape;155;p26"/>
          <p:cNvSpPr txBox="1"/>
          <p:nvPr/>
        </p:nvSpPr>
        <p:spPr>
          <a:xfrm>
            <a:off x="351100" y="3472650"/>
            <a:ext cx="2547900" cy="1107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a:solidFill>
                  <a:schemeClr val="lt2"/>
                </a:solidFill>
                <a:latin typeface="Consolas"/>
                <a:ea typeface="Consolas"/>
                <a:cs typeface="Consolas"/>
                <a:sym typeface="Consolas"/>
              </a:rPr>
              <a:t>def add(x, y):</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	return x + y</a:t>
            </a:r>
            <a:endParaRPr>
              <a:latin typeface="Roboto"/>
              <a:ea typeface="Roboto"/>
              <a:cs typeface="Roboto"/>
              <a:sym typeface="Roboto"/>
            </a:endParaRPr>
          </a:p>
        </p:txBody>
      </p:sp>
      <p:sp>
        <p:nvSpPr>
          <p:cNvPr id="156" name="Google Shape;156;p26"/>
          <p:cNvSpPr txBox="1"/>
          <p:nvPr/>
        </p:nvSpPr>
        <p:spPr>
          <a:xfrm>
            <a:off x="3298050" y="2606925"/>
            <a:ext cx="2547900" cy="1107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a:solidFill>
                  <a:schemeClr val="lt2"/>
                </a:solidFill>
                <a:latin typeface="Consolas"/>
                <a:ea typeface="Consolas"/>
                <a:cs typeface="Consolas"/>
                <a:sym typeface="Consolas"/>
              </a:rPr>
              <a:t>def mult(x, y):</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	return x * y</a:t>
            </a:r>
            <a:endParaRPr>
              <a:latin typeface="Roboto"/>
              <a:ea typeface="Roboto"/>
              <a:cs typeface="Roboto"/>
              <a:sym typeface="Roboto"/>
            </a:endParaRPr>
          </a:p>
        </p:txBody>
      </p:sp>
      <p:sp>
        <p:nvSpPr>
          <p:cNvPr id="157" name="Google Shape;157;p26"/>
          <p:cNvSpPr txBox="1"/>
          <p:nvPr/>
        </p:nvSpPr>
        <p:spPr>
          <a:xfrm>
            <a:off x="3298050" y="3472650"/>
            <a:ext cx="2547900" cy="1107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a:solidFill>
                  <a:schemeClr val="lt2"/>
                </a:solidFill>
                <a:latin typeface="Consolas"/>
                <a:ea typeface="Consolas"/>
                <a:cs typeface="Consolas"/>
                <a:sym typeface="Consolas"/>
              </a:rPr>
              <a:t>def f1(x, y):</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	return 2*x*y + y**2</a:t>
            </a:r>
            <a:endParaRPr>
              <a:latin typeface="Roboto"/>
              <a:ea typeface="Roboto"/>
              <a:cs typeface="Roboto"/>
              <a:sym typeface="Roboto"/>
            </a:endParaRPr>
          </a:p>
        </p:txBody>
      </p:sp>
      <p:sp>
        <p:nvSpPr>
          <p:cNvPr id="158" name="Google Shape;158;p26"/>
          <p:cNvSpPr txBox="1"/>
          <p:nvPr/>
        </p:nvSpPr>
        <p:spPr>
          <a:xfrm>
            <a:off x="5968875" y="2325150"/>
            <a:ext cx="2888700" cy="26775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a:solidFill>
                  <a:schemeClr val="lt2"/>
                </a:solidFill>
                <a:latin typeface="Consolas"/>
                <a:ea typeface="Consolas"/>
                <a:cs typeface="Consolas"/>
                <a:sym typeface="Consolas"/>
              </a:rPr>
              <a:t>&gt;&gt; eval(add, 1, 2)</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3</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&gt;&gt; eval(mult, 5, 7)</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35</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&gt;&gt; eval(f1, 2, 3)</a:t>
            </a:r>
            <a:endParaRPr>
              <a:solidFill>
                <a:schemeClr val="lt2"/>
              </a:solidFill>
              <a:latin typeface="Consolas"/>
              <a:ea typeface="Consolas"/>
              <a:cs typeface="Consolas"/>
              <a:sym typeface="Consolas"/>
            </a:endParaRPr>
          </a:p>
          <a:p>
            <a:pPr marL="0" lvl="0" indent="0" algn="l" rtl="0">
              <a:spcBef>
                <a:spcPts val="1600"/>
              </a:spcBef>
              <a:spcAft>
                <a:spcPts val="0"/>
              </a:spcAft>
              <a:buNone/>
            </a:pPr>
            <a:r>
              <a:rPr lang="en">
                <a:solidFill>
                  <a:schemeClr val="lt2"/>
                </a:solidFill>
                <a:latin typeface="Consolas"/>
                <a:ea typeface="Consolas"/>
                <a:cs typeface="Consolas"/>
                <a:sym typeface="Consolas"/>
              </a:rPr>
              <a:t>21</a:t>
            </a:r>
            <a:endParaRPr>
              <a:solidFill>
                <a:schemeClr val="lt2"/>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The Joker, the Slider, and the Killer</a:t>
            </a:r>
            <a:endParaRPr/>
          </a:p>
        </p:txBody>
      </p:sp>
      <p:sp>
        <p:nvSpPr>
          <p:cNvPr id="164" name="Google Shape;164;p27"/>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165" name="Google Shape;165;p27"/>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Joker: the identity function</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Slider: slides y and z across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Killer: kills the second input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a:t>Evaluating HOFs</a:t>
            </a:r>
            <a:endParaRPr/>
          </a:p>
        </p:txBody>
      </p:sp>
      <p:sp>
        <p:nvSpPr>
          <p:cNvPr id="171" name="Google Shape;171;p28"/>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172" name="Google Shape;172;p28"/>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Given functions f(x) and g(x), what does S(K(f))(g) do?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Font typeface="Roboto"/>
              <a:buNone/>
            </a:pPr>
            <a:r>
              <a:rPr lang="en"/>
              <a:t>Evaluating HOFs</a:t>
            </a:r>
            <a:endParaRPr/>
          </a:p>
        </p:txBody>
      </p:sp>
      <p:sp>
        <p:nvSpPr>
          <p:cNvPr id="178" name="Google Shape;178;p29"/>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179" name="Google Shape;179;p29"/>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Given functions f(x) and g(x), what does S(K(f))(g) do?</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rgbClr val="FF0000"/>
                </a:solidFill>
                <a:latin typeface="Roboto"/>
                <a:ea typeface="Roboto"/>
                <a:cs typeface="Roboto"/>
                <a:sym typeface="Roboto"/>
              </a:rPr>
              <a:t>Gives a function f(g(x))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Sliding the Killer</a:t>
            </a:r>
            <a:endParaRPr/>
          </a:p>
        </p:txBody>
      </p:sp>
      <p:sp>
        <p:nvSpPr>
          <p:cNvPr id="185" name="Google Shape;185;p30"/>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186" name="Google Shape;186;p30"/>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What does S(K)(S) 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Sliding the Killer</a:t>
            </a:r>
            <a:endParaRPr/>
          </a:p>
        </p:txBody>
      </p:sp>
      <p:sp>
        <p:nvSpPr>
          <p:cNvPr id="192" name="Google Shape;192;p31"/>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193" name="Google Shape;193;p31"/>
          <p:cNvSpPr txBox="1">
            <a:spLocks noGrp="1"/>
          </p:cNvSpPr>
          <p:nvPr>
            <p:ph type="body" idx="2"/>
          </p:nvPr>
        </p:nvSpPr>
        <p:spPr>
          <a:xfrm>
            <a:off x="46180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What does S(K)(S) do?</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rgbClr val="FF0000"/>
                </a:solidFill>
                <a:latin typeface="Roboto"/>
                <a:ea typeface="Roboto"/>
                <a:cs typeface="Roboto"/>
                <a:sym typeface="Roboto"/>
              </a:rPr>
              <a:t>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Disclaimer</a:t>
            </a:r>
            <a:endParaRPr/>
          </a:p>
        </p:txBody>
      </p:sp>
      <p:sp>
        <p:nvSpPr>
          <p:cNvPr id="74" name="Google Shape;74;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CS61A staff may/may not have been involved in the creation of these slides, or material from which these slides have borrowed from. This is in no way representative of material which will be on the midterm. HKN is not affiliated with the course, and we will attempt to correct errors but are not responsible for the loss of points resulting from errors.</a:t>
            </a:r>
            <a:endParaRPr sz="1800" b="0" i="0" u="none" strike="noStrike" cap="none">
              <a:solidFill>
                <a:schemeClr val="lt2"/>
              </a:solidFill>
              <a:latin typeface="Roboto"/>
              <a:ea typeface="Roboto"/>
              <a:cs typeface="Roboto"/>
              <a:sym typeface="Roboto"/>
            </a:endParaRPr>
          </a:p>
          <a:p>
            <a:pPr marL="0" marR="0" lvl="0" indent="0" algn="l" rtl="0">
              <a:lnSpc>
                <a:spcPct val="115000"/>
              </a:lnSpc>
              <a:spcBef>
                <a:spcPts val="0"/>
              </a:spcBef>
              <a:spcAft>
                <a:spcPts val="0"/>
              </a:spcAft>
              <a:buClr>
                <a:schemeClr val="lt2"/>
              </a:buClr>
              <a:buFont typeface="Roboto"/>
              <a:buNone/>
            </a:pPr>
            <a:endParaRPr/>
          </a:p>
          <a:p>
            <a:pPr marL="0" lvl="0" indent="0" algn="l" rtl="0">
              <a:lnSpc>
                <a:spcPct val="130000"/>
              </a:lnSpc>
              <a:spcBef>
                <a:spcPts val="0"/>
              </a:spcBef>
              <a:spcAft>
                <a:spcPts val="0"/>
              </a:spcAft>
              <a:buClr>
                <a:srgbClr val="000000"/>
              </a:buClr>
              <a:buSzPts val="1100"/>
              <a:buFont typeface="Arial"/>
              <a:buNone/>
            </a:pPr>
            <a:r>
              <a:rPr lang="en" sz="1400">
                <a:solidFill>
                  <a:srgbClr val="333333"/>
                </a:solidFill>
                <a:highlight>
                  <a:schemeClr val="lt1"/>
                </a:highlight>
                <a:latin typeface="Arial"/>
                <a:ea typeface="Arial"/>
                <a:cs typeface="Arial"/>
                <a:sym typeface="Arial"/>
              </a:rPr>
              <a:t>This is licensed under the Creative Commons CC BY-SA: feel free to share and edit, as long as you credit us and keep the license. For more information, visit https://creativecommons.org/licenses/by-sa/4.0/deed.en_US</a:t>
            </a:r>
            <a:endParaRPr sz="140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lt2"/>
              </a:buClr>
              <a:buFont typeface="Roboto"/>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Sliding the Killer into a Joker</a:t>
            </a:r>
            <a:endParaRPr/>
          </a:p>
        </p:txBody>
      </p:sp>
      <p:sp>
        <p:nvSpPr>
          <p:cNvPr id="199" name="Google Shape;199;p32"/>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200" name="Google Shape;200;p32"/>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a:t>
            </a:r>
            <a:r>
              <a:rPr lang="en"/>
              <a:t>nother </a:t>
            </a:r>
            <a:r>
              <a:rPr lang="en" sz="1400" b="0" i="0" u="none" strike="noStrike" cap="none">
                <a:solidFill>
                  <a:schemeClr val="lt2"/>
                </a:solidFill>
                <a:latin typeface="Roboto"/>
                <a:ea typeface="Roboto"/>
                <a:cs typeface="Roboto"/>
                <a:sym typeface="Roboto"/>
              </a:rPr>
              <a:t>combination of the Slider and Killer to recreate the Joker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Sliding the Killer into a Joker</a:t>
            </a:r>
            <a:endParaRPr/>
          </a:p>
        </p:txBody>
      </p:sp>
      <p:sp>
        <p:nvSpPr>
          <p:cNvPr id="206" name="Google Shape;206;p33"/>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J = lambda x: x</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S = lambda x: lambda y : lambda z: x(z)(y(z))</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chemeClr val="lt2"/>
                </a:solidFill>
                <a:latin typeface="Consolas"/>
                <a:ea typeface="Consolas"/>
                <a:cs typeface="Consolas"/>
                <a:sym typeface="Consolas"/>
              </a:rPr>
              <a:t>K = lambda x: lambda y : x</a:t>
            </a:r>
            <a:endParaRPr/>
          </a:p>
        </p:txBody>
      </p:sp>
      <p:sp>
        <p:nvSpPr>
          <p:cNvPr id="207" name="Google Shape;207;p33"/>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another combination of the Slider and Killer to recreate the Joker</a:t>
            </a:r>
            <a:endParaRPr/>
          </a:p>
          <a:p>
            <a:pPr marL="0" marR="0" lvl="0" indent="0" algn="l" rtl="0">
              <a:lnSpc>
                <a:spcPct val="115000"/>
              </a:lnSpc>
              <a:spcBef>
                <a:spcPts val="1600"/>
              </a:spcBef>
              <a:spcAft>
                <a:spcPts val="0"/>
              </a:spcAft>
              <a:buClr>
                <a:schemeClr val="lt2"/>
              </a:buClr>
              <a:buFont typeface="Roboto"/>
              <a:buNone/>
            </a:pPr>
            <a:r>
              <a:rPr lang="en" sz="1400" b="0" i="0" u="none" strike="noStrike" cap="none">
                <a:solidFill>
                  <a:srgbClr val="FF0000"/>
                </a:solidFill>
                <a:latin typeface="Roboto"/>
                <a:ea typeface="Roboto"/>
                <a:cs typeface="Roboto"/>
                <a:sym typeface="Roboto"/>
              </a:rPr>
              <a:t>J = S(K)(K)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Reduce</a:t>
            </a:r>
            <a:endParaRPr/>
          </a:p>
        </p:txBody>
      </p:sp>
      <p:sp>
        <p:nvSpPr>
          <p:cNvPr id="213" name="Google Shape;213;p34"/>
          <p:cNvSpPr txBox="1">
            <a:spLocks noGrp="1"/>
          </p:cNvSpPr>
          <p:nvPr>
            <p:ph type="body" idx="1"/>
          </p:nvPr>
        </p:nvSpPr>
        <p:spPr>
          <a:xfrm>
            <a:off x="471900" y="1919075"/>
            <a:ext cx="5356200" cy="292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def reduce_range(f, low, high, start_value):</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total = start_value</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while low != high:</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total = f(total, low)</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low += 1</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return total</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def add(x, y):</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    return x + y</a:t>
            </a:r>
            <a:endParaRPr sz="1600">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Consolas"/>
                <a:ea typeface="Consolas"/>
                <a:cs typeface="Consolas"/>
                <a:sym typeface="Consolas"/>
              </a:rPr>
              <a:t>print(reduce_r</a:t>
            </a:r>
            <a:r>
              <a:rPr lang="en" sz="1600">
                <a:latin typeface="Consolas"/>
                <a:ea typeface="Consolas"/>
                <a:cs typeface="Consolas"/>
                <a:sym typeface="Consolas"/>
              </a:rPr>
              <a:t>ange</a:t>
            </a:r>
            <a:r>
              <a:rPr lang="en" sz="1600" i="0" u="none" strike="noStrike" cap="none">
                <a:solidFill>
                  <a:schemeClr val="lt2"/>
                </a:solidFill>
                <a:latin typeface="Consolas"/>
                <a:ea typeface="Consolas"/>
                <a:cs typeface="Consolas"/>
                <a:sym typeface="Consolas"/>
              </a:rPr>
              <a:t>(add, 0, 10, 0))</a:t>
            </a:r>
            <a:endParaRPr sz="1600">
              <a:latin typeface="Consolas"/>
              <a:ea typeface="Consolas"/>
              <a:cs typeface="Consolas"/>
              <a:sym typeface="Consolas"/>
            </a:endParaRPr>
          </a:p>
        </p:txBody>
      </p:sp>
      <p:sp>
        <p:nvSpPr>
          <p:cNvPr id="214" name="Google Shape;214;p34"/>
          <p:cNvSpPr txBox="1"/>
          <p:nvPr/>
        </p:nvSpPr>
        <p:spPr>
          <a:xfrm>
            <a:off x="6091600" y="1919075"/>
            <a:ext cx="2204400" cy="41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4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Recursion</a:t>
            </a:r>
            <a:endParaRPr/>
          </a:p>
        </p:txBody>
      </p:sp>
      <p:pic>
        <p:nvPicPr>
          <p:cNvPr id="220" name="Google Shape;220;p35" descr="John_DeNero.JPG"/>
          <p:cNvPicPr preferRelativeResize="0"/>
          <p:nvPr/>
        </p:nvPicPr>
        <p:blipFill rotWithShape="1">
          <a:blip r:embed="rId3">
            <a:alphaModFix/>
          </a:blip>
          <a:srcRect/>
          <a:stretch/>
        </p:blipFill>
        <p:spPr>
          <a:xfrm>
            <a:off x="6836125" y="2835625"/>
            <a:ext cx="2307874" cy="2307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What is recursion?</a:t>
            </a:r>
            <a:endParaRPr/>
          </a:p>
        </p:txBody>
      </p:sp>
      <p:sp>
        <p:nvSpPr>
          <p:cNvPr id="226" name="Google Shape;226;p3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Roboto"/>
              <a:buChar char="●"/>
            </a:pPr>
            <a:r>
              <a:rPr lang="en" sz="1800" b="0" i="0" u="none" strike="noStrike" cap="none">
                <a:solidFill>
                  <a:schemeClr val="lt2"/>
                </a:solidFill>
                <a:latin typeface="Roboto"/>
                <a:ea typeface="Roboto"/>
                <a:cs typeface="Roboto"/>
                <a:sym typeface="Roboto"/>
              </a:rPr>
              <a:t>Defining a function in terms of itself </a:t>
            </a:r>
            <a:r>
              <a:rPr lang="en"/>
              <a:t>(</a:t>
            </a:r>
            <a:r>
              <a:rPr lang="en" sz="1800" b="0" i="0" u="none" strike="noStrike" cap="none">
                <a:solidFill>
                  <a:schemeClr val="lt2"/>
                </a:solidFill>
                <a:latin typeface="Roboto"/>
                <a:ea typeface="Roboto"/>
                <a:cs typeface="Roboto"/>
                <a:sym typeface="Roboto"/>
              </a:rPr>
              <a:t>a functi</a:t>
            </a:r>
            <a:r>
              <a:rPr lang="en"/>
              <a:t>on that calls on itself)</a:t>
            </a:r>
            <a:endParaRPr/>
          </a:p>
          <a:p>
            <a:pPr marL="457200" marR="0" lvl="0" indent="-228600" algn="l" rtl="0">
              <a:lnSpc>
                <a:spcPct val="115000"/>
              </a:lnSpc>
              <a:spcBef>
                <a:spcPts val="1600"/>
              </a:spcBef>
              <a:spcAft>
                <a:spcPts val="0"/>
              </a:spcAft>
              <a:buClr>
                <a:schemeClr val="lt2"/>
              </a:buClr>
              <a:buSzPts val="1800"/>
              <a:buFont typeface="Roboto"/>
              <a:buChar char="●"/>
            </a:pPr>
            <a:r>
              <a:rPr lang="en" sz="1800" b="0" i="0" u="none" strike="noStrike" cap="none">
                <a:solidFill>
                  <a:schemeClr val="lt2"/>
                </a:solidFill>
                <a:latin typeface="Roboto"/>
                <a:ea typeface="Roboto"/>
                <a:cs typeface="Roboto"/>
                <a:sym typeface="Roboto"/>
              </a:rPr>
              <a:t>Mutual Recursion = defining a set of functions in terms of themselves</a:t>
            </a:r>
            <a:endParaRPr sz="1800" b="0" i="0" u="none" strike="noStrike" cap="none">
              <a:solidFill>
                <a:schemeClr val="lt2"/>
              </a:solidFill>
              <a:latin typeface="Roboto"/>
              <a:ea typeface="Roboto"/>
              <a:cs typeface="Roboto"/>
              <a:sym typeface="Roboto"/>
            </a:endParaRPr>
          </a:p>
          <a:p>
            <a:pPr marL="457200" marR="0" lvl="0" indent="-228600" algn="l" rtl="0">
              <a:lnSpc>
                <a:spcPct val="115000"/>
              </a:lnSpc>
              <a:spcBef>
                <a:spcPts val="1600"/>
              </a:spcBef>
              <a:spcAft>
                <a:spcPts val="0"/>
              </a:spcAft>
              <a:buClr>
                <a:schemeClr val="lt2"/>
              </a:buClr>
              <a:buSzPts val="1800"/>
              <a:buFont typeface="Roboto"/>
              <a:buChar char="●"/>
            </a:pPr>
            <a:r>
              <a:rPr lang="en"/>
              <a:t>As a reminder, here are some simple recursive examples:</a:t>
            </a:r>
            <a:endParaRPr/>
          </a:p>
          <a:p>
            <a:pPr marL="0" marR="0" lvl="0" indent="0" algn="l" rtl="0">
              <a:lnSpc>
                <a:spcPct val="115000"/>
              </a:lnSpc>
              <a:spcBef>
                <a:spcPts val="1600"/>
              </a:spcBef>
              <a:spcAft>
                <a:spcPts val="0"/>
              </a:spcAft>
              <a:buNone/>
            </a:pPr>
            <a:endParaRPr/>
          </a:p>
        </p:txBody>
      </p:sp>
      <p:sp>
        <p:nvSpPr>
          <p:cNvPr id="227" name="Google Shape;227;p36"/>
          <p:cNvSpPr txBox="1"/>
          <p:nvPr/>
        </p:nvSpPr>
        <p:spPr>
          <a:xfrm>
            <a:off x="1086475" y="3328850"/>
            <a:ext cx="3294300" cy="14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Mono"/>
                <a:ea typeface="Roboto Mono"/>
                <a:cs typeface="Roboto Mono"/>
                <a:sym typeface="Roboto Mono"/>
              </a:rPr>
              <a:t># Fibonacci sequence</a:t>
            </a:r>
            <a:endParaRPr sz="1300">
              <a:latin typeface="Roboto Mono"/>
              <a:ea typeface="Roboto Mono"/>
              <a:cs typeface="Roboto Mono"/>
              <a:sym typeface="Roboto Mono"/>
            </a:endParaRPr>
          </a:p>
          <a:p>
            <a:pPr marL="0" lvl="0" indent="0" algn="l" rtl="0">
              <a:spcBef>
                <a:spcPts val="0"/>
              </a:spcBef>
              <a:spcAft>
                <a:spcPts val="0"/>
              </a:spcAft>
              <a:buNone/>
            </a:pPr>
            <a:endParaRPr sz="6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def fib(n):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if n &lt; 2:</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fib(n-1) + fib(n-2)</a:t>
            </a:r>
            <a:endParaRPr sz="1300">
              <a:latin typeface="Roboto Mono"/>
              <a:ea typeface="Roboto Mono"/>
              <a:cs typeface="Roboto Mono"/>
              <a:sym typeface="Roboto Mono"/>
            </a:endParaRPr>
          </a:p>
        </p:txBody>
      </p:sp>
      <p:sp>
        <p:nvSpPr>
          <p:cNvPr id="228" name="Google Shape;228;p36"/>
          <p:cNvSpPr txBox="1"/>
          <p:nvPr/>
        </p:nvSpPr>
        <p:spPr>
          <a:xfrm>
            <a:off x="4660175" y="3328850"/>
            <a:ext cx="3211200" cy="14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Mono"/>
                <a:ea typeface="Roboto Mono"/>
                <a:cs typeface="Roboto Mono"/>
                <a:sym typeface="Roboto Mono"/>
              </a:rPr>
              <a:t># Factorial</a:t>
            </a:r>
            <a:endParaRPr sz="1300">
              <a:latin typeface="Roboto Mono"/>
              <a:ea typeface="Roboto Mono"/>
              <a:cs typeface="Roboto Mono"/>
              <a:sym typeface="Roboto Mono"/>
            </a:endParaRPr>
          </a:p>
          <a:p>
            <a:pPr marL="0" lvl="0" indent="0" algn="l" rtl="0">
              <a:spcBef>
                <a:spcPts val="0"/>
              </a:spcBef>
              <a:spcAft>
                <a:spcPts val="0"/>
              </a:spcAft>
              <a:buNone/>
            </a:pPr>
            <a:endParaRPr sz="6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def factorial(n):</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if n == 0:</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1</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return n * factorial(n-1)</a:t>
            </a:r>
            <a:endParaRPr sz="1300">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How To?</a:t>
            </a:r>
            <a:endParaRPr/>
          </a:p>
        </p:txBody>
      </p:sp>
      <p:sp>
        <p:nvSpPr>
          <p:cNvPr id="234" name="Google Shape;234;p3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Given an instance of the problem, how would you break it into smaller problems?</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What are your base cases?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460950" y="5460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Recursive Leap of Faith</a:t>
            </a:r>
            <a:endParaRPr/>
          </a:p>
        </p:txBody>
      </p:sp>
      <p:sp>
        <p:nvSpPr>
          <p:cNvPr id="240" name="Google Shape;240;p38"/>
          <p:cNvSpPr txBox="1">
            <a:spLocks noGrp="1"/>
          </p:cNvSpPr>
          <p:nvPr>
            <p:ph type="body" idx="1"/>
          </p:nvPr>
        </p:nvSpPr>
        <p:spPr>
          <a:xfrm>
            <a:off x="471900" y="1808700"/>
            <a:ext cx="8056500" cy="152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Have a clear idea of what your function is supposed to do and what it returns</a:t>
            </a:r>
            <a:endParaRPr sz="1800"/>
          </a:p>
          <a:p>
            <a:pPr marL="457200" lvl="0" indent="-342900" algn="l" rtl="0">
              <a:spcBef>
                <a:spcPts val="0"/>
              </a:spcBef>
              <a:spcAft>
                <a:spcPts val="0"/>
              </a:spcAft>
              <a:buSzPts val="1800"/>
              <a:buChar char="●"/>
            </a:pPr>
            <a:r>
              <a:rPr lang="en" sz="1800"/>
              <a:t>If-else: If - base case(s), Else - solve the same problem, but smaller</a:t>
            </a:r>
            <a:endParaRPr sz="1800"/>
          </a:p>
          <a:p>
            <a:pPr marL="457200" lvl="0" indent="-342900" algn="l" rtl="0">
              <a:spcBef>
                <a:spcPts val="0"/>
              </a:spcBef>
              <a:spcAft>
                <a:spcPts val="0"/>
              </a:spcAft>
              <a:buSzPts val="1800"/>
              <a:buChar char="●"/>
            </a:pPr>
            <a:r>
              <a:rPr lang="en" sz="1800"/>
              <a:t>What function can I call that solves the same problem?</a:t>
            </a:r>
            <a:endParaRPr sz="1800"/>
          </a:p>
        </p:txBody>
      </p:sp>
      <p:sp>
        <p:nvSpPr>
          <p:cNvPr id="241" name="Google Shape;241;p38"/>
          <p:cNvSpPr txBox="1"/>
          <p:nvPr/>
        </p:nvSpPr>
        <p:spPr>
          <a:xfrm>
            <a:off x="626375" y="3334800"/>
            <a:ext cx="6950400" cy="5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Roboto"/>
                <a:ea typeface="Roboto"/>
                <a:cs typeface="Roboto"/>
                <a:sym typeface="Roboto"/>
              </a:rPr>
              <a:t>This one!</a:t>
            </a:r>
            <a:endParaRPr sz="1800">
              <a:solidFill>
                <a:srgbClr val="666666"/>
              </a:solidFill>
              <a:latin typeface="Roboto"/>
              <a:ea typeface="Roboto"/>
              <a:cs typeface="Roboto"/>
              <a:sym typeface="Roboto"/>
            </a:endParaRPr>
          </a:p>
        </p:txBody>
      </p:sp>
      <p:sp>
        <p:nvSpPr>
          <p:cNvPr id="242" name="Google Shape;242;p38"/>
          <p:cNvSpPr txBox="1"/>
          <p:nvPr/>
        </p:nvSpPr>
        <p:spPr>
          <a:xfrm>
            <a:off x="626375" y="3999150"/>
            <a:ext cx="7420200" cy="6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Roboto"/>
                <a:ea typeface="Roboto"/>
                <a:cs typeface="Roboto"/>
                <a:sym typeface="Roboto"/>
              </a:rPr>
              <a:t>The leap of faith: trust that your function will do what you want it to do </a:t>
            </a:r>
            <a:endParaRPr sz="1800">
              <a:solidFill>
                <a:srgbClr val="666666"/>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fade">
                                      <p:cBhvr>
                                        <p:cTn id="12" dur="10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Fancy Factorial</a:t>
            </a:r>
            <a:endParaRPr/>
          </a:p>
        </p:txBody>
      </p:sp>
      <p:sp>
        <p:nvSpPr>
          <p:cNvPr id="248" name="Google Shape;248;p39"/>
          <p:cNvSpPr txBox="1">
            <a:spLocks noGrp="1"/>
          </p:cNvSpPr>
          <p:nvPr>
            <p:ph type="body" idx="1"/>
          </p:nvPr>
        </p:nvSpPr>
        <p:spPr>
          <a:xfrm>
            <a:off x="471900" y="1919075"/>
            <a:ext cx="35610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def helper(x,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if x == 0:</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helper(x - 1, x * y)</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def factorial(x):</a:t>
            </a:r>
            <a:endParaRPr sz="1400"/>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    return helper(x, 1)</a:t>
            </a:r>
            <a:endParaRPr sz="1400"/>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Mono"/>
              <a:ea typeface="Roboto Mono"/>
              <a:cs typeface="Roboto Mono"/>
              <a:sym typeface="Roboto Mono"/>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Mono"/>
                <a:ea typeface="Roboto Mono"/>
                <a:cs typeface="Roboto Mono"/>
                <a:sym typeface="Roboto Mono"/>
              </a:rPr>
              <a:t>print(factorial(5))</a:t>
            </a:r>
            <a:endParaRPr sz="1400"/>
          </a:p>
          <a:p>
            <a:pPr marL="0" marR="0" lvl="0" indent="0" algn="l" rtl="0">
              <a:lnSpc>
                <a:spcPct val="115000"/>
              </a:lnSpc>
              <a:spcBef>
                <a:spcPts val="0"/>
              </a:spcBef>
              <a:spcAft>
                <a:spcPts val="0"/>
              </a:spcAft>
              <a:buClr>
                <a:schemeClr val="lt2"/>
              </a:buClr>
              <a:buFont typeface="Roboto"/>
              <a:buNone/>
            </a:pPr>
            <a:endParaRPr sz="1200" b="0" i="0" u="none" strike="noStrike" cap="none">
              <a:solidFill>
                <a:schemeClr val="lt2"/>
              </a:solidFill>
              <a:latin typeface="Roboto Mono"/>
              <a:ea typeface="Roboto Mono"/>
              <a:cs typeface="Roboto Mono"/>
              <a:sym typeface="Roboto Mono"/>
            </a:endParaRPr>
          </a:p>
        </p:txBody>
      </p:sp>
      <p:sp>
        <p:nvSpPr>
          <p:cNvPr id="249" name="Google Shape;249;p39"/>
          <p:cNvSpPr txBox="1"/>
          <p:nvPr/>
        </p:nvSpPr>
        <p:spPr>
          <a:xfrm>
            <a:off x="5285275" y="1858925"/>
            <a:ext cx="2323500" cy="149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4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255" name="Google Shape;255;p40"/>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div(x, y)</a:t>
            </a:r>
            <a:r>
              <a:rPr lang="en" sz="1800"/>
              <a:t> </a:t>
            </a:r>
            <a:r>
              <a:rPr lang="en" sz="1800" b="0" i="0" u="none" strike="noStrike" cap="none">
                <a:solidFill>
                  <a:schemeClr val="lt2"/>
                </a:solidFill>
                <a:latin typeface="Roboto"/>
                <a:ea typeface="Roboto"/>
                <a:cs typeface="Roboto"/>
                <a:sym typeface="Roboto"/>
              </a:rPr>
              <a:t>that performs floor division</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
        <p:nvSpPr>
          <p:cNvPr id="256" name="Google Shape;256;p40"/>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gcd(x, y)</a:t>
            </a:r>
            <a:r>
              <a:rPr lang="en" sz="1800"/>
              <a:t> </a:t>
            </a:r>
            <a:r>
              <a:rPr lang="en" sz="1800" b="0" i="0" u="none" strike="noStrike" cap="none">
                <a:solidFill>
                  <a:schemeClr val="lt2"/>
                </a:solidFill>
                <a:latin typeface="Roboto"/>
                <a:ea typeface="Roboto"/>
                <a:cs typeface="Roboto"/>
                <a:sym typeface="Roboto"/>
              </a:rPr>
              <a:t>that computes </a:t>
            </a:r>
            <a:r>
              <a:rPr lang="en" sz="1800"/>
              <a:t>GCD</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262" name="Google Shape;262;p41"/>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div(x, y)</a:t>
            </a:r>
            <a:r>
              <a:rPr lang="en" sz="1800"/>
              <a:t> </a:t>
            </a:r>
            <a:r>
              <a:rPr lang="en" sz="1800" b="0" i="0" u="none" strike="noStrike" cap="none">
                <a:solidFill>
                  <a:schemeClr val="lt2"/>
                </a:solidFill>
                <a:latin typeface="Roboto"/>
                <a:ea typeface="Roboto"/>
                <a:cs typeface="Roboto"/>
                <a:sym typeface="Roboto"/>
              </a:rPr>
              <a:t>that performs floor division</a:t>
            </a:r>
            <a:endParaRPr sz="1800"/>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def div(x,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&lt;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0</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1 + div(x - y,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
        <p:nvSpPr>
          <p:cNvPr id="263" name="Google Shape;263;p41"/>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Create a function </a:t>
            </a:r>
            <a:r>
              <a:rPr lang="en" sz="1800">
                <a:latin typeface="Source Code Pro"/>
                <a:ea typeface="Source Code Pro"/>
                <a:cs typeface="Source Code Pro"/>
                <a:sym typeface="Source Code Pro"/>
              </a:rPr>
              <a:t>gcd(x, y)</a:t>
            </a:r>
            <a:r>
              <a:rPr lang="en" sz="1800"/>
              <a:t> </a:t>
            </a:r>
            <a:r>
              <a:rPr lang="en" sz="1800" b="0" i="0" u="none" strike="noStrike" cap="none">
                <a:solidFill>
                  <a:schemeClr val="lt2"/>
                </a:solidFill>
                <a:latin typeface="Roboto"/>
                <a:ea typeface="Roboto"/>
                <a:cs typeface="Roboto"/>
                <a:sym typeface="Roboto"/>
              </a:rPr>
              <a:t>that computes </a:t>
            </a:r>
            <a:r>
              <a:rPr lang="en" sz="1800"/>
              <a:t>GCD</a:t>
            </a:r>
            <a:endParaRPr sz="1800">
              <a:latin typeface="Source Code Pro"/>
              <a:ea typeface="Source Code Pro"/>
              <a:cs typeface="Source Code Pro"/>
              <a:sym typeface="Source Code Pro"/>
            </a:endParaRPr>
          </a:p>
          <a:p>
            <a:pPr marL="0" marR="0" lvl="0" indent="0" algn="l" rtl="0">
              <a:lnSpc>
                <a:spcPct val="115000"/>
              </a:lnSpc>
              <a:spcBef>
                <a:spcPts val="160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def gcd(x,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&gt;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gcd(y, x)</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if x == 0:</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y</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    return gcd(x, y - x)</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Questions?</a:t>
            </a:r>
            <a:endParaRPr/>
          </a:p>
        </p:txBody>
      </p:sp>
      <p:sp>
        <p:nvSpPr>
          <p:cNvPr id="80" name="Google Shape;80;p1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Clr>
                <a:schemeClr val="lt2"/>
              </a:buClr>
              <a:buFont typeface="Roboto"/>
              <a:buNone/>
            </a:pPr>
            <a:br>
              <a:rPr lang="en" sz="1800" b="0" i="0" u="none" strike="noStrike" cap="none">
                <a:solidFill>
                  <a:schemeClr val="lt2"/>
                </a:solidFill>
                <a:latin typeface="Roboto"/>
                <a:ea typeface="Roboto"/>
                <a:cs typeface="Roboto"/>
                <a:sym typeface="Roboto"/>
              </a:rPr>
            </a:br>
            <a:r>
              <a:rPr lang="en" sz="1800" b="0" i="0" u="none" strike="noStrike" cap="none">
                <a:solidFill>
                  <a:schemeClr val="lt2"/>
                </a:solidFill>
                <a:latin typeface="Roboto"/>
                <a:ea typeface="Roboto"/>
                <a:cs typeface="Roboto"/>
                <a:sym typeface="Roboto"/>
              </a:rPr>
              <a:t>There will also be time for questions during the break and after the review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269" name="Google Shape;269;p42"/>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 function that converts a positive integer to base 2</a:t>
            </a:r>
            <a:endParaRPr/>
          </a:p>
        </p:txBody>
      </p:sp>
      <p:sp>
        <p:nvSpPr>
          <p:cNvPr id="270" name="Google Shape;270;p42"/>
          <p:cNvSpPr txBox="1">
            <a:spLocks noGrp="1"/>
          </p:cNvSpPr>
          <p:nvPr>
            <p:ph type="body" idx="2"/>
          </p:nvPr>
        </p:nvSpPr>
        <p:spPr>
          <a:xfrm>
            <a:off x="5849900" y="1721450"/>
            <a:ext cx="3209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REMINDER:</a:t>
            </a:r>
            <a:br>
              <a:rPr lang="en" sz="1400" b="0" i="0" u="none" strike="noStrike" cap="none">
                <a:solidFill>
                  <a:schemeClr val="lt2"/>
                </a:solidFill>
                <a:latin typeface="Roboto"/>
                <a:ea typeface="Roboto"/>
                <a:cs typeface="Roboto"/>
                <a:sym typeface="Roboto"/>
              </a:rPr>
            </a:br>
            <a:r>
              <a:rPr lang="en" sz="1400" b="0" i="0" u="none" strike="noStrike" cap="none">
                <a:solidFill>
                  <a:schemeClr val="lt2"/>
                </a:solidFill>
                <a:latin typeface="Roboto"/>
                <a:ea typeface="Roboto"/>
                <a:cs typeface="Roboto"/>
                <a:sym typeface="Roboto"/>
              </a:rPr>
              <a:t>For a number expressed in base 2, each digit is a 1 or 0 representing a power of 2</a:t>
            </a:r>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EX: </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21 = 1(16) + 0(8) + 1(4) + 0(2) + 1(1)</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In base 2, </a:t>
            </a:r>
            <a:endParaRPr/>
          </a:p>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21 = 10101</a:t>
            </a:r>
            <a:endParaRPr/>
          </a:p>
        </p:txBody>
      </p:sp>
      <p:sp>
        <p:nvSpPr>
          <p:cNvPr id="271" name="Google Shape;271;p42"/>
          <p:cNvSpPr txBox="1">
            <a:spLocks noGrp="1"/>
          </p:cNvSpPr>
          <p:nvPr>
            <p:ph type="body" idx="2"/>
          </p:nvPr>
        </p:nvSpPr>
        <p:spPr>
          <a:xfrm>
            <a:off x="471900" y="2589700"/>
            <a:ext cx="8066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def to_base_2(n):</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if ______: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if ______: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00"/>
                </a:solidFill>
                <a:latin typeface="Roboto Mono"/>
                <a:ea typeface="Roboto Mono"/>
                <a:cs typeface="Roboto Mono"/>
                <a:sym typeface="Roboto Mono"/>
              </a:rPr>
              <a:t>	return _____ + _____</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Google Shape;276;p4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Create your own recursion</a:t>
            </a:r>
            <a:endParaRPr/>
          </a:p>
        </p:txBody>
      </p:sp>
      <p:sp>
        <p:nvSpPr>
          <p:cNvPr id="277" name="Google Shape;277;p43"/>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400" b="0" i="0" u="none" strike="noStrike" cap="none">
                <a:solidFill>
                  <a:schemeClr val="lt2"/>
                </a:solidFill>
                <a:latin typeface="Roboto"/>
                <a:ea typeface="Roboto"/>
                <a:cs typeface="Roboto"/>
                <a:sym typeface="Roboto"/>
              </a:rPr>
              <a:t>Create a function that converts a positive integer to base 2</a:t>
            </a:r>
            <a:endParaRPr/>
          </a:p>
        </p:txBody>
      </p:sp>
      <p:sp>
        <p:nvSpPr>
          <p:cNvPr id="278" name="Google Shape;278;p43"/>
          <p:cNvSpPr txBox="1">
            <a:spLocks noGrp="1"/>
          </p:cNvSpPr>
          <p:nvPr>
            <p:ph type="body" idx="2"/>
          </p:nvPr>
        </p:nvSpPr>
        <p:spPr>
          <a:xfrm>
            <a:off x="471900" y="2607675"/>
            <a:ext cx="80667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def to_base_2(n):</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if n == 1:</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1</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if n == 0:</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0</a:t>
            </a:r>
            <a:endParaRPr/>
          </a:p>
          <a:p>
            <a:pPr marL="0" marR="0" lvl="0" indent="0" algn="l" rtl="0">
              <a:lnSpc>
                <a:spcPct val="100000"/>
              </a:lnSpc>
              <a:spcBef>
                <a:spcPts val="0"/>
              </a:spcBef>
              <a:spcAft>
                <a:spcPts val="0"/>
              </a:spcAft>
              <a:buClr>
                <a:schemeClr val="lt2"/>
              </a:buClr>
              <a:buFont typeface="Roboto"/>
              <a:buNone/>
            </a:pPr>
            <a:r>
              <a:rPr lang="en" sz="1400" b="0" i="0" u="none" strike="noStrike" cap="none">
                <a:solidFill>
                  <a:srgbClr val="0000FF"/>
                </a:solidFill>
                <a:latin typeface="Roboto Mono"/>
                <a:ea typeface="Roboto Mono"/>
                <a:cs typeface="Roboto Mono"/>
                <a:sym typeface="Roboto Mono"/>
              </a:rPr>
              <a:t>	return 10 * to_base_2(n//2) + to_base_2(n%2)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a:t>
            </a:r>
            <a:endParaRPr/>
          </a:p>
        </p:txBody>
      </p:sp>
      <p:sp>
        <p:nvSpPr>
          <p:cNvPr id="284" name="Google Shape;284;p44"/>
          <p:cNvSpPr txBox="1">
            <a:spLocks noGrp="1"/>
          </p:cNvSpPr>
          <p:nvPr>
            <p:ph type="body" idx="1"/>
          </p:nvPr>
        </p:nvSpPr>
        <p:spPr>
          <a:xfrm>
            <a:off x="471900" y="1919075"/>
            <a:ext cx="6924300" cy="2710200"/>
          </a:xfrm>
          <a:prstGeom prst="rect">
            <a:avLst/>
          </a:prstGeom>
        </p:spPr>
        <p:txBody>
          <a:bodyPr spcFirstLastPara="1" wrap="square" lIns="91425" tIns="91425" rIns="91425" bIns="91425" anchor="t" anchorCtr="0">
            <a:noAutofit/>
          </a:bodyPr>
          <a:lstStyle/>
          <a:p>
            <a:pPr marL="457200" lvl="0" indent="-228600" algn="l" rtl="0">
              <a:spcBef>
                <a:spcPts val="0"/>
              </a:spcBef>
              <a:spcAft>
                <a:spcPts val="0"/>
              </a:spcAft>
              <a:buSzPts val="1800"/>
              <a:buAutoNum type="arabicPeriod"/>
            </a:pPr>
            <a:r>
              <a:rPr lang="en" sz="1800"/>
              <a:t>Trees have nodes and branches</a:t>
            </a:r>
            <a:endParaRPr sz="1800"/>
          </a:p>
          <a:p>
            <a:pPr marL="457200" lvl="0" indent="-228600" algn="l" rtl="0">
              <a:spcBef>
                <a:spcPts val="0"/>
              </a:spcBef>
              <a:spcAft>
                <a:spcPts val="0"/>
              </a:spcAft>
              <a:buSzPts val="1800"/>
              <a:buAutoNum type="arabicPeriod"/>
            </a:pPr>
            <a:r>
              <a:rPr lang="en" sz="1800"/>
              <a:t>Nodes hold values, branches are other trees</a:t>
            </a:r>
            <a:endParaRPr sz="1800"/>
          </a:p>
          <a:p>
            <a:pPr marL="457200" lvl="0" indent="-228600" algn="l" rtl="0">
              <a:spcBef>
                <a:spcPts val="0"/>
              </a:spcBef>
              <a:spcAft>
                <a:spcPts val="0"/>
              </a:spcAft>
              <a:buSzPts val="1800"/>
              <a:buAutoNum type="arabicPeriod"/>
            </a:pPr>
            <a:r>
              <a:rPr lang="en" sz="1800"/>
              <a:t>Recursion follows a common pattern: operate on the node and then iterate through all branches</a:t>
            </a:r>
            <a:endParaRPr sz="1800"/>
          </a:p>
          <a:p>
            <a:pPr marL="457200" lvl="0" indent="-228600" algn="l" rtl="0">
              <a:spcBef>
                <a:spcPts val="0"/>
              </a:spcBef>
              <a:spcAft>
                <a:spcPts val="0"/>
              </a:spcAft>
              <a:buSzPts val="1800"/>
              <a:buAutoNum type="arabicPeriod"/>
            </a:pPr>
            <a:r>
              <a:rPr lang="en" sz="1800"/>
              <a:t>Use </a:t>
            </a:r>
            <a:r>
              <a:rPr lang="en" sz="1800" i="1"/>
              <a:t>recursion</a:t>
            </a:r>
            <a:r>
              <a:rPr lang="en" sz="1800"/>
              <a:t> to go </a:t>
            </a:r>
            <a:r>
              <a:rPr lang="en" sz="1800" i="1"/>
              <a:t>down</a:t>
            </a:r>
            <a:r>
              <a:rPr lang="en" sz="1800"/>
              <a:t> a tree; use </a:t>
            </a:r>
            <a:r>
              <a:rPr lang="en" sz="1800" i="1"/>
              <a:t>iteration</a:t>
            </a:r>
            <a:r>
              <a:rPr lang="en" sz="1800"/>
              <a:t> to go </a:t>
            </a:r>
            <a:r>
              <a:rPr lang="en" sz="1800" i="1"/>
              <a:t>across</a:t>
            </a:r>
            <a:endParaRPr sz="1800" i="1"/>
          </a:p>
          <a:p>
            <a:pPr marL="0" lvl="0" indent="88900" algn="l" rtl="0">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 Example</a:t>
            </a:r>
            <a:endParaRPr/>
          </a:p>
        </p:txBody>
      </p:sp>
      <p:sp>
        <p:nvSpPr>
          <p:cNvPr id="290" name="Google Shape;290;p4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return the value of the smallest node</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291" name="Google Shape;291;p4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sum up all the nodes.</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292" name="Google Shape;292;p45"/>
          <p:cNvSpPr txBox="1">
            <a:spLocks noGrp="1"/>
          </p:cNvSpPr>
          <p:nvPr>
            <p:ph type="body" idx="1"/>
          </p:nvPr>
        </p:nvSpPr>
        <p:spPr>
          <a:xfrm>
            <a:off x="471900" y="2753875"/>
            <a:ext cx="2245500" cy="43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latin typeface="Roboto Mono"/>
                <a:ea typeface="Roboto Mono"/>
                <a:cs typeface="Roboto Mono"/>
                <a:sym typeface="Roboto Mono"/>
              </a:rPr>
              <a:t>def find_min(t):</a:t>
            </a:r>
            <a:endParaRPr>
              <a:solidFill>
                <a:srgbClr val="000000"/>
              </a:solidFill>
            </a:endParaRPr>
          </a:p>
        </p:txBody>
      </p:sp>
      <p:sp>
        <p:nvSpPr>
          <p:cNvPr id="293" name="Google Shape;293;p45"/>
          <p:cNvSpPr txBox="1">
            <a:spLocks noGrp="1"/>
          </p:cNvSpPr>
          <p:nvPr>
            <p:ph type="body" idx="1"/>
          </p:nvPr>
        </p:nvSpPr>
        <p:spPr>
          <a:xfrm>
            <a:off x="4729900" y="2753875"/>
            <a:ext cx="2245500" cy="43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latin typeface="Roboto Mono"/>
                <a:ea typeface="Roboto Mono"/>
                <a:cs typeface="Roboto Mono"/>
                <a:sym typeface="Roboto Mono"/>
              </a:rPr>
              <a:t>def add_nodes(t):</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Recursion Example</a:t>
            </a:r>
            <a:endParaRPr/>
          </a:p>
        </p:txBody>
      </p:sp>
      <p:sp>
        <p:nvSpPr>
          <p:cNvPr id="299" name="Google Shape;299;p4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return the value of the smallest node</a:t>
            </a:r>
            <a:endParaRPr/>
          </a:p>
          <a:p>
            <a:pPr marL="0" lvl="0" indent="88900" algn="l" rtl="0">
              <a:spcBef>
                <a:spcPts val="0"/>
              </a:spcBef>
              <a:spcAft>
                <a:spcPts val="0"/>
              </a:spcAft>
              <a:buNone/>
            </a:pPr>
            <a:endParaRPr/>
          </a:p>
          <a:p>
            <a:pPr marL="0" lvl="0" indent="88900" algn="l" rtl="0">
              <a:spcBef>
                <a:spcPts val="1600"/>
              </a:spcBef>
              <a:spcAft>
                <a:spcPts val="1600"/>
              </a:spcAft>
              <a:buClr>
                <a:srgbClr val="000000"/>
              </a:buClr>
              <a:buSzPts val="1100"/>
              <a:buFont typeface="Arial"/>
              <a:buNone/>
            </a:pPr>
            <a:endParaRPr/>
          </a:p>
        </p:txBody>
      </p:sp>
      <p:sp>
        <p:nvSpPr>
          <p:cNvPr id="300" name="Google Shape;300;p4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takes a tree where the node value is an integer and sum up all the nodes.</a:t>
            </a:r>
            <a:endParaRPr/>
          </a:p>
          <a:p>
            <a:pPr marL="0" lvl="0" indent="88900" algn="l" rtl="0">
              <a:spcBef>
                <a:spcPts val="0"/>
              </a:spcBef>
              <a:spcAft>
                <a:spcPts val="0"/>
              </a:spcAft>
              <a:buNone/>
            </a:pPr>
            <a:endParaRPr/>
          </a:p>
          <a:p>
            <a:pPr marL="0" lvl="0" indent="88900" algn="l" rtl="0">
              <a:spcBef>
                <a:spcPts val="1600"/>
              </a:spcBef>
              <a:spcAft>
                <a:spcPts val="1600"/>
              </a:spcAft>
              <a:buNone/>
            </a:pPr>
            <a:endParaRPr/>
          </a:p>
        </p:txBody>
      </p:sp>
      <p:sp>
        <p:nvSpPr>
          <p:cNvPr id="301" name="Google Shape;301;p46"/>
          <p:cNvSpPr txBox="1">
            <a:spLocks noGrp="1"/>
          </p:cNvSpPr>
          <p:nvPr>
            <p:ph type="body" idx="1"/>
          </p:nvPr>
        </p:nvSpPr>
        <p:spPr>
          <a:xfrm>
            <a:off x="471900" y="2739500"/>
            <a:ext cx="3774600" cy="15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def find_min(t):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branches = [t.root]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for b in t.branches:</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branches += find_min(b)</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Clr>
                <a:schemeClr val="lt2"/>
              </a:buClr>
              <a:buFont typeface="Roboto"/>
              <a:buNone/>
            </a:pPr>
            <a:r>
              <a:rPr lang="en">
                <a:solidFill>
                  <a:srgbClr val="0000FF"/>
                </a:solidFill>
                <a:latin typeface="Roboto Mono"/>
                <a:ea typeface="Roboto Mono"/>
                <a:cs typeface="Roboto Mono"/>
                <a:sym typeface="Roboto Mono"/>
              </a:rPr>
              <a:t>	return min(branches)</a:t>
            </a:r>
            <a:endParaRPr>
              <a:solidFill>
                <a:srgbClr val="0000FF"/>
              </a:solidFill>
              <a:latin typeface="Roboto Mono"/>
              <a:ea typeface="Roboto Mono"/>
              <a:cs typeface="Roboto Mono"/>
              <a:sym typeface="Roboto Mono"/>
            </a:endParaRPr>
          </a:p>
        </p:txBody>
      </p:sp>
      <p:sp>
        <p:nvSpPr>
          <p:cNvPr id="302" name="Google Shape;302;p46"/>
          <p:cNvSpPr txBox="1">
            <a:spLocks noGrp="1"/>
          </p:cNvSpPr>
          <p:nvPr>
            <p:ph type="body" idx="1"/>
          </p:nvPr>
        </p:nvSpPr>
        <p:spPr>
          <a:xfrm>
            <a:off x="4694250" y="2739500"/>
            <a:ext cx="3774600" cy="150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def add_nodes(t):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sum = t.root</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for b in t.branches:</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sum += add_nodes(b)</a:t>
            </a:r>
            <a:endParaRPr>
              <a:solidFill>
                <a:srgbClr val="0000F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a:solidFill>
                  <a:srgbClr val="0000FF"/>
                </a:solidFill>
                <a:latin typeface="Roboto Mono"/>
                <a:ea typeface="Roboto Mono"/>
                <a:cs typeface="Roboto Mono"/>
                <a:sym typeface="Roboto Mono"/>
              </a:rPr>
              <a:t>	return sum</a:t>
            </a:r>
            <a:endParaRPr>
              <a:solidFill>
                <a:srgbClr val="0000FF"/>
              </a:solidFill>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06"/>
        <p:cNvGrpSpPr/>
        <p:nvPr/>
      </p:nvGrpSpPr>
      <p:grpSpPr>
        <a:xfrm>
          <a:off x="0" y="0"/>
          <a:ext cx="0" cy="0"/>
          <a:chOff x="0" y="0"/>
          <a:chExt cx="0" cy="0"/>
        </a:xfrm>
      </p:grpSpPr>
      <p:sp>
        <p:nvSpPr>
          <p:cNvPr id="307" name="Google Shape;307;p47"/>
          <p:cNvSpPr txBox="1">
            <a:spLocks noGrp="1"/>
          </p:cNvSpPr>
          <p:nvPr>
            <p:ph type="title"/>
          </p:nvPr>
        </p:nvSpPr>
        <p:spPr>
          <a:xfrm>
            <a:off x="460950" y="4496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Recursion with Decision Making</a:t>
            </a:r>
            <a:endParaRPr/>
          </a:p>
        </p:txBody>
      </p:sp>
      <p:sp>
        <p:nvSpPr>
          <p:cNvPr id="308" name="Google Shape;308;p47"/>
          <p:cNvSpPr txBox="1">
            <a:spLocks noGrp="1"/>
          </p:cNvSpPr>
          <p:nvPr>
            <p:ph type="body" idx="1"/>
          </p:nvPr>
        </p:nvSpPr>
        <p:spPr>
          <a:xfrm>
            <a:off x="289100" y="1762500"/>
            <a:ext cx="8709000" cy="767700"/>
          </a:xfrm>
          <a:prstGeom prst="rect">
            <a:avLst/>
          </a:prstGeom>
        </p:spPr>
        <p:txBody>
          <a:bodyPr spcFirstLastPara="1" wrap="square" lIns="91425" tIns="91425" rIns="91425" bIns="91425" anchor="t" anchorCtr="0">
            <a:noAutofit/>
          </a:bodyPr>
          <a:lstStyle/>
          <a:p>
            <a:pPr marL="0" lvl="0" indent="88900" algn="l" rtl="0">
              <a:spcBef>
                <a:spcPts val="0"/>
              </a:spcBef>
              <a:spcAft>
                <a:spcPts val="1600"/>
              </a:spcAft>
              <a:buNone/>
            </a:pPr>
            <a:r>
              <a:rPr lang="en" sz="1600"/>
              <a:t>How many ways are there to go up a flight of n stairs if you can only take 1 or 2 steps at a time?</a:t>
            </a:r>
            <a:endParaRPr sz="1600"/>
          </a:p>
        </p:txBody>
      </p:sp>
      <p:sp>
        <p:nvSpPr>
          <p:cNvPr id="309" name="Google Shape;309;p47"/>
          <p:cNvSpPr txBox="1">
            <a:spLocks noGrp="1"/>
          </p:cNvSpPr>
          <p:nvPr>
            <p:ph type="body" idx="2"/>
          </p:nvPr>
        </p:nvSpPr>
        <p:spPr>
          <a:xfrm>
            <a:off x="1634675" y="2252550"/>
            <a:ext cx="6496200" cy="2686200"/>
          </a:xfrm>
          <a:prstGeom prst="rect">
            <a:avLst/>
          </a:prstGeom>
        </p:spPr>
        <p:txBody>
          <a:bodyPr spcFirstLastPara="1" wrap="square" lIns="91425" tIns="91425" rIns="91425" bIns="91425" anchor="t" anchorCtr="0">
            <a:noAutofit/>
          </a:bodyPr>
          <a:lstStyle/>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def stairs(n):</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if n &lt;= 0:</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0</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 if n == 1:</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1</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 if n ==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return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else:</a:t>
            </a:r>
            <a:endParaRPr sz="1600">
              <a:solidFill>
                <a:srgbClr val="000000"/>
              </a:solidFill>
              <a:latin typeface="Roboto Mono"/>
              <a:ea typeface="Roboto Mono"/>
              <a:cs typeface="Roboto Mono"/>
              <a:sym typeface="Roboto Mono"/>
            </a:endParaRPr>
          </a:p>
          <a:p>
            <a:pPr marL="0" lvl="0" indent="0" algn="l" rtl="0">
              <a:spcBef>
                <a:spcPts val="0"/>
              </a:spcBef>
              <a:spcAft>
                <a:spcPts val="0"/>
              </a:spcAft>
              <a:buNone/>
            </a:pPr>
            <a:r>
              <a:rPr lang="en" sz="1600">
                <a:solidFill>
                  <a:srgbClr val="000000"/>
                </a:solidFill>
                <a:latin typeface="Roboto Mono"/>
                <a:ea typeface="Roboto Mono"/>
                <a:cs typeface="Roboto Mono"/>
                <a:sym typeface="Roboto Mono"/>
              </a:rPr>
              <a:t>		return stairs(n - 1) + stairs(n - 2)</a:t>
            </a:r>
            <a:endParaRPr sz="1600">
              <a:solidFill>
                <a:srgbClr val="000000"/>
              </a:solidFill>
              <a:latin typeface="Roboto Mono"/>
              <a:ea typeface="Roboto Mono"/>
              <a:cs typeface="Roboto Mono"/>
              <a:sym typeface="Roboto Mono"/>
            </a:endParaRPr>
          </a:p>
          <a:p>
            <a:pPr marL="0" lvl="0" indent="88900" algn="l" rtl="0">
              <a:spcBef>
                <a:spcPts val="0"/>
              </a:spcBef>
              <a:spcAft>
                <a:spcPts val="0"/>
              </a:spcAft>
              <a:buNone/>
            </a:pPr>
            <a:r>
              <a:rPr lang="en" sz="1600">
                <a:solidFill>
                  <a:srgbClr val="000000"/>
                </a:solidFill>
                <a:latin typeface="Roboto Mono"/>
                <a:ea typeface="Roboto Mono"/>
                <a:cs typeface="Roboto Mono"/>
                <a:sym typeface="Roboto Mono"/>
              </a:rPr>
              <a:t>		</a:t>
            </a:r>
            <a:endParaRPr sz="1600">
              <a:solidFill>
                <a:srgbClr val="000000"/>
              </a:solidFill>
              <a:latin typeface="Roboto Mono"/>
              <a:ea typeface="Roboto Mono"/>
              <a:cs typeface="Roboto Mono"/>
              <a:sym typeface="Roboto Mono"/>
            </a:endParaRPr>
          </a:p>
          <a:p>
            <a:pPr marL="0" lvl="0" indent="88900" algn="l" rtl="0">
              <a:spcBef>
                <a:spcPts val="1600"/>
              </a:spcBef>
              <a:spcAft>
                <a:spcPts val="1600"/>
              </a:spcAft>
              <a:buNone/>
            </a:pPr>
            <a:endParaRPr sz="1600">
              <a:solidFill>
                <a:srgbClr val="000000"/>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1000"/>
                                        <p:tgtEl>
                                          <p:spTgt spid="3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gtEl>
                                        <p:attrNameLst>
                                          <p:attrName>style.visibility</p:attrName>
                                        </p:attrNameLst>
                                      </p:cBhvr>
                                      <p:to>
                                        <p:strVal val="visible"/>
                                      </p:to>
                                    </p:set>
                                    <p:animEffect transition="in" filter="fade">
                                      <p:cBhvr>
                                        <p:cTn id="12"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Booleans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And and Or (</a:t>
            </a:r>
            <a:r>
              <a:rPr lang="en"/>
              <a:t>Evaluation)</a:t>
            </a:r>
            <a:endParaRPr/>
          </a:p>
        </p:txBody>
      </p:sp>
      <p:sp>
        <p:nvSpPr>
          <p:cNvPr id="320" name="Google Shape;320;p49"/>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600" b="0" i="0" u="none" strike="noStrike" cap="none">
                <a:solidFill>
                  <a:schemeClr val="lt2"/>
                </a:solidFill>
                <a:latin typeface="Source Code Pro"/>
                <a:ea typeface="Source Code Pro"/>
                <a:cs typeface="Source Code Pro"/>
                <a:sym typeface="Source Code Pro"/>
              </a:rPr>
              <a:t>&lt;expr1&gt; and &lt;expr2&gt;</a:t>
            </a:r>
            <a:endParaRPr sz="1600"/>
          </a:p>
          <a:p>
            <a:pPr marL="0" marR="0" lvl="0" indent="0" algn="l" rtl="0">
              <a:lnSpc>
                <a:spcPct val="115000"/>
              </a:lnSpc>
              <a:spcBef>
                <a:spcPts val="0"/>
              </a:spcBef>
              <a:spcAft>
                <a:spcPts val="0"/>
              </a:spcAft>
              <a:buClr>
                <a:schemeClr val="lt2"/>
              </a:buClr>
              <a:buFont typeface="Roboto"/>
              <a:buNone/>
            </a:pPr>
            <a:endParaRPr sz="1600"/>
          </a:p>
          <a:p>
            <a:pPr marL="0" marR="0" lvl="0" indent="0" algn="l" rtl="0">
              <a:lnSpc>
                <a:spcPct val="115000"/>
              </a:lnSpc>
              <a:spcBef>
                <a:spcPts val="1600"/>
              </a:spcBef>
              <a:spcAft>
                <a:spcPts val="0"/>
              </a:spcAft>
              <a:buClr>
                <a:schemeClr val="lt2"/>
              </a:buClr>
              <a:buFont typeface="Roboto"/>
              <a:buNone/>
            </a:pPr>
            <a:r>
              <a:rPr lang="en" sz="1600" i="0" u="none" strike="noStrike" cap="none">
                <a:solidFill>
                  <a:schemeClr val="lt2"/>
                </a:solidFill>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is evaluated. </a:t>
            </a:r>
            <a:endParaRPr sz="1600"/>
          </a:p>
          <a:p>
            <a:pPr marL="0" marR="0" lvl="0" indent="0" algn="l" rtl="0">
              <a:lnSpc>
                <a:spcPct val="115000"/>
              </a:lnSpc>
              <a:spcBef>
                <a:spcPts val="1600"/>
              </a:spcBef>
              <a:spcAft>
                <a:spcPts val="0"/>
              </a:spcAft>
              <a:buClr>
                <a:schemeClr val="lt2"/>
              </a:buClr>
              <a:buFont typeface="Roboto"/>
              <a:buNone/>
            </a:pPr>
            <a:r>
              <a:rPr lang="en" sz="1600" b="0" i="0" u="none" strike="noStrike" cap="none">
                <a:solidFill>
                  <a:schemeClr val="lt2"/>
                </a:solidFill>
                <a:latin typeface="Roboto"/>
                <a:ea typeface="Roboto"/>
                <a:cs typeface="Roboto"/>
                <a:sym typeface="Roboto"/>
              </a:rPr>
              <a:t>If </a:t>
            </a:r>
            <a:r>
              <a:rPr lang="en" sz="1600">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falsey, then give </a:t>
            </a:r>
            <a:r>
              <a:rPr lang="en" sz="1600" i="0" u="none" strike="noStrike" cap="none">
                <a:solidFill>
                  <a:schemeClr val="lt2"/>
                </a:solidFill>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a:t>
            </a:r>
            <a:endParaRPr sz="1600"/>
          </a:p>
          <a:p>
            <a:pPr marL="0" marR="0" lvl="0" indent="0" algn="l" rtl="0">
              <a:lnSpc>
                <a:spcPct val="115000"/>
              </a:lnSpc>
              <a:spcBef>
                <a:spcPts val="1600"/>
              </a:spcBef>
              <a:spcAft>
                <a:spcPts val="0"/>
              </a:spcAft>
              <a:buClr>
                <a:schemeClr val="lt2"/>
              </a:buClr>
              <a:buFont typeface="Roboto"/>
              <a:buNone/>
            </a:pPr>
            <a:r>
              <a:rPr lang="en" sz="1600" b="0" i="0" u="none" strike="noStrike" cap="none">
                <a:solidFill>
                  <a:schemeClr val="lt2"/>
                </a:solidFill>
                <a:latin typeface="Roboto"/>
                <a:ea typeface="Roboto"/>
                <a:cs typeface="Roboto"/>
                <a:sym typeface="Roboto"/>
              </a:rPr>
              <a:t>Otherwise, evaluate </a:t>
            </a:r>
            <a:r>
              <a:rPr lang="en" sz="1600">
                <a:latin typeface="Source Code Pro"/>
                <a:ea typeface="Source Code Pro"/>
                <a:cs typeface="Source Code Pro"/>
                <a:sym typeface="Source Code Pro"/>
              </a:rPr>
              <a:t>&lt;expr2&gt;</a:t>
            </a:r>
            <a:r>
              <a:rPr lang="en" sz="1600" b="0" i="0" u="none" strike="noStrike" cap="none">
                <a:solidFill>
                  <a:schemeClr val="lt2"/>
                </a:solidFill>
                <a:latin typeface="Roboto"/>
                <a:ea typeface="Roboto"/>
                <a:cs typeface="Roboto"/>
                <a:sym typeface="Roboto"/>
              </a:rPr>
              <a:t> and give </a:t>
            </a:r>
            <a:r>
              <a:rPr lang="en" sz="1600">
                <a:latin typeface="Source Code Pro"/>
                <a:ea typeface="Source Code Pro"/>
                <a:cs typeface="Source Code Pro"/>
                <a:sym typeface="Source Code Pro"/>
              </a:rPr>
              <a:t>&lt;expr2&gt;</a:t>
            </a:r>
            <a:endParaRPr sz="1600"/>
          </a:p>
        </p:txBody>
      </p:sp>
      <p:sp>
        <p:nvSpPr>
          <p:cNvPr id="321" name="Google Shape;321;p49"/>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600" b="0" i="0" u="none" strike="noStrike" cap="none">
                <a:solidFill>
                  <a:schemeClr val="lt2"/>
                </a:solidFill>
                <a:latin typeface="Source Code Pro"/>
                <a:ea typeface="Source Code Pro"/>
                <a:cs typeface="Source Code Pro"/>
                <a:sym typeface="Source Code Pro"/>
              </a:rPr>
              <a:t>&lt;expr1&gt; or &lt;expr2&gt;</a:t>
            </a:r>
            <a:endParaRPr sz="1600"/>
          </a:p>
          <a:p>
            <a:pPr marL="0" marR="0" lvl="0" indent="0" algn="l" rtl="0">
              <a:lnSpc>
                <a:spcPct val="115000"/>
              </a:lnSpc>
              <a:spcBef>
                <a:spcPts val="0"/>
              </a:spcBef>
              <a:spcAft>
                <a:spcPts val="0"/>
              </a:spcAft>
              <a:buClr>
                <a:schemeClr val="lt2"/>
              </a:buClr>
              <a:buFont typeface="Roboto"/>
              <a:buNone/>
            </a:pPr>
            <a:endParaRPr sz="1600"/>
          </a:p>
          <a:p>
            <a:pPr marL="0" marR="0" lvl="0" indent="0" algn="l" rtl="0">
              <a:lnSpc>
                <a:spcPct val="115000"/>
              </a:lnSpc>
              <a:spcBef>
                <a:spcPts val="1600"/>
              </a:spcBef>
              <a:spcAft>
                <a:spcPts val="0"/>
              </a:spcAft>
              <a:buClr>
                <a:schemeClr val="lt2"/>
              </a:buClr>
              <a:buFont typeface="Roboto"/>
              <a:buNone/>
            </a:pPr>
            <a:r>
              <a:rPr lang="en" sz="1600">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is evaluated. </a:t>
            </a:r>
            <a:endParaRPr sz="1600"/>
          </a:p>
          <a:p>
            <a:pPr marL="0" marR="0" lvl="0" indent="0" algn="l" rtl="0">
              <a:lnSpc>
                <a:spcPct val="115000"/>
              </a:lnSpc>
              <a:spcBef>
                <a:spcPts val="1600"/>
              </a:spcBef>
              <a:spcAft>
                <a:spcPts val="0"/>
              </a:spcAft>
              <a:buClr>
                <a:schemeClr val="lt2"/>
              </a:buClr>
              <a:buFont typeface="Roboto"/>
              <a:buNone/>
            </a:pPr>
            <a:r>
              <a:rPr lang="en" sz="1600" b="0" i="0" u="none" strike="noStrike" cap="none">
                <a:solidFill>
                  <a:schemeClr val="lt2"/>
                </a:solidFill>
                <a:latin typeface="Roboto"/>
                <a:ea typeface="Roboto"/>
                <a:cs typeface="Roboto"/>
                <a:sym typeface="Roboto"/>
              </a:rPr>
              <a:t>If </a:t>
            </a:r>
            <a:r>
              <a:rPr lang="en" sz="1600">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is truthy, then give </a:t>
            </a:r>
            <a:r>
              <a:rPr lang="en" sz="1600">
                <a:latin typeface="Source Code Pro"/>
                <a:ea typeface="Source Code Pro"/>
                <a:cs typeface="Source Code Pro"/>
                <a:sym typeface="Source Code Pro"/>
              </a:rPr>
              <a:t>&lt;expr1&gt;</a:t>
            </a:r>
            <a:r>
              <a:rPr lang="en" sz="1600" b="0" i="0" u="none" strike="noStrike" cap="none">
                <a:solidFill>
                  <a:schemeClr val="lt2"/>
                </a:solidFill>
                <a:latin typeface="Roboto"/>
                <a:ea typeface="Roboto"/>
                <a:cs typeface="Roboto"/>
                <a:sym typeface="Roboto"/>
              </a:rPr>
              <a:t>. </a:t>
            </a:r>
            <a:endParaRPr sz="1600"/>
          </a:p>
          <a:p>
            <a:pPr marL="0" marR="0" lvl="0" indent="0" algn="l" rtl="0">
              <a:lnSpc>
                <a:spcPct val="115000"/>
              </a:lnSpc>
              <a:spcBef>
                <a:spcPts val="1600"/>
              </a:spcBef>
              <a:spcAft>
                <a:spcPts val="0"/>
              </a:spcAft>
              <a:buClr>
                <a:schemeClr val="lt2"/>
              </a:buClr>
              <a:buFont typeface="Roboto"/>
              <a:buNone/>
            </a:pPr>
            <a:r>
              <a:rPr lang="en" sz="1600" b="0" i="0" u="none" strike="noStrike" cap="none">
                <a:solidFill>
                  <a:schemeClr val="lt2"/>
                </a:solidFill>
                <a:latin typeface="Roboto"/>
                <a:ea typeface="Roboto"/>
                <a:cs typeface="Roboto"/>
                <a:sym typeface="Roboto"/>
              </a:rPr>
              <a:t>Otherwise evaluate and give </a:t>
            </a:r>
            <a:r>
              <a:rPr lang="en" sz="1600">
                <a:latin typeface="Source Code Pro"/>
                <a:ea typeface="Source Code Pro"/>
                <a:cs typeface="Source Code Pro"/>
                <a:sym typeface="Source Code Pro"/>
              </a:rPr>
              <a:t>&lt;expr2&gt;</a:t>
            </a:r>
            <a:r>
              <a:rPr lang="en" sz="1600" b="0" i="0" u="none" strike="noStrike" cap="none">
                <a:solidFill>
                  <a:schemeClr val="lt2"/>
                </a:solidFill>
                <a:latin typeface="Roboto"/>
                <a:ea typeface="Roboto"/>
                <a:cs typeface="Roboto"/>
                <a:sym typeface="Roboto"/>
              </a:rPr>
              <a:t>.</a:t>
            </a:r>
            <a:endParaRPr sz="1600"/>
          </a:p>
          <a:p>
            <a:pPr marL="0" marR="0" lvl="0" indent="0" algn="l" rtl="0">
              <a:lnSpc>
                <a:spcPct val="115000"/>
              </a:lnSpc>
              <a:spcBef>
                <a:spcPts val="1600"/>
              </a:spcBef>
              <a:spcAft>
                <a:spcPts val="0"/>
              </a:spcAft>
              <a:buClr>
                <a:schemeClr val="lt2"/>
              </a:buClr>
              <a:buFont typeface="Roboto"/>
              <a:buNone/>
            </a:pPr>
            <a:endParaRPr sz="1400" b="0" i="0" u="none" strike="noStrike" cap="none">
              <a:solidFill>
                <a:schemeClr val="lt2"/>
              </a:solidFill>
              <a:latin typeface="Roboto"/>
              <a:ea typeface="Roboto"/>
              <a:cs typeface="Roboto"/>
              <a:sym typeface="Roboto"/>
            </a:endParaRPr>
          </a:p>
        </p:txBody>
      </p:sp>
      <p:sp>
        <p:nvSpPr>
          <p:cNvPr id="322" name="Google Shape;322;p49"/>
          <p:cNvSpPr txBox="1">
            <a:spLocks noGrp="1"/>
          </p:cNvSpPr>
          <p:nvPr>
            <p:ph type="body" idx="1"/>
          </p:nvPr>
        </p:nvSpPr>
        <p:spPr>
          <a:xfrm>
            <a:off x="624300" y="4386950"/>
            <a:ext cx="5811900" cy="435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None/>
            </a:pPr>
            <a:r>
              <a:rPr lang="en" sz="1600"/>
              <a:t>* Also known as short circuit evaluation</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And (</a:t>
            </a:r>
            <a:r>
              <a:rPr lang="en"/>
              <a:t>Example)</a:t>
            </a:r>
            <a:endParaRPr/>
          </a:p>
        </p:txBody>
      </p:sp>
      <p:sp>
        <p:nvSpPr>
          <p:cNvPr id="328" name="Google Shape;328;p50"/>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a():</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print("A,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b():</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print("B,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p:txBody>
      </p:sp>
      <p:sp>
        <p:nvSpPr>
          <p:cNvPr id="329" name="Google Shape;329;p50"/>
          <p:cNvSpPr txBox="1">
            <a:spLocks noGrp="1"/>
          </p:cNvSpPr>
          <p:nvPr>
            <p:ph type="body" idx="2"/>
          </p:nvPr>
        </p:nvSpPr>
        <p:spPr>
          <a:xfrm>
            <a:off x="4694250" y="1919075"/>
            <a:ext cx="35244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600" b="1">
                <a:latin typeface="Source Code Pro"/>
                <a:ea typeface="Source Code Pro"/>
                <a:cs typeface="Source Code Pro"/>
                <a:sym typeface="Source Code Pro"/>
              </a:rPr>
              <a:t>What Would Python Do:</a:t>
            </a:r>
            <a:endParaRPr sz="1600"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a() and a()</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a() and b()</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rgbClr val="FF0000"/>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b() and a()</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rgbClr val="FF0000"/>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b() and b()</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rgbClr val="FF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And</a:t>
            </a:r>
            <a:r>
              <a:rPr lang="en"/>
              <a:t> </a:t>
            </a:r>
            <a:r>
              <a:rPr lang="en" sz="3200" b="0" i="0" u="none" strike="noStrike" cap="none">
                <a:solidFill>
                  <a:schemeClr val="lt1"/>
                </a:solidFill>
                <a:latin typeface="Roboto"/>
                <a:ea typeface="Roboto"/>
                <a:cs typeface="Roboto"/>
                <a:sym typeface="Roboto"/>
              </a:rPr>
              <a:t>(</a:t>
            </a:r>
            <a:r>
              <a:rPr lang="en"/>
              <a:t>Example, cont.)</a:t>
            </a:r>
            <a:endParaRPr/>
          </a:p>
        </p:txBody>
      </p:sp>
      <p:sp>
        <p:nvSpPr>
          <p:cNvPr id="335" name="Google Shape;335;p51"/>
          <p:cNvSpPr txBox="1">
            <a:spLocks noGrp="1"/>
          </p:cNvSpPr>
          <p:nvPr>
            <p:ph type="body" idx="2"/>
          </p:nvPr>
        </p:nvSpPr>
        <p:spPr>
          <a:xfrm>
            <a:off x="4694250" y="1919075"/>
            <a:ext cx="3999900" cy="310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b="1">
                <a:latin typeface="Source Code Pro"/>
                <a:ea typeface="Source Code Pro"/>
                <a:cs typeface="Source Code Pro"/>
                <a:sym typeface="Source Code Pro"/>
              </a:rPr>
              <a:t>What Would Python Do:</a:t>
            </a:r>
            <a:endParaRPr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sz="1400" i="0" u="none" strike="noStrike" cap="none">
                <a:solidFill>
                  <a:schemeClr val="lt2"/>
                </a:solidFill>
                <a:latin typeface="Source Code Pro"/>
                <a:ea typeface="Source Code Pro"/>
                <a:cs typeface="Source Code Pro"/>
                <a:sym typeface="Source Code Pro"/>
              </a:rPr>
              <a:t>a() and a()</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sz="1400" i="0" u="none" strike="noStrike" cap="none">
                <a:solidFill>
                  <a:schemeClr val="lt2"/>
                </a:solidFill>
                <a:latin typeface="Source Code Pro"/>
                <a:ea typeface="Source Code Pro"/>
                <a:cs typeface="Source Code Pro"/>
                <a:sym typeface="Source Code Pro"/>
              </a:rPr>
              <a:t>a() and b()</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sz="1400" i="0" u="none" strike="noStrike" cap="none">
                <a:solidFill>
                  <a:schemeClr val="lt2"/>
                </a:solidFill>
                <a:latin typeface="Source Code Pro"/>
                <a:ea typeface="Source Code Pro"/>
                <a:cs typeface="Source Code Pro"/>
                <a:sym typeface="Source Code Pro"/>
              </a:rPr>
              <a:t>b() and a()</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sz="1400" i="0" u="none" strike="noStrike" cap="none">
                <a:solidFill>
                  <a:schemeClr val="lt2"/>
                </a:solidFill>
                <a:latin typeface="Source Code Pro"/>
                <a:ea typeface="Source Code Pro"/>
                <a:cs typeface="Source Code Pro"/>
                <a:sym typeface="Source Code Pro"/>
              </a:rPr>
              <a:t>b() and b()</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400"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p:txBody>
      </p:sp>
      <p:sp>
        <p:nvSpPr>
          <p:cNvPr id="336" name="Google Shape;336;p51"/>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a():</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print("A,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b():</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print("B,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Today’s Agenda</a:t>
            </a:r>
            <a:endParaRPr/>
          </a:p>
        </p:txBody>
      </p:sp>
      <p:sp>
        <p:nvSpPr>
          <p:cNvPr id="86" name="Google Shape;86;p1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15000"/>
              </a:lnSpc>
              <a:spcBef>
                <a:spcPts val="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What does Python DO? ( + environment diagrams)</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Lambdas</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Higher order functions</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Boolean operations</a:t>
            </a:r>
            <a:endParaRPr sz="1800" b="0" i="0" u="none" strike="noStrike" cap="none">
              <a:solidFill>
                <a:schemeClr val="lt2"/>
              </a:solidFill>
              <a:latin typeface="Roboto"/>
              <a:ea typeface="Roboto"/>
              <a:cs typeface="Roboto"/>
              <a:sym typeface="Roboto"/>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a:t>Practice Problems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Or (Example)</a:t>
            </a:r>
            <a:endParaRPr/>
          </a:p>
        </p:txBody>
      </p:sp>
      <p:sp>
        <p:nvSpPr>
          <p:cNvPr id="342" name="Google Shape;342;p52"/>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a():</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print("A,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b():</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print("B,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p:txBody>
      </p:sp>
      <p:sp>
        <p:nvSpPr>
          <p:cNvPr id="343" name="Google Shape;343;p52"/>
          <p:cNvSpPr txBox="1">
            <a:spLocks noGrp="1"/>
          </p:cNvSpPr>
          <p:nvPr>
            <p:ph type="body" idx="2"/>
          </p:nvPr>
        </p:nvSpPr>
        <p:spPr>
          <a:xfrm>
            <a:off x="4694250" y="1919075"/>
            <a:ext cx="35244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600" b="1">
                <a:latin typeface="Source Code Pro"/>
                <a:ea typeface="Source Code Pro"/>
                <a:cs typeface="Source Code Pro"/>
                <a:sym typeface="Source Code Pro"/>
              </a:rPr>
              <a:t>What Would Python Do:</a:t>
            </a:r>
            <a:endParaRPr sz="1600"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a() </a:t>
            </a:r>
            <a:r>
              <a:rPr lang="en" sz="1600">
                <a:latin typeface="Source Code Pro"/>
                <a:ea typeface="Source Code Pro"/>
                <a:cs typeface="Source Code Pro"/>
                <a:sym typeface="Source Code Pro"/>
              </a:rPr>
              <a:t>or</a:t>
            </a:r>
            <a:r>
              <a:rPr lang="en" sz="1600" i="0" u="none" strike="noStrike" cap="none">
                <a:solidFill>
                  <a:schemeClr val="lt2"/>
                </a:solidFill>
                <a:latin typeface="Source Code Pro"/>
                <a:ea typeface="Source Code Pro"/>
                <a:cs typeface="Source Code Pro"/>
                <a:sym typeface="Source Code Pro"/>
              </a:rPr>
              <a:t> a()</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a() </a:t>
            </a:r>
            <a:r>
              <a:rPr lang="en" sz="1600">
                <a:latin typeface="Source Code Pro"/>
                <a:ea typeface="Source Code Pro"/>
                <a:cs typeface="Source Code Pro"/>
                <a:sym typeface="Source Code Pro"/>
              </a:rPr>
              <a:t>or</a:t>
            </a:r>
            <a:r>
              <a:rPr lang="en" sz="1600" i="0" u="none" strike="noStrike" cap="none">
                <a:solidFill>
                  <a:schemeClr val="lt2"/>
                </a:solidFill>
                <a:latin typeface="Source Code Pro"/>
                <a:ea typeface="Source Code Pro"/>
                <a:cs typeface="Source Code Pro"/>
                <a:sym typeface="Source Code Pro"/>
              </a:rPr>
              <a:t> b()</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rgbClr val="FF0000"/>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b() </a:t>
            </a:r>
            <a:r>
              <a:rPr lang="en" sz="1600">
                <a:latin typeface="Source Code Pro"/>
                <a:ea typeface="Source Code Pro"/>
                <a:cs typeface="Source Code Pro"/>
                <a:sym typeface="Source Code Pro"/>
              </a:rPr>
              <a:t>or</a:t>
            </a:r>
            <a:r>
              <a:rPr lang="en" sz="1600" i="0" u="none" strike="noStrike" cap="none">
                <a:solidFill>
                  <a:schemeClr val="lt2"/>
                </a:solidFill>
                <a:latin typeface="Source Code Pro"/>
                <a:ea typeface="Source Code Pro"/>
                <a:cs typeface="Source Code Pro"/>
                <a:sym typeface="Source Code Pro"/>
              </a:rPr>
              <a:t> a()</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rgbClr val="FF0000"/>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600">
                <a:latin typeface="Source Code Pro"/>
                <a:ea typeface="Source Code Pro"/>
                <a:cs typeface="Source Code Pro"/>
                <a:sym typeface="Source Code Pro"/>
              </a:rPr>
              <a:t>&gt;&gt;&gt; </a:t>
            </a:r>
            <a:r>
              <a:rPr lang="en" sz="1600" i="0" u="none" strike="noStrike" cap="none">
                <a:solidFill>
                  <a:schemeClr val="lt2"/>
                </a:solidFill>
                <a:latin typeface="Source Code Pro"/>
                <a:ea typeface="Source Code Pro"/>
                <a:cs typeface="Source Code Pro"/>
                <a:sym typeface="Source Code Pro"/>
              </a:rPr>
              <a:t>b() </a:t>
            </a:r>
            <a:r>
              <a:rPr lang="en" sz="1600">
                <a:latin typeface="Source Code Pro"/>
                <a:ea typeface="Source Code Pro"/>
                <a:cs typeface="Source Code Pro"/>
                <a:sym typeface="Source Code Pro"/>
              </a:rPr>
              <a:t>or</a:t>
            </a:r>
            <a:r>
              <a:rPr lang="en" sz="1600" i="0" u="none" strike="noStrike" cap="none">
                <a:solidFill>
                  <a:schemeClr val="lt2"/>
                </a:solidFill>
                <a:latin typeface="Source Code Pro"/>
                <a:ea typeface="Source Code Pro"/>
                <a:cs typeface="Source Code Pro"/>
                <a:sym typeface="Source Code Pro"/>
              </a:rPr>
              <a:t> b()</a:t>
            </a:r>
            <a:endParaRPr sz="16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400" b="0" i="0" u="none" strike="noStrike" cap="none">
              <a:solidFill>
                <a:srgbClr val="FF0000"/>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lt1"/>
              </a:buClr>
              <a:buFont typeface="Roboto"/>
              <a:buNone/>
            </a:pPr>
            <a:r>
              <a:rPr lang="en"/>
              <a:t>Or (Example, cont.)</a:t>
            </a:r>
            <a:endParaRPr/>
          </a:p>
        </p:txBody>
      </p:sp>
      <p:sp>
        <p:nvSpPr>
          <p:cNvPr id="349" name="Google Shape;349;p53"/>
          <p:cNvSpPr txBox="1">
            <a:spLocks noGrp="1"/>
          </p:cNvSpPr>
          <p:nvPr>
            <p:ph type="body" idx="2"/>
          </p:nvPr>
        </p:nvSpPr>
        <p:spPr>
          <a:xfrm>
            <a:off x="4694250" y="18428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b="1">
                <a:latin typeface="Source Code Pro"/>
                <a:ea typeface="Source Code Pro"/>
                <a:cs typeface="Source Code Pro"/>
                <a:sym typeface="Source Code Pro"/>
              </a:rPr>
              <a:t>What Would Python Do:</a:t>
            </a:r>
            <a:endParaRPr b="1">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i="0" u="none" strike="noStrike" cap="none">
                <a:solidFill>
                  <a:schemeClr val="lt2"/>
                </a:solidFill>
                <a:latin typeface="Source Code Pro"/>
                <a:ea typeface="Source Code Pro"/>
                <a:cs typeface="Source Code Pro"/>
                <a:sym typeface="Source Code Pro"/>
              </a:rPr>
              <a:t>a() or a()</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i="0" u="none" strike="noStrike" cap="none">
                <a:solidFill>
                  <a:schemeClr val="lt2"/>
                </a:solidFill>
                <a:latin typeface="Source Code Pro"/>
                <a:ea typeface="Source Code Pro"/>
                <a:cs typeface="Source Code Pro"/>
                <a:sym typeface="Source Code Pro"/>
              </a:rPr>
              <a:t>a() or b()</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i="0" u="none" strike="noStrike" cap="none">
                <a:solidFill>
                  <a:schemeClr val="lt2"/>
                </a:solidFill>
                <a:latin typeface="Source Code Pro"/>
                <a:ea typeface="Source Code Pro"/>
                <a:cs typeface="Source Code Pro"/>
                <a:sym typeface="Source Code Pro"/>
              </a:rPr>
              <a:t>b() or a()</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A, True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a:latin typeface="Source Code Pro"/>
                <a:ea typeface="Source Code Pro"/>
                <a:cs typeface="Source Code Pro"/>
                <a:sym typeface="Source Code Pro"/>
              </a:rPr>
              <a:t>&gt;&gt;&gt; </a:t>
            </a:r>
            <a:r>
              <a:rPr lang="en" i="0" u="none" strike="noStrike" cap="none">
                <a:solidFill>
                  <a:schemeClr val="lt2"/>
                </a:solidFill>
                <a:latin typeface="Source Code Pro"/>
                <a:ea typeface="Source Code Pro"/>
                <a:cs typeface="Source Code Pro"/>
                <a:sym typeface="Source Code Pro"/>
              </a:rPr>
              <a:t>b() or b()</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i="0" u="none" strike="noStrike" cap="none">
                <a:solidFill>
                  <a:srgbClr val="FF0000"/>
                </a:solidFill>
                <a:latin typeface="Source Code Pro"/>
                <a:ea typeface="Source Code Pro"/>
                <a:cs typeface="Source Code Pro"/>
                <a:sym typeface="Source Code Pro"/>
              </a:rPr>
              <a:t>B, False</a:t>
            </a:r>
            <a:endParaRPr>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i="0" u="none" strike="noStrike" cap="none">
              <a:solidFill>
                <a:srgbClr val="FF0000"/>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i="0" u="none" strike="noStrike" cap="none">
              <a:solidFill>
                <a:schemeClr val="lt2"/>
              </a:solidFill>
              <a:latin typeface="Source Code Pro"/>
              <a:ea typeface="Source Code Pro"/>
              <a:cs typeface="Source Code Pro"/>
              <a:sym typeface="Source Code Pro"/>
            </a:endParaRPr>
          </a:p>
        </p:txBody>
      </p:sp>
      <p:sp>
        <p:nvSpPr>
          <p:cNvPr id="350" name="Google Shape;350;p53"/>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a():</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print("A,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True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def b():</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print("B,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r>
              <a:rPr lang="en" sz="1800" i="0" u="none" strike="noStrike" cap="none">
                <a:solidFill>
                  <a:schemeClr val="lt2"/>
                </a:solidFill>
                <a:latin typeface="Source Code Pro"/>
                <a:ea typeface="Source Code Pro"/>
                <a:cs typeface="Source Code Pro"/>
                <a:sym typeface="Source Code Pro"/>
              </a:rPr>
              <a:t>    return False</a:t>
            </a:r>
            <a:endParaRPr sz="1800">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lt2"/>
              </a:buClr>
              <a:buFont typeface="Roboto"/>
              <a:buNone/>
            </a:pPr>
            <a:endParaRPr sz="1600" i="0" u="none" strike="noStrike" cap="none">
              <a:solidFill>
                <a:schemeClr val="lt2"/>
              </a:solidFill>
              <a:latin typeface="Source Code Pro"/>
              <a:ea typeface="Source Code Pro"/>
              <a:cs typeface="Source Code Pro"/>
              <a:sym typeface="Source Code Pr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4"/>
          <p:cNvSpPr txBox="1">
            <a:spLocks noGrp="1"/>
          </p:cNvSpPr>
          <p:nvPr>
            <p:ph type="title"/>
          </p:nvPr>
        </p:nvSpPr>
        <p:spPr>
          <a:xfrm>
            <a:off x="3750" y="1303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Quick Practice Problems</a:t>
            </a:r>
            <a:endParaRPr/>
          </a:p>
        </p:txBody>
      </p:sp>
      <p:pic>
        <p:nvPicPr>
          <p:cNvPr id="356" name="Google Shape;356;p54"/>
          <p:cNvPicPr preferRelativeResize="0"/>
          <p:nvPr/>
        </p:nvPicPr>
        <p:blipFill rotWithShape="1">
          <a:blip r:embed="rId3">
            <a:alphaModFix/>
          </a:blip>
          <a:srcRect l="17509" t="1312" r="19954"/>
          <a:stretch/>
        </p:blipFill>
        <p:spPr>
          <a:xfrm>
            <a:off x="6383550" y="2693075"/>
            <a:ext cx="2760451" cy="2450425"/>
          </a:xfrm>
          <a:prstGeom prst="rect">
            <a:avLst/>
          </a:prstGeom>
          <a:noFill/>
          <a:ln>
            <a:noFill/>
          </a:ln>
        </p:spPr>
      </p:pic>
      <p:sp>
        <p:nvSpPr>
          <p:cNvPr id="357" name="Google Shape;357;p54"/>
          <p:cNvSpPr txBox="1">
            <a:spLocks noGrp="1"/>
          </p:cNvSpPr>
          <p:nvPr>
            <p:ph type="title"/>
          </p:nvPr>
        </p:nvSpPr>
        <p:spPr>
          <a:xfrm>
            <a:off x="4135900" y="3066425"/>
            <a:ext cx="39864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John Kenobi? </a:t>
            </a:r>
            <a:endParaRPr sz="2000"/>
          </a:p>
          <a:p>
            <a:pPr marL="0" lvl="0" indent="0" algn="l" rtl="0">
              <a:spcBef>
                <a:spcPts val="0"/>
              </a:spcBef>
              <a:spcAft>
                <a:spcPts val="0"/>
              </a:spcAft>
              <a:buNone/>
            </a:pPr>
            <a:r>
              <a:rPr lang="en" sz="2000"/>
              <a:t>Obi Wan Denero??</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HoF WWPD?</a:t>
            </a:r>
            <a:endParaRPr/>
          </a:p>
        </p:txBody>
      </p:sp>
      <p:sp>
        <p:nvSpPr>
          <p:cNvPr id="363" name="Google Shape;363;p5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def hello(there, general):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lambda : there(general)</a:t>
            </a:r>
            <a:endParaRPr>
              <a:latin typeface="Consolas"/>
              <a:ea typeface="Consolas"/>
              <a:cs typeface="Consolas"/>
              <a:sym typeface="Consolas"/>
            </a:endParaRPr>
          </a:p>
          <a:p>
            <a:pPr marL="0" lvl="0" indent="0" algn="l" rtl="0">
              <a:spcBef>
                <a:spcPts val="0"/>
              </a:spcBef>
              <a:spcAft>
                <a:spcPts val="0"/>
              </a:spcAft>
              <a:buClr>
                <a:schemeClr val="lt2"/>
              </a:buClr>
              <a:buFont typeface="Roboto"/>
              <a:buNone/>
            </a:pPr>
            <a:r>
              <a:rPr lang="en">
                <a:latin typeface="Consolas"/>
                <a:ea typeface="Consolas"/>
                <a:cs typeface="Consolas"/>
                <a:sym typeface="Consolas"/>
              </a:rPr>
              <a:t>def kenobi(a, b):</a:t>
            </a:r>
            <a:endParaRPr/>
          </a:p>
          <a:p>
            <a:pPr marL="0" lvl="0" indent="0" algn="l" rtl="0">
              <a:spcBef>
                <a:spcPts val="0"/>
              </a:spcBef>
              <a:spcAft>
                <a:spcPts val="0"/>
              </a:spcAft>
              <a:buClr>
                <a:schemeClr val="lt2"/>
              </a:buClr>
              <a:buFont typeface="Roboto"/>
              <a:buNone/>
            </a:pPr>
            <a:r>
              <a:rPr lang="en">
                <a:latin typeface="Consolas"/>
                <a:ea typeface="Consolas"/>
                <a:cs typeface="Consolas"/>
                <a:sym typeface="Consolas"/>
              </a:rPr>
              <a:t>    welcome = lambda surprise: lambda fn:fn(surprise, b)</a:t>
            </a:r>
            <a:endParaRPr/>
          </a:p>
          <a:p>
            <a:pPr marL="0" lvl="0" indent="0" algn="l" rtl="0">
              <a:spcBef>
                <a:spcPts val="0"/>
              </a:spcBef>
              <a:spcAft>
                <a:spcPts val="0"/>
              </a:spcAft>
              <a:buNone/>
            </a:pPr>
            <a:r>
              <a:rPr lang="en">
                <a:latin typeface="Consolas"/>
                <a:ea typeface="Consolas"/>
                <a:cs typeface="Consolas"/>
                <a:sym typeface="Consolas"/>
              </a:rPr>
              <a:t>	return welcome(lambda x: x + a)</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print(hello((lambda x: lambda y: x + y)(‘General’), ‘ Kenobi!’)())</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print(kenobi(‘ surprise!’, ‘A welcome’)(hello)())</a:t>
            </a:r>
            <a:endParaRPr>
              <a:latin typeface="Consolas"/>
              <a:ea typeface="Consolas"/>
              <a:cs typeface="Consolas"/>
              <a:sym typeface="Consolas"/>
            </a:endParaRPr>
          </a:p>
        </p:txBody>
      </p:sp>
      <p:sp>
        <p:nvSpPr>
          <p:cNvPr id="364" name="Google Shape;364;p55"/>
          <p:cNvSpPr txBox="1"/>
          <p:nvPr/>
        </p:nvSpPr>
        <p:spPr>
          <a:xfrm>
            <a:off x="6372425" y="1850275"/>
            <a:ext cx="2382000" cy="8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Bonus points if you can tell which famous franchise this is from!</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HoF WWPD?</a:t>
            </a:r>
            <a:endParaRPr/>
          </a:p>
        </p:txBody>
      </p:sp>
      <p:sp>
        <p:nvSpPr>
          <p:cNvPr id="370" name="Google Shape;370;p5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def hello(there, general):</a:t>
            </a:r>
            <a:endParaRPr>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	return lambda : there(general)</a:t>
            </a:r>
            <a:endParaRPr>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def kenobi(a, b):</a:t>
            </a:r>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    welcome = lambda surprise: lambda fn:fn(surprise, b)</a:t>
            </a:r>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	return welcome(lambda x: x + a)</a:t>
            </a:r>
            <a:endParaRPr>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print(hello((lambda x: lambda y: x + y)(‘General’), ‘ Kenobi!’)())</a:t>
            </a:r>
            <a:endParaRPr>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a:latin typeface="Consolas"/>
                <a:ea typeface="Consolas"/>
                <a:cs typeface="Consolas"/>
                <a:sym typeface="Consolas"/>
              </a:rPr>
              <a:t>print(kenobi(‘ surprise!’, ‘A welcome’)(hello)())</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371" name="Google Shape;371;p56"/>
          <p:cNvSpPr txBox="1"/>
          <p:nvPr/>
        </p:nvSpPr>
        <p:spPr>
          <a:xfrm>
            <a:off x="499525" y="452215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General Kenobi!</a:t>
            </a:r>
            <a:endParaRPr>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endParaRPr>
              <a:solidFill>
                <a:schemeClr val="lt2"/>
              </a:solidFill>
              <a:latin typeface="Source Code Pro"/>
              <a:ea typeface="Source Code Pro"/>
              <a:cs typeface="Source Code Pro"/>
              <a:sym typeface="Source Code Pr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HoF WWPD?</a:t>
            </a:r>
            <a:endParaRPr/>
          </a:p>
        </p:txBody>
      </p:sp>
      <p:sp>
        <p:nvSpPr>
          <p:cNvPr id="377" name="Google Shape;377;p5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def hello(there, general):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lambda : there(general)</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def kenobi(a, b):</a:t>
            </a:r>
            <a:endParaRPr/>
          </a:p>
          <a:p>
            <a:pPr marL="0" lvl="0" indent="0" algn="l" rtl="0">
              <a:spcBef>
                <a:spcPts val="0"/>
              </a:spcBef>
              <a:spcAft>
                <a:spcPts val="0"/>
              </a:spcAft>
              <a:buNone/>
            </a:pPr>
            <a:r>
              <a:rPr lang="en">
                <a:latin typeface="Consolas"/>
                <a:ea typeface="Consolas"/>
                <a:cs typeface="Consolas"/>
                <a:sym typeface="Consolas"/>
              </a:rPr>
              <a:t>    welcome = lambda surprise: lambda fn:fn(surprise, b)</a:t>
            </a:r>
            <a:endParaRPr/>
          </a:p>
          <a:p>
            <a:pPr marL="0" lvl="0" indent="0" algn="l" rtl="0">
              <a:spcBef>
                <a:spcPts val="0"/>
              </a:spcBef>
              <a:spcAft>
                <a:spcPts val="0"/>
              </a:spcAft>
              <a:buNone/>
            </a:pPr>
            <a:r>
              <a:rPr lang="en">
                <a:latin typeface="Consolas"/>
                <a:ea typeface="Consolas"/>
                <a:cs typeface="Consolas"/>
                <a:sym typeface="Consolas"/>
              </a:rPr>
              <a:t>	return welcome(lambda x: x + a)</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print(hello((lambda x: lambda y: x + y)(‘General’), ‘ Kenobi!’)())</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print(kenobi(‘ surprise!’, ‘A welcome’)(hello)())</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p:txBody>
      </p:sp>
      <p:sp>
        <p:nvSpPr>
          <p:cNvPr id="378" name="Google Shape;378;p57"/>
          <p:cNvSpPr txBox="1"/>
          <p:nvPr/>
        </p:nvSpPr>
        <p:spPr>
          <a:xfrm>
            <a:off x="499525" y="452215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General Kenobi!</a:t>
            </a:r>
            <a:endParaRPr>
              <a:solidFill>
                <a:srgbClr val="FF0000"/>
              </a:solidFill>
              <a:latin typeface="Source Code Pro"/>
              <a:ea typeface="Source Code Pro"/>
              <a:cs typeface="Source Code Pro"/>
              <a:sym typeface="Source Code Pro"/>
            </a:endParaRPr>
          </a:p>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A welcome surprise!</a:t>
            </a:r>
            <a:endParaRPr>
              <a:solidFill>
                <a:schemeClr val="lt2"/>
              </a:solidFill>
              <a:latin typeface="Source Code Pro"/>
              <a:ea typeface="Source Code Pro"/>
              <a:cs typeface="Source Code Pro"/>
              <a:sym typeface="Source Code Pr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Booleans</a:t>
            </a:r>
            <a:endParaRPr/>
          </a:p>
        </p:txBody>
      </p:sp>
      <p:sp>
        <p:nvSpPr>
          <p:cNvPr id="384" name="Google Shape;384;p5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sequels = lambda y: lambda x, z: (z or y/x)</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spaceballs = sequels(0)</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prequels = spaceballs(0, True)</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best = ‘sequels’ if !prequels else ‘prequels’ </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prequels</a:t>
            </a:r>
            <a:endParaRPr>
              <a:latin typeface="Source Code Pro Light"/>
              <a:ea typeface="Source Code Pro Light"/>
              <a:cs typeface="Source Code Pro Light"/>
              <a:sym typeface="Source Code Pro Light"/>
            </a:endParaRPr>
          </a:p>
          <a:p>
            <a:pPr marL="0" lvl="0" indent="0" algn="l" rtl="0">
              <a:spcBef>
                <a:spcPts val="1600"/>
              </a:spcBef>
              <a:spcAft>
                <a:spcPts val="1600"/>
              </a:spcAft>
              <a:buNone/>
            </a:pPr>
            <a:r>
              <a:rPr lang="en">
                <a:latin typeface="Source Code Pro Light"/>
                <a:ea typeface="Source Code Pro Light"/>
                <a:cs typeface="Source Code Pro Light"/>
                <a:sym typeface="Source Code Pro Light"/>
              </a:rPr>
              <a:t>&gt;&gt;&gt; best</a:t>
            </a:r>
            <a:endParaRPr>
              <a:latin typeface="Source Code Pro Light"/>
              <a:ea typeface="Source Code Pro Light"/>
              <a:cs typeface="Source Code Pro Light"/>
              <a:sym typeface="Source Code Pro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Booleans</a:t>
            </a:r>
            <a:endParaRPr/>
          </a:p>
        </p:txBody>
      </p:sp>
      <p:sp>
        <p:nvSpPr>
          <p:cNvPr id="390" name="Google Shape;390;p5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Light"/>
                <a:ea typeface="Source Code Pro Light"/>
                <a:cs typeface="Source Code Pro Light"/>
                <a:sym typeface="Source Code Pro Light"/>
              </a:rPr>
              <a:t>&gt;&gt;&gt; sequels = lambda y: lambda x, z: (z or y/x)</a:t>
            </a:r>
            <a:endParaRPr>
              <a:latin typeface="Source Code Pro Light"/>
              <a:ea typeface="Source Code Pro Light"/>
              <a:cs typeface="Source Code Pro Light"/>
              <a:sym typeface="Source Code Pro Light"/>
            </a:endParaRPr>
          </a:p>
          <a:p>
            <a:pPr marL="0" lvl="0" indent="0" algn="l" rtl="0">
              <a:spcBef>
                <a:spcPts val="1600"/>
              </a:spcBef>
              <a:spcAft>
                <a:spcPts val="0"/>
              </a:spcAft>
              <a:buNone/>
            </a:pPr>
            <a:r>
              <a:rPr lang="en">
                <a:latin typeface="Source Code Pro Light"/>
                <a:ea typeface="Source Code Pro Light"/>
                <a:cs typeface="Source Code Pro Light"/>
                <a:sym typeface="Source Code Pro Light"/>
              </a:rPr>
              <a:t>&gt;&gt;&gt; spaceballs = sequels(0)</a:t>
            </a:r>
            <a:endParaRPr>
              <a:latin typeface="Source Code Pro Light"/>
              <a:ea typeface="Source Code Pro Light"/>
              <a:cs typeface="Source Code Pro Light"/>
              <a:sym typeface="Source Code Pro Light"/>
            </a:endParaRPr>
          </a:p>
          <a:p>
            <a:pPr marL="0" lvl="0" indent="0" algn="l" rtl="0">
              <a:spcBef>
                <a:spcPts val="1600"/>
              </a:spcBef>
              <a:spcAft>
                <a:spcPts val="0"/>
              </a:spcAft>
              <a:buNone/>
            </a:pPr>
            <a:r>
              <a:rPr lang="en">
                <a:latin typeface="Source Code Pro Light"/>
                <a:ea typeface="Source Code Pro Light"/>
                <a:cs typeface="Source Code Pro Light"/>
                <a:sym typeface="Source Code Pro Light"/>
              </a:rPr>
              <a:t>&gt;&gt;&gt; prequels = spaceballs(0, True)</a:t>
            </a:r>
            <a:endParaRPr>
              <a:latin typeface="Source Code Pro Light"/>
              <a:ea typeface="Source Code Pro Light"/>
              <a:cs typeface="Source Code Pro Light"/>
              <a:sym typeface="Source Code Pro Light"/>
            </a:endParaRPr>
          </a:p>
          <a:p>
            <a:pPr marL="0" lvl="0" indent="0" algn="l" rtl="0">
              <a:spcBef>
                <a:spcPts val="1600"/>
              </a:spcBef>
              <a:spcAft>
                <a:spcPts val="0"/>
              </a:spcAft>
              <a:buNone/>
            </a:pPr>
            <a:r>
              <a:rPr lang="en">
                <a:latin typeface="Source Code Pro Light"/>
                <a:ea typeface="Source Code Pro Light"/>
                <a:cs typeface="Source Code Pro Light"/>
                <a:sym typeface="Source Code Pro Light"/>
              </a:rPr>
              <a:t>&gt;&gt;&gt; best = ‘sequels’ if !prequels else ‘prequels’ </a:t>
            </a:r>
            <a:endParaRPr>
              <a:latin typeface="Source Code Pro Light"/>
              <a:ea typeface="Source Code Pro Light"/>
              <a:cs typeface="Source Code Pro Light"/>
              <a:sym typeface="Source Code Pro Light"/>
            </a:endParaRPr>
          </a:p>
          <a:p>
            <a:pPr marL="0" lvl="0" indent="0" algn="l" rtl="0">
              <a:spcBef>
                <a:spcPts val="1600"/>
              </a:spcBef>
              <a:spcAft>
                <a:spcPts val="0"/>
              </a:spcAft>
              <a:buNone/>
            </a:pPr>
            <a:r>
              <a:rPr lang="en">
                <a:latin typeface="Source Code Pro Light"/>
                <a:ea typeface="Source Code Pro Light"/>
                <a:cs typeface="Source Code Pro Light"/>
                <a:sym typeface="Source Code Pro Light"/>
              </a:rPr>
              <a:t>&gt;&gt;&gt; prequels</a:t>
            </a:r>
            <a:endParaRPr>
              <a:latin typeface="Source Code Pro Light"/>
              <a:ea typeface="Source Code Pro Light"/>
              <a:cs typeface="Source Code Pro Light"/>
              <a:sym typeface="Source Code Pro Light"/>
            </a:endParaRPr>
          </a:p>
          <a:p>
            <a:pPr marL="0" lvl="0" indent="0" algn="l" rtl="0">
              <a:spcBef>
                <a:spcPts val="1600"/>
              </a:spcBef>
              <a:spcAft>
                <a:spcPts val="0"/>
              </a:spcAft>
              <a:buNone/>
            </a:pPr>
            <a:r>
              <a:rPr lang="en">
                <a:latin typeface="Source Code Pro Light"/>
                <a:ea typeface="Source Code Pro Light"/>
                <a:cs typeface="Source Code Pro Light"/>
                <a:sym typeface="Source Code Pro Light"/>
              </a:rPr>
              <a:t>&gt;&gt;&gt; best</a:t>
            </a:r>
            <a:endParaRPr>
              <a:latin typeface="Source Code Pro Light"/>
              <a:ea typeface="Source Code Pro Light"/>
              <a:cs typeface="Source Code Pro Light"/>
              <a:sym typeface="Source Code Pro Light"/>
            </a:endParaRPr>
          </a:p>
          <a:p>
            <a:pPr marL="0" lvl="0" indent="0" algn="l" rtl="0">
              <a:spcBef>
                <a:spcPts val="1600"/>
              </a:spcBef>
              <a:spcAft>
                <a:spcPts val="1600"/>
              </a:spcAft>
              <a:buNone/>
            </a:pPr>
            <a:endParaRPr>
              <a:latin typeface="Source Code Pro Light"/>
              <a:ea typeface="Source Code Pro Light"/>
              <a:cs typeface="Source Code Pro Light"/>
              <a:sym typeface="Source Code Pro Light"/>
            </a:endParaRPr>
          </a:p>
        </p:txBody>
      </p:sp>
      <p:sp>
        <p:nvSpPr>
          <p:cNvPr id="391" name="Google Shape;391;p59"/>
          <p:cNvSpPr txBox="1"/>
          <p:nvPr/>
        </p:nvSpPr>
        <p:spPr>
          <a:xfrm>
            <a:off x="471900" y="43150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True</a:t>
            </a:r>
            <a:endParaRPr>
              <a:solidFill>
                <a:schemeClr val="lt2"/>
              </a:solidFill>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Booleans</a:t>
            </a:r>
            <a:endParaRPr/>
          </a:p>
        </p:txBody>
      </p:sp>
      <p:sp>
        <p:nvSpPr>
          <p:cNvPr id="397" name="Google Shape;397;p6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sequels = lambda y: lambda x, z: (z or y/x)</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spaceballs = sequels(0)</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prequels = spaceballs(0, True)</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best = ‘sequels’ if !prequels else ‘prequels’ </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prequels</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r>
              <a:rPr lang="en">
                <a:latin typeface="Source Code Pro Light"/>
                <a:ea typeface="Source Code Pro Light"/>
                <a:cs typeface="Source Code Pro Light"/>
                <a:sym typeface="Source Code Pro Light"/>
              </a:rPr>
              <a:t>&gt;&gt;&gt; best</a:t>
            </a:r>
            <a:endParaRPr>
              <a:latin typeface="Source Code Pro Light"/>
              <a:ea typeface="Source Code Pro Light"/>
              <a:cs typeface="Source Code Pro Light"/>
              <a:sym typeface="Source Code Pro Light"/>
            </a:endParaRPr>
          </a:p>
          <a:p>
            <a:pPr marL="0" lvl="0" indent="0" algn="l" rtl="0">
              <a:spcBef>
                <a:spcPts val="1600"/>
              </a:spcBef>
              <a:spcAft>
                <a:spcPts val="0"/>
              </a:spcAft>
              <a:buClr>
                <a:srgbClr val="000000"/>
              </a:buClr>
              <a:buSzPts val="1100"/>
              <a:buFont typeface="Arial"/>
              <a:buNone/>
            </a:pPr>
            <a:endParaRPr>
              <a:latin typeface="Source Code Pro Light"/>
              <a:ea typeface="Source Code Pro Light"/>
              <a:cs typeface="Source Code Pro Light"/>
              <a:sym typeface="Source Code Pro Light"/>
            </a:endParaRPr>
          </a:p>
          <a:p>
            <a:pPr marL="0" lvl="0" indent="0" algn="l" rtl="0">
              <a:spcBef>
                <a:spcPts val="1600"/>
              </a:spcBef>
              <a:spcAft>
                <a:spcPts val="1600"/>
              </a:spcAft>
              <a:buNone/>
            </a:pPr>
            <a:endParaRPr>
              <a:latin typeface="Source Code Pro Light"/>
              <a:ea typeface="Source Code Pro Light"/>
              <a:cs typeface="Source Code Pro Light"/>
              <a:sym typeface="Source Code Pro Light"/>
            </a:endParaRPr>
          </a:p>
        </p:txBody>
      </p:sp>
      <p:sp>
        <p:nvSpPr>
          <p:cNvPr id="398" name="Google Shape;398;p60"/>
          <p:cNvSpPr txBox="1"/>
          <p:nvPr/>
        </p:nvSpPr>
        <p:spPr>
          <a:xfrm>
            <a:off x="471900" y="431502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True</a:t>
            </a:r>
            <a:endParaRPr>
              <a:solidFill>
                <a:schemeClr val="lt2"/>
              </a:solidFill>
              <a:latin typeface="Source Code Pro"/>
              <a:ea typeface="Source Code Pro"/>
              <a:cs typeface="Source Code Pro"/>
              <a:sym typeface="Source Code Pro"/>
            </a:endParaRPr>
          </a:p>
        </p:txBody>
      </p:sp>
      <p:sp>
        <p:nvSpPr>
          <p:cNvPr id="399" name="Google Shape;399;p60"/>
          <p:cNvSpPr txBox="1"/>
          <p:nvPr/>
        </p:nvSpPr>
        <p:spPr>
          <a:xfrm>
            <a:off x="471900" y="47090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0000"/>
                </a:solidFill>
                <a:latin typeface="Source Code Pro"/>
                <a:ea typeface="Source Code Pro"/>
                <a:cs typeface="Source Code Pro"/>
                <a:sym typeface="Source Code Pro"/>
              </a:rPr>
              <a:t>‘prequels’</a:t>
            </a:r>
            <a:endParaRPr>
              <a:solidFill>
                <a:schemeClr val="lt2"/>
              </a:solidFill>
              <a:latin typeface="Source Code Pro"/>
              <a:ea typeface="Source Code Pro"/>
              <a:cs typeface="Source Code Pro"/>
              <a:sym typeface="Source Code Pr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That’s it!</a:t>
            </a:r>
            <a:endParaRPr/>
          </a:p>
        </p:txBody>
      </p:sp>
      <p:sp>
        <p:nvSpPr>
          <p:cNvPr id="405" name="Google Shape;405;p6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Good luck, and may the grace of Hil</a:t>
            </a:r>
            <a:r>
              <a:rPr lang="en"/>
              <a:t>f</a:t>
            </a:r>
            <a:r>
              <a:rPr lang="en" sz="1800" b="0" i="0" u="none" strike="noStrike" cap="none">
                <a:solidFill>
                  <a:schemeClr val="lt2"/>
                </a:solidFill>
                <a:latin typeface="Roboto"/>
                <a:ea typeface="Roboto"/>
                <a:cs typeface="Roboto"/>
                <a:sym typeface="Roboto"/>
              </a:rPr>
              <a:t>inger forever be upon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Font typeface="Roboto"/>
              <a:buNone/>
            </a:pPr>
            <a:r>
              <a:rPr lang="en" sz="4200" b="0" i="0" u="none" strike="noStrike" cap="none">
                <a:solidFill>
                  <a:schemeClr val="lt1"/>
                </a:solidFill>
                <a:latin typeface="Roboto"/>
                <a:ea typeface="Roboto"/>
                <a:cs typeface="Roboto"/>
                <a:sym typeface="Roboto"/>
              </a:rPr>
              <a:t>What Would Python Do?</a:t>
            </a:r>
            <a:endParaRPr/>
          </a:p>
        </p:txBody>
      </p:sp>
      <p:pic>
        <p:nvPicPr>
          <p:cNvPr id="92" name="Google Shape;92;p17" descr="John_DeNero.JPG"/>
          <p:cNvPicPr preferRelativeResize="0"/>
          <p:nvPr/>
        </p:nvPicPr>
        <p:blipFill rotWithShape="1">
          <a:blip r:embed="rId3">
            <a:alphaModFix/>
          </a:blip>
          <a:srcRect/>
          <a:stretch/>
        </p:blipFill>
        <p:spPr>
          <a:xfrm>
            <a:off x="0" y="3472799"/>
            <a:ext cx="1670700" cy="1670700"/>
          </a:xfrm>
          <a:prstGeom prst="rect">
            <a:avLst/>
          </a:prstGeom>
          <a:noFill/>
          <a:ln>
            <a:noFill/>
          </a:ln>
        </p:spPr>
      </p:pic>
      <p:pic>
        <p:nvPicPr>
          <p:cNvPr id="93" name="Google Shape;93;p17"/>
          <p:cNvPicPr preferRelativeResize="0"/>
          <p:nvPr/>
        </p:nvPicPr>
        <p:blipFill rotWithShape="1">
          <a:blip r:embed="rId4">
            <a:alphaModFix/>
          </a:blip>
          <a:srcRect/>
          <a:stretch/>
        </p:blipFill>
        <p:spPr>
          <a:xfrm>
            <a:off x="7803600" y="2"/>
            <a:ext cx="1340400" cy="187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Python Function Semantics</a:t>
            </a:r>
            <a:endParaRPr/>
          </a:p>
        </p:txBody>
      </p:sp>
      <p:sp>
        <p:nvSpPr>
          <p:cNvPr id="99" name="Google Shape;99;p18"/>
          <p:cNvSpPr txBox="1">
            <a:spLocks noGrp="1"/>
          </p:cNvSpPr>
          <p:nvPr>
            <p:ph type="body" idx="1"/>
          </p:nvPr>
        </p:nvSpPr>
        <p:spPr>
          <a:xfrm>
            <a:off x="471900" y="1919075"/>
            <a:ext cx="8222100" cy="3098400"/>
          </a:xfrm>
          <a:prstGeom prst="rect">
            <a:avLst/>
          </a:prstGeom>
          <a:noFill/>
          <a:ln>
            <a:noFill/>
          </a:ln>
        </p:spPr>
        <p:txBody>
          <a:bodyPr spcFirstLastPara="1" wrap="square" lIns="91425" tIns="91425" rIns="91425" bIns="91425" anchor="t" anchorCtr="0">
            <a:noAutofit/>
          </a:bodyPr>
          <a:lstStyle/>
          <a:p>
            <a:pPr marL="457200" marR="0" lvl="0" indent="-215900" algn="l" rtl="0">
              <a:lnSpc>
                <a:spcPct val="100000"/>
              </a:lnSpc>
              <a:spcBef>
                <a:spcPts val="1000"/>
              </a:spcBef>
              <a:spcAft>
                <a:spcPts val="0"/>
              </a:spcAft>
              <a:buClr>
                <a:schemeClr val="lt2"/>
              </a:buClr>
              <a:buSzPts val="1600"/>
              <a:buFont typeface="Roboto"/>
              <a:buAutoNum type="arabicPeriod"/>
            </a:pPr>
            <a:r>
              <a:rPr lang="en" sz="1600" b="0" i="0" u="none" strike="noStrike" cap="none">
                <a:solidFill>
                  <a:schemeClr val="lt2"/>
                </a:solidFill>
                <a:latin typeface="Roboto"/>
                <a:ea typeface="Roboto"/>
                <a:cs typeface="Roboto"/>
                <a:sym typeface="Roboto"/>
              </a:rPr>
              <a:t>Evaluate Operator</a:t>
            </a:r>
            <a:endParaRPr sz="1600"/>
          </a:p>
          <a:p>
            <a:pPr marL="457200" marR="0" lvl="0" indent="-215900" algn="l" rtl="0">
              <a:lnSpc>
                <a:spcPct val="100000"/>
              </a:lnSpc>
              <a:spcBef>
                <a:spcPts val="1000"/>
              </a:spcBef>
              <a:spcAft>
                <a:spcPts val="0"/>
              </a:spcAft>
              <a:buClr>
                <a:schemeClr val="lt2"/>
              </a:buClr>
              <a:buSzPts val="1600"/>
              <a:buFont typeface="Roboto"/>
              <a:buAutoNum type="arabicPeriod"/>
            </a:pPr>
            <a:r>
              <a:rPr lang="en" sz="1600" b="0" i="0" u="none" strike="noStrike" cap="none">
                <a:solidFill>
                  <a:schemeClr val="lt2"/>
                </a:solidFill>
                <a:latin typeface="Roboto"/>
                <a:ea typeface="Roboto"/>
                <a:cs typeface="Roboto"/>
                <a:sym typeface="Roboto"/>
              </a:rPr>
              <a:t>Evaluate Operands (left to right)</a:t>
            </a:r>
            <a:endParaRPr sz="1600"/>
          </a:p>
          <a:p>
            <a:pPr marL="457200" marR="0" lvl="0" indent="0" algn="l" rtl="0">
              <a:lnSpc>
                <a:spcPct val="100000"/>
              </a:lnSpc>
              <a:spcBef>
                <a:spcPts val="1000"/>
              </a:spcBef>
              <a:spcAft>
                <a:spcPts val="0"/>
              </a:spcAft>
              <a:buNone/>
            </a:pPr>
            <a:r>
              <a:rPr lang="en" sz="1600"/>
              <a:t>* Evaluation can be just a variable lookup or something more complicated, like another function call</a:t>
            </a:r>
            <a:endParaRPr sz="1600"/>
          </a:p>
          <a:p>
            <a:pPr marL="457200" marR="0" lvl="0" indent="-215900" algn="l" rtl="0">
              <a:lnSpc>
                <a:spcPct val="100000"/>
              </a:lnSpc>
              <a:spcBef>
                <a:spcPts val="1000"/>
              </a:spcBef>
              <a:spcAft>
                <a:spcPts val="0"/>
              </a:spcAft>
              <a:buClr>
                <a:schemeClr val="lt2"/>
              </a:buClr>
              <a:buSzPts val="1600"/>
              <a:buFont typeface="Roboto"/>
              <a:buAutoNum type="arabicPeriod"/>
            </a:pPr>
            <a:r>
              <a:rPr lang="en" sz="1600" b="0" i="0" u="none" strike="noStrike" cap="none">
                <a:solidFill>
                  <a:schemeClr val="lt2"/>
                </a:solidFill>
                <a:latin typeface="Roboto"/>
                <a:ea typeface="Roboto"/>
                <a:cs typeface="Roboto"/>
                <a:sym typeface="Roboto"/>
              </a:rPr>
              <a:t>Create new frame (note: parent of frame is the frame where the function was defined)</a:t>
            </a:r>
            <a:endParaRPr sz="1600"/>
          </a:p>
          <a:p>
            <a:pPr marL="457200" marR="0" lvl="0" indent="-215900" algn="l" rtl="0">
              <a:lnSpc>
                <a:spcPct val="100000"/>
              </a:lnSpc>
              <a:spcBef>
                <a:spcPts val="1000"/>
              </a:spcBef>
              <a:spcAft>
                <a:spcPts val="0"/>
              </a:spcAft>
              <a:buClr>
                <a:schemeClr val="lt2"/>
              </a:buClr>
              <a:buSzPts val="1600"/>
              <a:buFont typeface="Roboto"/>
              <a:buAutoNum type="arabicPeriod"/>
            </a:pPr>
            <a:r>
              <a:rPr lang="en" sz="1600" b="0" i="0" u="none" strike="noStrike" cap="none">
                <a:solidFill>
                  <a:schemeClr val="lt2"/>
                </a:solidFill>
                <a:latin typeface="Roboto"/>
                <a:ea typeface="Roboto"/>
                <a:cs typeface="Roboto"/>
                <a:sym typeface="Roboto"/>
              </a:rPr>
              <a:t>Bind operands to variable names for arguments</a:t>
            </a:r>
            <a:endParaRPr sz="1600"/>
          </a:p>
          <a:p>
            <a:pPr marL="457200" marR="0" lvl="0" indent="-215900" algn="l" rtl="0">
              <a:lnSpc>
                <a:spcPct val="100000"/>
              </a:lnSpc>
              <a:spcBef>
                <a:spcPts val="1000"/>
              </a:spcBef>
              <a:spcAft>
                <a:spcPts val="0"/>
              </a:spcAft>
              <a:buClr>
                <a:schemeClr val="lt2"/>
              </a:buClr>
              <a:buSzPts val="1600"/>
              <a:buFont typeface="Roboto"/>
              <a:buAutoNum type="arabicPeriod"/>
            </a:pPr>
            <a:r>
              <a:rPr lang="en" sz="1600" b="0" i="0" u="none" strike="noStrike" cap="none">
                <a:solidFill>
                  <a:schemeClr val="lt2"/>
                </a:solidFill>
                <a:latin typeface="Roboto"/>
                <a:ea typeface="Roboto"/>
                <a:cs typeface="Roboto"/>
                <a:sym typeface="Roboto"/>
              </a:rPr>
              <a:t>Execute function (</a:t>
            </a:r>
            <a:r>
              <a:rPr lang="en" sz="1600"/>
              <a:t>return value</a:t>
            </a:r>
            <a:r>
              <a:rPr lang="en" sz="1600" b="0" i="0" u="none" strike="noStrike" cap="none">
                <a:solidFill>
                  <a:schemeClr val="lt2"/>
                </a:solidFill>
                <a:latin typeface="Roboto"/>
                <a:ea typeface="Roboto"/>
                <a:cs typeface="Roboto"/>
                <a:sym typeface="Roboto"/>
              </a:rPr>
              <a:t> is None if function reaches end of body without other return)</a:t>
            </a:r>
            <a:endParaRPr sz="1600"/>
          </a:p>
        </p:txBody>
      </p:sp>
      <p:sp>
        <p:nvSpPr>
          <p:cNvPr id="100" name="Google Shape;100;p18"/>
          <p:cNvSpPr txBox="1"/>
          <p:nvPr/>
        </p:nvSpPr>
        <p:spPr>
          <a:xfrm>
            <a:off x="6089400" y="1833550"/>
            <a:ext cx="2604600" cy="64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00"/>
              </a:buClr>
              <a:buFont typeface="Source Code Pro"/>
              <a:buNone/>
            </a:pPr>
            <a:r>
              <a:rPr lang="en" sz="1400" b="0" i="0" u="none" strike="noStrike" cap="none">
                <a:solidFill>
                  <a:srgbClr val="FF0000"/>
                </a:solidFill>
                <a:latin typeface="Source Code Pro"/>
                <a:ea typeface="Source Code Pro"/>
                <a:cs typeface="Source Code Pro"/>
                <a:sym typeface="Source Code Pro"/>
              </a:rPr>
              <a:t>function </a:t>
            </a:r>
            <a:r>
              <a:rPr lang="en" sz="1400" b="0" i="0" u="none" strike="noStrike" cap="none">
                <a:solidFill>
                  <a:srgbClr val="00FF00"/>
                </a:solidFill>
                <a:latin typeface="Source Code Pro"/>
                <a:ea typeface="Source Code Pro"/>
                <a:cs typeface="Source Code Pro"/>
                <a:sym typeface="Source Code Pro"/>
              </a:rPr>
              <a:t>(a, b, c)</a:t>
            </a:r>
            <a:endParaRPr/>
          </a:p>
          <a:p>
            <a:pPr marL="0" marR="0" lvl="0" indent="0" algn="l" rtl="0">
              <a:lnSpc>
                <a:spcPct val="100000"/>
              </a:lnSpc>
              <a:spcBef>
                <a:spcPts val="0"/>
              </a:spcBef>
              <a:spcAft>
                <a:spcPts val="0"/>
              </a:spcAft>
              <a:buClr>
                <a:srgbClr val="000000"/>
              </a:buClr>
              <a:buFont typeface="Source Code Pro"/>
              <a:buNone/>
            </a:pPr>
            <a:r>
              <a:rPr lang="en" sz="1400" b="0" i="0" u="none" strike="noStrike" cap="none">
                <a:solidFill>
                  <a:srgbClr val="000000"/>
                </a:solidFill>
                <a:latin typeface="Source Code Pro"/>
                <a:ea typeface="Source Code Pro"/>
                <a:cs typeface="Source Code Pro"/>
                <a:sym typeface="Source Code Pro"/>
              </a:rPr>
              <a:t>--------|-----------</a:t>
            </a:r>
            <a:endParaRPr/>
          </a:p>
          <a:p>
            <a:pPr marL="0" marR="0" lvl="0" indent="0" algn="l" rtl="0">
              <a:lnSpc>
                <a:spcPct val="100000"/>
              </a:lnSpc>
              <a:spcBef>
                <a:spcPts val="0"/>
              </a:spcBef>
              <a:spcAft>
                <a:spcPts val="0"/>
              </a:spcAft>
              <a:buClr>
                <a:srgbClr val="FF0000"/>
              </a:buClr>
              <a:buFont typeface="Source Code Pro"/>
              <a:buNone/>
            </a:pPr>
            <a:r>
              <a:rPr lang="en" sz="1400" b="0" i="0" u="none" strike="noStrike" cap="none">
                <a:solidFill>
                  <a:srgbClr val="FF0000"/>
                </a:solidFill>
                <a:latin typeface="Source Code Pro"/>
                <a:ea typeface="Source Code Pro"/>
                <a:cs typeface="Source Code Pro"/>
                <a:sym typeface="Source Code Pro"/>
              </a:rPr>
              <a:t>operator</a:t>
            </a:r>
            <a:r>
              <a:rPr lang="en" sz="1400" b="0" i="0" u="none" strike="noStrike" cap="none">
                <a:solidFill>
                  <a:srgbClr val="000000"/>
                </a:solidFill>
                <a:latin typeface="Source Code Pro"/>
                <a:ea typeface="Source Code Pro"/>
                <a:cs typeface="Source Code Pro"/>
                <a:sym typeface="Source Code Pro"/>
              </a:rPr>
              <a:t>|</a:t>
            </a:r>
            <a:r>
              <a:rPr lang="en" sz="1400" b="0" i="0" u="none" strike="noStrike" cap="none">
                <a:solidFill>
                  <a:srgbClr val="FF0000"/>
                </a:solidFill>
                <a:latin typeface="Source Code Pro"/>
                <a:ea typeface="Source Code Pro"/>
                <a:cs typeface="Source Code Pro"/>
                <a:sym typeface="Source Code Pro"/>
              </a:rPr>
              <a:t> </a:t>
            </a:r>
            <a:r>
              <a:rPr lang="en" sz="1400" b="0" i="0" u="none" strike="noStrike" cap="none">
                <a:solidFill>
                  <a:srgbClr val="00FF00"/>
                </a:solidFill>
                <a:latin typeface="Source Code Pro"/>
                <a:ea typeface="Source Code Pro"/>
                <a:cs typeface="Source Code Pro"/>
                <a:sym typeface="Source Code Pro"/>
              </a:rPr>
              <a:t>operands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Python Environment Semantix</a:t>
            </a:r>
            <a:endParaRPr/>
          </a:p>
        </p:txBody>
      </p:sp>
      <p:sp>
        <p:nvSpPr>
          <p:cNvPr id="106" name="Google Shape;106;p1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Variable Lookup: (for now)</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If a variable is available in the current frame, use it.</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Go up the frame-parent chain until you find it.</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Throw an error if you don’t</a:t>
            </a:r>
            <a:endParaRPr/>
          </a:p>
          <a:p>
            <a:pPr marL="0" marR="0" lvl="0" indent="0" algn="l" rtl="0">
              <a:lnSpc>
                <a:spcPct val="115000"/>
              </a:lnSpc>
              <a:spcBef>
                <a:spcPts val="1600"/>
              </a:spcBef>
              <a:spcAft>
                <a:spcPts val="0"/>
              </a:spcAft>
              <a:buClr>
                <a:schemeClr val="lt2"/>
              </a:buClr>
              <a:buFont typeface="Roboto"/>
              <a:buNone/>
            </a:pPr>
            <a:r>
              <a:rPr lang="en" sz="1800" b="0" i="0" u="none" strike="noStrike" cap="none">
                <a:solidFill>
                  <a:schemeClr val="lt2"/>
                </a:solidFill>
                <a:latin typeface="Roboto"/>
                <a:ea typeface="Roboto"/>
                <a:cs typeface="Roboto"/>
                <a:sym typeface="Roboto"/>
              </a:rPr>
              <a:t>Variable Definition: (for now)</a:t>
            </a:r>
            <a:endParaRPr/>
          </a:p>
          <a:p>
            <a:pPr marL="457200" marR="0" lvl="0" indent="-228600" algn="l" rtl="0">
              <a:lnSpc>
                <a:spcPct val="115000"/>
              </a:lnSpc>
              <a:spcBef>
                <a:spcPts val="1600"/>
              </a:spcBef>
              <a:spcAft>
                <a:spcPts val="0"/>
              </a:spcAft>
              <a:buClr>
                <a:schemeClr val="lt2"/>
              </a:buClr>
              <a:buSzPts val="1800"/>
              <a:buFont typeface="Roboto"/>
              <a:buAutoNum type="arabicPeriod"/>
            </a:pPr>
            <a:r>
              <a:rPr lang="en" sz="1800" b="0" i="0" u="none" strike="noStrike" cap="none">
                <a:solidFill>
                  <a:schemeClr val="lt2"/>
                </a:solidFill>
                <a:latin typeface="Roboto"/>
                <a:ea typeface="Roboto"/>
                <a:cs typeface="Roboto"/>
                <a:sym typeface="Roboto"/>
              </a:rPr>
              <a:t>Add variable to current frame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“Simple” Example</a:t>
            </a:r>
            <a:endParaRPr/>
          </a:p>
        </p:txBody>
      </p:sp>
      <p:sp>
        <p:nvSpPr>
          <p:cNvPr id="112" name="Google Shape;112;p20"/>
          <p:cNvSpPr txBox="1">
            <a:spLocks noGrp="1"/>
          </p:cNvSpPr>
          <p:nvPr>
            <p:ph type="body" idx="1"/>
          </p:nvPr>
        </p:nvSpPr>
        <p:spPr>
          <a:xfrm>
            <a:off x="471900" y="1919075"/>
            <a:ext cx="3891900" cy="2710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def f(a, b, c):</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def g(a, c):</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def h(b):</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a - b + c</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h</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g</a:t>
            </a:r>
            <a:endParaRPr/>
          </a:p>
          <a:p>
            <a:pPr marL="0" marR="0" lvl="0" indent="0" algn="l" rtl="0">
              <a:lnSpc>
                <a:spcPct val="115000"/>
              </a:lnSpc>
              <a:spcBef>
                <a:spcPts val="0"/>
              </a:spcBef>
              <a:spcAft>
                <a:spcPts val="0"/>
              </a:spcAft>
              <a:buClr>
                <a:schemeClr val="lt2"/>
              </a:buClr>
              <a:buFont typeface="Roboto"/>
              <a:buNone/>
            </a:pPr>
            <a:endParaRPr sz="1800" b="0" i="0" u="none" strike="noStrike" cap="none">
              <a:solidFill>
                <a:schemeClr val="lt2"/>
              </a:solidFill>
              <a:latin typeface="Consolas"/>
              <a:ea typeface="Consolas"/>
              <a:cs typeface="Consolas"/>
              <a:sym typeface="Consolas"/>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f(3, 2, 1)(5, 7)(9)</a:t>
            </a:r>
            <a:endParaRPr/>
          </a:p>
          <a:p>
            <a:pPr marL="0" marR="0" lvl="0" indent="0" algn="l" rtl="0">
              <a:lnSpc>
                <a:spcPct val="115000"/>
              </a:lnSpc>
              <a:spcBef>
                <a:spcPts val="0"/>
              </a:spcBef>
              <a:spcAft>
                <a:spcPts val="0"/>
              </a:spcAft>
              <a:buClr>
                <a:schemeClr val="lt2"/>
              </a:buClr>
              <a:buFont typeface="Roboto"/>
              <a:buNone/>
            </a:pPr>
            <a:endParaRPr sz="1800" b="0" i="0" u="none" strike="noStrike" cap="none">
              <a:solidFill>
                <a:schemeClr val="lt2"/>
              </a:solidFill>
              <a:latin typeface="Consolas"/>
              <a:ea typeface="Consolas"/>
              <a:cs typeface="Consolas"/>
              <a:sym typeface="Consolas"/>
            </a:endParaRPr>
          </a:p>
        </p:txBody>
      </p:sp>
      <p:sp>
        <p:nvSpPr>
          <p:cNvPr id="113" name="Google Shape;113;p20"/>
          <p:cNvSpPr txBox="1"/>
          <p:nvPr/>
        </p:nvSpPr>
        <p:spPr>
          <a:xfrm>
            <a:off x="5073150" y="1981450"/>
            <a:ext cx="29991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2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Font typeface="Roboto"/>
              <a:buNone/>
            </a:pPr>
            <a:r>
              <a:rPr lang="en" sz="3200" b="0" i="0" u="none" strike="noStrike" cap="none">
                <a:solidFill>
                  <a:schemeClr val="lt1"/>
                </a:solidFill>
                <a:latin typeface="Roboto"/>
                <a:ea typeface="Roboto"/>
                <a:cs typeface="Roboto"/>
                <a:sym typeface="Roboto"/>
              </a:rPr>
              <a:t>Another “Simple” Example</a:t>
            </a:r>
            <a:endParaRPr/>
          </a:p>
        </p:txBody>
      </p:sp>
      <p:sp>
        <p:nvSpPr>
          <p:cNvPr id="119" name="Google Shape;119;p21"/>
          <p:cNvSpPr txBox="1">
            <a:spLocks noGrp="1"/>
          </p:cNvSpPr>
          <p:nvPr>
            <p:ph type="body" idx="1"/>
          </p:nvPr>
        </p:nvSpPr>
        <p:spPr>
          <a:xfrm>
            <a:off x="471900" y="1919075"/>
            <a:ext cx="3891900" cy="2984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def f(x):</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def g():</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x</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if x % 2 == 0:</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x -= 3</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else:</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x -= 1</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    return g</a:t>
            </a:r>
            <a:endParaRPr/>
          </a:p>
          <a:p>
            <a:pPr marL="0" marR="0" lvl="0" indent="0" algn="l" rtl="0">
              <a:lnSpc>
                <a:spcPct val="115000"/>
              </a:lnSpc>
              <a:spcBef>
                <a:spcPts val="0"/>
              </a:spcBef>
              <a:spcAft>
                <a:spcPts val="0"/>
              </a:spcAft>
              <a:buClr>
                <a:schemeClr val="lt2"/>
              </a:buClr>
              <a:buFont typeface="Roboto"/>
              <a:buNone/>
            </a:pPr>
            <a:r>
              <a:rPr lang="en" sz="1800" b="0" i="0" u="none" strike="noStrike" cap="none">
                <a:solidFill>
                  <a:schemeClr val="lt2"/>
                </a:solidFill>
                <a:latin typeface="Consolas"/>
                <a:ea typeface="Consolas"/>
                <a:cs typeface="Consolas"/>
                <a:sym typeface="Consolas"/>
              </a:rPr>
              <a:t>print(f(32)())</a:t>
            </a:r>
            <a:endParaRPr/>
          </a:p>
        </p:txBody>
      </p:sp>
      <p:sp>
        <p:nvSpPr>
          <p:cNvPr id="120" name="Google Shape;120;p21"/>
          <p:cNvSpPr txBox="1"/>
          <p:nvPr/>
        </p:nvSpPr>
        <p:spPr>
          <a:xfrm>
            <a:off x="5073150" y="1981450"/>
            <a:ext cx="2999100" cy="53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Font typeface="Arial"/>
              <a:buNone/>
            </a:pPr>
            <a:r>
              <a:rPr lang="en" sz="1200" b="0" i="0" u="sng" strike="noStrike" cap="none">
                <a:solidFill>
                  <a:schemeClr val="hlink"/>
                </a:solidFill>
                <a:latin typeface="Arial"/>
                <a:ea typeface="Arial"/>
                <a:cs typeface="Arial"/>
                <a:sym typeface="Arial"/>
                <a:hlinkClick r:id="rId3"/>
              </a:rPr>
              <a:t>link</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2286</Words>
  <Application>Microsoft Macintosh PowerPoint</Application>
  <PresentationFormat>Presentación en pantalla (16:9)</PresentationFormat>
  <Paragraphs>410</Paragraphs>
  <Slides>49</Slides>
  <Notes>49</Notes>
  <HiddenSlides>13</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Consolas</vt:lpstr>
      <vt:lpstr>Roboto</vt:lpstr>
      <vt:lpstr>Source Code Pro</vt:lpstr>
      <vt:lpstr>Source Code Pro Light</vt:lpstr>
      <vt:lpstr>Roboto Mono</vt:lpstr>
      <vt:lpstr>Arial</vt:lpstr>
      <vt:lpstr>Material</vt:lpstr>
      <vt:lpstr>CS 61A HKN Review Session</vt:lpstr>
      <vt:lpstr>Disclaimer</vt:lpstr>
      <vt:lpstr>Questions?</vt:lpstr>
      <vt:lpstr>Today’s Agenda</vt:lpstr>
      <vt:lpstr>What Would Python Do?</vt:lpstr>
      <vt:lpstr>Python Function Semantics</vt:lpstr>
      <vt:lpstr>Python Environment Semantix</vt:lpstr>
      <vt:lpstr>“Simple” Example</vt:lpstr>
      <vt:lpstr>Another “Simple” Example</vt:lpstr>
      <vt:lpstr>The Lambdas</vt:lpstr>
      <vt:lpstr>Lambdas are Syntactic Sugar for Fun</vt:lpstr>
      <vt:lpstr>Not really “Simple” Example</vt:lpstr>
      <vt:lpstr>Higher Order Functions (+ envs)</vt:lpstr>
      <vt:lpstr>What is a HOF?</vt:lpstr>
      <vt:lpstr>The Joker, the Slider, and the Killer</vt:lpstr>
      <vt:lpstr>Evaluating HOFs</vt:lpstr>
      <vt:lpstr>Evaluating HOFs</vt:lpstr>
      <vt:lpstr>Sliding the Killer</vt:lpstr>
      <vt:lpstr>Sliding the Killer</vt:lpstr>
      <vt:lpstr>Sliding the Killer into a Joker</vt:lpstr>
      <vt:lpstr>Sliding the Killer into a Joker</vt:lpstr>
      <vt:lpstr>Reduce</vt:lpstr>
      <vt:lpstr>Recursion</vt:lpstr>
      <vt:lpstr>What is recursion?</vt:lpstr>
      <vt:lpstr>How To?</vt:lpstr>
      <vt:lpstr>The Recursive Leap of Faith</vt:lpstr>
      <vt:lpstr>Fancy Factorial</vt:lpstr>
      <vt:lpstr>Create your own recursion</vt:lpstr>
      <vt:lpstr>Create your own recursion</vt:lpstr>
      <vt:lpstr>Create your own recursion</vt:lpstr>
      <vt:lpstr>Create your own recursion</vt:lpstr>
      <vt:lpstr>Tree Recursion</vt:lpstr>
      <vt:lpstr>Tree Recursion Example</vt:lpstr>
      <vt:lpstr>Tree Recursion Example</vt:lpstr>
      <vt:lpstr>Recursion with Decision Making</vt:lpstr>
      <vt:lpstr>Booleans</vt:lpstr>
      <vt:lpstr>And and Or (Evaluation)</vt:lpstr>
      <vt:lpstr>And (Example)</vt:lpstr>
      <vt:lpstr>And (Example, cont.)</vt:lpstr>
      <vt:lpstr>Or (Example)</vt:lpstr>
      <vt:lpstr>Or (Example, cont.)</vt:lpstr>
      <vt:lpstr>2 Quick Practice Problems</vt:lpstr>
      <vt:lpstr>HoF WWPD?</vt:lpstr>
      <vt:lpstr>HoF WWPD?</vt:lpstr>
      <vt:lpstr>HoF WWPD?</vt:lpstr>
      <vt:lpstr>Booleans</vt:lpstr>
      <vt:lpstr>Booleans</vt:lpstr>
      <vt:lpstr>Booleans</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61A HKN Review Session</dc:title>
  <cp:lastModifiedBy>Usuario de Microsoft Office</cp:lastModifiedBy>
  <cp:revision>1</cp:revision>
  <dcterms:modified xsi:type="dcterms:W3CDTF">2019-02-10T20:12:53Z</dcterms:modified>
</cp:coreProperties>
</file>