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Consolas" panose="020B0609020204030204" pitchFamily="49" charset="0"/>
      <p:regular r:id="rId50"/>
      <p:bold r:id="rId51"/>
      <p:italic r:id="rId52"/>
      <p:boldItalic r:id="rId53"/>
    </p:embeddedFont>
    <p:embeddedFont>
      <p:font typeface="Proxima Nova" panose="02000506030000020004" pitchFamily="2" charset="0"/>
      <p:regular r:id="rId54"/>
      <p:bold r:id="rId55"/>
      <p:italic r:id="rId56"/>
      <p:boldItalic r:id="rId57"/>
    </p:embeddedFont>
    <p:embeddedFont>
      <p:font typeface="Roboto" panose="02000000000000000000" pitchFamily="2" charset="0"/>
      <p:regular r:id="rId58"/>
      <p:bold r:id="rId59"/>
      <p:italic r:id="rId60"/>
      <p:boldItalic r:id="rId61"/>
    </p:embeddedFont>
    <p:embeddedFont>
      <p:font typeface="Roboto Mono"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5.fntdata"/><Relationship Id="rId5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cbcd1e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cbcd1e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cbcd1ec8_0_9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cbcd1ec8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9cbcd1ec8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9cbcd1ec8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9cbcd1ec8_2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9cbcd1ec8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9cbcd1ec8_2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9cbcd1ec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9cbcd1ec8_2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9cbcd1ec8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9cbcd1ec8_2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9cbcd1ec8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9cbcd1ec8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9cbcd1ec8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cbcd1ec8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9cbcd1ec8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9cbcd1ec8_2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9cbcd1ec8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9cbcd1ec8_2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9cbcd1ec8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cbcd1ec8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cbcd1ec8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9cbcd1ec8_2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9cbcd1ec8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9cbcd1ec8_2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9cbcd1ec8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9cbcd1ec8_2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9cbcd1ec8_2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9cbcd1ec8_2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9cbcd1ec8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9cbcd1ec8_2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9cbcd1ec8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9cbcd1ec8_2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9cbcd1ec8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9cbcd1ec8_2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9cbcd1ec8_2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732c3f4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732c3f4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732c3f40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732c3f40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9cbcd1ec8_2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9cbcd1ec8_2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9cbcd1ec8_2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9cbcd1ec8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 can take values in as parameters, but they can’t take expressions in as parameters.</a:t>
            </a:r>
            <a:endParaRPr/>
          </a:p>
          <a:p>
            <a:pPr marL="0" lvl="0" indent="0" algn="l" rtl="0">
              <a:spcBef>
                <a:spcPts val="0"/>
              </a:spcBef>
              <a:spcAft>
                <a:spcPts val="0"/>
              </a:spcAft>
              <a:buNone/>
            </a:pPr>
            <a:r>
              <a:rPr lang="en"/>
              <a:t>Classic example is do-twice with a print expression.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9cbcd1ec8_2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9cbcd1ec8_2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9cbcd1ec8_2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9cbcd1ec8_2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9cbcd1ec8_2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9cbcd1ec8_2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732c3f40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732c3f40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732c3f40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732c3f40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732c3f40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732c3f40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732c3f40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732c3f40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732c3f40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732c3f40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732c3f402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732c3f40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9cbcd1ec8_2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9cbcd1ec8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9cbcd1ec8_0_9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9cbcd1ec8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 can take values in as parameters, but they can’t take expressions in as parameters.</a:t>
            </a:r>
            <a:endParaRPr/>
          </a:p>
          <a:p>
            <a:pPr marL="0" lvl="0" indent="0" algn="l" rtl="0">
              <a:spcBef>
                <a:spcPts val="0"/>
              </a:spcBef>
              <a:spcAft>
                <a:spcPts val="0"/>
              </a:spcAft>
              <a:buNone/>
            </a:pPr>
            <a:r>
              <a:rPr lang="en"/>
              <a:t>Classic example is do-twice with a print expression.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9cbcd1ec8_2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9cbcd1ec8_2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732c3f402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732c3f40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732c3f402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732c3f40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9cbcd1ec8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9cbcd1ec8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9cbcd1ec8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9cbcd1ec8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9cbcd1ec8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9cbcd1ec8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cbcd1ec8_2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cbcd1ec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9cbcd1ec8_2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9cbcd1ec8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_1_1">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sldNum" idx="12"/>
          </p:nvPr>
        </p:nvSpPr>
        <p:spPr>
          <a:xfrm>
            <a:off x="4116400" y="4807375"/>
            <a:ext cx="911100" cy="336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Font typeface="Proxima Nova"/>
              <a:buNone/>
              <a:defRPr sz="5200">
                <a:solidFill>
                  <a:srgbClr val="000000"/>
                </a:solidFill>
                <a:latin typeface="Proxima Nova"/>
                <a:ea typeface="Proxima Nova"/>
                <a:cs typeface="Proxima Nova"/>
                <a:sym typeface="Proxima Nova"/>
              </a:defRPr>
            </a:lvl2pPr>
            <a:lvl3pPr lvl="2" algn="ctr" rtl="0">
              <a:spcBef>
                <a:spcPts val="0"/>
              </a:spcBef>
              <a:spcAft>
                <a:spcPts val="0"/>
              </a:spcAft>
              <a:buClr>
                <a:srgbClr val="000000"/>
              </a:buClr>
              <a:buSzPts val="5200"/>
              <a:buFont typeface="Proxima Nova"/>
              <a:buNone/>
              <a:defRPr sz="5200">
                <a:solidFill>
                  <a:srgbClr val="000000"/>
                </a:solidFill>
                <a:latin typeface="Proxima Nova"/>
                <a:ea typeface="Proxima Nova"/>
                <a:cs typeface="Proxima Nova"/>
                <a:sym typeface="Proxima Nova"/>
              </a:defRPr>
            </a:lvl3pPr>
            <a:lvl4pPr lvl="3" algn="ctr" rtl="0">
              <a:spcBef>
                <a:spcPts val="0"/>
              </a:spcBef>
              <a:spcAft>
                <a:spcPts val="0"/>
              </a:spcAft>
              <a:buClr>
                <a:srgbClr val="000000"/>
              </a:buClr>
              <a:buSzPts val="5200"/>
              <a:buFont typeface="Proxima Nova"/>
              <a:buNone/>
              <a:defRPr sz="5200">
                <a:solidFill>
                  <a:srgbClr val="000000"/>
                </a:solidFill>
                <a:latin typeface="Proxima Nova"/>
                <a:ea typeface="Proxima Nova"/>
                <a:cs typeface="Proxima Nova"/>
                <a:sym typeface="Proxima Nova"/>
              </a:defRPr>
            </a:lvl4pPr>
            <a:lvl5pPr lvl="4" algn="ctr" rtl="0">
              <a:spcBef>
                <a:spcPts val="0"/>
              </a:spcBef>
              <a:spcAft>
                <a:spcPts val="0"/>
              </a:spcAft>
              <a:buClr>
                <a:srgbClr val="000000"/>
              </a:buClr>
              <a:buSzPts val="5200"/>
              <a:buFont typeface="Proxima Nova"/>
              <a:buNone/>
              <a:defRPr sz="5200">
                <a:solidFill>
                  <a:srgbClr val="000000"/>
                </a:solidFill>
                <a:latin typeface="Proxima Nova"/>
                <a:ea typeface="Proxima Nova"/>
                <a:cs typeface="Proxima Nova"/>
                <a:sym typeface="Proxima Nova"/>
              </a:defRPr>
            </a:lvl5pPr>
            <a:lvl6pPr lvl="5" algn="ctr" rtl="0">
              <a:spcBef>
                <a:spcPts val="0"/>
              </a:spcBef>
              <a:spcAft>
                <a:spcPts val="0"/>
              </a:spcAft>
              <a:buClr>
                <a:srgbClr val="000000"/>
              </a:buClr>
              <a:buSzPts val="5200"/>
              <a:buFont typeface="Proxima Nova"/>
              <a:buNone/>
              <a:defRPr sz="5200">
                <a:solidFill>
                  <a:srgbClr val="000000"/>
                </a:solidFill>
                <a:latin typeface="Proxima Nova"/>
                <a:ea typeface="Proxima Nova"/>
                <a:cs typeface="Proxima Nova"/>
                <a:sym typeface="Proxima Nova"/>
              </a:defRPr>
            </a:lvl6pPr>
            <a:lvl7pPr lvl="6" algn="ctr" rtl="0">
              <a:spcBef>
                <a:spcPts val="0"/>
              </a:spcBef>
              <a:spcAft>
                <a:spcPts val="0"/>
              </a:spcAft>
              <a:buClr>
                <a:srgbClr val="000000"/>
              </a:buClr>
              <a:buSzPts val="5200"/>
              <a:buFont typeface="Proxima Nova"/>
              <a:buNone/>
              <a:defRPr sz="5200">
                <a:solidFill>
                  <a:srgbClr val="000000"/>
                </a:solidFill>
                <a:latin typeface="Proxima Nova"/>
                <a:ea typeface="Proxima Nova"/>
                <a:cs typeface="Proxima Nova"/>
                <a:sym typeface="Proxima Nova"/>
              </a:defRPr>
            </a:lvl7pPr>
            <a:lvl8pPr lvl="7" algn="ctr" rtl="0">
              <a:spcBef>
                <a:spcPts val="0"/>
              </a:spcBef>
              <a:spcAft>
                <a:spcPts val="0"/>
              </a:spcAft>
              <a:buClr>
                <a:srgbClr val="000000"/>
              </a:buClr>
              <a:buSzPts val="5200"/>
              <a:buFont typeface="Proxima Nova"/>
              <a:buNone/>
              <a:defRPr sz="5200">
                <a:solidFill>
                  <a:srgbClr val="000000"/>
                </a:solidFill>
                <a:latin typeface="Proxima Nova"/>
                <a:ea typeface="Proxima Nova"/>
                <a:cs typeface="Proxima Nova"/>
                <a:sym typeface="Proxima Nova"/>
              </a:defRPr>
            </a:lvl8pPr>
            <a:lvl9pPr lvl="8" algn="ctr" rtl="0">
              <a:spcBef>
                <a:spcPts val="0"/>
              </a:spcBef>
              <a:spcAft>
                <a:spcPts val="0"/>
              </a:spcAft>
              <a:buClr>
                <a:srgbClr val="000000"/>
              </a:buClr>
              <a:buSzPts val="5200"/>
              <a:buFont typeface="Proxima Nova"/>
              <a:buNone/>
              <a:defRPr sz="5200">
                <a:solidFill>
                  <a:srgbClr val="000000"/>
                </a:solidFill>
                <a:latin typeface="Proxima Nova"/>
                <a:ea typeface="Proxima Nova"/>
                <a:cs typeface="Proxima Nova"/>
                <a:sym typeface="Proxima Nova"/>
              </a:defRPr>
            </a:lvl9pPr>
          </a:lstStyle>
          <a:p>
            <a:endParaRPr/>
          </a:p>
        </p:txBody>
      </p:sp>
      <p:sp>
        <p:nvSpPr>
          <p:cNvPr id="60" name="Google Shape;60;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Font typeface="Proxima Nova"/>
              <a:buNone/>
              <a:defRPr sz="2800">
                <a:latin typeface="Proxima Nova"/>
                <a:ea typeface="Proxima Nova"/>
                <a:cs typeface="Proxima Nova"/>
                <a:sym typeface="Proxima Nov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3" name="Google Shape;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9" name="Google Shape;8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5" name="Google Shape;95;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6" name="Google Shape;9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Google Shape;9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6" name="Google Shape;5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sp>
        <p:nvSpPr>
          <p:cNvPr id="103" name="Google Shape;103;p26"/>
          <p:cNvSpPr txBox="1">
            <a:spLocks noGrp="1"/>
          </p:cNvSpPr>
          <p:nvPr>
            <p:ph type="ctrTitle"/>
          </p:nvPr>
        </p:nvSpPr>
        <p:spPr>
          <a:xfrm>
            <a:off x="387900" y="896975"/>
            <a:ext cx="83730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1"/>
              <a:t>RRR Topical Review:</a:t>
            </a:r>
            <a:endParaRPr sz="5000" b="1"/>
          </a:p>
          <a:p>
            <a:pPr marL="0" lvl="0" indent="0" algn="l" rtl="0">
              <a:spcBef>
                <a:spcPts val="0"/>
              </a:spcBef>
              <a:spcAft>
                <a:spcPts val="0"/>
              </a:spcAft>
              <a:buNone/>
            </a:pPr>
            <a:r>
              <a:rPr lang="en" sz="4600"/>
              <a:t>Macros</a:t>
            </a:r>
            <a:endParaRPr sz="4600"/>
          </a:p>
        </p:txBody>
      </p:sp>
      <p:sp>
        <p:nvSpPr>
          <p:cNvPr id="104" name="Google Shape;104;p26"/>
          <p:cNvSpPr txBox="1">
            <a:spLocks noGrp="1"/>
          </p:cNvSpPr>
          <p:nvPr>
            <p:ph type="subTitle" idx="1"/>
          </p:nvPr>
        </p:nvSpPr>
        <p:spPr>
          <a:xfrm>
            <a:off x="311700" y="29865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Shayna Kothari </a:t>
            </a:r>
            <a:r>
              <a:rPr lang="en"/>
              <a:t>(shayna.kothari@berkeley.edu)</a:t>
            </a:r>
            <a:r>
              <a:rPr lang="en" b="1"/>
              <a:t> </a:t>
            </a:r>
            <a:endParaRPr b="1"/>
          </a:p>
          <a:p>
            <a:pPr marL="0" lvl="0" indent="0" algn="l" rtl="0">
              <a:spcBef>
                <a:spcPts val="0"/>
              </a:spcBef>
              <a:spcAft>
                <a:spcPts val="0"/>
              </a:spcAft>
              <a:buClr>
                <a:schemeClr val="dk1"/>
              </a:buClr>
              <a:buSzPts val="1100"/>
              <a:buFont typeface="Arial"/>
              <a:buNone/>
            </a:pPr>
            <a:r>
              <a:rPr lang="en" b="1"/>
              <a:t>Nancy Shaw </a:t>
            </a:r>
            <a:r>
              <a:rPr lang="en"/>
              <a:t>(nshaw99@berkeley.edu)</a:t>
            </a:r>
            <a:r>
              <a:rPr lang="en" b="1"/>
              <a:t>   </a:t>
            </a:r>
            <a:endParaRPr/>
          </a:p>
          <a:p>
            <a:pPr marL="0" lvl="0" indent="0" algn="l" rtl="0">
              <a:spcBef>
                <a:spcPts val="0"/>
              </a:spcBef>
              <a:spcAft>
                <a:spcPts val="0"/>
              </a:spcAft>
              <a:buNone/>
            </a:pPr>
            <a:r>
              <a:rPr lang="en" sz="2400"/>
              <a:t>May 7th, 2019</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5"/>
          <p:cNvSpPr txBox="1"/>
          <p:nvPr/>
        </p:nvSpPr>
        <p:spPr>
          <a:xfrm>
            <a:off x="545650" y="253025"/>
            <a:ext cx="7825500" cy="443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scm</a:t>
            </a:r>
            <a:r>
              <a:rPr lang="en">
                <a:latin typeface="Courier New"/>
                <a:ea typeface="Courier New"/>
                <a:cs typeface="Courier New"/>
                <a:sym typeface="Courier New"/>
              </a:rPr>
              <a:t>&gt; (define a 1)</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scm</a:t>
            </a:r>
            <a:r>
              <a:rPr lang="en">
                <a:latin typeface="Courier New"/>
                <a:ea typeface="Courier New"/>
                <a:cs typeface="Courier New"/>
                <a:sym typeface="Courier New"/>
              </a:rPr>
              <a:t>&gt; (define b </a:t>
            </a:r>
            <a:r>
              <a:rPr lang="en" sz="1200">
                <a:solidFill>
                  <a:schemeClr val="dk1"/>
                </a:solidFill>
                <a:latin typeface="Courier New"/>
                <a:ea typeface="Courier New"/>
                <a:cs typeface="Courier New"/>
                <a:sym typeface="Courier New"/>
              </a:rPr>
              <a:t>(list 2 3)</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scm</a:t>
            </a:r>
            <a:r>
              <a:rPr lang="en">
                <a:latin typeface="Courier New"/>
                <a:ea typeface="Courier New"/>
                <a:cs typeface="Courier New"/>
                <a:sym typeface="Courier New"/>
              </a:rPr>
              <a:t>&gt; ‘(cons a b)</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scm</a:t>
            </a:r>
            <a:r>
              <a:rPr lang="en">
                <a:latin typeface="Courier New"/>
                <a:ea typeface="Courier New"/>
                <a:cs typeface="Courier New"/>
                <a:sym typeface="Courier New"/>
              </a:rPr>
              <a:t>&gt; ‘(cons ,a ,b)</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scm</a:t>
            </a:r>
            <a:r>
              <a:rPr lang="en">
                <a:latin typeface="Courier New"/>
                <a:ea typeface="Courier New"/>
                <a:cs typeface="Courier New"/>
                <a:sym typeface="Courier New"/>
              </a:rPr>
              <a:t>&gt; ‘(a ,(cons ,a ,b) b)</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scm</a:t>
            </a:r>
            <a:r>
              <a:rPr lang="en">
                <a:latin typeface="Courier New"/>
                <a:ea typeface="Courier New"/>
                <a:cs typeface="Courier New"/>
                <a:sym typeface="Courier New"/>
              </a:rPr>
              <a:t>&gt; ‘(a ,(cons a b) b)</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scm</a:t>
            </a:r>
            <a:r>
              <a:rPr lang="en">
                <a:latin typeface="Courier New"/>
                <a:ea typeface="Courier New"/>
                <a:cs typeface="Courier New"/>
                <a:sym typeface="Courier New"/>
              </a:rPr>
              <a:t>&gt; (eval ‘(cons ,a ,b))</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71" name="Google Shape;171;p35"/>
          <p:cNvSpPr txBox="1"/>
          <p:nvPr/>
        </p:nvSpPr>
        <p:spPr>
          <a:xfrm>
            <a:off x="6640275" y="4478125"/>
            <a:ext cx="2388000" cy="5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Follow on your worksheets!</a:t>
            </a:r>
            <a:endParaRPr/>
          </a:p>
        </p:txBody>
      </p:sp>
      <p:sp>
        <p:nvSpPr>
          <p:cNvPr id="172" name="Google Shape;172;p35"/>
          <p:cNvSpPr txBox="1"/>
          <p:nvPr/>
        </p:nvSpPr>
        <p:spPr>
          <a:xfrm>
            <a:off x="4871600" y="152375"/>
            <a:ext cx="42723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a:solidFill>
                  <a:schemeClr val="dk1"/>
                </a:solidFill>
                <a:latin typeface="Courier New"/>
                <a:ea typeface="Courier New"/>
                <a:cs typeface="Courier New"/>
                <a:sym typeface="Courier New"/>
              </a:rPr>
              <a:t>Why do we need to postpone evaluation?</a:t>
            </a:r>
            <a:endParaRPr/>
          </a:p>
        </p:txBody>
      </p:sp>
      <p:sp>
        <p:nvSpPr>
          <p:cNvPr id="173" name="Google Shape;173;p35"/>
          <p:cNvSpPr txBox="1"/>
          <p:nvPr/>
        </p:nvSpPr>
        <p:spPr>
          <a:xfrm>
            <a:off x="621850" y="414925"/>
            <a:ext cx="4518900" cy="443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b</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(cons a b)</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(cons 1 (1 2))</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Error: unquote outside of quasiquote</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 (1 2 3) b)</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(1 2 3)</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74" name="Google Shape;174;p35"/>
          <p:cNvSpPr txBox="1"/>
          <p:nvPr/>
        </p:nvSpPr>
        <p:spPr>
          <a:xfrm>
            <a:off x="76200" y="76200"/>
            <a:ext cx="5293500" cy="3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dk1"/>
                </a:solidFill>
                <a:latin typeface="Courier New"/>
                <a:ea typeface="Courier New"/>
                <a:cs typeface="Courier New"/>
                <a:sym typeface="Courier New"/>
              </a:rPr>
              <a:t>What Would Scheme 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Can we write code that returns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body" idx="4294967295"/>
          </p:nvPr>
        </p:nvSpPr>
        <p:spPr>
          <a:xfrm>
            <a:off x="471900" y="1069300"/>
            <a:ext cx="4157100" cy="246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scm&gt; (define (make-add-expr a b)</a:t>
            </a:r>
            <a:endParaRPr sz="1400">
              <a:solidFill>
                <a:srgbClr val="000000"/>
              </a:solidFill>
              <a:latin typeface="Courier New"/>
              <a:ea typeface="Courier New"/>
              <a:cs typeface="Courier New"/>
              <a:sym typeface="Courier New"/>
            </a:endParaRPr>
          </a:p>
          <a:p>
            <a:pPr marL="457200" lvl="0" indent="457200" algn="l" rtl="0">
              <a:spcBef>
                <a:spcPts val="0"/>
              </a:spcBef>
              <a:spcAft>
                <a:spcPts val="0"/>
              </a:spcAft>
              <a:buNone/>
            </a:pPr>
            <a:r>
              <a:rPr lang="en" sz="1400">
                <a:solidFill>
                  <a:srgbClr val="000000"/>
                </a:solidFill>
                <a:latin typeface="Courier New"/>
                <a:ea typeface="Courier New"/>
                <a:cs typeface="Courier New"/>
                <a:sym typeface="Courier New"/>
              </a:rPr>
              <a:t>`(+ ,a ,b))</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make-add-expr</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scm&gt; (make-add-expr 3 4)</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(+ 3 4)</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scm&gt; (make-add-expr ‘(- 4 5) 1)</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 (- 4 5) 1)</a:t>
            </a:r>
            <a:endParaRPr sz="1400">
              <a:solidFill>
                <a:srgbClr val="000000"/>
              </a:solidFill>
              <a:latin typeface="Courier New"/>
              <a:ea typeface="Courier New"/>
              <a:cs typeface="Courier New"/>
              <a:sym typeface="Courier New"/>
            </a:endParaRPr>
          </a:p>
        </p:txBody>
      </p:sp>
      <p:sp>
        <p:nvSpPr>
          <p:cNvPr id="185" name="Google Shape;185;p37"/>
          <p:cNvSpPr txBox="1"/>
          <p:nvPr/>
        </p:nvSpPr>
        <p:spPr>
          <a:xfrm>
            <a:off x="4784775" y="840700"/>
            <a:ext cx="4103700" cy="28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Why do we evaluate a and b?</a:t>
            </a:r>
            <a:endParaRPr b="1">
              <a:latin typeface="Courier New"/>
              <a:ea typeface="Courier New"/>
              <a:cs typeface="Courier New"/>
              <a:sym typeface="Courier New"/>
            </a:endParaRPr>
          </a:p>
          <a:p>
            <a:pPr marL="0" lvl="0" indent="0" algn="l" rtl="0">
              <a:spcBef>
                <a:spcPts val="0"/>
              </a:spcBef>
              <a:spcAft>
                <a:spcPts val="0"/>
              </a:spcAft>
              <a:buNone/>
            </a:pPr>
            <a:endParaRPr b="1">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scm&gt; (define (make-add-expr a b)</a:t>
            </a:r>
            <a:endParaRPr>
              <a:latin typeface="Courier New"/>
              <a:ea typeface="Courier New"/>
              <a:cs typeface="Courier New"/>
              <a:sym typeface="Courier New"/>
            </a:endParaRPr>
          </a:p>
          <a:p>
            <a:pPr marL="457200" lvl="0" indent="457200" algn="l" rtl="0">
              <a:lnSpc>
                <a:spcPct val="115000"/>
              </a:lnSpc>
              <a:spcBef>
                <a:spcPts val="0"/>
              </a:spcBef>
              <a:spcAft>
                <a:spcPts val="0"/>
              </a:spcAft>
              <a:buNone/>
            </a:pPr>
            <a:r>
              <a:rPr lang="en">
                <a:latin typeface="Courier New"/>
                <a:ea typeface="Courier New"/>
                <a:cs typeface="Courier New"/>
                <a:sym typeface="Courier New"/>
              </a:rPr>
              <a:t>`(+ a b))</a:t>
            </a: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make-add-expr</a:t>
            </a:r>
            <a:endParaRPr>
              <a:latin typeface="Courier New"/>
              <a:ea typeface="Courier New"/>
              <a:cs typeface="Courier New"/>
              <a:sym typeface="Courier New"/>
            </a:endParaRPr>
          </a:p>
          <a:p>
            <a:pPr marL="0" lvl="0" indent="0" algn="l" rtl="0">
              <a:lnSpc>
                <a:spcPct val="115000"/>
              </a:lnSpc>
              <a:spcBef>
                <a:spcPts val="0"/>
              </a:spcBef>
              <a:spcAft>
                <a:spcPts val="0"/>
              </a:spcAft>
              <a:buNone/>
            </a:pP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scm&gt; (make-add-expr 3 4)</a:t>
            </a: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 a b)</a:t>
            </a:r>
            <a:endParaRPr>
              <a:latin typeface="Courier New"/>
              <a:ea typeface="Courier New"/>
              <a:cs typeface="Courier New"/>
              <a:sym typeface="Courier New"/>
            </a:endParaRPr>
          </a:p>
          <a:p>
            <a:pPr marL="0" lvl="0" indent="0" algn="l" rtl="0">
              <a:lnSpc>
                <a:spcPct val="115000"/>
              </a:lnSpc>
              <a:spcBef>
                <a:spcPts val="0"/>
              </a:spcBef>
              <a:spcAft>
                <a:spcPts val="0"/>
              </a:spcAft>
              <a:buNone/>
            </a:pP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scm&gt; (eval (make-add-expr 3 4))</a:t>
            </a: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Error: Unknown identifier</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
        <p:nvSpPr>
          <p:cNvPr id="186" name="Google Shape;186;p37"/>
          <p:cNvSpPr txBox="1">
            <a:spLocks noGrp="1"/>
          </p:cNvSpPr>
          <p:nvPr>
            <p:ph type="title" idx="4294967295"/>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Functions that return code</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Effect transition="in" filter="fade">
                                      <p:cBhvr>
                                        <p:cTn id="7" dur="1000"/>
                                        <p:tgtEl>
                                          <p:spTgt spid="1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xEl>
                                              <p:pRg st="1" end="1"/>
                                            </p:txEl>
                                          </p:spTgt>
                                        </p:tgtEl>
                                        <p:attrNameLst>
                                          <p:attrName>style.visibility</p:attrName>
                                        </p:attrNameLst>
                                      </p:cBhvr>
                                      <p:to>
                                        <p:strVal val="visible"/>
                                      </p:to>
                                    </p:set>
                                    <p:animEffect transition="in" filter="fade">
                                      <p:cBhvr>
                                        <p:cTn id="12" dur="1000"/>
                                        <p:tgtEl>
                                          <p:spTgt spid="1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
                                            <p:txEl>
                                              <p:pRg st="2" end="2"/>
                                            </p:txEl>
                                          </p:spTgt>
                                        </p:tgtEl>
                                        <p:attrNameLst>
                                          <p:attrName>style.visibility</p:attrName>
                                        </p:attrNameLst>
                                      </p:cBhvr>
                                      <p:to>
                                        <p:strVal val="visible"/>
                                      </p:to>
                                    </p:set>
                                    <p:animEffect transition="in" filter="fade">
                                      <p:cBhvr>
                                        <p:cTn id="17" dur="1000"/>
                                        <p:tgtEl>
                                          <p:spTgt spid="1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xEl>
                                              <p:pRg st="3" end="3"/>
                                            </p:txEl>
                                          </p:spTgt>
                                        </p:tgtEl>
                                        <p:attrNameLst>
                                          <p:attrName>style.visibility</p:attrName>
                                        </p:attrNameLst>
                                      </p:cBhvr>
                                      <p:to>
                                        <p:strVal val="visible"/>
                                      </p:to>
                                    </p:set>
                                    <p:animEffect transition="in" filter="fade">
                                      <p:cBhvr>
                                        <p:cTn id="22" dur="1000"/>
                                        <p:tgtEl>
                                          <p:spTgt spid="1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4" end="4"/>
                                            </p:txEl>
                                          </p:spTgt>
                                        </p:tgtEl>
                                        <p:attrNameLst>
                                          <p:attrName>style.visibility</p:attrName>
                                        </p:attrNameLst>
                                      </p:cBhvr>
                                      <p:to>
                                        <p:strVal val="visible"/>
                                      </p:to>
                                    </p:set>
                                    <p:animEffect transition="in" filter="fade">
                                      <p:cBhvr>
                                        <p:cTn id="27" dur="1000"/>
                                        <p:tgtEl>
                                          <p:spTgt spid="1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5" end="5"/>
                                            </p:txEl>
                                          </p:spTgt>
                                        </p:tgtEl>
                                        <p:attrNameLst>
                                          <p:attrName>style.visibility</p:attrName>
                                        </p:attrNameLst>
                                      </p:cBhvr>
                                      <p:to>
                                        <p:strVal val="visible"/>
                                      </p:to>
                                    </p:set>
                                    <p:animEffect transition="in" filter="fade">
                                      <p:cBhvr>
                                        <p:cTn id="32" dur="1000"/>
                                        <p:tgtEl>
                                          <p:spTgt spid="1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6" end="6"/>
                                            </p:txEl>
                                          </p:spTgt>
                                        </p:tgtEl>
                                        <p:attrNameLst>
                                          <p:attrName>style.visibility</p:attrName>
                                        </p:attrNameLst>
                                      </p:cBhvr>
                                      <p:to>
                                        <p:strVal val="visible"/>
                                      </p:to>
                                    </p:set>
                                    <p:animEffect transition="in" filter="fade">
                                      <p:cBhvr>
                                        <p:cTn id="37" dur="1000"/>
                                        <p:tgtEl>
                                          <p:spTgt spid="1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7" end="7"/>
                                            </p:txEl>
                                          </p:spTgt>
                                        </p:tgtEl>
                                        <p:attrNameLst>
                                          <p:attrName>style.visibility</p:attrName>
                                        </p:attrNameLst>
                                      </p:cBhvr>
                                      <p:to>
                                        <p:strVal val="visible"/>
                                      </p:to>
                                    </p:set>
                                    <p:animEffect transition="in" filter="fade">
                                      <p:cBhvr>
                                        <p:cTn id="42" dur="1000"/>
                                        <p:tgtEl>
                                          <p:spTgt spid="1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8" end="8"/>
                                            </p:txEl>
                                          </p:spTgt>
                                        </p:tgtEl>
                                        <p:attrNameLst>
                                          <p:attrName>style.visibility</p:attrName>
                                        </p:attrNameLst>
                                      </p:cBhvr>
                                      <p:to>
                                        <p:strVal val="visible"/>
                                      </p:to>
                                    </p:set>
                                    <p:animEffect transition="in" filter="fade">
                                      <p:cBhvr>
                                        <p:cTn id="47" dur="1000"/>
                                        <p:tgtEl>
                                          <p:spTgt spid="18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5">
                                            <p:txEl>
                                              <p:pRg st="0" end="0"/>
                                            </p:txEl>
                                          </p:spTgt>
                                        </p:tgtEl>
                                        <p:attrNameLst>
                                          <p:attrName>style.visibility</p:attrName>
                                        </p:attrNameLst>
                                      </p:cBhvr>
                                      <p:to>
                                        <p:strVal val="visible"/>
                                      </p:to>
                                    </p:set>
                                    <p:animEffect transition="in" filter="fade">
                                      <p:cBhvr>
                                        <p:cTn id="52" dur="1000"/>
                                        <p:tgtEl>
                                          <p:spTgt spid="18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5">
                                            <p:txEl>
                                              <p:pRg st="1" end="1"/>
                                            </p:txEl>
                                          </p:spTgt>
                                        </p:tgtEl>
                                        <p:attrNameLst>
                                          <p:attrName>style.visibility</p:attrName>
                                        </p:attrNameLst>
                                      </p:cBhvr>
                                      <p:to>
                                        <p:strVal val="visible"/>
                                      </p:to>
                                    </p:set>
                                    <p:animEffect transition="in" filter="fade">
                                      <p:cBhvr>
                                        <p:cTn id="57" dur="1000"/>
                                        <p:tgtEl>
                                          <p:spTgt spid="18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5">
                                            <p:txEl>
                                              <p:pRg st="2" end="2"/>
                                            </p:txEl>
                                          </p:spTgt>
                                        </p:tgtEl>
                                        <p:attrNameLst>
                                          <p:attrName>style.visibility</p:attrName>
                                        </p:attrNameLst>
                                      </p:cBhvr>
                                      <p:to>
                                        <p:strVal val="visible"/>
                                      </p:to>
                                    </p:set>
                                    <p:animEffect transition="in" filter="fade">
                                      <p:cBhvr>
                                        <p:cTn id="62" dur="1000"/>
                                        <p:tgtEl>
                                          <p:spTgt spid="18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5">
                                            <p:txEl>
                                              <p:pRg st="3" end="3"/>
                                            </p:txEl>
                                          </p:spTgt>
                                        </p:tgtEl>
                                        <p:attrNameLst>
                                          <p:attrName>style.visibility</p:attrName>
                                        </p:attrNameLst>
                                      </p:cBhvr>
                                      <p:to>
                                        <p:strVal val="visible"/>
                                      </p:to>
                                    </p:set>
                                    <p:animEffect transition="in" filter="fade">
                                      <p:cBhvr>
                                        <p:cTn id="67" dur="1000"/>
                                        <p:tgtEl>
                                          <p:spTgt spid="185">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5">
                                            <p:txEl>
                                              <p:pRg st="4" end="4"/>
                                            </p:txEl>
                                          </p:spTgt>
                                        </p:tgtEl>
                                        <p:attrNameLst>
                                          <p:attrName>style.visibility</p:attrName>
                                        </p:attrNameLst>
                                      </p:cBhvr>
                                      <p:to>
                                        <p:strVal val="visible"/>
                                      </p:to>
                                    </p:set>
                                    <p:animEffect transition="in" filter="fade">
                                      <p:cBhvr>
                                        <p:cTn id="72" dur="1000"/>
                                        <p:tgtEl>
                                          <p:spTgt spid="185">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85">
                                            <p:txEl>
                                              <p:pRg st="5" end="5"/>
                                            </p:txEl>
                                          </p:spTgt>
                                        </p:tgtEl>
                                        <p:attrNameLst>
                                          <p:attrName>style.visibility</p:attrName>
                                        </p:attrNameLst>
                                      </p:cBhvr>
                                      <p:to>
                                        <p:strVal val="visible"/>
                                      </p:to>
                                    </p:set>
                                    <p:animEffect transition="in" filter="fade">
                                      <p:cBhvr>
                                        <p:cTn id="77" dur="1000"/>
                                        <p:tgtEl>
                                          <p:spTgt spid="185">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85">
                                            <p:txEl>
                                              <p:pRg st="6" end="6"/>
                                            </p:txEl>
                                          </p:spTgt>
                                        </p:tgtEl>
                                        <p:attrNameLst>
                                          <p:attrName>style.visibility</p:attrName>
                                        </p:attrNameLst>
                                      </p:cBhvr>
                                      <p:to>
                                        <p:strVal val="visible"/>
                                      </p:to>
                                    </p:set>
                                    <p:animEffect transition="in" filter="fade">
                                      <p:cBhvr>
                                        <p:cTn id="82" dur="1000"/>
                                        <p:tgtEl>
                                          <p:spTgt spid="185">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85">
                                            <p:txEl>
                                              <p:pRg st="7" end="7"/>
                                            </p:txEl>
                                          </p:spTgt>
                                        </p:tgtEl>
                                        <p:attrNameLst>
                                          <p:attrName>style.visibility</p:attrName>
                                        </p:attrNameLst>
                                      </p:cBhvr>
                                      <p:to>
                                        <p:strVal val="visible"/>
                                      </p:to>
                                    </p:set>
                                    <p:animEffect transition="in" filter="fade">
                                      <p:cBhvr>
                                        <p:cTn id="87" dur="1000"/>
                                        <p:tgtEl>
                                          <p:spTgt spid="185">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85">
                                            <p:txEl>
                                              <p:pRg st="8" end="8"/>
                                            </p:txEl>
                                          </p:spTgt>
                                        </p:tgtEl>
                                        <p:attrNameLst>
                                          <p:attrName>style.visibility</p:attrName>
                                        </p:attrNameLst>
                                      </p:cBhvr>
                                      <p:to>
                                        <p:strVal val="visible"/>
                                      </p:to>
                                    </p:set>
                                    <p:animEffect transition="in" filter="fade">
                                      <p:cBhvr>
                                        <p:cTn id="92" dur="1000"/>
                                        <p:tgtEl>
                                          <p:spTgt spid="185">
                                            <p:txEl>
                                              <p:pRg st="8" end="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85">
                                            <p:txEl>
                                              <p:pRg st="9" end="9"/>
                                            </p:txEl>
                                          </p:spTgt>
                                        </p:tgtEl>
                                        <p:attrNameLst>
                                          <p:attrName>style.visibility</p:attrName>
                                        </p:attrNameLst>
                                      </p:cBhvr>
                                      <p:to>
                                        <p:strVal val="visible"/>
                                      </p:to>
                                    </p:set>
                                    <p:animEffect transition="in" filter="fade">
                                      <p:cBhvr>
                                        <p:cTn id="97" dur="1000"/>
                                        <p:tgtEl>
                                          <p:spTgt spid="185">
                                            <p:txEl>
                                              <p:pRg st="9" end="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85">
                                            <p:txEl>
                                              <p:pRg st="10" end="10"/>
                                            </p:txEl>
                                          </p:spTgt>
                                        </p:tgtEl>
                                        <p:attrNameLst>
                                          <p:attrName>style.visibility</p:attrName>
                                        </p:attrNameLst>
                                      </p:cBhvr>
                                      <p:to>
                                        <p:strVal val="visible"/>
                                      </p:to>
                                    </p:set>
                                    <p:animEffect transition="in" filter="fade">
                                      <p:cBhvr>
                                        <p:cTn id="102" dur="1000"/>
                                        <p:tgtEl>
                                          <p:spTgt spid="185">
                                            <p:txEl>
                                              <p:pRg st="10" end="1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85">
                                            <p:txEl>
                                              <p:pRg st="11" end="11"/>
                                            </p:txEl>
                                          </p:spTgt>
                                        </p:tgtEl>
                                        <p:attrNameLst>
                                          <p:attrName>style.visibility</p:attrName>
                                        </p:attrNameLst>
                                      </p:cBhvr>
                                      <p:to>
                                        <p:strVal val="visible"/>
                                      </p:to>
                                    </p:set>
                                    <p:animEffect transition="in" filter="fade">
                                      <p:cBhvr>
                                        <p:cTn id="107" dur="1000"/>
                                        <p:tgtEl>
                                          <p:spTgt spid="18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Problems with functions that return code?</a:t>
            </a:r>
            <a:endParaRPr/>
          </a:p>
        </p:txBody>
      </p:sp>
      <p:sp>
        <p:nvSpPr>
          <p:cNvPr id="192" name="Google Shape;192;p38"/>
          <p:cNvSpPr txBox="1">
            <a:spLocks noGrp="1"/>
          </p:cNvSpPr>
          <p:nvPr>
            <p:ph type="body" idx="1"/>
          </p:nvPr>
        </p:nvSpPr>
        <p:spPr>
          <a:xfrm>
            <a:off x="344100" y="1171800"/>
            <a:ext cx="8331000" cy="97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You have to manually call eval.</a:t>
            </a:r>
            <a:endParaRPr>
              <a:solidFill>
                <a:srgbClr val="000000"/>
              </a:solidFill>
            </a:endParaRPr>
          </a:p>
          <a:p>
            <a:pPr marL="0" lvl="0" indent="457200" algn="l" rtl="0">
              <a:spcBef>
                <a:spcPts val="0"/>
              </a:spcBef>
              <a:spcAft>
                <a:spcPts val="0"/>
              </a:spcAft>
              <a:buNone/>
            </a:pPr>
            <a:r>
              <a:rPr lang="en" sz="1400">
                <a:solidFill>
                  <a:srgbClr val="000000"/>
                </a:solidFill>
                <a:latin typeface="Courier New"/>
                <a:ea typeface="Courier New"/>
                <a:cs typeface="Courier New"/>
                <a:sym typeface="Courier New"/>
              </a:rPr>
              <a:t>scm&gt; (eval (make-add-expr 3 4))</a:t>
            </a:r>
            <a:endParaRPr sz="1400">
              <a:solidFill>
                <a:srgbClr val="000000"/>
              </a:solidFill>
              <a:latin typeface="Courier New"/>
              <a:ea typeface="Courier New"/>
              <a:cs typeface="Courier New"/>
              <a:sym typeface="Courier New"/>
            </a:endParaRPr>
          </a:p>
          <a:p>
            <a:pPr marL="0" lvl="0" indent="457200" algn="l" rtl="0">
              <a:spcBef>
                <a:spcPts val="0"/>
              </a:spcBef>
              <a:spcAft>
                <a:spcPts val="0"/>
              </a:spcAft>
              <a:buNone/>
            </a:pPr>
            <a:r>
              <a:rPr lang="en" sz="1400">
                <a:solidFill>
                  <a:srgbClr val="000000"/>
                </a:solidFill>
                <a:latin typeface="Courier New"/>
                <a:ea typeface="Courier New"/>
                <a:cs typeface="Courier New"/>
                <a:sym typeface="Courier New"/>
              </a:rPr>
              <a:t>7</a:t>
            </a:r>
            <a:endParaRPr sz="1400">
              <a:solidFill>
                <a:srgbClr val="000000"/>
              </a:solidFill>
              <a:latin typeface="Courier New"/>
              <a:ea typeface="Courier New"/>
              <a:cs typeface="Courier New"/>
              <a:sym typeface="Courier New"/>
            </a:endParaRPr>
          </a:p>
        </p:txBody>
      </p:sp>
      <p:sp>
        <p:nvSpPr>
          <p:cNvPr id="193" name="Google Shape;193;p38"/>
          <p:cNvSpPr txBox="1"/>
          <p:nvPr/>
        </p:nvSpPr>
        <p:spPr>
          <a:xfrm>
            <a:off x="344100" y="2143500"/>
            <a:ext cx="8455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Expressions are evaluated in the function call, before you can get to the body, unless you quote them.</a:t>
            </a:r>
            <a:endParaRPr sz="1800">
              <a:latin typeface="Proxima Nova"/>
              <a:ea typeface="Proxima Nova"/>
              <a:cs typeface="Proxima Nova"/>
              <a:sym typeface="Proxima Nova"/>
            </a:endParaRPr>
          </a:p>
          <a:p>
            <a:pPr marL="0" lvl="0" indent="0" algn="l" rtl="0">
              <a:lnSpc>
                <a:spcPct val="115000"/>
              </a:lnSpc>
              <a:spcBef>
                <a:spcPts val="0"/>
              </a:spcBef>
              <a:spcAft>
                <a:spcPts val="0"/>
              </a:spcAft>
              <a:buNone/>
            </a:pPr>
            <a:endParaRPr b="1">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    scm&gt; (if-func (= 1 0) (print 1) (print 2)</a:t>
            </a: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    1</a:t>
            </a: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    2</a:t>
            </a: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    (if #f undefined undefined</a:t>
            </a:r>
            <a:endParaRPr>
              <a:latin typeface="Courier New"/>
              <a:ea typeface="Courier New"/>
              <a:cs typeface="Courier New"/>
              <a:sym typeface="Courier New"/>
            </a:endParaRPr>
          </a:p>
          <a:p>
            <a:pPr marL="0" lvl="0" indent="0" algn="l" rtl="0">
              <a:lnSpc>
                <a:spcPct val="115000"/>
              </a:lnSpc>
              <a:spcBef>
                <a:spcPts val="0"/>
              </a:spcBef>
              <a:spcAft>
                <a:spcPts val="0"/>
              </a:spcAft>
              <a:buNone/>
            </a:pP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    scm&gt; (if-func ‘(= 1 0) ‘(print 1) ‘(print 2))</a:t>
            </a:r>
            <a:endParaRPr>
              <a:latin typeface="Courier New"/>
              <a:ea typeface="Courier New"/>
              <a:cs typeface="Courier New"/>
              <a:sym typeface="Courier New"/>
            </a:endParaRPr>
          </a:p>
          <a:p>
            <a:pPr marL="0" lvl="0" indent="0" algn="l" rtl="0">
              <a:lnSpc>
                <a:spcPct val="115000"/>
              </a:lnSpc>
              <a:spcBef>
                <a:spcPts val="0"/>
              </a:spcBef>
              <a:spcAft>
                <a:spcPts val="0"/>
              </a:spcAft>
              <a:buNone/>
            </a:pPr>
            <a:r>
              <a:rPr lang="en">
                <a:latin typeface="Courier New"/>
                <a:ea typeface="Courier New"/>
                <a:cs typeface="Courier New"/>
                <a:sym typeface="Courier New"/>
              </a:rPr>
              <a:t>    (if (= 1 0) (print 1) (print 2))</a:t>
            </a:r>
            <a:endParaRPr>
              <a:latin typeface="Courier New"/>
              <a:ea typeface="Courier New"/>
              <a:cs typeface="Courier New"/>
              <a:sym typeface="Courier New"/>
            </a:endParaRPr>
          </a:p>
          <a:p>
            <a:pPr marL="0" lvl="0" indent="457200" algn="l" rtl="0">
              <a:lnSpc>
                <a:spcPct val="115000"/>
              </a:lnSpc>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animEffect transition="in" filter="fade">
                                      <p:cBhvr>
                                        <p:cTn id="7" dur="1000"/>
                                        <p:tgtEl>
                                          <p:spTgt spid="1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xEl>
                                              <p:pRg st="1" end="1"/>
                                            </p:txEl>
                                          </p:spTgt>
                                        </p:tgtEl>
                                        <p:attrNameLst>
                                          <p:attrName>style.visibility</p:attrName>
                                        </p:attrNameLst>
                                      </p:cBhvr>
                                      <p:to>
                                        <p:strVal val="visible"/>
                                      </p:to>
                                    </p:set>
                                    <p:animEffect transition="in" filter="fade">
                                      <p:cBhvr>
                                        <p:cTn id="12" dur="1000"/>
                                        <p:tgtEl>
                                          <p:spTgt spid="1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xEl>
                                              <p:pRg st="2" end="2"/>
                                            </p:txEl>
                                          </p:spTgt>
                                        </p:tgtEl>
                                        <p:attrNameLst>
                                          <p:attrName>style.visibility</p:attrName>
                                        </p:attrNameLst>
                                      </p:cBhvr>
                                      <p:to>
                                        <p:strVal val="visible"/>
                                      </p:to>
                                    </p:set>
                                    <p:animEffect transition="in" filter="fade">
                                      <p:cBhvr>
                                        <p:cTn id="17" dur="1000"/>
                                        <p:tgtEl>
                                          <p:spTgt spid="1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3">
                                            <p:txEl>
                                              <p:pRg st="0" end="0"/>
                                            </p:txEl>
                                          </p:spTgt>
                                        </p:tgtEl>
                                        <p:attrNameLst>
                                          <p:attrName>style.visibility</p:attrName>
                                        </p:attrNameLst>
                                      </p:cBhvr>
                                      <p:to>
                                        <p:strVal val="visible"/>
                                      </p:to>
                                    </p:set>
                                    <p:animEffect transition="in" filter="fade">
                                      <p:cBhvr>
                                        <p:cTn id="22" dur="1000"/>
                                        <p:tgtEl>
                                          <p:spTgt spid="19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3">
                                            <p:txEl>
                                              <p:pRg st="1" end="1"/>
                                            </p:txEl>
                                          </p:spTgt>
                                        </p:tgtEl>
                                        <p:attrNameLst>
                                          <p:attrName>style.visibility</p:attrName>
                                        </p:attrNameLst>
                                      </p:cBhvr>
                                      <p:to>
                                        <p:strVal val="visible"/>
                                      </p:to>
                                    </p:set>
                                    <p:animEffect transition="in" filter="fade">
                                      <p:cBhvr>
                                        <p:cTn id="27" dur="1000"/>
                                        <p:tgtEl>
                                          <p:spTgt spid="19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3">
                                            <p:txEl>
                                              <p:pRg st="2" end="2"/>
                                            </p:txEl>
                                          </p:spTgt>
                                        </p:tgtEl>
                                        <p:attrNameLst>
                                          <p:attrName>style.visibility</p:attrName>
                                        </p:attrNameLst>
                                      </p:cBhvr>
                                      <p:to>
                                        <p:strVal val="visible"/>
                                      </p:to>
                                    </p:set>
                                    <p:animEffect transition="in" filter="fade">
                                      <p:cBhvr>
                                        <p:cTn id="32" dur="1000"/>
                                        <p:tgtEl>
                                          <p:spTgt spid="19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3">
                                            <p:txEl>
                                              <p:pRg st="3" end="3"/>
                                            </p:txEl>
                                          </p:spTgt>
                                        </p:tgtEl>
                                        <p:attrNameLst>
                                          <p:attrName>style.visibility</p:attrName>
                                        </p:attrNameLst>
                                      </p:cBhvr>
                                      <p:to>
                                        <p:strVal val="visible"/>
                                      </p:to>
                                    </p:set>
                                    <p:animEffect transition="in" filter="fade">
                                      <p:cBhvr>
                                        <p:cTn id="37" dur="1000"/>
                                        <p:tgtEl>
                                          <p:spTgt spid="19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xEl>
                                              <p:pRg st="4" end="4"/>
                                            </p:txEl>
                                          </p:spTgt>
                                        </p:tgtEl>
                                        <p:attrNameLst>
                                          <p:attrName>style.visibility</p:attrName>
                                        </p:attrNameLst>
                                      </p:cBhvr>
                                      <p:to>
                                        <p:strVal val="visible"/>
                                      </p:to>
                                    </p:set>
                                    <p:animEffect transition="in" filter="fade">
                                      <p:cBhvr>
                                        <p:cTn id="42" dur="1000"/>
                                        <p:tgtEl>
                                          <p:spTgt spid="19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3">
                                            <p:txEl>
                                              <p:pRg st="5" end="5"/>
                                            </p:txEl>
                                          </p:spTgt>
                                        </p:tgtEl>
                                        <p:attrNameLst>
                                          <p:attrName>style.visibility</p:attrName>
                                        </p:attrNameLst>
                                      </p:cBhvr>
                                      <p:to>
                                        <p:strVal val="visible"/>
                                      </p:to>
                                    </p:set>
                                    <p:animEffect transition="in" filter="fade">
                                      <p:cBhvr>
                                        <p:cTn id="47" dur="1000"/>
                                        <p:tgtEl>
                                          <p:spTgt spid="19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3">
                                            <p:txEl>
                                              <p:pRg st="6" end="6"/>
                                            </p:txEl>
                                          </p:spTgt>
                                        </p:tgtEl>
                                        <p:attrNameLst>
                                          <p:attrName>style.visibility</p:attrName>
                                        </p:attrNameLst>
                                      </p:cBhvr>
                                      <p:to>
                                        <p:strVal val="visible"/>
                                      </p:to>
                                    </p:set>
                                    <p:animEffect transition="in" filter="fade">
                                      <p:cBhvr>
                                        <p:cTn id="52" dur="1000"/>
                                        <p:tgtEl>
                                          <p:spTgt spid="19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3">
                                            <p:txEl>
                                              <p:pRg st="7" end="7"/>
                                            </p:txEl>
                                          </p:spTgt>
                                        </p:tgtEl>
                                        <p:attrNameLst>
                                          <p:attrName>style.visibility</p:attrName>
                                        </p:attrNameLst>
                                      </p:cBhvr>
                                      <p:to>
                                        <p:strVal val="visible"/>
                                      </p:to>
                                    </p:set>
                                    <p:animEffect transition="in" filter="fade">
                                      <p:cBhvr>
                                        <p:cTn id="57" dur="1000"/>
                                        <p:tgtEl>
                                          <p:spTgt spid="19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3">
                                            <p:txEl>
                                              <p:pRg st="8" end="8"/>
                                            </p:txEl>
                                          </p:spTgt>
                                        </p:tgtEl>
                                        <p:attrNameLst>
                                          <p:attrName>style.visibility</p:attrName>
                                        </p:attrNameLst>
                                      </p:cBhvr>
                                      <p:to>
                                        <p:strVal val="visible"/>
                                      </p:to>
                                    </p:set>
                                    <p:animEffect transition="in" filter="fade">
                                      <p:cBhvr>
                                        <p:cTn id="62" dur="1000"/>
                                        <p:tgtEl>
                                          <p:spTgt spid="19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3">
                                            <p:txEl>
                                              <p:pRg st="9" end="9"/>
                                            </p:txEl>
                                          </p:spTgt>
                                        </p:tgtEl>
                                        <p:attrNameLst>
                                          <p:attrName>style.visibility</p:attrName>
                                        </p:attrNameLst>
                                      </p:cBhvr>
                                      <p:to>
                                        <p:strVal val="visible"/>
                                      </p:to>
                                    </p:set>
                                    <p:animEffect transition="in" filter="fade">
                                      <p:cBhvr>
                                        <p:cTn id="67" dur="1000"/>
                                        <p:tgtEl>
                                          <p:spTgt spid="19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Introducing: Macros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macros?</a:t>
            </a:r>
            <a:endParaRPr/>
          </a:p>
        </p:txBody>
      </p:sp>
      <p:sp>
        <p:nvSpPr>
          <p:cNvPr id="204" name="Google Shape;204;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Macros are Scheme special forms that let us write, return, &amp; evaluate code. </a:t>
            </a:r>
            <a:endParaRPr/>
          </a:p>
          <a:p>
            <a:pPr marL="457200" lvl="0" indent="-342900" algn="l" rtl="0">
              <a:spcBef>
                <a:spcPts val="1600"/>
              </a:spcBef>
              <a:spcAft>
                <a:spcPts val="0"/>
              </a:spcAft>
              <a:buSzPts val="1800"/>
              <a:buChar char="●"/>
            </a:pPr>
            <a:r>
              <a:rPr lang="en"/>
              <a:t>When making macros, you want to </a:t>
            </a:r>
            <a:r>
              <a:rPr lang="en" b="1"/>
              <a:t>construct a scheme list</a:t>
            </a:r>
            <a:r>
              <a:rPr lang="en"/>
              <a:t> that </a:t>
            </a:r>
            <a:r>
              <a:rPr lang="en" b="1"/>
              <a:t>evaluates to code you want to run. </a:t>
            </a:r>
            <a:endParaRPr b="1"/>
          </a:p>
          <a:p>
            <a:pPr marL="457200" lvl="0" indent="-342900" algn="l" rtl="0">
              <a:spcBef>
                <a:spcPts val="1600"/>
              </a:spcBef>
              <a:spcAft>
                <a:spcPts val="0"/>
              </a:spcAft>
              <a:buSzPts val="1800"/>
              <a:buChar char="●"/>
            </a:pPr>
            <a:r>
              <a:rPr lang="en"/>
              <a:t>Think about what code you want to execute, then write a scheme list that turns out to be that code. </a:t>
            </a:r>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Scheme Procedures</a:t>
            </a:r>
            <a:endParaRPr/>
          </a:p>
        </p:txBody>
      </p:sp>
      <p:sp>
        <p:nvSpPr>
          <p:cNvPr id="210" name="Google Shape;210;p4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a:t>Evaluate operator.</a:t>
            </a:r>
            <a:endParaRPr/>
          </a:p>
          <a:p>
            <a:pPr marL="457200" lvl="0" indent="-342900" algn="l" rtl="0">
              <a:spcBef>
                <a:spcPts val="0"/>
              </a:spcBef>
              <a:spcAft>
                <a:spcPts val="0"/>
              </a:spcAft>
              <a:buSzPts val="1800"/>
              <a:buAutoNum type="arabicPeriod"/>
            </a:pPr>
            <a:r>
              <a:rPr lang="en"/>
              <a:t>Evaluate operands.</a:t>
            </a:r>
            <a:endParaRPr/>
          </a:p>
          <a:p>
            <a:pPr marL="457200" lvl="0" indent="-342900" algn="l" rtl="0">
              <a:spcBef>
                <a:spcPts val="0"/>
              </a:spcBef>
              <a:spcAft>
                <a:spcPts val="0"/>
              </a:spcAft>
              <a:buSzPts val="1800"/>
              <a:buAutoNum type="arabicPeriod"/>
            </a:pPr>
            <a:r>
              <a:rPr lang="en"/>
              <a:t>Apply operator to operands.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Scheme Macros</a:t>
            </a:r>
            <a:endParaRPr/>
          </a:p>
        </p:txBody>
      </p:sp>
      <p:sp>
        <p:nvSpPr>
          <p:cNvPr id="216" name="Google Shape;216;p4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a:t>Evaluate operator.</a:t>
            </a:r>
            <a:endParaRPr/>
          </a:p>
          <a:p>
            <a:pPr marL="457200" lvl="0" indent="-342900" algn="l" rtl="0">
              <a:spcBef>
                <a:spcPts val="0"/>
              </a:spcBef>
              <a:spcAft>
                <a:spcPts val="0"/>
              </a:spcAft>
              <a:buSzPts val="1800"/>
              <a:buAutoNum type="arabicPeriod"/>
            </a:pPr>
            <a:r>
              <a:rPr lang="en"/>
              <a:t>Apply operator to operands.</a:t>
            </a:r>
            <a:endParaRPr/>
          </a:p>
          <a:p>
            <a:pPr marL="457200" lvl="0" indent="-342900" algn="l" rtl="0">
              <a:spcBef>
                <a:spcPts val="0"/>
              </a:spcBef>
              <a:spcAft>
                <a:spcPts val="0"/>
              </a:spcAft>
              <a:buSzPts val="1800"/>
              <a:buAutoNum type="arabicPeriod"/>
            </a:pPr>
            <a:r>
              <a:rPr lang="en"/>
              <a:t>Evaluate result.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this mean? How are macros different?</a:t>
            </a:r>
            <a:endParaRPr/>
          </a:p>
        </p:txBody>
      </p:sp>
      <p:sp>
        <p:nvSpPr>
          <p:cNvPr id="222" name="Google Shape;22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t>1) The operands are not evaluated</a:t>
            </a:r>
            <a:br>
              <a:rPr lang="en"/>
            </a:br>
            <a:r>
              <a:rPr lang="en"/>
              <a:t>	</a:t>
            </a:r>
            <a:br>
              <a:rPr lang="en"/>
            </a:br>
            <a:r>
              <a:rPr lang="en"/>
              <a:t>	→ Can think of them as being quoted and passed in directly!</a:t>
            </a:r>
            <a:endParaRPr/>
          </a:p>
          <a:p>
            <a:pPr marL="0" lvl="0" indent="0" algn="l" rtl="0">
              <a:spcBef>
                <a:spcPts val="0"/>
              </a:spcBef>
              <a:spcAft>
                <a:spcPts val="0"/>
              </a:spcAft>
              <a:buClr>
                <a:schemeClr val="dk1"/>
              </a:buClr>
              <a:buSzPts val="1100"/>
              <a:buFont typeface="Arial"/>
              <a:buNone/>
            </a:pPr>
            <a:br>
              <a:rPr lang="en"/>
            </a:br>
            <a:r>
              <a:rPr lang="en" sz="2200" b="1"/>
              <a:t>2) The return value is treated as code, not the final result, and gets evaluated one more time</a:t>
            </a:r>
            <a:br>
              <a:rPr lang="en"/>
            </a:br>
            <a:r>
              <a:rPr lang="en"/>
              <a:t>	</a:t>
            </a:r>
            <a:br>
              <a:rPr lang="en"/>
            </a:br>
            <a:r>
              <a:rPr lang="en"/>
              <a:t>	→  Think: any time you call a macro, your code gets replaced with </a:t>
            </a:r>
            <a:br>
              <a:rPr lang="en"/>
            </a:br>
            <a:r>
              <a:rPr lang="en"/>
              <a:t>	    whatever text is returned by the macro first, then gets run</a:t>
            </a: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Example: do-twice</a:t>
            </a:r>
            <a:endParaRPr>
              <a:latin typeface="Proxima Nova"/>
              <a:ea typeface="Proxima Nova"/>
              <a:cs typeface="Proxima Nova"/>
              <a:sym typeface="Proxima Nova"/>
            </a:endParaRPr>
          </a:p>
        </p:txBody>
      </p:sp>
      <p:sp>
        <p:nvSpPr>
          <p:cNvPr id="228" name="Google Shape;22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400"/>
              </a:spcBef>
              <a:spcAft>
                <a:spcPts val="0"/>
              </a:spcAft>
              <a:buNone/>
            </a:pPr>
            <a:r>
              <a:rPr lang="en" sz="2400" b="1">
                <a:solidFill>
                  <a:schemeClr val="dk1"/>
                </a:solidFill>
                <a:latin typeface="Proxima Nova"/>
                <a:ea typeface="Proxima Nova"/>
                <a:cs typeface="Proxima Nova"/>
                <a:sym typeface="Proxima Nova"/>
              </a:rPr>
              <a:t>Goal:</a:t>
            </a:r>
            <a:r>
              <a:rPr lang="en" sz="2400">
                <a:solidFill>
                  <a:schemeClr val="dk1"/>
                </a:solidFill>
                <a:latin typeface="Proxima Nova"/>
                <a:ea typeface="Proxima Nova"/>
                <a:cs typeface="Proxima Nova"/>
                <a:sym typeface="Proxima Nova"/>
              </a:rPr>
              <a:t> Write </a:t>
            </a:r>
            <a:r>
              <a:rPr lang="en" sz="2400">
                <a:solidFill>
                  <a:schemeClr val="dk1"/>
                </a:solidFill>
                <a:latin typeface="Consolas"/>
                <a:ea typeface="Consolas"/>
                <a:cs typeface="Consolas"/>
                <a:sym typeface="Consolas"/>
              </a:rPr>
              <a:t>do-twice</a:t>
            </a:r>
            <a:r>
              <a:rPr lang="en" sz="2400">
                <a:solidFill>
                  <a:schemeClr val="dk1"/>
                </a:solidFill>
                <a:latin typeface="Proxima Nova"/>
                <a:ea typeface="Proxima Nova"/>
                <a:cs typeface="Proxima Nova"/>
                <a:sym typeface="Proxima Nova"/>
              </a:rPr>
              <a:t> which takes in an expression and evaluates it twice </a:t>
            </a:r>
            <a:r>
              <a:rPr lang="en" sz="2400" b="1">
                <a:solidFill>
                  <a:schemeClr val="dk1"/>
                </a:solidFill>
                <a:latin typeface="Proxima Nova"/>
                <a:ea typeface="Proxima Nova"/>
                <a:cs typeface="Proxima Nova"/>
                <a:sym typeface="Proxima Nova"/>
              </a:rPr>
              <a:t>using macros</a:t>
            </a:r>
            <a:endParaRPr sz="2400" b="1">
              <a:solidFill>
                <a:schemeClr val="dk1"/>
              </a:solidFill>
              <a:latin typeface="Proxima Nova"/>
              <a:ea typeface="Proxima Nova"/>
              <a:cs typeface="Proxima Nova"/>
              <a:sym typeface="Proxima Nova"/>
            </a:endParaRPr>
          </a:p>
          <a:p>
            <a:pPr marL="0" lvl="0" indent="0" algn="l" rtl="0">
              <a:lnSpc>
                <a:spcPct val="95000"/>
              </a:lnSpc>
              <a:spcBef>
                <a:spcPts val="1400"/>
              </a:spcBef>
              <a:spcAft>
                <a:spcPts val="0"/>
              </a:spcAft>
              <a:buNone/>
            </a:pPr>
            <a:endParaRPr>
              <a:solidFill>
                <a:schemeClr val="dk1"/>
              </a:solidFill>
              <a:latin typeface="Proxima Nova"/>
              <a:ea typeface="Proxima Nova"/>
              <a:cs typeface="Proxima Nova"/>
              <a:sym typeface="Proxima Nova"/>
            </a:endParaRPr>
          </a:p>
          <a:p>
            <a:pPr marL="0" lvl="0" indent="0" algn="l" rtl="0">
              <a:spcBef>
                <a:spcPts val="200"/>
              </a:spcBef>
              <a:spcAft>
                <a:spcPts val="0"/>
              </a:spcAft>
              <a:buNone/>
            </a:pPr>
            <a:r>
              <a:rPr lang="en" sz="2000" b="1">
                <a:latin typeface="Consolas"/>
                <a:ea typeface="Consolas"/>
                <a:cs typeface="Consolas"/>
                <a:sym typeface="Consolas"/>
              </a:rPr>
              <a:t>scm&gt; </a:t>
            </a:r>
            <a:r>
              <a:rPr lang="en" sz="2000">
                <a:latin typeface="Consolas"/>
                <a:ea typeface="Consolas"/>
                <a:cs typeface="Consolas"/>
                <a:sym typeface="Consolas"/>
              </a:rPr>
              <a:t>(do-twice (print ‘bork))</a:t>
            </a:r>
            <a:endParaRPr sz="2000">
              <a:latin typeface="Consolas"/>
              <a:ea typeface="Consolas"/>
              <a:cs typeface="Consolas"/>
              <a:sym typeface="Consolas"/>
            </a:endParaRPr>
          </a:p>
          <a:p>
            <a:pPr marL="0" lvl="0" indent="0" algn="l" rtl="0">
              <a:spcBef>
                <a:spcPts val="1600"/>
              </a:spcBef>
              <a:spcAft>
                <a:spcPts val="0"/>
              </a:spcAft>
              <a:buNone/>
            </a:pPr>
            <a:r>
              <a:rPr lang="en" sz="2000">
                <a:latin typeface="Consolas"/>
                <a:ea typeface="Consolas"/>
                <a:cs typeface="Consolas"/>
                <a:sym typeface="Consolas"/>
              </a:rPr>
              <a:t>bork</a:t>
            </a:r>
            <a:endParaRPr sz="2000">
              <a:latin typeface="Consolas"/>
              <a:ea typeface="Consolas"/>
              <a:cs typeface="Consolas"/>
              <a:sym typeface="Consolas"/>
            </a:endParaRPr>
          </a:p>
          <a:p>
            <a:pPr marL="0" lvl="0" indent="0" algn="l" rtl="0">
              <a:spcBef>
                <a:spcPts val="1600"/>
              </a:spcBef>
              <a:spcAft>
                <a:spcPts val="1600"/>
              </a:spcAft>
              <a:buNone/>
            </a:pPr>
            <a:r>
              <a:rPr lang="en" sz="2000">
                <a:latin typeface="Consolas"/>
                <a:ea typeface="Consolas"/>
                <a:cs typeface="Consolas"/>
                <a:sym typeface="Consolas"/>
              </a:rPr>
              <a:t>bork</a:t>
            </a:r>
            <a:endParaRPr sz="2400">
              <a:solidFill>
                <a:srgbClr val="4A86E8"/>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Expressions as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Rewriting do-twice as a macro</a:t>
            </a:r>
            <a:endParaRPr>
              <a:latin typeface="Proxima Nova"/>
              <a:ea typeface="Proxima Nova"/>
              <a:cs typeface="Proxima Nova"/>
              <a:sym typeface="Proxima Nova"/>
            </a:endParaRPr>
          </a:p>
        </p:txBody>
      </p:sp>
      <p:sp>
        <p:nvSpPr>
          <p:cNvPr id="234" name="Google Shape;234;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b="1">
                <a:latin typeface="Consolas"/>
                <a:ea typeface="Consolas"/>
                <a:cs typeface="Consolas"/>
                <a:sym typeface="Consolas"/>
              </a:rPr>
              <a:t>scm&gt; </a:t>
            </a:r>
            <a:r>
              <a:rPr lang="en" sz="2000">
                <a:latin typeface="Consolas"/>
                <a:ea typeface="Consolas"/>
                <a:cs typeface="Consolas"/>
                <a:sym typeface="Consolas"/>
              </a:rPr>
              <a:t>(define-macro (do-twice expr)</a:t>
            </a:r>
            <a:br>
              <a:rPr lang="en" sz="2000">
                <a:latin typeface="Consolas"/>
                <a:ea typeface="Consolas"/>
                <a:cs typeface="Consolas"/>
                <a:sym typeface="Consolas"/>
              </a:rPr>
            </a:br>
            <a:r>
              <a:rPr lang="en" sz="2000">
                <a:latin typeface="Consolas"/>
                <a:ea typeface="Consolas"/>
                <a:cs typeface="Consolas"/>
                <a:sym typeface="Consolas"/>
              </a:rPr>
              <a:t>		(list ‘begin expr expr))</a:t>
            </a:r>
            <a:endParaRPr sz="2000">
              <a:latin typeface="Consolas"/>
              <a:ea typeface="Consolas"/>
              <a:cs typeface="Consolas"/>
              <a:sym typeface="Consolas"/>
            </a:endParaRPr>
          </a:p>
          <a:p>
            <a:pPr marL="0" marR="0" lvl="0" indent="0" algn="l" rtl="0">
              <a:lnSpc>
                <a:spcPct val="115000"/>
              </a:lnSpc>
              <a:spcBef>
                <a:spcPts val="1600"/>
              </a:spcBef>
              <a:spcAft>
                <a:spcPts val="0"/>
              </a:spcAft>
              <a:buNone/>
            </a:pPr>
            <a:endParaRPr sz="2000">
              <a:latin typeface="Consolas"/>
              <a:ea typeface="Consolas"/>
              <a:cs typeface="Consolas"/>
              <a:sym typeface="Consolas"/>
            </a:endParaRPr>
          </a:p>
          <a:p>
            <a:pPr marL="0" marR="0" lvl="0" indent="0" algn="l" rtl="0">
              <a:lnSpc>
                <a:spcPct val="115000"/>
              </a:lnSpc>
              <a:spcBef>
                <a:spcPts val="1600"/>
              </a:spcBef>
              <a:spcAft>
                <a:spcPts val="1600"/>
              </a:spcAft>
              <a:buNone/>
            </a:pPr>
            <a:endParaRPr sz="2000">
              <a:latin typeface="Consolas"/>
              <a:ea typeface="Consolas"/>
              <a:cs typeface="Consolas"/>
              <a:sym typeface="Consolas"/>
            </a:endParaRPr>
          </a:p>
        </p:txBody>
      </p:sp>
      <p:sp>
        <p:nvSpPr>
          <p:cNvPr id="235" name="Google Shape;235;p45"/>
          <p:cNvSpPr txBox="1"/>
          <p:nvPr/>
        </p:nvSpPr>
        <p:spPr>
          <a:xfrm>
            <a:off x="4552925" y="2293625"/>
            <a:ext cx="3722100" cy="12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A86E8"/>
                </a:solidFill>
                <a:latin typeface="Proxima Nova"/>
                <a:ea typeface="Proxima Nova"/>
                <a:cs typeface="Proxima Nova"/>
                <a:sym typeface="Proxima Nova"/>
              </a:rPr>
              <a:t>Operand is NOT evaluated. Instead, passed in as the literal list</a:t>
            </a:r>
            <a:endParaRPr sz="1800">
              <a:solidFill>
                <a:srgbClr val="4A86E8"/>
              </a:solidFill>
              <a:latin typeface="Proxima Nova"/>
              <a:ea typeface="Proxima Nova"/>
              <a:cs typeface="Proxima Nova"/>
              <a:sym typeface="Proxima Nova"/>
            </a:endParaRPr>
          </a:p>
          <a:p>
            <a:pPr marL="0" lvl="0" indent="0" algn="l" rtl="0">
              <a:spcBef>
                <a:spcPts val="0"/>
              </a:spcBef>
              <a:spcAft>
                <a:spcPts val="0"/>
              </a:spcAft>
              <a:buNone/>
            </a:pPr>
            <a:r>
              <a:rPr lang="en" sz="2000">
                <a:solidFill>
                  <a:srgbClr val="4A86E8"/>
                </a:solidFill>
                <a:latin typeface="Consolas"/>
                <a:ea typeface="Consolas"/>
                <a:cs typeface="Consolas"/>
                <a:sym typeface="Consolas"/>
              </a:rPr>
              <a:t>‘</a:t>
            </a:r>
            <a:r>
              <a:rPr lang="en" sz="1800">
                <a:solidFill>
                  <a:srgbClr val="4A86E8"/>
                </a:solidFill>
                <a:latin typeface="Consolas"/>
                <a:ea typeface="Consolas"/>
                <a:cs typeface="Consolas"/>
                <a:sym typeface="Consolas"/>
              </a:rPr>
              <a:t>(print 5)</a:t>
            </a:r>
            <a:endParaRPr sz="1800">
              <a:solidFill>
                <a:srgbClr val="4A86E8"/>
              </a:solidFill>
              <a:latin typeface="Consolas"/>
              <a:ea typeface="Consolas"/>
              <a:cs typeface="Consolas"/>
              <a:sym typeface="Consolas"/>
            </a:endParaRPr>
          </a:p>
        </p:txBody>
      </p:sp>
      <p:sp>
        <p:nvSpPr>
          <p:cNvPr id="236" name="Google Shape;236;p45"/>
          <p:cNvSpPr txBox="1"/>
          <p:nvPr/>
        </p:nvSpPr>
        <p:spPr>
          <a:xfrm>
            <a:off x="5421900" y="1017725"/>
            <a:ext cx="2532600" cy="11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4A86E8"/>
                </a:solidFill>
                <a:latin typeface="Proxima Nova"/>
                <a:ea typeface="Proxima Nova"/>
                <a:cs typeface="Proxima Nova"/>
                <a:sym typeface="Proxima Nova"/>
              </a:rPr>
              <a:t>Same syntax, just use</a:t>
            </a:r>
            <a:r>
              <a:rPr lang="en" sz="1800">
                <a:solidFill>
                  <a:srgbClr val="4A86E8"/>
                </a:solidFill>
                <a:latin typeface="Consolas"/>
                <a:ea typeface="Consolas"/>
                <a:cs typeface="Consolas"/>
                <a:sym typeface="Consolas"/>
              </a:rPr>
              <a:t> define-macro </a:t>
            </a:r>
            <a:r>
              <a:rPr lang="en" sz="1800">
                <a:solidFill>
                  <a:srgbClr val="4A86E8"/>
                </a:solidFill>
                <a:latin typeface="Proxima Nova"/>
                <a:ea typeface="Proxima Nova"/>
                <a:cs typeface="Proxima Nova"/>
                <a:sym typeface="Proxima Nova"/>
              </a:rPr>
              <a:t>instead of </a:t>
            </a:r>
            <a:r>
              <a:rPr lang="en" sz="1800">
                <a:solidFill>
                  <a:srgbClr val="4A86E8"/>
                </a:solidFill>
                <a:latin typeface="Consolas"/>
                <a:ea typeface="Consolas"/>
                <a:cs typeface="Consolas"/>
                <a:sym typeface="Consolas"/>
              </a:rPr>
              <a:t>define</a:t>
            </a:r>
            <a:endParaRPr sz="1800">
              <a:solidFill>
                <a:srgbClr val="4A86E8"/>
              </a:solidFill>
              <a:latin typeface="Consolas"/>
              <a:ea typeface="Consolas"/>
              <a:cs typeface="Consolas"/>
              <a:sym typeface="Consolas"/>
            </a:endParaRPr>
          </a:p>
        </p:txBody>
      </p:sp>
      <p:sp>
        <p:nvSpPr>
          <p:cNvPr id="237" name="Google Shape;237;p45"/>
          <p:cNvSpPr txBox="1">
            <a:spLocks noGrp="1"/>
          </p:cNvSpPr>
          <p:nvPr>
            <p:ph type="body" idx="1"/>
          </p:nvPr>
        </p:nvSpPr>
        <p:spPr>
          <a:xfrm>
            <a:off x="311700" y="2056925"/>
            <a:ext cx="3562800" cy="710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latin typeface="Consolas"/>
                <a:ea typeface="Consolas"/>
                <a:cs typeface="Consolas"/>
                <a:sym typeface="Consolas"/>
              </a:rPr>
              <a:t>do-twice</a:t>
            </a:r>
            <a:endParaRPr sz="2000">
              <a:latin typeface="Consolas"/>
              <a:ea typeface="Consolas"/>
              <a:cs typeface="Consolas"/>
              <a:sym typeface="Consolas"/>
            </a:endParaRPr>
          </a:p>
        </p:txBody>
      </p:sp>
      <p:sp>
        <p:nvSpPr>
          <p:cNvPr id="238" name="Google Shape;238;p45"/>
          <p:cNvSpPr txBox="1"/>
          <p:nvPr/>
        </p:nvSpPr>
        <p:spPr>
          <a:xfrm>
            <a:off x="311700" y="2644525"/>
            <a:ext cx="4138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000" b="1">
                <a:solidFill>
                  <a:schemeClr val="dk2"/>
                </a:solidFill>
                <a:latin typeface="Consolas"/>
                <a:ea typeface="Consolas"/>
                <a:cs typeface="Consolas"/>
                <a:sym typeface="Consolas"/>
              </a:rPr>
              <a:t>scm&gt; </a:t>
            </a:r>
            <a:r>
              <a:rPr lang="en" sz="2000">
                <a:solidFill>
                  <a:schemeClr val="dk2"/>
                </a:solidFill>
                <a:latin typeface="Consolas"/>
                <a:ea typeface="Consolas"/>
                <a:cs typeface="Consolas"/>
                <a:sym typeface="Consolas"/>
              </a:rPr>
              <a:t>(do-twice </a:t>
            </a:r>
            <a:r>
              <a:rPr lang="en" sz="2000" b="1">
                <a:solidFill>
                  <a:srgbClr val="4A86E8"/>
                </a:solidFill>
                <a:latin typeface="Consolas"/>
                <a:ea typeface="Consolas"/>
                <a:cs typeface="Consolas"/>
                <a:sym typeface="Consolas"/>
              </a:rPr>
              <a:t>(print 5)</a:t>
            </a:r>
            <a:r>
              <a:rPr lang="en" sz="2000">
                <a:solidFill>
                  <a:schemeClr val="dk2"/>
                </a:solidFill>
                <a:latin typeface="Consolas"/>
                <a:ea typeface="Consolas"/>
                <a:cs typeface="Consolas"/>
                <a:sym typeface="Consolas"/>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par>
                                <p:cTn id="8" presetID="10" presetClass="entr" presetSubtype="0" fill="hold" nodeType="withEffect">
                                  <p:stCondLst>
                                    <p:cond delay="0"/>
                                  </p:stCondLst>
                                  <p:childTnLst>
                                    <p:set>
                                      <p:cBhvr>
                                        <p:cTn id="9" dur="1" fill="hold">
                                          <p:stCondLst>
                                            <p:cond delay="0"/>
                                          </p:stCondLst>
                                        </p:cTn>
                                        <p:tgtEl>
                                          <p:spTgt spid="236"/>
                                        </p:tgtEl>
                                        <p:attrNameLst>
                                          <p:attrName>style.visibility</p:attrName>
                                        </p:attrNameLst>
                                      </p:cBhvr>
                                      <p:to>
                                        <p:strVal val="visible"/>
                                      </p:to>
                                    </p:set>
                                    <p:animEffect transition="in" filter="fade">
                                      <p:cBhvr>
                                        <p:cTn id="10" dur="1000"/>
                                        <p:tgtEl>
                                          <p:spTgt spid="2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7"/>
                                        </p:tgtEl>
                                        <p:attrNameLst>
                                          <p:attrName>style.visibility</p:attrName>
                                        </p:attrNameLst>
                                      </p:cBhvr>
                                      <p:to>
                                        <p:strVal val="visible"/>
                                      </p:to>
                                    </p:set>
                                    <p:animEffect transition="in" filter="fade">
                                      <p:cBhvr>
                                        <p:cTn id="15" dur="1000"/>
                                        <p:tgtEl>
                                          <p:spTgt spid="2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8"/>
                                        </p:tgtEl>
                                        <p:attrNameLst>
                                          <p:attrName>style.visibility</p:attrName>
                                        </p:attrNameLst>
                                      </p:cBhvr>
                                      <p:to>
                                        <p:strVal val="visible"/>
                                      </p:to>
                                    </p:set>
                                    <p:animEffect transition="in" filter="fade">
                                      <p:cBhvr>
                                        <p:cTn id="20" dur="1000"/>
                                        <p:tgtEl>
                                          <p:spTgt spid="238"/>
                                        </p:tgtEl>
                                      </p:cBhvr>
                                    </p:animEffect>
                                  </p:childTnLst>
                                </p:cTn>
                              </p:par>
                              <p:par>
                                <p:cTn id="21" presetID="10" presetClass="entr" presetSubtype="0" fill="hold" nodeType="withEffect">
                                  <p:stCondLst>
                                    <p:cond delay="0"/>
                                  </p:stCondLst>
                                  <p:childTnLst>
                                    <p:set>
                                      <p:cBhvr>
                                        <p:cTn id="22" dur="1" fill="hold">
                                          <p:stCondLst>
                                            <p:cond delay="0"/>
                                          </p:stCondLst>
                                        </p:cTn>
                                        <p:tgtEl>
                                          <p:spTgt spid="235"/>
                                        </p:tgtEl>
                                        <p:attrNameLst>
                                          <p:attrName>style.visibility</p:attrName>
                                        </p:attrNameLst>
                                      </p:cBhvr>
                                      <p:to>
                                        <p:strVal val="visible"/>
                                      </p:to>
                                    </p:set>
                                    <p:animEffect transition="in" filter="fade">
                                      <p:cBhvr>
                                        <p:cTn id="23" dur="10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What’s an example?</a:t>
            </a:r>
            <a:endParaRPr>
              <a:latin typeface="Proxima Nova"/>
              <a:ea typeface="Proxima Nova"/>
              <a:cs typeface="Proxima Nova"/>
              <a:sym typeface="Proxima Nova"/>
            </a:endParaRPr>
          </a:p>
        </p:txBody>
      </p:sp>
      <p:sp>
        <p:nvSpPr>
          <p:cNvPr id="244" name="Google Shape;244;p46"/>
          <p:cNvSpPr txBox="1">
            <a:spLocks noGrp="1"/>
          </p:cNvSpPr>
          <p:nvPr>
            <p:ph type="body" idx="1"/>
          </p:nvPr>
        </p:nvSpPr>
        <p:spPr>
          <a:xfrm>
            <a:off x="311700" y="11730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b="1">
                <a:latin typeface="Consolas"/>
                <a:ea typeface="Consolas"/>
                <a:cs typeface="Consolas"/>
                <a:sym typeface="Consolas"/>
              </a:rPr>
              <a:t>scm&gt; </a:t>
            </a:r>
            <a:r>
              <a:rPr lang="en" sz="2000">
                <a:latin typeface="Consolas"/>
                <a:ea typeface="Consolas"/>
                <a:cs typeface="Consolas"/>
                <a:sym typeface="Consolas"/>
              </a:rPr>
              <a:t>(define-macro (do-twice expr)</a:t>
            </a:r>
            <a:br>
              <a:rPr lang="en" sz="2000">
                <a:latin typeface="Consolas"/>
                <a:ea typeface="Consolas"/>
                <a:cs typeface="Consolas"/>
                <a:sym typeface="Consolas"/>
              </a:rPr>
            </a:br>
            <a:r>
              <a:rPr lang="en" sz="2000">
                <a:latin typeface="Consolas"/>
                <a:ea typeface="Consolas"/>
                <a:cs typeface="Consolas"/>
                <a:sym typeface="Consolas"/>
              </a:rPr>
              <a:t>		</a:t>
            </a:r>
            <a:r>
              <a:rPr lang="en" sz="2000" b="1">
                <a:solidFill>
                  <a:srgbClr val="FF0000"/>
                </a:solidFill>
                <a:latin typeface="Consolas"/>
                <a:ea typeface="Consolas"/>
                <a:cs typeface="Consolas"/>
                <a:sym typeface="Consolas"/>
              </a:rPr>
              <a:t>(list ‘begin expr expr)</a:t>
            </a:r>
            <a:r>
              <a:rPr lang="en" sz="2000">
                <a:latin typeface="Consolas"/>
                <a:ea typeface="Consolas"/>
                <a:cs typeface="Consolas"/>
                <a:sym typeface="Consolas"/>
              </a:rPr>
              <a:t>)</a:t>
            </a:r>
            <a:endParaRPr sz="2000">
              <a:latin typeface="Consolas"/>
              <a:ea typeface="Consolas"/>
              <a:cs typeface="Consolas"/>
              <a:sym typeface="Consolas"/>
            </a:endParaRPr>
          </a:p>
          <a:p>
            <a:pPr marL="0" marR="0" lvl="0" indent="0" algn="l" rtl="0">
              <a:lnSpc>
                <a:spcPct val="115000"/>
              </a:lnSpc>
              <a:spcBef>
                <a:spcPts val="1600"/>
              </a:spcBef>
              <a:spcAft>
                <a:spcPts val="0"/>
              </a:spcAft>
              <a:buNone/>
            </a:pPr>
            <a:r>
              <a:rPr lang="en" sz="2000">
                <a:latin typeface="Consolas"/>
                <a:ea typeface="Consolas"/>
                <a:cs typeface="Consolas"/>
                <a:sym typeface="Consolas"/>
              </a:rPr>
              <a:t>do-twice</a:t>
            </a:r>
            <a:endParaRPr sz="2000">
              <a:latin typeface="Consolas"/>
              <a:ea typeface="Consolas"/>
              <a:cs typeface="Consolas"/>
              <a:sym typeface="Consolas"/>
            </a:endParaRPr>
          </a:p>
          <a:p>
            <a:pPr marL="0" marR="0" lvl="0" indent="0" algn="l" rtl="0">
              <a:lnSpc>
                <a:spcPct val="115000"/>
              </a:lnSpc>
              <a:spcBef>
                <a:spcPts val="1600"/>
              </a:spcBef>
              <a:spcAft>
                <a:spcPts val="1600"/>
              </a:spcAft>
              <a:buNone/>
            </a:pPr>
            <a:r>
              <a:rPr lang="en" sz="2000" b="1">
                <a:latin typeface="Consolas"/>
                <a:ea typeface="Consolas"/>
                <a:cs typeface="Consolas"/>
                <a:sym typeface="Consolas"/>
              </a:rPr>
              <a:t>scm&gt; </a:t>
            </a:r>
            <a:r>
              <a:rPr lang="en" sz="2000">
                <a:latin typeface="Consolas"/>
                <a:ea typeface="Consolas"/>
                <a:cs typeface="Consolas"/>
                <a:sym typeface="Consolas"/>
              </a:rPr>
              <a:t>(do-twice </a:t>
            </a:r>
            <a:r>
              <a:rPr lang="en" sz="2000" b="1">
                <a:solidFill>
                  <a:srgbClr val="4A86E8"/>
                </a:solidFill>
                <a:latin typeface="Consolas"/>
                <a:ea typeface="Consolas"/>
                <a:cs typeface="Consolas"/>
                <a:sym typeface="Consolas"/>
              </a:rPr>
              <a:t>(print 5)</a:t>
            </a:r>
            <a:r>
              <a:rPr lang="en" sz="2000">
                <a:latin typeface="Consolas"/>
                <a:ea typeface="Consolas"/>
                <a:cs typeface="Consolas"/>
                <a:sym typeface="Consolas"/>
              </a:rPr>
              <a:t>)</a:t>
            </a:r>
            <a:endParaRPr sz="2000">
              <a:latin typeface="Consolas"/>
              <a:ea typeface="Consolas"/>
              <a:cs typeface="Consolas"/>
              <a:sym typeface="Consolas"/>
            </a:endParaRPr>
          </a:p>
        </p:txBody>
      </p:sp>
      <p:sp>
        <p:nvSpPr>
          <p:cNvPr id="245" name="Google Shape;245;p46"/>
          <p:cNvSpPr txBox="1"/>
          <p:nvPr/>
        </p:nvSpPr>
        <p:spPr>
          <a:xfrm>
            <a:off x="4871800" y="1611250"/>
            <a:ext cx="4066800" cy="12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00"/>
                </a:solidFill>
                <a:latin typeface="Proxima Nova"/>
                <a:ea typeface="Proxima Nova"/>
                <a:cs typeface="Proxima Nova"/>
                <a:sym typeface="Proxima Nova"/>
              </a:rPr>
              <a:t>Macro creates the list </a:t>
            </a:r>
            <a:endParaRPr sz="1800">
              <a:solidFill>
                <a:srgbClr val="FF0000"/>
              </a:solidFill>
              <a:latin typeface="Proxima Nova"/>
              <a:ea typeface="Proxima Nova"/>
              <a:cs typeface="Proxima Nova"/>
              <a:sym typeface="Proxima Nova"/>
            </a:endParaRPr>
          </a:p>
          <a:p>
            <a:pPr marL="0" lvl="0" indent="0" algn="l" rtl="0">
              <a:spcBef>
                <a:spcPts val="0"/>
              </a:spcBef>
              <a:spcAft>
                <a:spcPts val="0"/>
              </a:spcAft>
              <a:buNone/>
            </a:pPr>
            <a:r>
              <a:rPr lang="en" sz="1800">
                <a:solidFill>
                  <a:srgbClr val="FF0000"/>
                </a:solidFill>
                <a:latin typeface="Consolas"/>
                <a:ea typeface="Consolas"/>
                <a:cs typeface="Consolas"/>
                <a:sym typeface="Consolas"/>
              </a:rPr>
              <a:t>‘(begin (print 5) (print 5))</a:t>
            </a:r>
            <a:r>
              <a:rPr lang="en" sz="1800">
                <a:solidFill>
                  <a:srgbClr val="FF0000"/>
                </a:solidFill>
                <a:latin typeface="Proxima Nova"/>
                <a:ea typeface="Proxima Nova"/>
                <a:cs typeface="Proxima Nova"/>
                <a:sym typeface="Proxima Nova"/>
              </a:rPr>
              <a:t>, but this is NOT what’s returned. Instead, pretend this is code that still needs to be run</a:t>
            </a:r>
            <a:endParaRPr sz="1800">
              <a:solidFill>
                <a:srgbClr val="FF0000"/>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What’s an example?</a:t>
            </a:r>
            <a:endParaRPr>
              <a:latin typeface="Proxima Nova"/>
              <a:ea typeface="Proxima Nova"/>
              <a:cs typeface="Proxima Nova"/>
              <a:sym typeface="Proxima Nova"/>
            </a:endParaRPr>
          </a:p>
        </p:txBody>
      </p:sp>
      <p:sp>
        <p:nvSpPr>
          <p:cNvPr id="251" name="Google Shape;251;p47"/>
          <p:cNvSpPr txBox="1">
            <a:spLocks noGrp="1"/>
          </p:cNvSpPr>
          <p:nvPr>
            <p:ph type="body" idx="1"/>
          </p:nvPr>
        </p:nvSpPr>
        <p:spPr>
          <a:xfrm>
            <a:off x="311700" y="11730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b="1">
                <a:latin typeface="Consolas"/>
                <a:ea typeface="Consolas"/>
                <a:cs typeface="Consolas"/>
                <a:sym typeface="Consolas"/>
              </a:rPr>
              <a:t>scm&gt; </a:t>
            </a:r>
            <a:r>
              <a:rPr lang="en" sz="2000">
                <a:latin typeface="Consolas"/>
                <a:ea typeface="Consolas"/>
                <a:cs typeface="Consolas"/>
                <a:sym typeface="Consolas"/>
              </a:rPr>
              <a:t>(define-macro (do-twice expr)</a:t>
            </a:r>
            <a:br>
              <a:rPr lang="en" sz="2000">
                <a:latin typeface="Consolas"/>
                <a:ea typeface="Consolas"/>
                <a:cs typeface="Consolas"/>
                <a:sym typeface="Consolas"/>
              </a:rPr>
            </a:br>
            <a:r>
              <a:rPr lang="en" sz="2000">
                <a:latin typeface="Consolas"/>
                <a:ea typeface="Consolas"/>
                <a:cs typeface="Consolas"/>
                <a:sym typeface="Consolas"/>
              </a:rPr>
              <a:t>		</a:t>
            </a:r>
            <a:r>
              <a:rPr lang="en" sz="2000" b="1">
                <a:solidFill>
                  <a:srgbClr val="FF0000"/>
                </a:solidFill>
                <a:latin typeface="Consolas"/>
                <a:ea typeface="Consolas"/>
                <a:cs typeface="Consolas"/>
                <a:sym typeface="Consolas"/>
              </a:rPr>
              <a:t>(list ‘begin expr expr)</a:t>
            </a:r>
            <a:r>
              <a:rPr lang="en" sz="2000">
                <a:latin typeface="Consolas"/>
                <a:ea typeface="Consolas"/>
                <a:cs typeface="Consolas"/>
                <a:sym typeface="Consolas"/>
              </a:rPr>
              <a:t>)</a:t>
            </a:r>
            <a:endParaRPr sz="2000">
              <a:latin typeface="Consolas"/>
              <a:ea typeface="Consolas"/>
              <a:cs typeface="Consolas"/>
              <a:sym typeface="Consolas"/>
            </a:endParaRPr>
          </a:p>
          <a:p>
            <a:pPr marL="0" marR="0" lvl="0" indent="0" algn="l" rtl="0">
              <a:lnSpc>
                <a:spcPct val="115000"/>
              </a:lnSpc>
              <a:spcBef>
                <a:spcPts val="1600"/>
              </a:spcBef>
              <a:spcAft>
                <a:spcPts val="0"/>
              </a:spcAft>
              <a:buNone/>
            </a:pPr>
            <a:r>
              <a:rPr lang="en" sz="2000">
                <a:latin typeface="Consolas"/>
                <a:ea typeface="Consolas"/>
                <a:cs typeface="Consolas"/>
                <a:sym typeface="Consolas"/>
              </a:rPr>
              <a:t>do-twice</a:t>
            </a:r>
            <a:endParaRPr sz="2000">
              <a:latin typeface="Consolas"/>
              <a:ea typeface="Consolas"/>
              <a:cs typeface="Consolas"/>
              <a:sym typeface="Consolas"/>
            </a:endParaRPr>
          </a:p>
          <a:p>
            <a:pPr marL="0" marR="0" lvl="0" indent="0" algn="l" rtl="0">
              <a:lnSpc>
                <a:spcPct val="115000"/>
              </a:lnSpc>
              <a:spcBef>
                <a:spcPts val="1600"/>
              </a:spcBef>
              <a:spcAft>
                <a:spcPts val="1600"/>
              </a:spcAft>
              <a:buNone/>
            </a:pPr>
            <a:r>
              <a:rPr lang="en" sz="2000" b="1">
                <a:latin typeface="Consolas"/>
                <a:ea typeface="Consolas"/>
                <a:cs typeface="Consolas"/>
                <a:sym typeface="Consolas"/>
              </a:rPr>
              <a:t>scm&gt; </a:t>
            </a:r>
            <a:r>
              <a:rPr lang="en" sz="2000" strike="sngStrike">
                <a:solidFill>
                  <a:srgbClr val="B7B7B7"/>
                </a:solidFill>
                <a:latin typeface="Consolas"/>
                <a:ea typeface="Consolas"/>
                <a:cs typeface="Consolas"/>
                <a:sym typeface="Consolas"/>
              </a:rPr>
              <a:t>(do-twice </a:t>
            </a:r>
            <a:r>
              <a:rPr lang="en" sz="2000" b="1" strike="sngStrike">
                <a:solidFill>
                  <a:srgbClr val="B7B7B7"/>
                </a:solidFill>
                <a:latin typeface="Consolas"/>
                <a:ea typeface="Consolas"/>
                <a:cs typeface="Consolas"/>
                <a:sym typeface="Consolas"/>
              </a:rPr>
              <a:t>(print 5)</a:t>
            </a:r>
            <a:r>
              <a:rPr lang="en" sz="2000" strike="sngStrike">
                <a:solidFill>
                  <a:srgbClr val="B7B7B7"/>
                </a:solidFill>
                <a:latin typeface="Consolas"/>
                <a:ea typeface="Consolas"/>
                <a:cs typeface="Consolas"/>
                <a:sym typeface="Consolas"/>
              </a:rPr>
              <a:t>)</a:t>
            </a:r>
            <a:r>
              <a:rPr lang="en" sz="2000">
                <a:solidFill>
                  <a:srgbClr val="B7B7B7"/>
                </a:solidFill>
                <a:latin typeface="Consolas"/>
                <a:ea typeface="Consolas"/>
                <a:cs typeface="Consolas"/>
                <a:sym typeface="Consolas"/>
              </a:rPr>
              <a:t> </a:t>
            </a:r>
            <a:r>
              <a:rPr lang="en" sz="2000" b="1">
                <a:solidFill>
                  <a:srgbClr val="000000"/>
                </a:solidFill>
                <a:latin typeface="Consolas"/>
                <a:ea typeface="Consolas"/>
                <a:cs typeface="Consolas"/>
                <a:sym typeface="Consolas"/>
              </a:rPr>
              <a:t>(begin (print 5) (print 5))</a:t>
            </a:r>
            <a:endParaRPr sz="2000" b="1">
              <a:solidFill>
                <a:srgbClr val="000000"/>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What’s an example?</a:t>
            </a:r>
            <a:endParaRPr>
              <a:latin typeface="Proxima Nova"/>
              <a:ea typeface="Proxima Nova"/>
              <a:cs typeface="Proxima Nova"/>
              <a:sym typeface="Proxima Nova"/>
            </a:endParaRPr>
          </a:p>
        </p:txBody>
      </p:sp>
      <p:sp>
        <p:nvSpPr>
          <p:cNvPr id="257" name="Google Shape;257;p48"/>
          <p:cNvSpPr txBox="1">
            <a:spLocks noGrp="1"/>
          </p:cNvSpPr>
          <p:nvPr>
            <p:ph type="body" idx="1"/>
          </p:nvPr>
        </p:nvSpPr>
        <p:spPr>
          <a:xfrm>
            <a:off x="311700" y="11730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b="1">
                <a:latin typeface="Consolas"/>
                <a:ea typeface="Consolas"/>
                <a:cs typeface="Consolas"/>
                <a:sym typeface="Consolas"/>
              </a:rPr>
              <a:t>scm&gt; </a:t>
            </a:r>
            <a:r>
              <a:rPr lang="en" sz="2000">
                <a:latin typeface="Consolas"/>
                <a:ea typeface="Consolas"/>
                <a:cs typeface="Consolas"/>
                <a:sym typeface="Consolas"/>
              </a:rPr>
              <a:t>(define-macro (do-twice expr)</a:t>
            </a:r>
            <a:br>
              <a:rPr lang="en" sz="2000">
                <a:latin typeface="Consolas"/>
                <a:ea typeface="Consolas"/>
                <a:cs typeface="Consolas"/>
                <a:sym typeface="Consolas"/>
              </a:rPr>
            </a:br>
            <a:r>
              <a:rPr lang="en" sz="2000">
                <a:latin typeface="Consolas"/>
                <a:ea typeface="Consolas"/>
                <a:cs typeface="Consolas"/>
                <a:sym typeface="Consolas"/>
              </a:rPr>
              <a:t>		</a:t>
            </a:r>
            <a:r>
              <a:rPr lang="en" sz="2000" b="1">
                <a:solidFill>
                  <a:srgbClr val="FF0000"/>
                </a:solidFill>
                <a:latin typeface="Consolas"/>
                <a:ea typeface="Consolas"/>
                <a:cs typeface="Consolas"/>
                <a:sym typeface="Consolas"/>
              </a:rPr>
              <a:t>(list ‘begin expr expr)</a:t>
            </a:r>
            <a:r>
              <a:rPr lang="en" sz="2000">
                <a:latin typeface="Consolas"/>
                <a:ea typeface="Consolas"/>
                <a:cs typeface="Consolas"/>
                <a:sym typeface="Consolas"/>
              </a:rPr>
              <a:t>)</a:t>
            </a:r>
            <a:endParaRPr sz="2000">
              <a:latin typeface="Consolas"/>
              <a:ea typeface="Consolas"/>
              <a:cs typeface="Consolas"/>
              <a:sym typeface="Consolas"/>
            </a:endParaRPr>
          </a:p>
          <a:p>
            <a:pPr marL="0" marR="0" lvl="0" indent="0" algn="l" rtl="0">
              <a:lnSpc>
                <a:spcPct val="115000"/>
              </a:lnSpc>
              <a:spcBef>
                <a:spcPts val="1600"/>
              </a:spcBef>
              <a:spcAft>
                <a:spcPts val="0"/>
              </a:spcAft>
              <a:buNone/>
            </a:pPr>
            <a:r>
              <a:rPr lang="en" sz="2000">
                <a:latin typeface="Consolas"/>
                <a:ea typeface="Consolas"/>
                <a:cs typeface="Consolas"/>
                <a:sym typeface="Consolas"/>
              </a:rPr>
              <a:t>do-twice</a:t>
            </a:r>
            <a:endParaRPr sz="2000">
              <a:latin typeface="Consolas"/>
              <a:ea typeface="Consolas"/>
              <a:cs typeface="Consolas"/>
              <a:sym typeface="Consolas"/>
            </a:endParaRPr>
          </a:p>
          <a:p>
            <a:pPr marL="0" marR="0" lvl="0" indent="0" algn="l" rtl="0">
              <a:lnSpc>
                <a:spcPct val="115000"/>
              </a:lnSpc>
              <a:spcBef>
                <a:spcPts val="1600"/>
              </a:spcBef>
              <a:spcAft>
                <a:spcPts val="0"/>
              </a:spcAft>
              <a:buNone/>
            </a:pPr>
            <a:r>
              <a:rPr lang="en" sz="2000" b="1">
                <a:latin typeface="Consolas"/>
                <a:ea typeface="Consolas"/>
                <a:cs typeface="Consolas"/>
                <a:sym typeface="Consolas"/>
              </a:rPr>
              <a:t>scm&gt; </a:t>
            </a:r>
            <a:r>
              <a:rPr lang="en" sz="2000" strike="sngStrike">
                <a:solidFill>
                  <a:srgbClr val="B7B7B7"/>
                </a:solidFill>
                <a:latin typeface="Consolas"/>
                <a:ea typeface="Consolas"/>
                <a:cs typeface="Consolas"/>
                <a:sym typeface="Consolas"/>
              </a:rPr>
              <a:t>(do-twice </a:t>
            </a:r>
            <a:r>
              <a:rPr lang="en" sz="2000" b="1" strike="sngStrike">
                <a:solidFill>
                  <a:srgbClr val="B7B7B7"/>
                </a:solidFill>
                <a:latin typeface="Consolas"/>
                <a:ea typeface="Consolas"/>
                <a:cs typeface="Consolas"/>
                <a:sym typeface="Consolas"/>
              </a:rPr>
              <a:t>(print 5)</a:t>
            </a:r>
            <a:r>
              <a:rPr lang="en" sz="2000" strike="sngStrike">
                <a:solidFill>
                  <a:srgbClr val="B7B7B7"/>
                </a:solidFill>
                <a:latin typeface="Consolas"/>
                <a:ea typeface="Consolas"/>
                <a:cs typeface="Consolas"/>
                <a:sym typeface="Consolas"/>
              </a:rPr>
              <a:t>)</a:t>
            </a:r>
            <a:r>
              <a:rPr lang="en" sz="2000">
                <a:solidFill>
                  <a:srgbClr val="B7B7B7"/>
                </a:solidFill>
                <a:latin typeface="Consolas"/>
                <a:ea typeface="Consolas"/>
                <a:cs typeface="Consolas"/>
                <a:sym typeface="Consolas"/>
              </a:rPr>
              <a:t> </a:t>
            </a:r>
            <a:r>
              <a:rPr lang="en" sz="2000" b="1">
                <a:solidFill>
                  <a:srgbClr val="000000"/>
                </a:solidFill>
                <a:latin typeface="Consolas"/>
                <a:ea typeface="Consolas"/>
                <a:cs typeface="Consolas"/>
                <a:sym typeface="Consolas"/>
              </a:rPr>
              <a:t>(begin (print 5) (print 5))</a:t>
            </a:r>
            <a:endParaRPr sz="2000" b="1">
              <a:solidFill>
                <a:srgbClr val="000000"/>
              </a:solidFill>
              <a:latin typeface="Consolas"/>
              <a:ea typeface="Consolas"/>
              <a:cs typeface="Consolas"/>
              <a:sym typeface="Consolas"/>
            </a:endParaRPr>
          </a:p>
          <a:p>
            <a:pPr marL="0" marR="0" lvl="0" indent="0" algn="l" rtl="0">
              <a:lnSpc>
                <a:spcPct val="115000"/>
              </a:lnSpc>
              <a:spcBef>
                <a:spcPts val="1600"/>
              </a:spcBef>
              <a:spcAft>
                <a:spcPts val="1600"/>
              </a:spcAft>
              <a:buNone/>
            </a:pPr>
            <a:r>
              <a:rPr lang="en" sz="2000">
                <a:solidFill>
                  <a:srgbClr val="000000"/>
                </a:solidFill>
                <a:latin typeface="Consolas"/>
                <a:ea typeface="Consolas"/>
                <a:cs typeface="Consolas"/>
                <a:sym typeface="Consolas"/>
              </a:rPr>
              <a:t>5</a:t>
            </a:r>
            <a:br>
              <a:rPr lang="en" sz="2000">
                <a:solidFill>
                  <a:srgbClr val="000000"/>
                </a:solidFill>
                <a:latin typeface="Consolas"/>
                <a:ea typeface="Consolas"/>
                <a:cs typeface="Consolas"/>
                <a:sym typeface="Consolas"/>
              </a:rPr>
            </a:br>
            <a:r>
              <a:rPr lang="en" sz="2000">
                <a:solidFill>
                  <a:srgbClr val="000000"/>
                </a:solidFill>
                <a:latin typeface="Consolas"/>
                <a:ea typeface="Consolas"/>
                <a:cs typeface="Consolas"/>
                <a:sym typeface="Consolas"/>
              </a:rPr>
              <a:t>5</a:t>
            </a:r>
            <a:endParaRPr sz="2000">
              <a:solidFill>
                <a:srgbClr val="000000"/>
              </a:solidFill>
              <a:latin typeface="Consolas"/>
              <a:ea typeface="Consolas"/>
              <a:cs typeface="Consolas"/>
              <a:sym typeface="Consolas"/>
            </a:endParaRPr>
          </a:p>
        </p:txBody>
      </p:sp>
      <p:sp>
        <p:nvSpPr>
          <p:cNvPr id="258" name="Google Shape;258;p48"/>
          <p:cNvSpPr txBox="1"/>
          <p:nvPr/>
        </p:nvSpPr>
        <p:spPr>
          <a:xfrm>
            <a:off x="5096900" y="1124250"/>
            <a:ext cx="3417000" cy="3000000"/>
          </a:xfrm>
          <a:prstGeom prst="rect">
            <a:avLst/>
          </a:prstGeom>
          <a:noFill/>
          <a:ln>
            <a:noFill/>
          </a:ln>
        </p:spPr>
        <p:txBody>
          <a:bodyPr spcFirstLastPara="1" wrap="square" lIns="91425" tIns="91425" rIns="91425" bIns="91425" anchor="t" anchorCtr="0">
            <a:noAutofit/>
          </a:bodyPr>
          <a:lstStyle/>
          <a:p>
            <a:pPr marL="457200" lvl="0" indent="0" algn="l" rtl="0">
              <a:lnSpc>
                <a:spcPct val="95000"/>
              </a:lnSpc>
              <a:spcBef>
                <a:spcPts val="1400"/>
              </a:spcBef>
              <a:spcAft>
                <a:spcPts val="1000"/>
              </a:spcAft>
              <a:buNone/>
            </a:pPr>
            <a:r>
              <a:rPr lang="en" sz="1800">
                <a:solidFill>
                  <a:srgbClr val="2388DB"/>
                </a:solidFill>
                <a:latin typeface="Proxima Nova"/>
                <a:ea typeface="Proxima Nova"/>
                <a:cs typeface="Proxima Nova"/>
                <a:sym typeface="Proxima Nova"/>
              </a:rPr>
              <a:t>When writing Macros, your goal is to return a </a:t>
            </a:r>
            <a:r>
              <a:rPr lang="en" sz="1800" b="1">
                <a:solidFill>
                  <a:srgbClr val="2388DB"/>
                </a:solidFill>
                <a:latin typeface="Proxima Nova"/>
                <a:ea typeface="Proxima Nova"/>
                <a:cs typeface="Proxima Nova"/>
                <a:sym typeface="Proxima Nova"/>
              </a:rPr>
              <a:t>new expression </a:t>
            </a:r>
            <a:r>
              <a:rPr lang="en" sz="1800">
                <a:solidFill>
                  <a:srgbClr val="2388DB"/>
                </a:solidFill>
                <a:latin typeface="Proxima Nova"/>
                <a:ea typeface="Proxima Nova"/>
                <a:cs typeface="Proxima Nova"/>
                <a:sym typeface="Proxima Nova"/>
              </a:rPr>
              <a:t>(which is a list!)</a:t>
            </a:r>
            <a:endParaRPr sz="1800">
              <a:solidFill>
                <a:srgbClr val="2388DB"/>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Why is this useful?</a:t>
            </a:r>
            <a:endParaRPr>
              <a:latin typeface="Proxima Nova"/>
              <a:ea typeface="Proxima Nova"/>
              <a:cs typeface="Proxima Nova"/>
              <a:sym typeface="Proxima Nova"/>
            </a:endParaRPr>
          </a:p>
        </p:txBody>
      </p:sp>
      <p:sp>
        <p:nvSpPr>
          <p:cNvPr id="264" name="Google Shape;264;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400">
                <a:solidFill>
                  <a:srgbClr val="666666"/>
                </a:solidFill>
                <a:latin typeface="Proxima Nova"/>
                <a:ea typeface="Proxima Nova"/>
                <a:cs typeface="Proxima Nova"/>
                <a:sym typeface="Proxima Nova"/>
              </a:rPr>
              <a:t>Only real difference is </a:t>
            </a:r>
            <a:r>
              <a:rPr lang="en" sz="2400" b="1">
                <a:solidFill>
                  <a:srgbClr val="666666"/>
                </a:solidFill>
                <a:latin typeface="Proxima Nova"/>
                <a:ea typeface="Proxima Nova"/>
                <a:cs typeface="Proxima Nova"/>
                <a:sym typeface="Proxima Nova"/>
              </a:rPr>
              <a:t>how your operands are evaluated.</a:t>
            </a:r>
            <a:endParaRPr sz="2400" b="1">
              <a:solidFill>
                <a:srgbClr val="666666"/>
              </a:solidFill>
              <a:latin typeface="Proxima Nova"/>
              <a:ea typeface="Proxima Nova"/>
              <a:cs typeface="Proxima Nova"/>
              <a:sym typeface="Proxima Nova"/>
            </a:endParaRPr>
          </a:p>
          <a:p>
            <a:pPr marL="0" marR="0" lvl="0" indent="0" algn="l" rtl="0">
              <a:lnSpc>
                <a:spcPct val="115000"/>
              </a:lnSpc>
              <a:spcBef>
                <a:spcPts val="1600"/>
              </a:spcBef>
              <a:spcAft>
                <a:spcPts val="0"/>
              </a:spcAft>
              <a:buNone/>
            </a:pPr>
            <a:r>
              <a:rPr lang="en" sz="2400">
                <a:solidFill>
                  <a:srgbClr val="666666"/>
                </a:solidFill>
                <a:latin typeface="Proxima Nova"/>
                <a:ea typeface="Proxima Nova"/>
                <a:cs typeface="Proxima Nova"/>
                <a:sym typeface="Proxima Nova"/>
              </a:rPr>
              <a:t>But this is really powerful...</a:t>
            </a:r>
            <a:endParaRPr sz="2400">
              <a:solidFill>
                <a:srgbClr val="666666"/>
              </a:solidFill>
              <a:latin typeface="Proxima Nova"/>
              <a:ea typeface="Proxima Nova"/>
              <a:cs typeface="Proxima Nova"/>
              <a:sym typeface="Proxima Nova"/>
            </a:endParaRPr>
          </a:p>
          <a:p>
            <a:pPr marL="457200" marR="0" lvl="0" indent="-381000" algn="l" rtl="0">
              <a:lnSpc>
                <a:spcPct val="115000"/>
              </a:lnSpc>
              <a:spcBef>
                <a:spcPts val="1600"/>
              </a:spcBef>
              <a:spcAft>
                <a:spcPts val="0"/>
              </a:spcAft>
              <a:buClr>
                <a:srgbClr val="666666"/>
              </a:buClr>
              <a:buSzPts val="2400"/>
              <a:buFont typeface="Proxima Nova"/>
              <a:buChar char="●"/>
            </a:pPr>
            <a:r>
              <a:rPr lang="en" sz="2400">
                <a:solidFill>
                  <a:srgbClr val="666666"/>
                </a:solidFill>
                <a:latin typeface="Proxima Nova"/>
                <a:ea typeface="Proxima Nova"/>
                <a:cs typeface="Proxima Nova"/>
                <a:sym typeface="Proxima Nova"/>
              </a:rPr>
              <a:t>Lets you create your own special forms! (like </a:t>
            </a:r>
            <a:r>
              <a:rPr lang="en" sz="2400">
                <a:solidFill>
                  <a:srgbClr val="666666"/>
                </a:solidFill>
                <a:latin typeface="Consolas"/>
                <a:ea typeface="Consolas"/>
                <a:cs typeface="Consolas"/>
                <a:sym typeface="Consolas"/>
              </a:rPr>
              <a:t>if, lambda</a:t>
            </a:r>
            <a:r>
              <a:rPr lang="en" sz="2400">
                <a:solidFill>
                  <a:srgbClr val="666666"/>
                </a:solidFill>
                <a:latin typeface="Proxima Nova"/>
                <a:ea typeface="Proxima Nova"/>
                <a:cs typeface="Proxima Nova"/>
                <a:sym typeface="Proxima Nova"/>
              </a:rPr>
              <a:t>)</a:t>
            </a:r>
            <a:endParaRPr sz="2400">
              <a:solidFill>
                <a:srgbClr val="666666"/>
              </a:solidFill>
              <a:latin typeface="Proxima Nova"/>
              <a:ea typeface="Proxima Nova"/>
              <a:cs typeface="Proxima Nova"/>
              <a:sym typeface="Proxima Nova"/>
            </a:endParaRPr>
          </a:p>
          <a:p>
            <a:pPr marL="457200" marR="0" lvl="0" indent="-381000" algn="l" rtl="0">
              <a:lnSpc>
                <a:spcPct val="115000"/>
              </a:lnSpc>
              <a:spcBef>
                <a:spcPts val="0"/>
              </a:spcBef>
              <a:spcAft>
                <a:spcPts val="0"/>
              </a:spcAft>
              <a:buClr>
                <a:srgbClr val="666666"/>
              </a:buClr>
              <a:buSzPts val="2400"/>
              <a:buFont typeface="Proxima Nova"/>
              <a:buChar char="●"/>
            </a:pPr>
            <a:r>
              <a:rPr lang="en" sz="2400">
                <a:solidFill>
                  <a:srgbClr val="666666"/>
                </a:solidFill>
                <a:latin typeface="Proxima Nova"/>
                <a:ea typeface="Proxima Nova"/>
                <a:cs typeface="Proxima Nova"/>
                <a:sym typeface="Proxima Nova"/>
              </a:rPr>
              <a:t>Allows you to extend the Scheme language (e.g. doctests)</a:t>
            </a:r>
            <a:endParaRPr sz="2400">
              <a:solidFill>
                <a:srgbClr val="666666"/>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1"/>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fade">
                                      <p:cBhvr>
                                        <p:cTn id="12" dur="1"/>
                                        <p:tgtEl>
                                          <p:spTgt spid="2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4">
                                            <p:txEl>
                                              <p:pRg st="2" end="2"/>
                                            </p:txEl>
                                          </p:spTgt>
                                        </p:tgtEl>
                                        <p:attrNameLst>
                                          <p:attrName>style.visibility</p:attrName>
                                        </p:attrNameLst>
                                      </p:cBhvr>
                                      <p:to>
                                        <p:strVal val="visible"/>
                                      </p:to>
                                    </p:set>
                                    <p:animEffect transition="in" filter="fade">
                                      <p:cBhvr>
                                        <p:cTn id="17" dur="1"/>
                                        <p:tgtEl>
                                          <p:spTgt spid="2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4">
                                            <p:txEl>
                                              <p:pRg st="3" end="3"/>
                                            </p:txEl>
                                          </p:spTgt>
                                        </p:tgtEl>
                                        <p:attrNameLst>
                                          <p:attrName>style.visibility</p:attrName>
                                        </p:attrNameLst>
                                      </p:cBhvr>
                                      <p:to>
                                        <p:strVal val="visible"/>
                                      </p:to>
                                    </p:set>
                                    <p:animEffect transition="in" filter="fade">
                                      <p:cBhvr>
                                        <p:cTn id="22" dur="1"/>
                                        <p:tgtEl>
                                          <p:spTgt spid="2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Solving Macros Questions</a:t>
            </a:r>
            <a:endParaRPr/>
          </a:p>
        </p:txBody>
      </p:sp>
      <p:sp>
        <p:nvSpPr>
          <p:cNvPr id="270" name="Google Shape;270;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t>KEY: Every Scheme Expression is a List!</a:t>
            </a:r>
            <a:endParaRPr sz="2000"/>
          </a:p>
          <a:p>
            <a:pPr marL="457200" lvl="0" indent="-381000" algn="l" rtl="0">
              <a:spcBef>
                <a:spcPts val="0"/>
              </a:spcBef>
              <a:spcAft>
                <a:spcPts val="0"/>
              </a:spcAft>
              <a:buClr>
                <a:srgbClr val="737373"/>
              </a:buClr>
              <a:buSzPts val="2400"/>
              <a:buAutoNum type="arabicPeriod"/>
            </a:pPr>
            <a:r>
              <a:rPr lang="en" sz="2400">
                <a:solidFill>
                  <a:srgbClr val="737373"/>
                </a:solidFill>
              </a:rPr>
              <a:t>Figure out what the question is asking you to do</a:t>
            </a:r>
            <a:endParaRPr sz="2400">
              <a:solidFill>
                <a:srgbClr val="737373"/>
              </a:solidFill>
            </a:endParaRPr>
          </a:p>
          <a:p>
            <a:pPr marL="914400" lvl="0" indent="-342900" algn="l" rtl="0">
              <a:spcBef>
                <a:spcPts val="1000"/>
              </a:spcBef>
              <a:spcAft>
                <a:spcPts val="0"/>
              </a:spcAft>
              <a:buClr>
                <a:srgbClr val="737373"/>
              </a:buClr>
              <a:buSzPts val="1800"/>
              <a:buFont typeface="Proxima Nova"/>
              <a:buChar char="●"/>
            </a:pPr>
            <a:r>
              <a:rPr lang="en">
                <a:solidFill>
                  <a:srgbClr val="737373"/>
                </a:solidFill>
              </a:rPr>
              <a:t>Also think about what the input is!</a:t>
            </a:r>
            <a:endParaRPr>
              <a:solidFill>
                <a:srgbClr val="737373"/>
              </a:solidFill>
            </a:endParaRPr>
          </a:p>
          <a:p>
            <a:pPr marL="457200" lvl="0" indent="-381000" algn="l" rtl="0">
              <a:spcBef>
                <a:spcPts val="0"/>
              </a:spcBef>
              <a:spcAft>
                <a:spcPts val="0"/>
              </a:spcAft>
              <a:buClr>
                <a:srgbClr val="737373"/>
              </a:buClr>
              <a:buSzPts val="2400"/>
              <a:buAutoNum type="arabicPeriod"/>
            </a:pPr>
            <a:r>
              <a:rPr lang="en" sz="2400">
                <a:solidFill>
                  <a:srgbClr val="737373"/>
                </a:solidFill>
              </a:rPr>
              <a:t>Come up with an expression that can accomplish that</a:t>
            </a:r>
            <a:endParaRPr sz="2400">
              <a:solidFill>
                <a:srgbClr val="737373"/>
              </a:solidFill>
            </a:endParaRPr>
          </a:p>
          <a:p>
            <a:pPr marL="914400" lvl="0" indent="-342900" algn="l" rtl="0">
              <a:spcBef>
                <a:spcPts val="1000"/>
              </a:spcBef>
              <a:spcAft>
                <a:spcPts val="0"/>
              </a:spcAft>
              <a:buClr>
                <a:srgbClr val="737373"/>
              </a:buClr>
              <a:buSzPts val="1800"/>
              <a:buFont typeface="Proxima Nova"/>
              <a:buChar char="●"/>
            </a:pPr>
            <a:r>
              <a:rPr lang="en">
                <a:solidFill>
                  <a:srgbClr val="737373"/>
                </a:solidFill>
              </a:rPr>
              <a:t>Begin, if, cond, etc.</a:t>
            </a:r>
            <a:endParaRPr>
              <a:solidFill>
                <a:srgbClr val="737373"/>
              </a:solidFill>
            </a:endParaRPr>
          </a:p>
          <a:p>
            <a:pPr marL="457200" lvl="0" indent="-381000" algn="l" rtl="0">
              <a:spcBef>
                <a:spcPts val="0"/>
              </a:spcBef>
              <a:spcAft>
                <a:spcPts val="0"/>
              </a:spcAft>
              <a:buClr>
                <a:srgbClr val="737373"/>
              </a:buClr>
              <a:buSzPts val="2400"/>
              <a:buAutoNum type="arabicPeriod"/>
            </a:pPr>
            <a:r>
              <a:rPr lang="en" sz="2400">
                <a:solidFill>
                  <a:srgbClr val="737373"/>
                </a:solidFill>
              </a:rPr>
              <a:t>Construct a list representing that expression</a:t>
            </a:r>
            <a:endParaRPr sz="2400">
              <a:solidFill>
                <a:srgbClr val="737373"/>
              </a:solidFill>
            </a:endParaRPr>
          </a:p>
          <a:p>
            <a:pPr marL="914400" lvl="0" indent="-342900" algn="l" rtl="0">
              <a:spcBef>
                <a:spcPts val="1000"/>
              </a:spcBef>
              <a:spcAft>
                <a:spcPts val="0"/>
              </a:spcAft>
              <a:buClr>
                <a:srgbClr val="737373"/>
              </a:buClr>
              <a:buSzPts val="1800"/>
              <a:buFont typeface="Proxima Nova"/>
              <a:buChar char="●"/>
            </a:pPr>
            <a:r>
              <a:rPr lang="en">
                <a:solidFill>
                  <a:srgbClr val="737373"/>
                </a:solidFill>
              </a:rPr>
              <a:t>Think about if you want to use quasiquoting, list, cons, etc.</a:t>
            </a:r>
            <a:endParaRPr>
              <a:solidFill>
                <a:srgbClr val="737373"/>
              </a:solidFill>
            </a:endParaRPr>
          </a:p>
          <a:p>
            <a:pPr marL="0" marR="0" lvl="0" indent="0" algn="l" rtl="0">
              <a:lnSpc>
                <a:spcPct val="115000"/>
              </a:lnSpc>
              <a:spcBef>
                <a:spcPts val="1000"/>
              </a:spcBef>
              <a:spcAft>
                <a:spcPts val="0"/>
              </a:spcAft>
              <a:buNone/>
            </a:pPr>
            <a:endParaRPr sz="2000"/>
          </a:p>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Practice Problems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WWSD</a:t>
            </a:r>
            <a:endParaRPr/>
          </a:p>
        </p:txBody>
      </p:sp>
      <p:sp>
        <p:nvSpPr>
          <p:cNvPr id="281" name="Google Shape;281;p52"/>
          <p:cNvSpPr txBox="1"/>
          <p:nvPr/>
        </p:nvSpPr>
        <p:spPr>
          <a:xfrm>
            <a:off x="365600" y="10717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(define a 1)</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(define b (list 2 3))</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‘(cons a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‘(cons ,a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‘(a ,(cons ,a ,b)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‘(a ,(cons a b)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(eval ‘(cons ,a ,b))</a:t>
            </a:r>
            <a:endParaRPr sz="1200">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WWSD</a:t>
            </a:r>
            <a:endParaRPr/>
          </a:p>
        </p:txBody>
      </p:sp>
      <p:sp>
        <p:nvSpPr>
          <p:cNvPr id="287" name="Google Shape;287;p53"/>
          <p:cNvSpPr txBox="1"/>
          <p:nvPr/>
        </p:nvSpPr>
        <p:spPr>
          <a:xfrm>
            <a:off x="365600" y="1071750"/>
            <a:ext cx="4689600" cy="39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(define a 1)</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FF0000"/>
                </a:solidFill>
                <a:latin typeface="Courier New"/>
                <a:ea typeface="Courier New"/>
                <a:cs typeface="Courier New"/>
                <a:sym typeface="Courier New"/>
              </a:rPr>
              <a:t>a</a:t>
            </a:r>
            <a:endParaRPr sz="1200">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(define b (list 2 3))</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FF0000"/>
                </a:solidFill>
                <a:latin typeface="Courier New"/>
                <a:ea typeface="Courier New"/>
                <a:cs typeface="Courier New"/>
                <a:sym typeface="Courier New"/>
              </a:rPr>
              <a:t>b</a:t>
            </a:r>
            <a:endParaRPr sz="1200">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‘(cons a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FF0000"/>
                </a:solidFill>
                <a:latin typeface="Courier New"/>
                <a:ea typeface="Courier New"/>
                <a:cs typeface="Courier New"/>
                <a:sym typeface="Courier New"/>
              </a:rPr>
              <a:t>(cons a b)</a:t>
            </a:r>
            <a:endParaRPr sz="1200">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‘(cons ,a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FF0000"/>
                </a:solidFill>
                <a:latin typeface="Courier New"/>
                <a:ea typeface="Courier New"/>
                <a:cs typeface="Courier New"/>
                <a:sym typeface="Courier New"/>
              </a:rPr>
              <a:t>(cons 1 (2 3))</a:t>
            </a:r>
            <a:endParaRPr sz="1200">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‘(a ,(cons ,a ,b)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FF0000"/>
                </a:solidFill>
                <a:latin typeface="Courier New"/>
                <a:ea typeface="Courier New"/>
                <a:cs typeface="Courier New"/>
                <a:sym typeface="Courier New"/>
              </a:rPr>
              <a:t>Error: Unquote outside of quasiquote</a:t>
            </a:r>
            <a:endParaRPr sz="1200">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‘(a ,(cons a b)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FF0000"/>
                </a:solidFill>
                <a:latin typeface="Courier New"/>
                <a:ea typeface="Courier New"/>
                <a:cs typeface="Courier New"/>
                <a:sym typeface="Courier New"/>
              </a:rPr>
              <a:t>(a (1 2 3) b)</a:t>
            </a:r>
            <a:endParaRPr sz="1200">
              <a:solidFill>
                <a:srgbClr val="FF0000"/>
              </a:solidFill>
              <a:latin typeface="Courier New"/>
              <a:ea typeface="Courier New"/>
              <a:cs typeface="Courier New"/>
              <a:sym typeface="Courier New"/>
            </a:endParaRPr>
          </a:p>
          <a:p>
            <a:pPr marL="0" lvl="0" indent="0" algn="l" rtl="0">
              <a:spcBef>
                <a:spcPts val="0"/>
              </a:spcBef>
              <a:spcAft>
                <a:spcPts val="0"/>
              </a:spcAft>
              <a:buNone/>
            </a:pP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b="1">
                <a:solidFill>
                  <a:schemeClr val="dk1"/>
                </a:solidFill>
                <a:latin typeface="Courier New"/>
                <a:ea typeface="Courier New"/>
                <a:cs typeface="Courier New"/>
                <a:sym typeface="Courier New"/>
              </a:rPr>
              <a:t>scm</a:t>
            </a:r>
            <a:r>
              <a:rPr lang="en" sz="1200">
                <a:solidFill>
                  <a:schemeClr val="dk1"/>
                </a:solidFill>
                <a:latin typeface="Courier New"/>
                <a:ea typeface="Courier New"/>
                <a:cs typeface="Courier New"/>
                <a:sym typeface="Courier New"/>
              </a:rPr>
              <a:t>&gt; (eval ‘(cons ,a ,b))</a:t>
            </a:r>
            <a:endParaRPr sz="12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FF0000"/>
                </a:solidFill>
                <a:latin typeface="Courier New"/>
                <a:ea typeface="Courier New"/>
                <a:cs typeface="Courier New"/>
                <a:sym typeface="Courier New"/>
              </a:rPr>
              <a:t>(1 2 3)</a:t>
            </a:r>
            <a:endParaRPr sz="1200">
              <a:solidFill>
                <a:srgbClr val="FF0000"/>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WWSD</a:t>
            </a:r>
            <a:endParaRPr/>
          </a:p>
        </p:txBody>
      </p:sp>
      <p:sp>
        <p:nvSpPr>
          <p:cNvPr id="293" name="Google Shape;293;p54"/>
          <p:cNvSpPr txBox="1"/>
          <p:nvPr/>
        </p:nvSpPr>
        <p:spPr>
          <a:xfrm>
            <a:off x="311700" y="1017725"/>
            <a:ext cx="8010600" cy="3586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a:latin typeface="Courier New"/>
                <a:ea typeface="Courier New"/>
                <a:cs typeface="Courier New"/>
                <a:sym typeface="Courier New"/>
              </a:rPr>
              <a:t>scm&gt; </a:t>
            </a:r>
            <a:r>
              <a:rPr lang="en" sz="1800">
                <a:latin typeface="Courier New"/>
                <a:ea typeface="Courier New"/>
                <a:cs typeface="Courier New"/>
                <a:sym typeface="Courier New"/>
              </a:rPr>
              <a:t>(define-macro (mystery)</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		(define class ‘b)</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		‘class)</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mystery</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scm&gt; </a:t>
            </a:r>
            <a:r>
              <a:rPr lang="en" sz="1800">
                <a:latin typeface="Courier New"/>
                <a:ea typeface="Courier New"/>
                <a:cs typeface="Courier New"/>
                <a:sym typeface="Courier New"/>
              </a:rPr>
              <a:t>(list 6 1 (mystery))</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scm&gt; </a:t>
            </a:r>
            <a:r>
              <a:rPr lang="en" sz="1800">
                <a:latin typeface="Courier New"/>
                <a:ea typeface="Courier New"/>
                <a:cs typeface="Courier New"/>
                <a:sym typeface="Courier New"/>
              </a:rPr>
              <a:t>(define class ‘a)</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class</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scm&gt; </a:t>
            </a:r>
            <a:r>
              <a:rPr lang="en" sz="1800">
                <a:latin typeface="Courier New"/>
                <a:ea typeface="Courier New"/>
                <a:cs typeface="Courier New"/>
                <a:sym typeface="Courier New"/>
              </a:rPr>
              <a:t>(list 6 1 (mystery))</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endParaRPr sz="18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Expressions vs. Values</a:t>
            </a:r>
            <a:endParaRPr/>
          </a:p>
        </p:txBody>
      </p:sp>
      <p:sp>
        <p:nvSpPr>
          <p:cNvPr id="115" name="Google Shape;11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Expressions are evaluated to values by default</a:t>
            </a: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457200" lvl="0" indent="0" algn="l" rtl="0">
              <a:spcBef>
                <a:spcPts val="1600"/>
              </a:spcBef>
              <a:spcAft>
                <a:spcPts val="1600"/>
              </a:spcAft>
              <a:buNone/>
            </a:pPr>
            <a:endParaRPr sz="2400"/>
          </a:p>
        </p:txBody>
      </p:sp>
      <p:sp>
        <p:nvSpPr>
          <p:cNvPr id="116" name="Google Shape;116;p28"/>
          <p:cNvSpPr txBox="1"/>
          <p:nvPr/>
        </p:nvSpPr>
        <p:spPr>
          <a:xfrm>
            <a:off x="598950" y="1869400"/>
            <a:ext cx="4319700" cy="8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999999"/>
                </a:solidFill>
                <a:latin typeface="Roboto Mono"/>
                <a:ea typeface="Roboto Mono"/>
                <a:cs typeface="Roboto Mono"/>
                <a:sym typeface="Roboto Mono"/>
              </a:rPr>
              <a:t>scm&gt;</a:t>
            </a:r>
            <a:r>
              <a:rPr lang="en" sz="3000">
                <a:solidFill>
                  <a:srgbClr val="999999"/>
                </a:solidFill>
                <a:latin typeface="Roboto Mono"/>
                <a:ea typeface="Roboto Mono"/>
                <a:cs typeface="Roboto Mono"/>
                <a:sym typeface="Roboto Mono"/>
              </a:rPr>
              <a:t> (+ 1 1)       2</a:t>
            </a:r>
            <a:endParaRPr sz="3000">
              <a:solidFill>
                <a:srgbClr val="999999"/>
              </a:solidFill>
              <a:latin typeface="Roboto Mono"/>
              <a:ea typeface="Roboto Mono"/>
              <a:cs typeface="Roboto Mono"/>
              <a:sym typeface="Roboto Mono"/>
            </a:endParaRPr>
          </a:p>
        </p:txBody>
      </p:sp>
      <p:sp>
        <p:nvSpPr>
          <p:cNvPr id="117" name="Google Shape;117;p28"/>
          <p:cNvSpPr txBox="1">
            <a:spLocks noGrp="1"/>
          </p:cNvSpPr>
          <p:nvPr>
            <p:ph type="body" idx="1"/>
          </p:nvPr>
        </p:nvSpPr>
        <p:spPr>
          <a:xfrm>
            <a:off x="436875" y="3085550"/>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What if instead of manipulating values, we wanted to manipulate code?</a:t>
            </a: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457200" lvl="0" indent="0" algn="l" rtl="0">
              <a:spcBef>
                <a:spcPts val="1600"/>
              </a:spcBef>
              <a:spcAft>
                <a:spcPts val="1600"/>
              </a:spcAft>
              <a:buNone/>
            </a:pP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WWSD</a:t>
            </a:r>
            <a:endParaRPr/>
          </a:p>
        </p:txBody>
      </p:sp>
      <p:sp>
        <p:nvSpPr>
          <p:cNvPr id="299" name="Google Shape;299;p55"/>
          <p:cNvSpPr txBox="1"/>
          <p:nvPr/>
        </p:nvSpPr>
        <p:spPr>
          <a:xfrm>
            <a:off x="311700" y="1017725"/>
            <a:ext cx="8010600" cy="3586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a:latin typeface="Courier New"/>
                <a:ea typeface="Courier New"/>
                <a:cs typeface="Courier New"/>
                <a:sym typeface="Courier New"/>
              </a:rPr>
              <a:t>scm&gt; </a:t>
            </a:r>
            <a:r>
              <a:rPr lang="en" sz="1800">
                <a:latin typeface="Courier New"/>
                <a:ea typeface="Courier New"/>
                <a:cs typeface="Courier New"/>
                <a:sym typeface="Courier New"/>
              </a:rPr>
              <a:t>(define-macro (mystery)</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		(define class ‘b)</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		‘class)</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mystery</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scm&gt; </a:t>
            </a:r>
            <a:r>
              <a:rPr lang="en" sz="1800">
                <a:latin typeface="Courier New"/>
                <a:ea typeface="Courier New"/>
                <a:cs typeface="Courier New"/>
                <a:sym typeface="Courier New"/>
              </a:rPr>
              <a:t>(list 6 1 (mystery))</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solidFill>
                  <a:srgbClr val="DB4437"/>
                </a:solidFill>
                <a:latin typeface="Courier New"/>
                <a:ea typeface="Courier New"/>
                <a:cs typeface="Courier New"/>
                <a:sym typeface="Courier New"/>
              </a:rPr>
              <a:t>Error: Unknown identifier: class</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scm&gt; </a:t>
            </a:r>
            <a:r>
              <a:rPr lang="en" sz="1800">
                <a:latin typeface="Courier New"/>
                <a:ea typeface="Courier New"/>
                <a:cs typeface="Courier New"/>
                <a:sym typeface="Courier New"/>
              </a:rPr>
              <a:t>(define class ‘a)</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latin typeface="Courier New"/>
                <a:ea typeface="Courier New"/>
                <a:cs typeface="Courier New"/>
                <a:sym typeface="Courier New"/>
              </a:rPr>
              <a:t>class</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b="1">
                <a:latin typeface="Courier New"/>
                <a:ea typeface="Courier New"/>
                <a:cs typeface="Courier New"/>
                <a:sym typeface="Courier New"/>
              </a:rPr>
              <a:t>scm&gt; </a:t>
            </a:r>
            <a:r>
              <a:rPr lang="en" sz="1800">
                <a:latin typeface="Courier New"/>
                <a:ea typeface="Courier New"/>
                <a:cs typeface="Courier New"/>
                <a:sym typeface="Courier New"/>
              </a:rPr>
              <a:t>(list 6 1 (mystery))</a:t>
            </a:r>
            <a:endParaRPr sz="1800">
              <a:latin typeface="Courier New"/>
              <a:ea typeface="Courier New"/>
              <a:cs typeface="Courier New"/>
              <a:sym typeface="Courier New"/>
            </a:endParaRPr>
          </a:p>
          <a:p>
            <a:pPr marL="0" lvl="0" indent="0" algn="l" rtl="0">
              <a:lnSpc>
                <a:spcPct val="115000"/>
              </a:lnSpc>
              <a:spcBef>
                <a:spcPts val="0"/>
              </a:spcBef>
              <a:spcAft>
                <a:spcPts val="0"/>
              </a:spcAft>
              <a:buNone/>
            </a:pPr>
            <a:r>
              <a:rPr lang="en" sz="1800">
                <a:solidFill>
                  <a:srgbClr val="FF0000"/>
                </a:solidFill>
                <a:latin typeface="Courier New"/>
                <a:ea typeface="Courier New"/>
                <a:cs typeface="Courier New"/>
                <a:sym typeface="Courier New"/>
              </a:rPr>
              <a:t>(6 1 a)</a:t>
            </a:r>
            <a:endParaRPr sz="1800">
              <a:solidFill>
                <a:srgbClr val="FF00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And-Macro</a:t>
            </a:r>
            <a:endParaRPr/>
          </a:p>
        </p:txBody>
      </p:sp>
      <p:sp>
        <p:nvSpPr>
          <p:cNvPr id="305" name="Google Shape;305;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rPr>
              <a:t>Write</a:t>
            </a:r>
            <a:r>
              <a:rPr lang="en">
                <a:solidFill>
                  <a:srgbClr val="000000"/>
                </a:solidFill>
                <a:latin typeface="Roboto Mono"/>
                <a:ea typeface="Roboto Mono"/>
                <a:cs typeface="Roboto Mono"/>
                <a:sym typeface="Roboto Mono"/>
              </a:rPr>
              <a:t> and-macro,</a:t>
            </a:r>
            <a:r>
              <a:rPr lang="en">
                <a:solidFill>
                  <a:srgbClr val="000000"/>
                </a:solidFill>
              </a:rPr>
              <a:t> which takes in two expressions and evaluates them in order, returning the first false expression or the last expression.</a:t>
            </a:r>
            <a:endParaRPr>
              <a:solidFill>
                <a:srgbClr val="00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a:solidFill>
                <a:srgbClr val="00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&gt;&gt;&gt; (and-macro (= 1 2) (+ 3 4))</a:t>
            </a:r>
            <a:endParaRPr>
              <a:solidFill>
                <a:srgbClr val="00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#f</a:t>
            </a:r>
            <a:endParaRPr>
              <a:solidFill>
                <a:srgbClr val="00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&gt;&gt;&gt; (and-macro (+ 5 6) (* 2 3))</a:t>
            </a:r>
            <a:endParaRPr>
              <a:solidFill>
                <a:srgbClr val="00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00"/>
                </a:solidFill>
                <a:latin typeface="Courier New"/>
                <a:ea typeface="Courier New"/>
                <a:cs typeface="Courier New"/>
                <a:sym typeface="Courier New"/>
              </a:rPr>
              <a:t>6</a:t>
            </a:r>
            <a:endParaRPr>
              <a:solidFill>
                <a:srgbClr val="00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00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000000"/>
                </a:solidFill>
                <a:latin typeface="Courier New"/>
                <a:ea typeface="Courier New"/>
                <a:cs typeface="Courier New"/>
                <a:sym typeface="Courier New"/>
              </a:rPr>
              <a:t>(define-macro (and-macro expr1 expr2)</a:t>
            </a:r>
            <a:endParaRPr b="1">
              <a:solidFill>
                <a:srgbClr val="00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000000"/>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`(let (_________________) (______________________))</a:t>
            </a:r>
            <a:endParaRPr>
              <a:solidFill>
                <a:srgbClr val="000000"/>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And-Macro</a:t>
            </a:r>
            <a:endParaRPr/>
          </a:p>
        </p:txBody>
      </p:sp>
      <p:sp>
        <p:nvSpPr>
          <p:cNvPr id="311" name="Google Shape;311;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Write</a:t>
            </a:r>
            <a:r>
              <a:rPr lang="en">
                <a:solidFill>
                  <a:srgbClr val="000000"/>
                </a:solidFill>
                <a:latin typeface="Roboto Mono"/>
                <a:ea typeface="Roboto Mono"/>
                <a:cs typeface="Roboto Mono"/>
                <a:sym typeface="Roboto Mono"/>
              </a:rPr>
              <a:t> and-macro,</a:t>
            </a:r>
            <a:r>
              <a:rPr lang="en">
                <a:solidFill>
                  <a:srgbClr val="000000"/>
                </a:solidFill>
              </a:rPr>
              <a:t> which takes in two expressions and evaluates them in order, returning the first false expression or the last expression.</a:t>
            </a:r>
            <a:endParaRPr>
              <a:solidFill>
                <a:srgbClr val="000000"/>
              </a:solidFill>
              <a:latin typeface="Roboto Mono"/>
              <a:ea typeface="Roboto Mono"/>
              <a:cs typeface="Roboto Mono"/>
              <a:sym typeface="Roboto Mono"/>
            </a:endParaRPr>
          </a:p>
          <a:p>
            <a:pPr marL="0" lvl="0" indent="0" algn="l" rtl="0">
              <a:spcBef>
                <a:spcPts val="0"/>
              </a:spcBef>
              <a:spcAft>
                <a:spcPts val="0"/>
              </a:spcAft>
              <a:buNone/>
            </a:pP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&gt;&gt;&gt; (and-macro (= 1 1) (+ 3 4))</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7</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&gt;&gt;&gt; (and-macro (begin (print 5) #f) (print 3))</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5</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400">
                <a:solidFill>
                  <a:srgbClr val="000000"/>
                </a:solidFill>
                <a:latin typeface="Courier New"/>
                <a:ea typeface="Courier New"/>
                <a:cs typeface="Courier New"/>
                <a:sym typeface="Courier New"/>
              </a:rPr>
              <a:t>#f</a:t>
            </a:r>
            <a:endParaRPr sz="14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(define-macro (and-macro expr1 expr2)</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`(let (</a:t>
            </a:r>
            <a:r>
              <a:rPr lang="en">
                <a:solidFill>
                  <a:srgbClr val="FF0000"/>
                </a:solidFill>
                <a:latin typeface="Courier New"/>
                <a:ea typeface="Courier New"/>
                <a:cs typeface="Courier New"/>
                <a:sym typeface="Courier New"/>
              </a:rPr>
              <a:t>(a ,expr1)</a:t>
            </a:r>
            <a:r>
              <a:rPr lang="en">
                <a:solidFill>
                  <a:srgbClr val="000000"/>
                </a:solidFill>
                <a:latin typeface="Courier New"/>
                <a:ea typeface="Courier New"/>
                <a:cs typeface="Courier New"/>
                <a:sym typeface="Courier New"/>
              </a:rPr>
              <a:t>)</a:t>
            </a:r>
            <a:r>
              <a:rPr lang="en">
                <a:solidFill>
                  <a:srgbClr val="FF0000"/>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a:t>
            </a:r>
            <a:r>
              <a:rPr lang="en">
                <a:solidFill>
                  <a:srgbClr val="FF0000"/>
                </a:solidFill>
                <a:latin typeface="Courier New"/>
                <a:ea typeface="Courier New"/>
                <a:cs typeface="Courier New"/>
                <a:sym typeface="Courier New"/>
              </a:rPr>
              <a:t>if a ,expr2 a</a:t>
            </a:r>
            <a:r>
              <a:rPr lang="en">
                <a:solidFill>
                  <a:srgbClr val="000000"/>
                </a:solidFill>
                <a:latin typeface="Courier New"/>
                <a:ea typeface="Courier New"/>
                <a:cs typeface="Courier New"/>
                <a:sym typeface="Courier New"/>
              </a:rPr>
              <a:t>))</a:t>
            </a:r>
            <a:endParaRPr>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a:t>
            </a:r>
            <a:endParaRPr b="1">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Apply-Twice</a:t>
            </a:r>
            <a:endParaRPr/>
          </a:p>
        </p:txBody>
      </p:sp>
      <p:sp>
        <p:nvSpPr>
          <p:cNvPr id="317" name="Google Shape;317;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latin typeface="Calibri"/>
                <a:ea typeface="Calibri"/>
                <a:cs typeface="Calibri"/>
                <a:sym typeface="Calibri"/>
              </a:rPr>
              <a:t>Implement </a:t>
            </a:r>
            <a:r>
              <a:rPr lang="en" sz="1600" b="1">
                <a:solidFill>
                  <a:schemeClr val="dk1"/>
                </a:solidFill>
                <a:latin typeface="Courier"/>
                <a:ea typeface="Courier"/>
                <a:cs typeface="Courier"/>
                <a:sym typeface="Courier"/>
              </a:rPr>
              <a:t>apply-twice</a:t>
            </a:r>
            <a:r>
              <a:rPr lang="en" sz="1600">
                <a:solidFill>
                  <a:schemeClr val="dk1"/>
                </a:solidFill>
                <a:latin typeface="Calibri"/>
                <a:ea typeface="Calibri"/>
                <a:cs typeface="Calibri"/>
                <a:sym typeface="Calibri"/>
              </a:rPr>
              <a:t>, which is a macro that takes in a call expression with a single argument. It should return the result of applying the operator to the operands twice.</a:t>
            </a: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a:t>
            </a:r>
            <a:r>
              <a:rPr lang="en" sz="1300" b="1">
                <a:solidFill>
                  <a:schemeClr val="dk1"/>
                </a:solidFill>
                <a:latin typeface="Courier New"/>
                <a:ea typeface="Courier New"/>
                <a:cs typeface="Courier New"/>
                <a:sym typeface="Courier New"/>
              </a:rPr>
              <a:t> scm&gt; </a:t>
            </a:r>
            <a:r>
              <a:rPr lang="en" sz="1300">
                <a:solidFill>
                  <a:schemeClr val="dk1"/>
                </a:solidFill>
                <a:latin typeface="Courier New"/>
                <a:ea typeface="Courier New"/>
                <a:cs typeface="Courier New"/>
                <a:sym typeface="Courier New"/>
              </a:rPr>
              <a:t>define add-one (lambda (x) (+ x 1)))</a:t>
            </a:r>
            <a:endParaRPr sz="13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add-one</a:t>
            </a:r>
            <a:endParaRPr sz="13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scm&gt;</a:t>
            </a:r>
            <a:r>
              <a:rPr lang="en" sz="1300">
                <a:solidFill>
                  <a:schemeClr val="dk1"/>
                </a:solidFill>
                <a:latin typeface="Courier New"/>
                <a:ea typeface="Courier New"/>
                <a:cs typeface="Courier New"/>
                <a:sym typeface="Courier New"/>
              </a:rPr>
              <a:t> (apply-twice (add-one 1))</a:t>
            </a:r>
            <a:endParaRPr sz="13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3</a:t>
            </a:r>
            <a:endParaRPr sz="13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scm&gt;</a:t>
            </a:r>
            <a:r>
              <a:rPr lang="en" sz="1300">
                <a:solidFill>
                  <a:schemeClr val="dk1"/>
                </a:solidFill>
                <a:latin typeface="Courier New"/>
                <a:ea typeface="Courier New"/>
                <a:cs typeface="Courier New"/>
                <a:sym typeface="Courier New"/>
              </a:rPr>
              <a:t> (apply-twice (print ‘hi))</a:t>
            </a:r>
            <a:endParaRPr sz="13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a:solidFill>
                  <a:schemeClr val="dk1"/>
                </a:solidFill>
                <a:latin typeface="Courier New"/>
                <a:ea typeface="Courier New"/>
                <a:cs typeface="Courier New"/>
                <a:sym typeface="Courier New"/>
              </a:rPr>
              <a:t>;; hi</a:t>
            </a:r>
            <a:endParaRPr sz="13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1"/>
                </a:solidFill>
                <a:latin typeface="Courier New"/>
                <a:ea typeface="Courier New"/>
                <a:cs typeface="Courier New"/>
                <a:sym typeface="Courier New"/>
              </a:rPr>
              <a:t>;; undefined</a:t>
            </a:r>
            <a:endParaRPr sz="13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New"/>
                <a:ea typeface="Courier New"/>
                <a:cs typeface="Courier New"/>
                <a:sym typeface="Courier New"/>
              </a:rPr>
              <a:t>(define-macro (apply-twice call-expr)</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`(let ((operator ______________________________________________)</a:t>
            </a:r>
            <a:endParaRPr sz="16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(operand _______________________________________________))</a:t>
            </a:r>
            <a:endParaRPr sz="16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  _________________________________________________________)</a:t>
            </a:r>
            <a:endParaRPr sz="1600">
              <a:solidFill>
                <a:schemeClr val="dk1"/>
              </a:solidFill>
              <a:latin typeface="Courier New"/>
              <a:ea typeface="Courier New"/>
              <a:cs typeface="Courier New"/>
              <a:sym typeface="Courier New"/>
            </a:endParaRPr>
          </a:p>
          <a:p>
            <a:pPr marL="0" lvl="0" indent="0" algn="l" rtl="0">
              <a:spcBef>
                <a:spcPts val="0"/>
              </a:spcBef>
              <a:spcAft>
                <a:spcPts val="1600"/>
              </a:spcAft>
              <a:buNone/>
            </a:pP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Apply-Twice</a:t>
            </a:r>
            <a:endParaRPr/>
          </a:p>
        </p:txBody>
      </p:sp>
      <p:sp>
        <p:nvSpPr>
          <p:cNvPr id="323" name="Google Shape;323;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Calibri"/>
                <a:ea typeface="Calibri"/>
                <a:cs typeface="Calibri"/>
                <a:sym typeface="Calibri"/>
              </a:rPr>
              <a:t>Implement </a:t>
            </a:r>
            <a:r>
              <a:rPr lang="en" sz="1600" b="1">
                <a:solidFill>
                  <a:schemeClr val="dk1"/>
                </a:solidFill>
                <a:latin typeface="Courier"/>
                <a:ea typeface="Courier"/>
                <a:cs typeface="Courier"/>
                <a:sym typeface="Courier"/>
              </a:rPr>
              <a:t>apply-twice</a:t>
            </a:r>
            <a:r>
              <a:rPr lang="en" sz="1600">
                <a:solidFill>
                  <a:schemeClr val="dk1"/>
                </a:solidFill>
                <a:latin typeface="Calibri"/>
                <a:ea typeface="Calibri"/>
                <a:cs typeface="Calibri"/>
                <a:sym typeface="Calibri"/>
              </a:rPr>
              <a:t>, which is a macro that takes in a call expression with a single argument. It should return the result of applying the operator to the operands twice.</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ourier New"/>
                <a:ea typeface="Courier New"/>
                <a:cs typeface="Courier New"/>
                <a:sym typeface="Courier New"/>
              </a:rPr>
              <a:t>;;</a:t>
            </a:r>
            <a:r>
              <a:rPr lang="en" sz="1300" b="1">
                <a:solidFill>
                  <a:schemeClr val="dk1"/>
                </a:solidFill>
                <a:latin typeface="Courier New"/>
                <a:ea typeface="Courier New"/>
                <a:cs typeface="Courier New"/>
                <a:sym typeface="Courier New"/>
              </a:rPr>
              <a:t> scm&gt; </a:t>
            </a:r>
            <a:r>
              <a:rPr lang="en" sz="1300">
                <a:solidFill>
                  <a:schemeClr val="dk1"/>
                </a:solidFill>
                <a:latin typeface="Courier New"/>
                <a:ea typeface="Courier New"/>
                <a:cs typeface="Courier New"/>
                <a:sym typeface="Courier New"/>
              </a:rPr>
              <a:t>define add-one (lambda (x) (+ x 1)))</a:t>
            </a:r>
            <a:endParaRPr sz="13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1"/>
                </a:solidFill>
                <a:latin typeface="Courier New"/>
                <a:ea typeface="Courier New"/>
                <a:cs typeface="Courier New"/>
                <a:sym typeface="Courier New"/>
              </a:rPr>
              <a:t>;; add-one</a:t>
            </a:r>
            <a:endParaRPr sz="13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1"/>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scm&gt;</a:t>
            </a:r>
            <a:r>
              <a:rPr lang="en" sz="1300">
                <a:solidFill>
                  <a:schemeClr val="dk1"/>
                </a:solidFill>
                <a:latin typeface="Courier New"/>
                <a:ea typeface="Courier New"/>
                <a:cs typeface="Courier New"/>
                <a:sym typeface="Courier New"/>
              </a:rPr>
              <a:t> (apply-twice (add-one 1))</a:t>
            </a:r>
            <a:endParaRPr sz="13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1"/>
                </a:solidFill>
                <a:latin typeface="Courier New"/>
                <a:ea typeface="Courier New"/>
                <a:cs typeface="Courier New"/>
                <a:sym typeface="Courier New"/>
              </a:rPr>
              <a:t>;; 3</a:t>
            </a:r>
            <a:endParaRPr sz="13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1"/>
                </a:solidFill>
                <a:latin typeface="Courier New"/>
                <a:ea typeface="Courier New"/>
                <a:cs typeface="Courier New"/>
                <a:sym typeface="Courier New"/>
              </a:rPr>
              <a:t>;; </a:t>
            </a:r>
            <a:r>
              <a:rPr lang="en" sz="1300" b="1">
                <a:solidFill>
                  <a:schemeClr val="dk1"/>
                </a:solidFill>
                <a:latin typeface="Courier New"/>
                <a:ea typeface="Courier New"/>
                <a:cs typeface="Courier New"/>
                <a:sym typeface="Courier New"/>
              </a:rPr>
              <a:t>scm&gt;</a:t>
            </a:r>
            <a:r>
              <a:rPr lang="en" sz="1300">
                <a:solidFill>
                  <a:schemeClr val="dk1"/>
                </a:solidFill>
                <a:latin typeface="Courier New"/>
                <a:ea typeface="Courier New"/>
                <a:cs typeface="Courier New"/>
                <a:sym typeface="Courier New"/>
              </a:rPr>
              <a:t> (apply-twice (print ‘hi))</a:t>
            </a:r>
            <a:endParaRPr sz="13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1"/>
                </a:solidFill>
                <a:latin typeface="Courier New"/>
                <a:ea typeface="Courier New"/>
                <a:cs typeface="Courier New"/>
                <a:sym typeface="Courier New"/>
              </a:rPr>
              <a:t>;; hi</a:t>
            </a:r>
            <a:endParaRPr sz="13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1"/>
                </a:solidFill>
                <a:latin typeface="Courier New"/>
                <a:ea typeface="Courier New"/>
                <a:cs typeface="Courier New"/>
                <a:sym typeface="Courier New"/>
              </a:rPr>
              <a:t>;; undefined</a:t>
            </a:r>
            <a:endParaRPr sz="13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3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b="1">
                <a:solidFill>
                  <a:schemeClr val="dk1"/>
                </a:solidFill>
                <a:latin typeface="Courier New"/>
                <a:ea typeface="Courier New"/>
                <a:cs typeface="Courier New"/>
                <a:sym typeface="Courier New"/>
              </a:rPr>
              <a:t>(define-macro (apply-twice call-expr)</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New"/>
                <a:ea typeface="Courier New"/>
                <a:cs typeface="Courier New"/>
                <a:sym typeface="Courier New"/>
              </a:rPr>
              <a:t>`(let ((operator </a:t>
            </a:r>
            <a:r>
              <a:rPr lang="en" sz="1600">
                <a:solidFill>
                  <a:srgbClr val="FF0000"/>
                </a:solidFill>
                <a:latin typeface="Courier New"/>
                <a:ea typeface="Courier New"/>
                <a:cs typeface="Courier New"/>
                <a:sym typeface="Courier New"/>
              </a:rPr>
              <a:t>,(car call-expr)</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600">
                <a:solidFill>
                  <a:schemeClr val="dk1"/>
                </a:solidFill>
                <a:latin typeface="Courier New"/>
                <a:ea typeface="Courier New"/>
                <a:cs typeface="Courier New"/>
                <a:sym typeface="Courier New"/>
              </a:rPr>
              <a:t>  (operand </a:t>
            </a:r>
            <a:r>
              <a:rPr lang="en" sz="1600">
                <a:solidFill>
                  <a:srgbClr val="FF0000"/>
                </a:solidFill>
                <a:latin typeface="Courier New"/>
                <a:ea typeface="Courier New"/>
                <a:cs typeface="Courier New"/>
                <a:sym typeface="Courier New"/>
              </a:rPr>
              <a:t>,(cadr call-expr)</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600">
                <a:solidFill>
                  <a:schemeClr val="dk1"/>
                </a:solidFill>
                <a:latin typeface="Courier New"/>
                <a:ea typeface="Courier New"/>
                <a:cs typeface="Courier New"/>
                <a:sym typeface="Courier New"/>
              </a:rPr>
              <a:t>  </a:t>
            </a:r>
            <a:r>
              <a:rPr lang="en" sz="1600">
                <a:solidFill>
                  <a:srgbClr val="FF0000"/>
                </a:solidFill>
                <a:latin typeface="Courier New"/>
                <a:ea typeface="Courier New"/>
                <a:cs typeface="Courier New"/>
                <a:sym typeface="Courier New"/>
              </a:rPr>
              <a:t>(operator (operator operand))</a:t>
            </a:r>
            <a:r>
              <a:rPr lang="en" sz="1600">
                <a:solidFill>
                  <a:srgbClr val="000000"/>
                </a:solidFill>
                <a:latin typeface="Courier New"/>
                <a:ea typeface="Courier New"/>
                <a:cs typeface="Courier New"/>
                <a:sym typeface="Courier New"/>
              </a:rPr>
              <a:t>)</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0" algn="l" rtl="0">
              <a:spcBef>
                <a:spcPts val="0"/>
              </a:spcBef>
              <a:spcAft>
                <a:spcPts val="1600"/>
              </a:spcAft>
              <a:buNone/>
            </a:pP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Eval-All-Cond</a:t>
            </a:r>
            <a:endParaRPr/>
          </a:p>
        </p:txBody>
      </p:sp>
      <p:sp>
        <p:nvSpPr>
          <p:cNvPr id="329" name="Google Shape;329;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Calibri"/>
                <a:ea typeface="Calibri"/>
                <a:cs typeface="Calibri"/>
                <a:sym typeface="Calibri"/>
              </a:rPr>
              <a:t>Implement a macro, </a:t>
            </a:r>
            <a:r>
              <a:rPr lang="en" sz="1600" b="1">
                <a:solidFill>
                  <a:schemeClr val="dk1"/>
                </a:solidFill>
                <a:latin typeface="Courier"/>
                <a:ea typeface="Courier"/>
                <a:cs typeface="Courier"/>
                <a:sym typeface="Courier"/>
              </a:rPr>
              <a:t>eval-all-cond</a:t>
            </a:r>
            <a:r>
              <a:rPr lang="en" sz="1600">
                <a:solidFill>
                  <a:schemeClr val="dk1"/>
                </a:solidFill>
                <a:latin typeface="Calibri"/>
                <a:ea typeface="Calibri"/>
                <a:cs typeface="Calibri"/>
                <a:sym typeface="Calibri"/>
              </a:rPr>
              <a:t>, which takes in a cond expression and evaluates all the non-predicate sub-expressions. It should additionally not evaluate any predicate sub-expressions.</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i="1">
                <a:solidFill>
                  <a:schemeClr val="dk1"/>
                </a:solidFill>
                <a:latin typeface="Calibri"/>
                <a:ea typeface="Calibri"/>
                <a:cs typeface="Calibri"/>
                <a:sym typeface="Calibri"/>
              </a:rPr>
              <a:t>Hint: The built-in map procedure takes in a one-argument function and a list and returns the result of mapping the function to every element in the list.</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a:ea typeface="Courier"/>
                <a:cs typeface="Courier"/>
                <a:sym typeface="Courier"/>
              </a:rPr>
              <a:t>;; scm&gt; (eval-all-cond (cond ((= 1 0) (print ‘a)</a:t>
            </a:r>
            <a:endParaRPr sz="14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a:ea typeface="Courier"/>
                <a:cs typeface="Courier"/>
                <a:sym typeface="Courier"/>
              </a:rPr>
              <a:t>;;				      ((print ‘no) (print ‘b))</a:t>
            </a:r>
            <a:endParaRPr sz="14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a:ea typeface="Courier"/>
                <a:cs typeface="Courier"/>
                <a:sym typeface="Courier"/>
              </a:rPr>
              <a:t>;;					(else (print ‘c))</a:t>
            </a:r>
            <a:endParaRPr sz="14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a:ea typeface="Courier"/>
                <a:cs typeface="Courier"/>
                <a:sym typeface="Courier"/>
              </a:rPr>
              <a:t>;; a</a:t>
            </a:r>
            <a:endParaRPr sz="14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400">
                <a:solidFill>
                  <a:schemeClr val="dk1"/>
                </a:solidFill>
                <a:latin typeface="Courier"/>
                <a:ea typeface="Courier"/>
                <a:cs typeface="Courier"/>
                <a:sym typeface="Courier"/>
              </a:rPr>
              <a:t>;; b</a:t>
            </a:r>
            <a:endParaRPr sz="1400">
              <a:solidFill>
                <a:schemeClr val="dk1"/>
              </a:solidFill>
              <a:latin typeface="Courier"/>
              <a:ea typeface="Courier"/>
              <a:cs typeface="Courier"/>
              <a:sym typeface="Courier"/>
            </a:endParaRPr>
          </a:p>
          <a:p>
            <a:pPr marL="0" lvl="0" indent="0" algn="l" rtl="0">
              <a:spcBef>
                <a:spcPts val="0"/>
              </a:spcBef>
              <a:spcAft>
                <a:spcPts val="0"/>
              </a:spcAft>
              <a:buNone/>
            </a:pPr>
            <a:r>
              <a:rPr lang="en" sz="1400">
                <a:solidFill>
                  <a:schemeClr val="dk1"/>
                </a:solidFill>
                <a:latin typeface="Courier"/>
                <a:ea typeface="Courier"/>
                <a:cs typeface="Courier"/>
                <a:sym typeface="Courier"/>
              </a:rPr>
              <a:t>;; c</a:t>
            </a:r>
            <a:endParaRPr sz="14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endParaRPr sz="14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a:ea typeface="Courier"/>
                <a:cs typeface="Courier"/>
                <a:sym typeface="Courier"/>
              </a:rPr>
              <a:t>(define-macro (eval-all-cond cond-expr)</a:t>
            </a:r>
            <a:endParaRPr sz="1600" b="1">
              <a:solidFill>
                <a:schemeClr val="dk1"/>
              </a:solidFill>
              <a:latin typeface="Courier"/>
              <a:ea typeface="Courier"/>
              <a:cs typeface="Courier"/>
              <a:sym typeface="Courier"/>
            </a:endParaRPr>
          </a:p>
          <a:p>
            <a:pPr marL="0" lvl="0" indent="457200" algn="l" rtl="0">
              <a:spcBef>
                <a:spcPts val="0"/>
              </a:spcBef>
              <a:spcAft>
                <a:spcPts val="0"/>
              </a:spcAft>
              <a:buNone/>
            </a:pPr>
            <a:r>
              <a:rPr lang="en" sz="1600">
                <a:solidFill>
                  <a:schemeClr val="dk1"/>
                </a:solidFill>
                <a:latin typeface="Courier"/>
                <a:ea typeface="Courier"/>
                <a:cs typeface="Courier"/>
                <a:sym typeface="Courier"/>
              </a:rPr>
              <a:t>(cons </a:t>
            </a:r>
            <a:r>
              <a:rPr lang="en" sz="1600">
                <a:solidFill>
                  <a:schemeClr val="dk1"/>
                </a:solidFill>
                <a:latin typeface="Consolas"/>
                <a:ea typeface="Consolas"/>
                <a:cs typeface="Consolas"/>
                <a:sym typeface="Consolas"/>
              </a:rPr>
              <a:t>______________________________________________________)</a:t>
            </a:r>
            <a:endParaRPr sz="1600">
              <a:solidFill>
                <a:schemeClr val="dk1"/>
              </a:solidFill>
              <a:latin typeface="Consolas"/>
              <a:ea typeface="Consolas"/>
              <a:cs typeface="Consolas"/>
              <a:sym typeface="Consolas"/>
            </a:endParaRPr>
          </a:p>
          <a:p>
            <a:pPr marL="0" lvl="0" indent="457200" algn="l" rtl="0">
              <a:spcBef>
                <a:spcPts val="0"/>
              </a:spcBef>
              <a:spcAft>
                <a:spcPts val="0"/>
              </a:spcAft>
              <a:buNone/>
            </a:pPr>
            <a:endParaRPr sz="1600">
              <a:solidFill>
                <a:schemeClr val="dk1"/>
              </a:solidFill>
              <a:latin typeface="Consolas"/>
              <a:ea typeface="Consolas"/>
              <a:cs typeface="Consolas"/>
              <a:sym typeface="Consolas"/>
            </a:endParaRPr>
          </a:p>
          <a:p>
            <a:pPr marL="0" lvl="0" indent="0" algn="l" rtl="0">
              <a:spcBef>
                <a:spcPts val="0"/>
              </a:spcBef>
              <a:spcAft>
                <a:spcPts val="0"/>
              </a:spcAft>
              <a:buNone/>
            </a:pPr>
            <a:r>
              <a:rPr lang="en" sz="1600">
                <a:solidFill>
                  <a:schemeClr val="dk1"/>
                </a:solidFill>
                <a:latin typeface="Courier"/>
                <a:ea typeface="Courier"/>
                <a:cs typeface="Courier"/>
                <a:sym typeface="Courier"/>
              </a:rPr>
              <a:t>(define (cadr lst) (car (cdr lst)))</a:t>
            </a:r>
            <a:endParaRPr sz="1600">
              <a:solidFill>
                <a:schemeClr val="dk1"/>
              </a:solidFill>
              <a:latin typeface="Courier"/>
              <a:ea typeface="Courier"/>
              <a:cs typeface="Courier"/>
              <a:sym typeface="Courier"/>
            </a:endParaRPr>
          </a:p>
          <a:p>
            <a:pPr marL="0" lvl="0" indent="457200" algn="l" rtl="0">
              <a:spcBef>
                <a:spcPts val="0"/>
              </a:spcBef>
              <a:spcAft>
                <a:spcPts val="0"/>
              </a:spcAft>
              <a:buClr>
                <a:schemeClr val="dk1"/>
              </a:buClr>
              <a:buSzPts val="1100"/>
              <a:buFont typeface="Arial"/>
              <a:buNone/>
            </a:pPr>
            <a:endParaRPr sz="1600">
              <a:solidFill>
                <a:schemeClr val="dk1"/>
              </a:solidFill>
              <a:latin typeface="Consolas"/>
              <a:ea typeface="Consolas"/>
              <a:cs typeface="Consolas"/>
              <a:sym typeface="Consolas"/>
            </a:endParaRPr>
          </a:p>
          <a:p>
            <a:pPr marL="0" lvl="0" indent="0" algn="l" rtl="0">
              <a:spcBef>
                <a:spcPts val="0"/>
              </a:spcBef>
              <a:spcAft>
                <a:spcPts val="1600"/>
              </a:spcAft>
              <a:buNone/>
            </a:pP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Eval-All-Cond</a:t>
            </a:r>
            <a:endParaRPr/>
          </a:p>
        </p:txBody>
      </p:sp>
      <p:sp>
        <p:nvSpPr>
          <p:cNvPr id="335" name="Google Shape;335;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Calibri"/>
                <a:ea typeface="Calibri"/>
                <a:cs typeface="Calibri"/>
                <a:sym typeface="Calibri"/>
              </a:rPr>
              <a:t>Implement a macro, </a:t>
            </a:r>
            <a:r>
              <a:rPr lang="en" sz="1600" b="1">
                <a:solidFill>
                  <a:schemeClr val="dk1"/>
                </a:solidFill>
                <a:latin typeface="Courier"/>
                <a:ea typeface="Courier"/>
                <a:cs typeface="Courier"/>
                <a:sym typeface="Courier"/>
              </a:rPr>
              <a:t>eval-all-cond</a:t>
            </a:r>
            <a:r>
              <a:rPr lang="en" sz="1600">
                <a:solidFill>
                  <a:schemeClr val="dk1"/>
                </a:solidFill>
                <a:latin typeface="Calibri"/>
                <a:ea typeface="Calibri"/>
                <a:cs typeface="Calibri"/>
                <a:sym typeface="Calibri"/>
              </a:rPr>
              <a:t>, which takes in a cond expression and evaluates all the non-predicate sub-expressions. It should additionally not evaluate any predicate sub-expressions.</a:t>
            </a:r>
            <a:endParaRPr sz="1600">
              <a:solidFill>
                <a:schemeClr val="dk1"/>
              </a:solidFill>
              <a:latin typeface="Calibri"/>
              <a:ea typeface="Calibri"/>
              <a:cs typeface="Calibri"/>
              <a:sym typeface="Calibri"/>
            </a:endParaRPr>
          </a:p>
          <a:p>
            <a:pPr marL="0" lvl="0" indent="0" algn="l" rtl="0">
              <a:spcBef>
                <a:spcPts val="0"/>
              </a:spcBef>
              <a:spcAft>
                <a:spcPts val="0"/>
              </a:spcAft>
              <a:buNone/>
            </a:pPr>
            <a:r>
              <a:rPr lang="en" sz="1200" i="1">
                <a:solidFill>
                  <a:schemeClr val="dk1"/>
                </a:solidFill>
                <a:latin typeface="Calibri"/>
                <a:ea typeface="Calibri"/>
                <a:cs typeface="Calibri"/>
                <a:sym typeface="Calibri"/>
              </a:rPr>
              <a:t>Hint: The built-in map procedure takes in a one-argument function and a list and returns the result of mapping the function to every element in the list.</a:t>
            </a:r>
            <a:endParaRPr sz="1600">
              <a:solidFill>
                <a:schemeClr val="dk1"/>
              </a:solidFill>
              <a:latin typeface="Calibri"/>
              <a:ea typeface="Calibri"/>
              <a:cs typeface="Calibri"/>
              <a:sym typeface="Calibri"/>
            </a:endParaRPr>
          </a:p>
          <a:p>
            <a:pPr marL="0" lvl="0" indent="0" algn="l" rtl="0">
              <a:spcBef>
                <a:spcPts val="0"/>
              </a:spcBef>
              <a:spcAft>
                <a:spcPts val="0"/>
              </a:spcAft>
              <a:buNone/>
            </a:pPr>
            <a:r>
              <a:rPr lang="en" sz="1400">
                <a:solidFill>
                  <a:schemeClr val="dk1"/>
                </a:solidFill>
                <a:latin typeface="Courier"/>
                <a:ea typeface="Courier"/>
                <a:cs typeface="Courier"/>
                <a:sym typeface="Courier"/>
              </a:rPr>
              <a:t>;; scm&gt; (eval-all-cond (cond ((= 1 0) (print ‘a))</a:t>
            </a:r>
            <a:endParaRPr sz="1400">
              <a:solidFill>
                <a:schemeClr val="dk1"/>
              </a:solidFill>
              <a:latin typeface="Courier"/>
              <a:ea typeface="Courier"/>
              <a:cs typeface="Courier"/>
              <a:sym typeface="Courier"/>
            </a:endParaRPr>
          </a:p>
          <a:p>
            <a:pPr marL="0" lvl="0" indent="0" algn="l" rtl="0">
              <a:spcBef>
                <a:spcPts val="0"/>
              </a:spcBef>
              <a:spcAft>
                <a:spcPts val="0"/>
              </a:spcAft>
              <a:buNone/>
            </a:pPr>
            <a:r>
              <a:rPr lang="en" sz="1400">
                <a:solidFill>
                  <a:schemeClr val="dk1"/>
                </a:solidFill>
                <a:latin typeface="Courier"/>
                <a:ea typeface="Courier"/>
                <a:cs typeface="Courier"/>
                <a:sym typeface="Courier"/>
              </a:rPr>
              <a:t>;;				      ((print ‘no) (print ‘b))</a:t>
            </a:r>
            <a:endParaRPr sz="1400">
              <a:solidFill>
                <a:schemeClr val="dk1"/>
              </a:solidFill>
              <a:latin typeface="Courier"/>
              <a:ea typeface="Courier"/>
              <a:cs typeface="Courier"/>
              <a:sym typeface="Courier"/>
            </a:endParaRPr>
          </a:p>
          <a:p>
            <a:pPr marL="0" lvl="0" indent="0" algn="l" rtl="0">
              <a:spcBef>
                <a:spcPts val="0"/>
              </a:spcBef>
              <a:spcAft>
                <a:spcPts val="0"/>
              </a:spcAft>
              <a:buNone/>
            </a:pPr>
            <a:r>
              <a:rPr lang="en" sz="1400">
                <a:solidFill>
                  <a:schemeClr val="dk1"/>
                </a:solidFill>
                <a:latin typeface="Courier"/>
                <a:ea typeface="Courier"/>
                <a:cs typeface="Courier"/>
                <a:sym typeface="Courier"/>
              </a:rPr>
              <a:t>;;					(else (print ‘c))</a:t>
            </a:r>
            <a:endParaRPr sz="1400">
              <a:solidFill>
                <a:schemeClr val="dk1"/>
              </a:solidFill>
              <a:latin typeface="Courier"/>
              <a:ea typeface="Courier"/>
              <a:cs typeface="Courier"/>
              <a:sym typeface="Courier"/>
            </a:endParaRPr>
          </a:p>
          <a:p>
            <a:pPr marL="0" lvl="0" indent="0" algn="l" rtl="0">
              <a:spcBef>
                <a:spcPts val="0"/>
              </a:spcBef>
              <a:spcAft>
                <a:spcPts val="0"/>
              </a:spcAft>
              <a:buNone/>
            </a:pPr>
            <a:r>
              <a:rPr lang="en" sz="1400">
                <a:solidFill>
                  <a:schemeClr val="dk1"/>
                </a:solidFill>
                <a:latin typeface="Courier"/>
                <a:ea typeface="Courier"/>
                <a:cs typeface="Courier"/>
                <a:sym typeface="Courier"/>
              </a:rPr>
              <a:t>;; a</a:t>
            </a:r>
            <a:endParaRPr sz="1400">
              <a:solidFill>
                <a:schemeClr val="dk1"/>
              </a:solidFill>
              <a:latin typeface="Courier"/>
              <a:ea typeface="Courier"/>
              <a:cs typeface="Courier"/>
              <a:sym typeface="Courier"/>
            </a:endParaRPr>
          </a:p>
          <a:p>
            <a:pPr marL="0" lvl="0" indent="0" algn="l" rtl="0">
              <a:spcBef>
                <a:spcPts val="0"/>
              </a:spcBef>
              <a:spcAft>
                <a:spcPts val="0"/>
              </a:spcAft>
              <a:buNone/>
            </a:pPr>
            <a:r>
              <a:rPr lang="en" sz="1400">
                <a:solidFill>
                  <a:schemeClr val="dk1"/>
                </a:solidFill>
                <a:latin typeface="Courier"/>
                <a:ea typeface="Courier"/>
                <a:cs typeface="Courier"/>
                <a:sym typeface="Courier"/>
              </a:rPr>
              <a:t>;; b</a:t>
            </a:r>
            <a:endParaRPr sz="1400">
              <a:solidFill>
                <a:schemeClr val="dk1"/>
              </a:solidFill>
              <a:latin typeface="Courier"/>
              <a:ea typeface="Courier"/>
              <a:cs typeface="Courier"/>
              <a:sym typeface="Courier"/>
            </a:endParaRPr>
          </a:p>
          <a:p>
            <a:pPr marL="0" lvl="0" indent="0" algn="l" rtl="0">
              <a:spcBef>
                <a:spcPts val="0"/>
              </a:spcBef>
              <a:spcAft>
                <a:spcPts val="0"/>
              </a:spcAft>
              <a:buNone/>
            </a:pPr>
            <a:r>
              <a:rPr lang="en" sz="1400">
                <a:solidFill>
                  <a:schemeClr val="dk1"/>
                </a:solidFill>
                <a:latin typeface="Courier"/>
                <a:ea typeface="Courier"/>
                <a:cs typeface="Courier"/>
                <a:sym typeface="Courier"/>
              </a:rPr>
              <a:t>;; c</a:t>
            </a:r>
            <a:endParaRPr sz="1400">
              <a:solidFill>
                <a:schemeClr val="dk1"/>
              </a:solidFill>
              <a:latin typeface="Courier"/>
              <a:ea typeface="Courier"/>
              <a:cs typeface="Courier"/>
              <a:sym typeface="Courier"/>
            </a:endParaRPr>
          </a:p>
          <a:p>
            <a:pPr marL="0" lvl="0" indent="0" algn="l" rtl="0">
              <a:spcBef>
                <a:spcPts val="0"/>
              </a:spcBef>
              <a:spcAft>
                <a:spcPts val="0"/>
              </a:spcAft>
              <a:buNone/>
            </a:pPr>
            <a:endParaRPr sz="1400">
              <a:solidFill>
                <a:schemeClr val="dk1"/>
              </a:solidFill>
              <a:latin typeface="Courier"/>
              <a:ea typeface="Courier"/>
              <a:cs typeface="Courier"/>
              <a:sym typeface="Courier"/>
            </a:endParaRPr>
          </a:p>
          <a:p>
            <a:pPr marL="0" lvl="0" indent="0" algn="l" rtl="0">
              <a:spcBef>
                <a:spcPts val="0"/>
              </a:spcBef>
              <a:spcAft>
                <a:spcPts val="0"/>
              </a:spcAft>
              <a:buNone/>
            </a:pPr>
            <a:r>
              <a:rPr lang="en" sz="1600" b="1">
                <a:solidFill>
                  <a:schemeClr val="dk1"/>
                </a:solidFill>
                <a:latin typeface="Courier New"/>
                <a:ea typeface="Courier New"/>
                <a:cs typeface="Courier New"/>
                <a:sym typeface="Courier New"/>
              </a:rPr>
              <a:t>(define-macro (eval-all-cond cond-expr)</a:t>
            </a:r>
            <a:endParaRPr sz="1600" b="1">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600">
                <a:solidFill>
                  <a:schemeClr val="dk1"/>
                </a:solidFill>
                <a:latin typeface="Courier New"/>
                <a:ea typeface="Courier New"/>
                <a:cs typeface="Courier New"/>
                <a:sym typeface="Courier New"/>
              </a:rPr>
              <a:t>(cons </a:t>
            </a:r>
            <a:r>
              <a:rPr lang="en" sz="1600">
                <a:solidFill>
                  <a:srgbClr val="FF0000"/>
                </a:solidFill>
                <a:latin typeface="Courier New"/>
                <a:ea typeface="Courier New"/>
                <a:cs typeface="Courier New"/>
                <a:sym typeface="Courier New"/>
              </a:rPr>
              <a:t>'begin (map cadr (cdr cond-expr))</a:t>
            </a: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marL="0" lvl="0" indent="457200" algn="l" rtl="0">
              <a:spcBef>
                <a:spcPts val="0"/>
              </a:spcBef>
              <a:spcAft>
                <a:spcPts val="0"/>
              </a:spcAft>
              <a:buNone/>
            </a:pPr>
            <a:endParaRPr sz="16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600">
                <a:solidFill>
                  <a:schemeClr val="dk1"/>
                </a:solidFill>
                <a:latin typeface="Courier"/>
                <a:ea typeface="Courier"/>
                <a:cs typeface="Courier"/>
                <a:sym typeface="Courier"/>
              </a:rPr>
              <a:t>(define (cadr lst) (car (cdr lst)))</a:t>
            </a:r>
            <a:endParaRPr sz="1600">
              <a:solidFill>
                <a:schemeClr val="dk1"/>
              </a:solidFill>
              <a:latin typeface="Courier"/>
              <a:ea typeface="Courier"/>
              <a:cs typeface="Courier"/>
              <a:sym typeface="Courier"/>
            </a:endParaRPr>
          </a:p>
          <a:p>
            <a:pPr marL="0" lvl="0" indent="457200" algn="l" rtl="0">
              <a:spcBef>
                <a:spcPts val="0"/>
              </a:spcBef>
              <a:spcAft>
                <a:spcPts val="0"/>
              </a:spcAft>
              <a:buNone/>
            </a:pPr>
            <a:endParaRPr sz="1600">
              <a:solidFill>
                <a:schemeClr val="dk1"/>
              </a:solidFill>
              <a:latin typeface="Courier New"/>
              <a:ea typeface="Courier New"/>
              <a:cs typeface="Courier New"/>
              <a:sym typeface="Courier New"/>
            </a:endParaRPr>
          </a:p>
          <a:p>
            <a:pPr marL="0" lvl="0" indent="0" algn="l" rtl="0">
              <a:spcBef>
                <a:spcPts val="0"/>
              </a:spcBef>
              <a:spcAft>
                <a:spcPts val="1600"/>
              </a:spcAft>
              <a:buNone/>
            </a:pP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Let-Macro</a:t>
            </a:r>
            <a:endParaRPr/>
          </a:p>
        </p:txBody>
      </p:sp>
      <p:sp>
        <p:nvSpPr>
          <p:cNvPr id="341" name="Google Shape;341;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Implement </a:t>
            </a:r>
            <a:r>
              <a:rPr lang="en" sz="1400" b="1">
                <a:solidFill>
                  <a:schemeClr val="dk1"/>
                </a:solidFill>
                <a:latin typeface="Courier"/>
                <a:ea typeface="Courier"/>
                <a:cs typeface="Courier"/>
                <a:sym typeface="Courier"/>
              </a:rPr>
              <a:t>let-macro</a:t>
            </a:r>
            <a:r>
              <a:rPr lang="en" sz="1400">
                <a:solidFill>
                  <a:schemeClr val="dk1"/>
                </a:solidFill>
                <a:latin typeface="Calibri"/>
                <a:ea typeface="Calibri"/>
                <a:cs typeface="Calibri"/>
                <a:sym typeface="Calibri"/>
              </a:rPr>
              <a:t>, a macro that acts just like the let special form. Recall that let takes in a list of bindings and a body expression. It creates a temporary frame containing the given bindings, and returns the result of evaluating the body in this temporary frame. Do not use the let special form in your solution. You may use the provided cadr procedure in your solution.</a:t>
            </a: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i="1">
                <a:solidFill>
                  <a:schemeClr val="dk1"/>
                </a:solidFill>
                <a:latin typeface="Calibri"/>
                <a:ea typeface="Calibri"/>
                <a:cs typeface="Calibri"/>
                <a:sym typeface="Calibri"/>
              </a:rPr>
              <a:t>Hint: The built-in map procedure takes in a one-argument function and a list and returns the result of mapping the function to every element in the list.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chemeClr val="dk1"/>
                </a:solidFill>
                <a:latin typeface="Courier"/>
                <a:ea typeface="Courier"/>
                <a:cs typeface="Courier"/>
                <a:sym typeface="Courier"/>
              </a:rPr>
              <a:t>;;</a:t>
            </a:r>
            <a:r>
              <a:rPr lang="en" sz="1000" b="1">
                <a:solidFill>
                  <a:schemeClr val="dk1"/>
                </a:solidFill>
                <a:latin typeface="Courier"/>
                <a:ea typeface="Courier"/>
                <a:cs typeface="Courier"/>
                <a:sym typeface="Courier"/>
              </a:rPr>
              <a:t> scm&gt;</a:t>
            </a:r>
            <a:r>
              <a:rPr lang="en" sz="1000">
                <a:solidFill>
                  <a:schemeClr val="dk1"/>
                </a:solidFill>
                <a:latin typeface="Courier"/>
                <a:ea typeface="Courier"/>
                <a:cs typeface="Courier"/>
                <a:sym typeface="Courier"/>
              </a:rPr>
              <a:t> (define x 3)</a:t>
            </a:r>
            <a:endParaRPr sz="10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000">
                <a:solidFill>
                  <a:schemeClr val="dk1"/>
                </a:solidFill>
                <a:latin typeface="Courier"/>
                <a:ea typeface="Courier"/>
                <a:cs typeface="Courier"/>
                <a:sym typeface="Courier"/>
              </a:rPr>
              <a:t>;; x</a:t>
            </a:r>
            <a:endParaRPr sz="10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000">
                <a:solidFill>
                  <a:schemeClr val="dk1"/>
                </a:solidFill>
                <a:latin typeface="Courier"/>
                <a:ea typeface="Courier"/>
                <a:cs typeface="Courier"/>
                <a:sym typeface="Courier"/>
              </a:rPr>
              <a:t>;;</a:t>
            </a:r>
            <a:r>
              <a:rPr lang="en" sz="1000" b="1">
                <a:solidFill>
                  <a:schemeClr val="dk1"/>
                </a:solidFill>
                <a:latin typeface="Courier"/>
                <a:ea typeface="Courier"/>
                <a:cs typeface="Courier"/>
                <a:sym typeface="Courier"/>
              </a:rPr>
              <a:t> scm&gt; </a:t>
            </a:r>
            <a:r>
              <a:rPr lang="en" sz="1000">
                <a:solidFill>
                  <a:schemeClr val="dk1"/>
                </a:solidFill>
                <a:latin typeface="Courier"/>
                <a:ea typeface="Courier"/>
                <a:cs typeface="Courier"/>
                <a:sym typeface="Courier"/>
              </a:rPr>
              <a:t>(let-macro ((x 1) (y 2)) (+ x y))</a:t>
            </a:r>
            <a:endParaRPr sz="10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000">
                <a:solidFill>
                  <a:schemeClr val="dk1"/>
                </a:solidFill>
                <a:latin typeface="Courier"/>
                <a:ea typeface="Courier"/>
                <a:cs typeface="Courier"/>
                <a:sym typeface="Courier"/>
              </a:rPr>
              <a:t>;; 3</a:t>
            </a:r>
            <a:endParaRPr sz="10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000">
                <a:solidFill>
                  <a:schemeClr val="dk1"/>
                </a:solidFill>
                <a:latin typeface="Courier"/>
                <a:ea typeface="Courier"/>
                <a:cs typeface="Courier"/>
                <a:sym typeface="Courier"/>
              </a:rPr>
              <a:t>;;</a:t>
            </a:r>
            <a:r>
              <a:rPr lang="en" sz="1000" b="1">
                <a:solidFill>
                  <a:schemeClr val="dk1"/>
                </a:solidFill>
                <a:latin typeface="Courier"/>
                <a:ea typeface="Courier"/>
                <a:cs typeface="Courier"/>
                <a:sym typeface="Courier"/>
              </a:rPr>
              <a:t> scm&gt; </a:t>
            </a:r>
            <a:r>
              <a:rPr lang="en" sz="1000">
                <a:solidFill>
                  <a:schemeClr val="dk1"/>
                </a:solidFill>
                <a:latin typeface="Courier"/>
                <a:ea typeface="Courier"/>
                <a:cs typeface="Courier"/>
                <a:sym typeface="Courier"/>
              </a:rPr>
              <a:t>(let-macro ((x 2) (y x)) (* x y))</a:t>
            </a:r>
            <a:endParaRPr sz="10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000">
                <a:solidFill>
                  <a:schemeClr val="dk1"/>
                </a:solidFill>
                <a:latin typeface="Courier"/>
                <a:ea typeface="Courier"/>
                <a:cs typeface="Courier"/>
                <a:sym typeface="Courier"/>
              </a:rPr>
              <a:t>;; 6</a:t>
            </a:r>
            <a:endParaRPr sz="10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600" b="1">
                <a:solidFill>
                  <a:schemeClr val="dk1"/>
                </a:solidFill>
                <a:latin typeface="Courier"/>
                <a:ea typeface="Courier"/>
                <a:cs typeface="Courier"/>
                <a:sym typeface="Courier"/>
              </a:rPr>
              <a:t>(define-macro (let-macro bindings body)</a:t>
            </a:r>
            <a:endParaRPr sz="1600" b="1">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600">
                <a:solidFill>
                  <a:schemeClr val="dk1"/>
                </a:solidFill>
                <a:latin typeface="Courier"/>
                <a:ea typeface="Courier"/>
                <a:cs typeface="Courier"/>
                <a:sym typeface="Courier"/>
              </a:rPr>
              <a:t>(cons _____________________________________________________))</a:t>
            </a:r>
            <a:endParaRPr sz="16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endParaRPr sz="1600">
              <a:solidFill>
                <a:schemeClr val="dk1"/>
              </a:solidFill>
              <a:latin typeface="Courier"/>
              <a:ea typeface="Courier"/>
              <a:cs typeface="Courier"/>
              <a:sym typeface="Courier"/>
            </a:endParaRPr>
          </a:p>
          <a:p>
            <a:pPr marL="0" lvl="0" indent="0" algn="l" rtl="0">
              <a:spcBef>
                <a:spcPts val="0"/>
              </a:spcBef>
              <a:spcAft>
                <a:spcPts val="0"/>
              </a:spcAft>
              <a:buClr>
                <a:schemeClr val="dk1"/>
              </a:buClr>
              <a:buSzPts val="1100"/>
              <a:buFont typeface="Arial"/>
              <a:buNone/>
            </a:pPr>
            <a:r>
              <a:rPr lang="en" sz="1600">
                <a:solidFill>
                  <a:schemeClr val="dk1"/>
                </a:solidFill>
                <a:latin typeface="Courier"/>
                <a:ea typeface="Courier"/>
                <a:cs typeface="Courier"/>
                <a:sym typeface="Courier"/>
              </a:rPr>
              <a:t>(define (cadr lst) (car (cdr lst)))</a:t>
            </a:r>
            <a:endParaRPr sz="1600">
              <a:solidFill>
                <a:schemeClr val="dk1"/>
              </a:solidFill>
              <a:latin typeface="Courier"/>
              <a:ea typeface="Courier"/>
              <a:cs typeface="Courier"/>
              <a:sym typeface="Courier"/>
            </a:endParaRPr>
          </a:p>
          <a:p>
            <a:pPr marL="0" lvl="0" indent="0" algn="l" rtl="0">
              <a:spcBef>
                <a:spcPts val="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Let-Macro</a:t>
            </a:r>
            <a:endParaRPr/>
          </a:p>
        </p:txBody>
      </p:sp>
      <p:sp>
        <p:nvSpPr>
          <p:cNvPr id="347" name="Google Shape;347;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Calibri"/>
                <a:ea typeface="Calibri"/>
                <a:cs typeface="Calibri"/>
                <a:sym typeface="Calibri"/>
              </a:rPr>
              <a:t>Implement </a:t>
            </a:r>
            <a:r>
              <a:rPr lang="en" sz="1400" b="1">
                <a:solidFill>
                  <a:schemeClr val="dk1"/>
                </a:solidFill>
                <a:latin typeface="Courier"/>
                <a:ea typeface="Courier"/>
                <a:cs typeface="Courier"/>
                <a:sym typeface="Courier"/>
              </a:rPr>
              <a:t>let-macro</a:t>
            </a:r>
            <a:r>
              <a:rPr lang="en" sz="1400">
                <a:solidFill>
                  <a:schemeClr val="dk1"/>
                </a:solidFill>
                <a:latin typeface="Calibri"/>
                <a:ea typeface="Calibri"/>
                <a:cs typeface="Calibri"/>
                <a:sym typeface="Calibri"/>
              </a:rPr>
              <a:t>, a macro that acts just like the let special form. Recall that let takes in a list of bindings and a body expression. It creates a temporary frame containing the given bindings, and returns the result of evaluating the body in this temporary frame. Do not use the let special form in your solution. You may use the provided cadr procedure in your solution.</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200" i="1">
                <a:solidFill>
                  <a:schemeClr val="dk1"/>
                </a:solidFill>
                <a:latin typeface="Calibri"/>
                <a:ea typeface="Calibri"/>
                <a:cs typeface="Calibri"/>
                <a:sym typeface="Calibri"/>
              </a:rPr>
              <a:t>Hint: The built-in map procedure takes in a one-argument function and a list and returns the result of mapping the function to every element in the list.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000">
                <a:solidFill>
                  <a:schemeClr val="dk1"/>
                </a:solidFill>
                <a:latin typeface="Courier"/>
                <a:ea typeface="Courier"/>
                <a:cs typeface="Courier"/>
                <a:sym typeface="Courier"/>
              </a:rPr>
              <a:t>;;</a:t>
            </a:r>
            <a:r>
              <a:rPr lang="en" sz="1000" b="1">
                <a:solidFill>
                  <a:schemeClr val="dk1"/>
                </a:solidFill>
                <a:latin typeface="Courier"/>
                <a:ea typeface="Courier"/>
                <a:cs typeface="Courier"/>
                <a:sym typeface="Courier"/>
              </a:rPr>
              <a:t> scm&gt;</a:t>
            </a:r>
            <a:r>
              <a:rPr lang="en" sz="1000">
                <a:solidFill>
                  <a:schemeClr val="dk1"/>
                </a:solidFill>
                <a:latin typeface="Courier"/>
                <a:ea typeface="Courier"/>
                <a:cs typeface="Courier"/>
                <a:sym typeface="Courier"/>
              </a:rPr>
              <a:t> (define x 3)</a:t>
            </a:r>
            <a:endParaRPr sz="1000">
              <a:solidFill>
                <a:schemeClr val="dk1"/>
              </a:solidFill>
              <a:latin typeface="Courier"/>
              <a:ea typeface="Courier"/>
              <a:cs typeface="Courier"/>
              <a:sym typeface="Courier"/>
            </a:endParaRPr>
          </a:p>
          <a:p>
            <a:pPr marL="0" lvl="0" indent="0" algn="l" rtl="0">
              <a:spcBef>
                <a:spcPts val="0"/>
              </a:spcBef>
              <a:spcAft>
                <a:spcPts val="0"/>
              </a:spcAft>
              <a:buNone/>
            </a:pPr>
            <a:r>
              <a:rPr lang="en" sz="1000">
                <a:solidFill>
                  <a:schemeClr val="dk1"/>
                </a:solidFill>
                <a:latin typeface="Courier"/>
                <a:ea typeface="Courier"/>
                <a:cs typeface="Courier"/>
                <a:sym typeface="Courier"/>
              </a:rPr>
              <a:t>;; x</a:t>
            </a:r>
            <a:endParaRPr sz="1000">
              <a:solidFill>
                <a:schemeClr val="dk1"/>
              </a:solidFill>
              <a:latin typeface="Courier"/>
              <a:ea typeface="Courier"/>
              <a:cs typeface="Courier"/>
              <a:sym typeface="Courier"/>
            </a:endParaRPr>
          </a:p>
          <a:p>
            <a:pPr marL="0" lvl="0" indent="0" algn="l" rtl="0">
              <a:spcBef>
                <a:spcPts val="0"/>
              </a:spcBef>
              <a:spcAft>
                <a:spcPts val="0"/>
              </a:spcAft>
              <a:buNone/>
            </a:pPr>
            <a:r>
              <a:rPr lang="en" sz="1000">
                <a:solidFill>
                  <a:schemeClr val="dk1"/>
                </a:solidFill>
                <a:latin typeface="Courier"/>
                <a:ea typeface="Courier"/>
                <a:cs typeface="Courier"/>
                <a:sym typeface="Courier"/>
              </a:rPr>
              <a:t>;;</a:t>
            </a:r>
            <a:r>
              <a:rPr lang="en" sz="1000" b="1">
                <a:solidFill>
                  <a:schemeClr val="dk1"/>
                </a:solidFill>
                <a:latin typeface="Courier"/>
                <a:ea typeface="Courier"/>
                <a:cs typeface="Courier"/>
                <a:sym typeface="Courier"/>
              </a:rPr>
              <a:t> scm&gt; </a:t>
            </a:r>
            <a:r>
              <a:rPr lang="en" sz="1000">
                <a:solidFill>
                  <a:schemeClr val="dk1"/>
                </a:solidFill>
                <a:latin typeface="Courier"/>
                <a:ea typeface="Courier"/>
                <a:cs typeface="Courier"/>
                <a:sym typeface="Courier"/>
              </a:rPr>
              <a:t>(let-macro ((x 1) (y 2)) (+ x y))</a:t>
            </a:r>
            <a:endParaRPr sz="1000">
              <a:solidFill>
                <a:schemeClr val="dk1"/>
              </a:solidFill>
              <a:latin typeface="Courier"/>
              <a:ea typeface="Courier"/>
              <a:cs typeface="Courier"/>
              <a:sym typeface="Courier"/>
            </a:endParaRPr>
          </a:p>
          <a:p>
            <a:pPr marL="0" lvl="0" indent="0" algn="l" rtl="0">
              <a:spcBef>
                <a:spcPts val="0"/>
              </a:spcBef>
              <a:spcAft>
                <a:spcPts val="0"/>
              </a:spcAft>
              <a:buNone/>
            </a:pPr>
            <a:r>
              <a:rPr lang="en" sz="1000">
                <a:solidFill>
                  <a:schemeClr val="dk1"/>
                </a:solidFill>
                <a:latin typeface="Courier"/>
                <a:ea typeface="Courier"/>
                <a:cs typeface="Courier"/>
                <a:sym typeface="Courier"/>
              </a:rPr>
              <a:t>;; 3</a:t>
            </a:r>
            <a:endParaRPr sz="1000">
              <a:solidFill>
                <a:schemeClr val="dk1"/>
              </a:solidFill>
              <a:latin typeface="Courier"/>
              <a:ea typeface="Courier"/>
              <a:cs typeface="Courier"/>
              <a:sym typeface="Courier"/>
            </a:endParaRPr>
          </a:p>
          <a:p>
            <a:pPr marL="0" lvl="0" indent="0" algn="l" rtl="0">
              <a:spcBef>
                <a:spcPts val="0"/>
              </a:spcBef>
              <a:spcAft>
                <a:spcPts val="0"/>
              </a:spcAft>
              <a:buNone/>
            </a:pPr>
            <a:r>
              <a:rPr lang="en" sz="1000">
                <a:solidFill>
                  <a:schemeClr val="dk1"/>
                </a:solidFill>
                <a:latin typeface="Courier"/>
                <a:ea typeface="Courier"/>
                <a:cs typeface="Courier"/>
                <a:sym typeface="Courier"/>
              </a:rPr>
              <a:t>;;</a:t>
            </a:r>
            <a:r>
              <a:rPr lang="en" sz="1000" b="1">
                <a:solidFill>
                  <a:schemeClr val="dk1"/>
                </a:solidFill>
                <a:latin typeface="Courier"/>
                <a:ea typeface="Courier"/>
                <a:cs typeface="Courier"/>
                <a:sym typeface="Courier"/>
              </a:rPr>
              <a:t> scm&gt; </a:t>
            </a:r>
            <a:r>
              <a:rPr lang="en" sz="1000">
                <a:solidFill>
                  <a:schemeClr val="dk1"/>
                </a:solidFill>
                <a:latin typeface="Courier"/>
                <a:ea typeface="Courier"/>
                <a:cs typeface="Courier"/>
                <a:sym typeface="Courier"/>
              </a:rPr>
              <a:t>(let-macro ((x 2) (y x)) (* x y))</a:t>
            </a:r>
            <a:endParaRPr sz="1000">
              <a:solidFill>
                <a:schemeClr val="dk1"/>
              </a:solidFill>
              <a:latin typeface="Courier"/>
              <a:ea typeface="Courier"/>
              <a:cs typeface="Courier"/>
              <a:sym typeface="Courier"/>
            </a:endParaRPr>
          </a:p>
          <a:p>
            <a:pPr marL="0" lvl="0" indent="0" algn="l" rtl="0">
              <a:spcBef>
                <a:spcPts val="0"/>
              </a:spcBef>
              <a:spcAft>
                <a:spcPts val="0"/>
              </a:spcAft>
              <a:buNone/>
            </a:pPr>
            <a:r>
              <a:rPr lang="en" sz="1000">
                <a:solidFill>
                  <a:schemeClr val="dk1"/>
                </a:solidFill>
                <a:latin typeface="Courier"/>
                <a:ea typeface="Courier"/>
                <a:cs typeface="Courier"/>
                <a:sym typeface="Courier"/>
              </a:rPr>
              <a:t>;; 6</a:t>
            </a:r>
            <a:endParaRPr sz="1000">
              <a:solidFill>
                <a:schemeClr val="dk1"/>
              </a:solidFill>
              <a:latin typeface="Courier"/>
              <a:ea typeface="Courier"/>
              <a:cs typeface="Courier"/>
              <a:sym typeface="Courier"/>
            </a:endParaRPr>
          </a:p>
          <a:p>
            <a:pPr marL="0" lvl="0" indent="0" algn="l" rtl="0">
              <a:spcBef>
                <a:spcPts val="0"/>
              </a:spcBef>
              <a:spcAft>
                <a:spcPts val="0"/>
              </a:spcAft>
              <a:buNone/>
            </a:pPr>
            <a:r>
              <a:rPr lang="en" sz="1600" b="1">
                <a:solidFill>
                  <a:schemeClr val="dk1"/>
                </a:solidFill>
                <a:latin typeface="Courier"/>
                <a:ea typeface="Courier"/>
                <a:cs typeface="Courier"/>
                <a:sym typeface="Courier"/>
              </a:rPr>
              <a:t>(define-macro (let-macro bindings body)</a:t>
            </a:r>
            <a:endParaRPr sz="1600" b="1">
              <a:solidFill>
                <a:schemeClr val="dk1"/>
              </a:solidFill>
              <a:latin typeface="Courier"/>
              <a:ea typeface="Courier"/>
              <a:cs typeface="Courier"/>
              <a:sym typeface="Courier"/>
            </a:endParaRPr>
          </a:p>
          <a:p>
            <a:pPr marL="0" lvl="0" indent="0" algn="l" rtl="0">
              <a:spcBef>
                <a:spcPts val="0"/>
              </a:spcBef>
              <a:spcAft>
                <a:spcPts val="0"/>
              </a:spcAft>
              <a:buNone/>
            </a:pPr>
            <a:r>
              <a:rPr lang="en" sz="1600">
                <a:solidFill>
                  <a:schemeClr val="dk1"/>
                </a:solidFill>
                <a:latin typeface="Courier"/>
                <a:ea typeface="Courier"/>
                <a:cs typeface="Courier"/>
                <a:sym typeface="Courier"/>
              </a:rPr>
              <a:t>(cons </a:t>
            </a:r>
            <a:r>
              <a:rPr lang="en" sz="1600">
                <a:solidFill>
                  <a:srgbClr val="FF0000"/>
                </a:solidFill>
                <a:latin typeface="Courier"/>
                <a:ea typeface="Courier"/>
                <a:cs typeface="Courier"/>
                <a:sym typeface="Courier"/>
              </a:rPr>
              <a:t>`(lambda ,(map car bindings) ,body) (map cadr bindings)</a:t>
            </a:r>
            <a:r>
              <a:rPr lang="en" sz="1600">
                <a:solidFill>
                  <a:schemeClr val="dk1"/>
                </a:solidFill>
                <a:latin typeface="Courier"/>
                <a:ea typeface="Courier"/>
                <a:cs typeface="Courier"/>
                <a:sym typeface="Courier"/>
              </a:rPr>
              <a:t>))</a:t>
            </a:r>
            <a:endParaRPr sz="1600">
              <a:solidFill>
                <a:schemeClr val="dk1"/>
              </a:solidFill>
              <a:latin typeface="Courier"/>
              <a:ea typeface="Courier"/>
              <a:cs typeface="Courier"/>
              <a:sym typeface="Courier"/>
            </a:endParaRPr>
          </a:p>
          <a:p>
            <a:pPr marL="0" lvl="0" indent="0" algn="l" rtl="0">
              <a:spcBef>
                <a:spcPts val="0"/>
              </a:spcBef>
              <a:spcAft>
                <a:spcPts val="0"/>
              </a:spcAft>
              <a:buNone/>
            </a:pPr>
            <a:endParaRPr sz="1600">
              <a:solidFill>
                <a:schemeClr val="dk1"/>
              </a:solidFill>
              <a:latin typeface="Courier"/>
              <a:ea typeface="Courier"/>
              <a:cs typeface="Courier"/>
              <a:sym typeface="Courier"/>
            </a:endParaRPr>
          </a:p>
          <a:p>
            <a:pPr marL="0" lvl="0" indent="0" algn="l" rtl="0">
              <a:spcBef>
                <a:spcPts val="0"/>
              </a:spcBef>
              <a:spcAft>
                <a:spcPts val="0"/>
              </a:spcAft>
              <a:buNone/>
            </a:pPr>
            <a:r>
              <a:rPr lang="en" sz="1600">
                <a:solidFill>
                  <a:schemeClr val="dk1"/>
                </a:solidFill>
                <a:latin typeface="Courier"/>
                <a:ea typeface="Courier"/>
                <a:cs typeface="Courier"/>
                <a:sym typeface="Courier"/>
              </a:rPr>
              <a:t>(define (cadr lst) (car (cdr lst)))</a:t>
            </a:r>
            <a:endParaRPr sz="1600">
              <a:solidFill>
                <a:schemeClr val="dk1"/>
              </a:solidFill>
              <a:latin typeface="Courier"/>
              <a:ea typeface="Courier"/>
              <a:cs typeface="Courier"/>
              <a:sym typeface="Courier"/>
            </a:endParaRPr>
          </a:p>
          <a:p>
            <a:pPr marL="0" lvl="0" indent="0" algn="l" rtl="0">
              <a:spcBef>
                <a:spcPts val="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Lambda-Macro</a:t>
            </a:r>
            <a:endParaRPr/>
          </a:p>
        </p:txBody>
      </p:sp>
      <p:sp>
        <p:nvSpPr>
          <p:cNvPr id="353" name="Google Shape;353;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chemeClr val="dk1"/>
                </a:solidFill>
                <a:latin typeface="Calibri"/>
                <a:ea typeface="Calibri"/>
                <a:cs typeface="Calibri"/>
                <a:sym typeface="Calibri"/>
              </a:rPr>
              <a:t>Implement</a:t>
            </a:r>
            <a:r>
              <a:rPr lang="en" sz="1700" b="1">
                <a:solidFill>
                  <a:schemeClr val="dk1"/>
                </a:solidFill>
                <a:latin typeface="Courier New"/>
                <a:ea typeface="Courier New"/>
                <a:cs typeface="Courier New"/>
                <a:sym typeface="Courier New"/>
              </a:rPr>
              <a:t> lambda-macro</a:t>
            </a:r>
            <a:r>
              <a:rPr lang="en" sz="1700">
                <a:solidFill>
                  <a:schemeClr val="dk1"/>
                </a:solidFill>
                <a:latin typeface="Calibri"/>
                <a:ea typeface="Calibri"/>
                <a:cs typeface="Calibri"/>
                <a:sym typeface="Calibri"/>
              </a:rPr>
              <a:t>, a macro that creates anonymous macros. A </a:t>
            </a:r>
            <a:r>
              <a:rPr lang="en" sz="1700" b="1">
                <a:solidFill>
                  <a:schemeClr val="dk1"/>
                </a:solidFill>
                <a:latin typeface="Courier New"/>
                <a:ea typeface="Courier New"/>
                <a:cs typeface="Courier New"/>
                <a:sym typeface="Courier New"/>
              </a:rPr>
              <a:t>lambda-macro</a:t>
            </a:r>
            <a:r>
              <a:rPr lang="en" sz="1700">
                <a:solidFill>
                  <a:schemeClr val="dk1"/>
                </a:solidFill>
                <a:latin typeface="Calibri"/>
                <a:ea typeface="Calibri"/>
                <a:cs typeface="Calibri"/>
                <a:sym typeface="Calibri"/>
              </a:rPr>
              <a:t> expression has a list of formal parameters and one body  expression. It creates a macro with those formal parameters and that body. Assume that the symbol </a:t>
            </a:r>
            <a:r>
              <a:rPr lang="en" sz="1700" b="1">
                <a:solidFill>
                  <a:schemeClr val="dk1"/>
                </a:solidFill>
                <a:latin typeface="Courier New"/>
                <a:ea typeface="Courier New"/>
                <a:cs typeface="Courier New"/>
                <a:sym typeface="Courier New"/>
              </a:rPr>
              <a:t>anon</a:t>
            </a:r>
            <a:r>
              <a:rPr lang="en" sz="1700">
                <a:solidFill>
                  <a:schemeClr val="dk1"/>
                </a:solidFill>
                <a:latin typeface="Calibri"/>
                <a:ea typeface="Calibri"/>
                <a:cs typeface="Calibri"/>
                <a:sym typeface="Calibri"/>
              </a:rPr>
              <a:t> is not in use anywhere else in a program that contains </a:t>
            </a:r>
            <a:r>
              <a:rPr lang="en" sz="1700" b="1">
                <a:solidFill>
                  <a:schemeClr val="dk1"/>
                </a:solidFill>
                <a:latin typeface="Courier New"/>
                <a:ea typeface="Courier New"/>
                <a:cs typeface="Courier New"/>
                <a:sym typeface="Courier New"/>
              </a:rPr>
              <a:t>lambda-macro</a:t>
            </a:r>
            <a:r>
              <a:rPr lang="en" sz="1700">
                <a:solidFill>
                  <a:schemeClr val="dk1"/>
                </a:solidFill>
                <a:latin typeface="Calibri"/>
                <a:ea typeface="Calibri"/>
                <a:cs typeface="Calibri"/>
                <a:sym typeface="Calibri"/>
              </a:rPr>
              <a:t>.</a:t>
            </a:r>
            <a:endParaRPr sz="17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7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700" b="1">
                <a:solidFill>
                  <a:schemeClr val="dk1"/>
                </a:solidFill>
                <a:latin typeface="Courier New"/>
                <a:ea typeface="Courier New"/>
                <a:cs typeface="Courier New"/>
                <a:sym typeface="Courier New"/>
              </a:rPr>
              <a:t>(define-macro (lambda-macro bindings body)</a:t>
            </a:r>
            <a:endParaRPr sz="17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A lambda-macro expression evaluates to a macro.</a:t>
            </a:r>
            <a:endParaRPr sz="17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For example: ((lambda-macro (expr) (car expr)) (+ 1 2)) evaluates to the symbol + </a:t>
            </a:r>
            <a:endParaRPr sz="170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700" b="1">
                <a:solidFill>
                  <a:schemeClr val="dk1"/>
                </a:solidFill>
                <a:latin typeface="Courier New"/>
                <a:ea typeface="Courier New"/>
                <a:cs typeface="Courier New"/>
                <a:sym typeface="Courier New"/>
              </a:rPr>
              <a:t>‘(begin (_________________________ _________________________</a:t>
            </a:r>
            <a:endParaRPr sz="1700" b="1">
              <a:solidFill>
                <a:schemeClr val="dk1"/>
              </a:solidFill>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sz="1700" b="1">
                <a:solidFill>
                  <a:schemeClr val="dk1"/>
                </a:solidFill>
                <a:latin typeface="Courier New"/>
                <a:ea typeface="Courier New"/>
                <a:cs typeface="Courier New"/>
                <a:sym typeface="Courier New"/>
              </a:rPr>
              <a:t>___________________________________) anon))</a:t>
            </a:r>
            <a:endParaRPr sz="17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7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700" b="1">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700" b="1">
              <a:solidFill>
                <a:schemeClr val="dk1"/>
              </a:solidFill>
              <a:latin typeface="Arial"/>
              <a:ea typeface="Arial"/>
              <a:cs typeface="Arial"/>
              <a:sym typeface="Arial"/>
            </a:endParaRPr>
          </a:p>
          <a:p>
            <a:pPr marL="0" lvl="0" indent="0" algn="l" rtl="0">
              <a:spcBef>
                <a:spcPts val="0"/>
              </a:spcBef>
              <a:spcAft>
                <a:spcPts val="1600"/>
              </a:spcAft>
              <a:buNone/>
            </a:pP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Expressions vs. Values</a:t>
            </a:r>
            <a:endParaRPr/>
          </a:p>
        </p:txBody>
      </p:sp>
      <p:sp>
        <p:nvSpPr>
          <p:cNvPr id="123" name="Google Shape;12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Does this work?</a:t>
            </a:r>
            <a:endParaRPr sz="2400"/>
          </a:p>
          <a:p>
            <a:pPr marL="0" lvl="0" indent="0" algn="l" rtl="0">
              <a:spcBef>
                <a:spcPts val="1600"/>
              </a:spcBef>
              <a:spcAft>
                <a:spcPts val="0"/>
              </a:spcAft>
              <a:buNone/>
            </a:pPr>
            <a:endParaRPr sz="2400"/>
          </a:p>
          <a:p>
            <a:pPr marL="457200" lvl="0" indent="0" algn="l" rtl="0">
              <a:spcBef>
                <a:spcPts val="1600"/>
              </a:spcBef>
              <a:spcAft>
                <a:spcPts val="1600"/>
              </a:spcAft>
              <a:buNone/>
            </a:pPr>
            <a:endParaRPr sz="2400"/>
          </a:p>
        </p:txBody>
      </p:sp>
      <p:sp>
        <p:nvSpPr>
          <p:cNvPr id="124" name="Google Shape;124;p29"/>
          <p:cNvSpPr txBox="1"/>
          <p:nvPr/>
        </p:nvSpPr>
        <p:spPr>
          <a:xfrm>
            <a:off x="598950" y="1869400"/>
            <a:ext cx="8233500" cy="31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999999"/>
                </a:solidFill>
                <a:latin typeface="Roboto Mono"/>
                <a:ea typeface="Roboto Mono"/>
                <a:cs typeface="Roboto Mono"/>
                <a:sym typeface="Roboto Mono"/>
              </a:rPr>
              <a:t>scm&gt;</a:t>
            </a:r>
            <a:r>
              <a:rPr lang="en" sz="3000">
                <a:solidFill>
                  <a:srgbClr val="999999"/>
                </a:solidFill>
                <a:latin typeface="Roboto Mono"/>
                <a:ea typeface="Roboto Mono"/>
                <a:cs typeface="Roboto Mono"/>
                <a:sym typeface="Roboto Mono"/>
              </a:rPr>
              <a:t> (define (do-twice expr) </a:t>
            </a:r>
            <a:endParaRPr sz="3000">
              <a:solidFill>
                <a:srgbClr val="999999"/>
              </a:solidFill>
              <a:latin typeface="Roboto Mono"/>
              <a:ea typeface="Roboto Mono"/>
              <a:cs typeface="Roboto Mono"/>
              <a:sym typeface="Roboto Mono"/>
            </a:endParaRPr>
          </a:p>
          <a:p>
            <a:pPr marL="914400" lvl="0" indent="457200" algn="l" rtl="0">
              <a:spcBef>
                <a:spcPts val="0"/>
              </a:spcBef>
              <a:spcAft>
                <a:spcPts val="0"/>
              </a:spcAft>
              <a:buNone/>
            </a:pPr>
            <a:r>
              <a:rPr lang="en" sz="3000">
                <a:solidFill>
                  <a:srgbClr val="999999"/>
                </a:solidFill>
                <a:latin typeface="Roboto Mono"/>
                <a:ea typeface="Roboto Mono"/>
                <a:cs typeface="Roboto Mono"/>
                <a:sym typeface="Roboto Mono"/>
              </a:rPr>
              <a:t>(begin expr expr))</a:t>
            </a:r>
            <a:endParaRPr sz="3000">
              <a:solidFill>
                <a:srgbClr val="999999"/>
              </a:solidFill>
              <a:latin typeface="Roboto Mono"/>
              <a:ea typeface="Roboto Mono"/>
              <a:cs typeface="Roboto Mono"/>
              <a:sym typeface="Roboto Mono"/>
            </a:endParaRPr>
          </a:p>
          <a:p>
            <a:pPr marL="0" lvl="0" indent="0" algn="l" rtl="0">
              <a:spcBef>
                <a:spcPts val="0"/>
              </a:spcBef>
              <a:spcAft>
                <a:spcPts val="0"/>
              </a:spcAft>
              <a:buNone/>
            </a:pPr>
            <a:r>
              <a:rPr lang="en" sz="3000">
                <a:solidFill>
                  <a:srgbClr val="999999"/>
                </a:solidFill>
                <a:latin typeface="Roboto Mono"/>
                <a:ea typeface="Roboto Mono"/>
                <a:cs typeface="Roboto Mono"/>
                <a:sym typeface="Roboto Mono"/>
              </a:rPr>
              <a:t>do-twice</a:t>
            </a:r>
            <a:endParaRPr sz="3000">
              <a:solidFill>
                <a:srgbClr val="999999"/>
              </a:solidFill>
              <a:latin typeface="Roboto Mono"/>
              <a:ea typeface="Roboto Mono"/>
              <a:cs typeface="Roboto Mono"/>
              <a:sym typeface="Roboto Mono"/>
            </a:endParaRPr>
          </a:p>
          <a:p>
            <a:pPr marL="0" lvl="0" indent="0" algn="l" rtl="0">
              <a:spcBef>
                <a:spcPts val="0"/>
              </a:spcBef>
              <a:spcAft>
                <a:spcPts val="0"/>
              </a:spcAft>
              <a:buNone/>
            </a:pPr>
            <a:r>
              <a:rPr lang="en" sz="3000" b="1">
                <a:solidFill>
                  <a:srgbClr val="999999"/>
                </a:solidFill>
                <a:latin typeface="Roboto Mono"/>
                <a:ea typeface="Roboto Mono"/>
                <a:cs typeface="Roboto Mono"/>
                <a:sym typeface="Roboto Mono"/>
              </a:rPr>
              <a:t>scm&gt; </a:t>
            </a:r>
            <a:r>
              <a:rPr lang="en" sz="3000">
                <a:solidFill>
                  <a:srgbClr val="999999"/>
                </a:solidFill>
                <a:latin typeface="Roboto Mono"/>
                <a:ea typeface="Roboto Mono"/>
                <a:cs typeface="Roboto Mono"/>
                <a:sym typeface="Roboto Mono"/>
              </a:rPr>
              <a:t>(do-twice (print hi))</a:t>
            </a:r>
            <a:endParaRPr sz="3000">
              <a:solidFill>
                <a:srgbClr val="999999"/>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3000">
              <a:solidFill>
                <a:srgbClr val="999999"/>
              </a:solidFill>
              <a:latin typeface="Roboto Mono"/>
              <a:ea typeface="Roboto Mono"/>
              <a:cs typeface="Roboto Mono"/>
              <a:sym typeface="Roboto Mono"/>
            </a:endParaRPr>
          </a:p>
          <a:p>
            <a:pPr marL="0" lvl="0" indent="0" algn="l" rtl="0">
              <a:spcBef>
                <a:spcPts val="0"/>
              </a:spcBef>
              <a:spcAft>
                <a:spcPts val="0"/>
              </a:spcAft>
              <a:buNone/>
            </a:pPr>
            <a:endParaRPr sz="3000">
              <a:solidFill>
                <a:srgbClr val="999999"/>
              </a:solidFill>
              <a:latin typeface="Roboto Mono"/>
              <a:ea typeface="Roboto Mono"/>
              <a:cs typeface="Roboto Mono"/>
              <a:sym typeface="Roboto Mono"/>
            </a:endParaRPr>
          </a:p>
        </p:txBody>
      </p:sp>
      <p:sp>
        <p:nvSpPr>
          <p:cNvPr id="125" name="Google Shape;125;p29"/>
          <p:cNvSpPr txBox="1"/>
          <p:nvPr/>
        </p:nvSpPr>
        <p:spPr>
          <a:xfrm>
            <a:off x="598950" y="3739025"/>
            <a:ext cx="8233500" cy="31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999999"/>
                </a:solidFill>
                <a:latin typeface="Roboto Mono"/>
                <a:ea typeface="Roboto Mono"/>
                <a:cs typeface="Roboto Mono"/>
                <a:sym typeface="Roboto Mono"/>
              </a:rPr>
              <a:t>hi</a:t>
            </a:r>
            <a:endParaRPr sz="3000">
              <a:solidFill>
                <a:srgbClr val="999999"/>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Lambda-Macro</a:t>
            </a:r>
            <a:endParaRPr/>
          </a:p>
        </p:txBody>
      </p:sp>
      <p:sp>
        <p:nvSpPr>
          <p:cNvPr id="359" name="Google Shape;359;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latin typeface="Calibri"/>
                <a:ea typeface="Calibri"/>
                <a:cs typeface="Calibri"/>
                <a:sym typeface="Calibri"/>
              </a:rPr>
              <a:t>Implement</a:t>
            </a:r>
            <a:r>
              <a:rPr lang="en" sz="1700" b="1">
                <a:solidFill>
                  <a:schemeClr val="dk1"/>
                </a:solidFill>
                <a:latin typeface="Courier New"/>
                <a:ea typeface="Courier New"/>
                <a:cs typeface="Courier New"/>
                <a:sym typeface="Courier New"/>
              </a:rPr>
              <a:t> lambda-macro</a:t>
            </a:r>
            <a:r>
              <a:rPr lang="en" sz="1700">
                <a:solidFill>
                  <a:schemeClr val="dk1"/>
                </a:solidFill>
                <a:latin typeface="Calibri"/>
                <a:ea typeface="Calibri"/>
                <a:cs typeface="Calibri"/>
                <a:sym typeface="Calibri"/>
              </a:rPr>
              <a:t>, a macro that creates anonymous macros. A </a:t>
            </a:r>
            <a:r>
              <a:rPr lang="en" sz="1700" b="1">
                <a:solidFill>
                  <a:schemeClr val="dk1"/>
                </a:solidFill>
                <a:latin typeface="Courier New"/>
                <a:ea typeface="Courier New"/>
                <a:cs typeface="Courier New"/>
                <a:sym typeface="Courier New"/>
              </a:rPr>
              <a:t>lambda-macro</a:t>
            </a:r>
            <a:r>
              <a:rPr lang="en" sz="1700">
                <a:solidFill>
                  <a:schemeClr val="dk1"/>
                </a:solidFill>
                <a:latin typeface="Calibri"/>
                <a:ea typeface="Calibri"/>
                <a:cs typeface="Calibri"/>
                <a:sym typeface="Calibri"/>
              </a:rPr>
              <a:t> expression has a list of formal parameters and one body  expression. It creates a macro with those formal parameters and that body. Assume that the symbol </a:t>
            </a:r>
            <a:r>
              <a:rPr lang="en" sz="1700" b="1">
                <a:solidFill>
                  <a:schemeClr val="dk1"/>
                </a:solidFill>
                <a:latin typeface="Courier New"/>
                <a:ea typeface="Courier New"/>
                <a:cs typeface="Courier New"/>
                <a:sym typeface="Courier New"/>
              </a:rPr>
              <a:t>anon</a:t>
            </a:r>
            <a:r>
              <a:rPr lang="en" sz="1700">
                <a:solidFill>
                  <a:schemeClr val="dk1"/>
                </a:solidFill>
                <a:latin typeface="Calibri"/>
                <a:ea typeface="Calibri"/>
                <a:cs typeface="Calibri"/>
                <a:sym typeface="Calibri"/>
              </a:rPr>
              <a:t> is not in use anywhere else in a program that contains </a:t>
            </a:r>
            <a:r>
              <a:rPr lang="en" sz="1700" b="1">
                <a:solidFill>
                  <a:schemeClr val="dk1"/>
                </a:solidFill>
                <a:latin typeface="Courier New"/>
                <a:ea typeface="Courier New"/>
                <a:cs typeface="Courier New"/>
                <a:sym typeface="Courier New"/>
              </a:rPr>
              <a:t>lambda-macro</a:t>
            </a:r>
            <a:r>
              <a:rPr lang="en" sz="1700">
                <a:solidFill>
                  <a:schemeClr val="dk1"/>
                </a:solidFill>
                <a:latin typeface="Calibri"/>
                <a:ea typeface="Calibri"/>
                <a:cs typeface="Calibri"/>
                <a:sym typeface="Calibri"/>
              </a:rPr>
              <a:t>.</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a:p>
            <a:pPr marL="0" lvl="0" indent="0" algn="l" rtl="0">
              <a:spcBef>
                <a:spcPts val="0"/>
              </a:spcBef>
              <a:spcAft>
                <a:spcPts val="0"/>
              </a:spcAft>
              <a:buNone/>
            </a:pPr>
            <a:r>
              <a:rPr lang="en" sz="1700" b="1">
                <a:solidFill>
                  <a:schemeClr val="dk1"/>
                </a:solidFill>
                <a:latin typeface="Courier New"/>
                <a:ea typeface="Courier New"/>
                <a:cs typeface="Courier New"/>
                <a:sym typeface="Courier New"/>
              </a:rPr>
              <a:t>(define-macro (lambda-macro bindings body)</a:t>
            </a:r>
            <a:endParaRPr sz="17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700">
                <a:solidFill>
                  <a:schemeClr val="dk1"/>
                </a:solidFill>
                <a:latin typeface="Courier New"/>
                <a:ea typeface="Courier New"/>
                <a:cs typeface="Courier New"/>
                <a:sym typeface="Courier New"/>
              </a:rPr>
              <a:t>	; A lambda-macro expression evaluates to a macro.</a:t>
            </a:r>
            <a:endParaRPr sz="17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700">
                <a:solidFill>
                  <a:schemeClr val="dk1"/>
                </a:solidFill>
                <a:latin typeface="Courier New"/>
                <a:ea typeface="Courier New"/>
                <a:cs typeface="Courier New"/>
                <a:sym typeface="Courier New"/>
              </a:rPr>
              <a:t>; For example: ((lambda-macro (expr) (car expr)) (+ 1 2)) evaluates to the symbol + </a:t>
            </a:r>
            <a:endParaRPr sz="1700">
              <a:solidFill>
                <a:schemeClr val="dk1"/>
              </a:solidFill>
              <a:latin typeface="Courier New"/>
              <a:ea typeface="Courier New"/>
              <a:cs typeface="Courier New"/>
              <a:sym typeface="Courier New"/>
            </a:endParaRPr>
          </a:p>
          <a:p>
            <a:pPr marL="457200" lvl="0" indent="0" algn="l" rtl="0">
              <a:spcBef>
                <a:spcPts val="0"/>
              </a:spcBef>
              <a:spcAft>
                <a:spcPts val="0"/>
              </a:spcAft>
              <a:buNone/>
            </a:pPr>
            <a:r>
              <a:rPr lang="en" sz="1700" b="1">
                <a:solidFill>
                  <a:schemeClr val="dk1"/>
                </a:solidFill>
                <a:latin typeface="Courier New"/>
                <a:ea typeface="Courier New"/>
                <a:cs typeface="Courier New"/>
                <a:sym typeface="Courier New"/>
              </a:rPr>
              <a:t>‘(begin (</a:t>
            </a:r>
            <a:r>
              <a:rPr lang="en" sz="1700">
                <a:solidFill>
                  <a:srgbClr val="FF0000"/>
                </a:solidFill>
                <a:latin typeface="Courier New"/>
                <a:ea typeface="Courier New"/>
                <a:cs typeface="Courier New"/>
                <a:sym typeface="Courier New"/>
              </a:rPr>
              <a:t>define-macro ,(cons ‘anon bindings) </a:t>
            </a:r>
            <a:endParaRPr sz="1700">
              <a:solidFill>
                <a:srgbClr val="FF0000"/>
              </a:solidFill>
              <a:latin typeface="Courier New"/>
              <a:ea typeface="Courier New"/>
              <a:cs typeface="Courier New"/>
              <a:sym typeface="Courier New"/>
            </a:endParaRPr>
          </a:p>
          <a:p>
            <a:pPr marL="457200" lvl="0" indent="457200" algn="l" rtl="0">
              <a:spcBef>
                <a:spcPts val="0"/>
              </a:spcBef>
              <a:spcAft>
                <a:spcPts val="0"/>
              </a:spcAft>
              <a:buNone/>
            </a:pPr>
            <a:r>
              <a:rPr lang="en" sz="1700">
                <a:solidFill>
                  <a:srgbClr val="FF0000"/>
                </a:solidFill>
                <a:latin typeface="Courier New"/>
                <a:ea typeface="Courier New"/>
                <a:cs typeface="Courier New"/>
                <a:sym typeface="Courier New"/>
              </a:rPr>
              <a:t>,body</a:t>
            </a:r>
            <a:r>
              <a:rPr lang="en" sz="1700" b="1">
                <a:solidFill>
                  <a:schemeClr val="dk1"/>
                </a:solidFill>
                <a:latin typeface="Courier New"/>
                <a:ea typeface="Courier New"/>
                <a:cs typeface="Courier New"/>
                <a:sym typeface="Courier New"/>
              </a:rPr>
              <a:t>) anon))</a:t>
            </a:r>
            <a:endParaRPr sz="1700" b="1">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7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700" b="1">
              <a:solidFill>
                <a:schemeClr val="dk1"/>
              </a:solidFill>
              <a:latin typeface="Arial"/>
              <a:ea typeface="Arial"/>
              <a:cs typeface="Arial"/>
              <a:sym typeface="Arial"/>
            </a:endParaRPr>
          </a:p>
          <a:p>
            <a:pPr marL="0" lvl="0" indent="0" algn="l" rtl="0">
              <a:spcBef>
                <a:spcPts val="0"/>
              </a:spcBef>
              <a:spcAft>
                <a:spcPts val="0"/>
              </a:spcAft>
              <a:buNone/>
            </a:pPr>
            <a:endParaRPr sz="1700" b="1">
              <a:solidFill>
                <a:schemeClr val="dk1"/>
              </a:solidFill>
              <a:latin typeface="Arial"/>
              <a:ea typeface="Arial"/>
              <a:cs typeface="Arial"/>
              <a:sym typeface="Arial"/>
            </a:endParaRPr>
          </a:p>
          <a:p>
            <a:pPr marL="0" lvl="0" indent="0" algn="l" rtl="0">
              <a:spcBef>
                <a:spcPts val="0"/>
              </a:spcBef>
              <a:spcAft>
                <a:spcPts val="1600"/>
              </a:spcAft>
              <a:buNone/>
            </a:pPr>
            <a:endParaRPr sz="17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Infix</a:t>
            </a:r>
            <a:endParaRPr/>
          </a:p>
        </p:txBody>
      </p:sp>
      <p:sp>
        <p:nvSpPr>
          <p:cNvPr id="365" name="Google Shape;365;p66"/>
          <p:cNvSpPr txBox="1">
            <a:spLocks noGrp="1"/>
          </p:cNvSpPr>
          <p:nvPr>
            <p:ph type="body" idx="1"/>
          </p:nvPr>
        </p:nvSpPr>
        <p:spPr>
          <a:xfrm>
            <a:off x="311700" y="9507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100"/>
              </a:spcBef>
              <a:spcAft>
                <a:spcPts val="0"/>
              </a:spcAft>
              <a:buClr>
                <a:schemeClr val="dk1"/>
              </a:buClr>
              <a:buSzPts val="1100"/>
              <a:buFont typeface="Arial"/>
              <a:buNone/>
            </a:pPr>
            <a:r>
              <a:rPr lang="en" sz="1400">
                <a:solidFill>
                  <a:schemeClr val="dk1"/>
                </a:solidFill>
                <a:latin typeface="Calibri"/>
                <a:ea typeface="Calibri"/>
                <a:cs typeface="Calibri"/>
                <a:sym typeface="Calibri"/>
              </a:rPr>
              <a:t>Implement </a:t>
            </a:r>
            <a:r>
              <a:rPr lang="en" sz="1400" b="1">
                <a:solidFill>
                  <a:schemeClr val="dk1"/>
                </a:solidFill>
                <a:latin typeface="Consolas"/>
                <a:ea typeface="Consolas"/>
                <a:cs typeface="Consolas"/>
                <a:sym typeface="Consolas"/>
              </a:rPr>
              <a:t>infix</a:t>
            </a:r>
            <a:r>
              <a:rPr lang="en" sz="1400">
                <a:solidFill>
                  <a:schemeClr val="dk1"/>
                </a:solidFill>
                <a:latin typeface="Calibri"/>
                <a:ea typeface="Calibri"/>
                <a:cs typeface="Calibri"/>
                <a:sym typeface="Calibri"/>
              </a:rPr>
              <a:t>, a Scheme macro that evaluates infix expressions. An infix expression is either a number or a three-element list containing an infix expression, a procedure, and another infix expression. The value of a compound infix expression is the value of its second element applied to the values of its first and third elements. You may use </a:t>
            </a:r>
            <a:r>
              <a:rPr lang="en" sz="1400">
                <a:solidFill>
                  <a:schemeClr val="dk1"/>
                </a:solidFill>
                <a:latin typeface="Courier"/>
                <a:ea typeface="Courier"/>
                <a:cs typeface="Courier"/>
                <a:sym typeface="Courier"/>
              </a:rPr>
              <a:t>cadr</a:t>
            </a:r>
            <a:r>
              <a:rPr lang="en" sz="1400">
                <a:solidFill>
                  <a:schemeClr val="dk1"/>
                </a:solidFill>
                <a:latin typeface="Calibri"/>
                <a:ea typeface="Calibri"/>
                <a:cs typeface="Calibri"/>
                <a:sym typeface="Calibri"/>
              </a:rPr>
              <a:t> and </a:t>
            </a:r>
            <a:r>
              <a:rPr lang="en" sz="1400">
                <a:solidFill>
                  <a:schemeClr val="dk1"/>
                </a:solidFill>
                <a:latin typeface="Courier"/>
                <a:ea typeface="Courier"/>
                <a:cs typeface="Courier"/>
                <a:sym typeface="Courier"/>
              </a:rPr>
              <a:t>caddr </a:t>
            </a:r>
            <a:r>
              <a:rPr lang="en" sz="1400">
                <a:solidFill>
                  <a:schemeClr val="dk1"/>
                </a:solidFill>
                <a:latin typeface="Calibri"/>
                <a:ea typeface="Calibri"/>
                <a:cs typeface="Calibri"/>
                <a:sym typeface="Calibri"/>
              </a:rPr>
              <a:t>to solve this problem.</a:t>
            </a:r>
            <a:endParaRPr sz="1400">
              <a:solidFill>
                <a:schemeClr val="dk1"/>
              </a:solidFill>
              <a:latin typeface="Calibri"/>
              <a:ea typeface="Calibri"/>
              <a:cs typeface="Calibri"/>
              <a:sym typeface="Calibri"/>
            </a:endParaRPr>
          </a:p>
          <a:p>
            <a:pPr marL="0" lvl="0" indent="0" algn="l" rtl="0">
              <a:lnSpc>
                <a:spcPct val="100000"/>
              </a:lnSpc>
              <a:spcBef>
                <a:spcPts val="100"/>
              </a:spcBef>
              <a:spcAft>
                <a:spcPts val="0"/>
              </a:spcAft>
              <a:buClr>
                <a:schemeClr val="dk1"/>
              </a:buClr>
              <a:buSzPts val="1100"/>
              <a:buFont typeface="Arial"/>
              <a:buNone/>
            </a:pPr>
            <a:endParaRPr sz="1150" b="1">
              <a:solidFill>
                <a:schemeClr val="dk1"/>
              </a:solidFill>
              <a:latin typeface="Arial"/>
              <a:ea typeface="Arial"/>
              <a:cs typeface="Arial"/>
              <a:sym typeface="Arial"/>
            </a:endParaRPr>
          </a:p>
          <a:p>
            <a:pPr marL="0" lvl="0" indent="0" algn="l" rtl="0">
              <a:lnSpc>
                <a:spcPct val="100000"/>
              </a:lnSpc>
              <a:spcBef>
                <a:spcPts val="1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 macro to evaluate infix expressions.</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chemeClr val="dk1"/>
                </a:solidFill>
                <a:latin typeface="Courier New"/>
                <a:ea typeface="Courier New"/>
                <a:cs typeface="Courier New"/>
                <a:sym typeface="Courier New"/>
              </a:rPr>
              <a:t>scm&gt; </a:t>
            </a:r>
            <a:r>
              <a:rPr lang="en" sz="1000">
                <a:solidFill>
                  <a:schemeClr val="dk1"/>
                </a:solidFill>
                <a:latin typeface="Courier New"/>
                <a:ea typeface="Courier New"/>
                <a:cs typeface="Courier New"/>
                <a:sym typeface="Courier New"/>
              </a:rPr>
              <a:t>(infix (2 * 3))</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6</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chemeClr val="dk1"/>
                </a:solidFill>
                <a:latin typeface="Courier New"/>
                <a:ea typeface="Courier New"/>
                <a:cs typeface="Courier New"/>
                <a:sym typeface="Courier New"/>
              </a:rPr>
              <a:t>scm&gt; </a:t>
            </a:r>
            <a:r>
              <a:rPr lang="en" sz="1000">
                <a:solidFill>
                  <a:schemeClr val="dk1"/>
                </a:solidFill>
                <a:latin typeface="Courier New"/>
                <a:ea typeface="Courier New"/>
                <a:cs typeface="Courier New"/>
                <a:sym typeface="Courier New"/>
              </a:rPr>
              <a:t>(infix ((1 + 1) * (1 + 2)))</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6</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a:t>
            </a:r>
            <a:r>
              <a:rPr lang="en" sz="1000" b="1">
                <a:solidFill>
                  <a:schemeClr val="dk1"/>
                </a:solidFill>
                <a:latin typeface="Courier New"/>
                <a:ea typeface="Courier New"/>
                <a:cs typeface="Courier New"/>
                <a:sym typeface="Courier New"/>
              </a:rPr>
              <a:t>scm&gt;</a:t>
            </a:r>
            <a:r>
              <a:rPr lang="en" sz="1000">
                <a:solidFill>
                  <a:schemeClr val="dk1"/>
                </a:solidFill>
                <a:latin typeface="Courier New"/>
                <a:ea typeface="Courier New"/>
                <a:cs typeface="Courier New"/>
                <a:sym typeface="Courier New"/>
              </a:rPr>
              <a:t> (infix ((1 + (3 - 2)) * ((2 + 3) + 2)))</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14</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r>
              <a:rPr lang="en" sz="1400" b="1">
                <a:solidFill>
                  <a:schemeClr val="dk1"/>
                </a:solidFill>
                <a:latin typeface="Courier New"/>
                <a:ea typeface="Courier New"/>
                <a:cs typeface="Courier New"/>
                <a:sym typeface="Courier New"/>
              </a:rPr>
              <a:t>(define-macro (infix e)</a:t>
            </a:r>
            <a:endParaRPr sz="1400" b="1">
              <a:solidFill>
                <a:schemeClr val="dk1"/>
              </a:solidFill>
              <a:latin typeface="Courier New"/>
              <a:ea typeface="Courier New"/>
              <a:cs typeface="Courier New"/>
              <a:sym typeface="Courier New"/>
            </a:endParaRPr>
          </a:p>
          <a:p>
            <a:pPr marL="0" lvl="0" indent="457200" algn="l" rtl="0">
              <a:lnSpc>
                <a:spcPct val="100000"/>
              </a:lnSpc>
              <a:spcBef>
                <a:spcPts val="1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(if (number? e) e</a:t>
            </a:r>
            <a:endParaRPr sz="1400">
              <a:solidFill>
                <a:schemeClr val="dk1"/>
              </a:solidFill>
              <a:latin typeface="Courier New"/>
              <a:ea typeface="Courier New"/>
              <a:cs typeface="Courier New"/>
              <a:sym typeface="Courier New"/>
            </a:endParaRPr>
          </a:p>
          <a:p>
            <a:pPr marL="457200" lvl="0" indent="457200" algn="l" rtl="0">
              <a:lnSpc>
                <a:spcPct val="100000"/>
              </a:lnSpc>
              <a:spcBef>
                <a:spcPts val="1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`(_________________________________________________)))</a:t>
            </a:r>
            <a:endParaRPr sz="14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endParaRPr sz="14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(define (cadr x) (car (cdr x)))</a:t>
            </a:r>
            <a:endParaRPr sz="14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(define (caddr x) (car (cdr (cdr x))))</a:t>
            </a:r>
            <a:endParaRPr sz="1400">
              <a:solidFill>
                <a:schemeClr val="dk1"/>
              </a:solidFill>
              <a:latin typeface="Arial"/>
              <a:ea typeface="Arial"/>
              <a:cs typeface="Arial"/>
              <a:sym typeface="Arial"/>
            </a:endParaRPr>
          </a:p>
          <a:p>
            <a:pPr marL="0" lvl="0" indent="0" algn="l" rtl="0">
              <a:spcBef>
                <a:spcPts val="0"/>
              </a:spcBef>
              <a:spcAft>
                <a:spcPts val="1600"/>
              </a:spcAft>
              <a:buNone/>
            </a:pP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Infix</a:t>
            </a:r>
            <a:endParaRPr/>
          </a:p>
        </p:txBody>
      </p:sp>
      <p:sp>
        <p:nvSpPr>
          <p:cNvPr id="371" name="Google Shape;371;p67"/>
          <p:cNvSpPr txBox="1">
            <a:spLocks noGrp="1"/>
          </p:cNvSpPr>
          <p:nvPr>
            <p:ph type="body" idx="1"/>
          </p:nvPr>
        </p:nvSpPr>
        <p:spPr>
          <a:xfrm>
            <a:off x="311700" y="9507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100"/>
              </a:spcBef>
              <a:spcAft>
                <a:spcPts val="0"/>
              </a:spcAft>
              <a:buNone/>
            </a:pPr>
            <a:r>
              <a:rPr lang="en" sz="1400">
                <a:solidFill>
                  <a:schemeClr val="dk1"/>
                </a:solidFill>
                <a:latin typeface="Calibri"/>
                <a:ea typeface="Calibri"/>
                <a:cs typeface="Calibri"/>
                <a:sym typeface="Calibri"/>
              </a:rPr>
              <a:t>Implement </a:t>
            </a:r>
            <a:r>
              <a:rPr lang="en" sz="1400" b="1">
                <a:solidFill>
                  <a:schemeClr val="dk1"/>
                </a:solidFill>
                <a:latin typeface="Consolas"/>
                <a:ea typeface="Consolas"/>
                <a:cs typeface="Consolas"/>
                <a:sym typeface="Consolas"/>
              </a:rPr>
              <a:t>infix</a:t>
            </a:r>
            <a:r>
              <a:rPr lang="en" sz="1400">
                <a:solidFill>
                  <a:schemeClr val="dk1"/>
                </a:solidFill>
                <a:latin typeface="Calibri"/>
                <a:ea typeface="Calibri"/>
                <a:cs typeface="Calibri"/>
                <a:sym typeface="Calibri"/>
              </a:rPr>
              <a:t>, a Scheme macro that evaluates infix expressions. An infix expression is either a number or a three-element list containing an infix expression, a procedure, and another infix expression. The value of a compound infix expression is the value of its second element applied to the values of its first and third elements. You may use </a:t>
            </a:r>
            <a:r>
              <a:rPr lang="en" sz="1400">
                <a:solidFill>
                  <a:schemeClr val="dk1"/>
                </a:solidFill>
                <a:latin typeface="Courier"/>
                <a:ea typeface="Courier"/>
                <a:cs typeface="Courier"/>
                <a:sym typeface="Courier"/>
              </a:rPr>
              <a:t>cadr</a:t>
            </a:r>
            <a:r>
              <a:rPr lang="en" sz="1400">
                <a:solidFill>
                  <a:schemeClr val="dk1"/>
                </a:solidFill>
                <a:latin typeface="Calibri"/>
                <a:ea typeface="Calibri"/>
                <a:cs typeface="Calibri"/>
                <a:sym typeface="Calibri"/>
              </a:rPr>
              <a:t> and </a:t>
            </a:r>
            <a:r>
              <a:rPr lang="en" sz="1400">
                <a:solidFill>
                  <a:schemeClr val="dk1"/>
                </a:solidFill>
                <a:latin typeface="Courier"/>
                <a:ea typeface="Courier"/>
                <a:cs typeface="Courier"/>
                <a:sym typeface="Courier"/>
              </a:rPr>
              <a:t>caddr </a:t>
            </a:r>
            <a:r>
              <a:rPr lang="en" sz="1400">
                <a:solidFill>
                  <a:schemeClr val="dk1"/>
                </a:solidFill>
                <a:latin typeface="Calibri"/>
                <a:ea typeface="Calibri"/>
                <a:cs typeface="Calibri"/>
                <a:sym typeface="Calibri"/>
              </a:rPr>
              <a:t>to solve this problem.</a:t>
            </a:r>
            <a:endParaRPr sz="1400">
              <a:solidFill>
                <a:schemeClr val="dk1"/>
              </a:solidFill>
              <a:latin typeface="Calibri"/>
              <a:ea typeface="Calibri"/>
              <a:cs typeface="Calibri"/>
              <a:sym typeface="Calibri"/>
            </a:endParaRPr>
          </a:p>
          <a:p>
            <a:pPr marL="0" lvl="0" indent="0" algn="l" rtl="0">
              <a:lnSpc>
                <a:spcPct val="100000"/>
              </a:lnSpc>
              <a:spcBef>
                <a:spcPts val="100"/>
              </a:spcBef>
              <a:spcAft>
                <a:spcPts val="0"/>
              </a:spcAft>
              <a:buNone/>
            </a:pPr>
            <a:endParaRPr sz="1150" b="1">
              <a:solidFill>
                <a:schemeClr val="dk1"/>
              </a:solidFill>
              <a:latin typeface="Arial"/>
              <a:ea typeface="Arial"/>
              <a:cs typeface="Arial"/>
              <a:sym typeface="Arial"/>
            </a:endParaRPr>
          </a:p>
          <a:p>
            <a:pPr marL="0" lvl="0" indent="0" algn="l" rtl="0">
              <a:lnSpc>
                <a:spcPct val="100000"/>
              </a:lnSpc>
              <a:spcBef>
                <a:spcPts val="100"/>
              </a:spcBef>
              <a:spcAft>
                <a:spcPts val="0"/>
              </a:spcAft>
              <a:buNone/>
            </a:pPr>
            <a:r>
              <a:rPr lang="en" sz="1000">
                <a:solidFill>
                  <a:schemeClr val="dk1"/>
                </a:solidFill>
                <a:latin typeface="Courier New"/>
                <a:ea typeface="Courier New"/>
                <a:cs typeface="Courier New"/>
                <a:sym typeface="Courier New"/>
              </a:rPr>
              <a:t>;; A macro to evaluate infix expressions.</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000">
                <a:solidFill>
                  <a:schemeClr val="dk1"/>
                </a:solidFill>
                <a:latin typeface="Courier New"/>
                <a:ea typeface="Courier New"/>
                <a:cs typeface="Courier New"/>
                <a:sym typeface="Courier New"/>
              </a:rPr>
              <a:t>;; </a:t>
            </a:r>
            <a:r>
              <a:rPr lang="en" sz="1000" b="1">
                <a:solidFill>
                  <a:schemeClr val="dk1"/>
                </a:solidFill>
                <a:latin typeface="Courier New"/>
                <a:ea typeface="Courier New"/>
                <a:cs typeface="Courier New"/>
                <a:sym typeface="Courier New"/>
              </a:rPr>
              <a:t>scm&gt; </a:t>
            </a:r>
            <a:r>
              <a:rPr lang="en" sz="1000">
                <a:solidFill>
                  <a:schemeClr val="dk1"/>
                </a:solidFill>
                <a:latin typeface="Courier New"/>
                <a:ea typeface="Courier New"/>
                <a:cs typeface="Courier New"/>
                <a:sym typeface="Courier New"/>
              </a:rPr>
              <a:t>(infix (2 * 3))</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000">
                <a:solidFill>
                  <a:schemeClr val="dk1"/>
                </a:solidFill>
                <a:latin typeface="Courier New"/>
                <a:ea typeface="Courier New"/>
                <a:cs typeface="Courier New"/>
                <a:sym typeface="Courier New"/>
              </a:rPr>
              <a:t>;; 6</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000">
                <a:solidFill>
                  <a:schemeClr val="dk1"/>
                </a:solidFill>
                <a:latin typeface="Courier New"/>
                <a:ea typeface="Courier New"/>
                <a:cs typeface="Courier New"/>
                <a:sym typeface="Courier New"/>
              </a:rPr>
              <a:t>;; </a:t>
            </a:r>
            <a:r>
              <a:rPr lang="en" sz="1000" b="1">
                <a:solidFill>
                  <a:schemeClr val="dk1"/>
                </a:solidFill>
                <a:latin typeface="Courier New"/>
                <a:ea typeface="Courier New"/>
                <a:cs typeface="Courier New"/>
                <a:sym typeface="Courier New"/>
              </a:rPr>
              <a:t>scm&gt; </a:t>
            </a:r>
            <a:r>
              <a:rPr lang="en" sz="1000">
                <a:solidFill>
                  <a:schemeClr val="dk1"/>
                </a:solidFill>
                <a:latin typeface="Courier New"/>
                <a:ea typeface="Courier New"/>
                <a:cs typeface="Courier New"/>
                <a:sym typeface="Courier New"/>
              </a:rPr>
              <a:t>(infix ((1 + 1) * (1 + 2)))</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000">
                <a:solidFill>
                  <a:schemeClr val="dk1"/>
                </a:solidFill>
                <a:latin typeface="Courier New"/>
                <a:ea typeface="Courier New"/>
                <a:cs typeface="Courier New"/>
                <a:sym typeface="Courier New"/>
              </a:rPr>
              <a:t>;; 6</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000">
                <a:solidFill>
                  <a:schemeClr val="dk1"/>
                </a:solidFill>
                <a:latin typeface="Courier New"/>
                <a:ea typeface="Courier New"/>
                <a:cs typeface="Courier New"/>
                <a:sym typeface="Courier New"/>
              </a:rPr>
              <a:t>;; </a:t>
            </a:r>
            <a:r>
              <a:rPr lang="en" sz="1000" b="1">
                <a:solidFill>
                  <a:schemeClr val="dk1"/>
                </a:solidFill>
                <a:latin typeface="Courier New"/>
                <a:ea typeface="Courier New"/>
                <a:cs typeface="Courier New"/>
                <a:sym typeface="Courier New"/>
              </a:rPr>
              <a:t>scm&gt;</a:t>
            </a:r>
            <a:r>
              <a:rPr lang="en" sz="1000">
                <a:solidFill>
                  <a:schemeClr val="dk1"/>
                </a:solidFill>
                <a:latin typeface="Courier New"/>
                <a:ea typeface="Courier New"/>
                <a:cs typeface="Courier New"/>
                <a:sym typeface="Courier New"/>
              </a:rPr>
              <a:t> (infix ((1 + (3 - 2)) * ((2 + 3) + 2)))</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000">
                <a:solidFill>
                  <a:schemeClr val="dk1"/>
                </a:solidFill>
                <a:latin typeface="Courier New"/>
                <a:ea typeface="Courier New"/>
                <a:cs typeface="Courier New"/>
                <a:sym typeface="Courier New"/>
              </a:rPr>
              <a:t>;; 14</a:t>
            </a: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endParaRPr sz="10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b="1">
                <a:solidFill>
                  <a:schemeClr val="dk1"/>
                </a:solidFill>
                <a:latin typeface="Courier New"/>
                <a:ea typeface="Courier New"/>
                <a:cs typeface="Courier New"/>
                <a:sym typeface="Courier New"/>
              </a:rPr>
              <a:t>(define-macro (infix e)</a:t>
            </a:r>
            <a:endParaRPr sz="1400" b="1">
              <a:solidFill>
                <a:schemeClr val="dk1"/>
              </a:solidFill>
              <a:latin typeface="Courier New"/>
              <a:ea typeface="Courier New"/>
              <a:cs typeface="Courier New"/>
              <a:sym typeface="Courier New"/>
            </a:endParaRPr>
          </a:p>
          <a:p>
            <a:pPr marL="0" lvl="0" indent="457200" algn="l" rtl="0">
              <a:lnSpc>
                <a:spcPct val="100000"/>
              </a:lnSpc>
              <a:spcBef>
                <a:spcPts val="100"/>
              </a:spcBef>
              <a:spcAft>
                <a:spcPts val="0"/>
              </a:spcAft>
              <a:buNone/>
            </a:pPr>
            <a:r>
              <a:rPr lang="en" sz="1400">
                <a:solidFill>
                  <a:schemeClr val="dk1"/>
                </a:solidFill>
                <a:latin typeface="Courier New"/>
                <a:ea typeface="Courier New"/>
                <a:cs typeface="Courier New"/>
                <a:sym typeface="Courier New"/>
              </a:rPr>
              <a:t>(if (number? e) e</a:t>
            </a:r>
            <a:endParaRPr sz="1400">
              <a:solidFill>
                <a:schemeClr val="dk1"/>
              </a:solidFill>
              <a:latin typeface="Courier New"/>
              <a:ea typeface="Courier New"/>
              <a:cs typeface="Courier New"/>
              <a:sym typeface="Courier New"/>
            </a:endParaRPr>
          </a:p>
          <a:p>
            <a:pPr marL="457200" lvl="0" indent="457200" algn="l" rtl="0">
              <a:lnSpc>
                <a:spcPct val="100000"/>
              </a:lnSpc>
              <a:spcBef>
                <a:spcPts val="100"/>
              </a:spcBef>
              <a:spcAft>
                <a:spcPts val="0"/>
              </a:spcAft>
              <a:buNone/>
            </a:pPr>
            <a:r>
              <a:rPr lang="en" sz="1400">
                <a:solidFill>
                  <a:schemeClr val="dk1"/>
                </a:solidFill>
                <a:latin typeface="Courier New"/>
                <a:ea typeface="Courier New"/>
                <a:cs typeface="Courier New"/>
                <a:sym typeface="Courier New"/>
              </a:rPr>
              <a:t>`(</a:t>
            </a:r>
            <a:r>
              <a:rPr lang="en" sz="1400">
                <a:solidFill>
                  <a:srgbClr val="FF0000"/>
                </a:solidFill>
                <a:latin typeface="Courier New"/>
                <a:ea typeface="Courier New"/>
                <a:cs typeface="Courier New"/>
                <a:sym typeface="Courier New"/>
              </a:rPr>
              <a:t>,(cadr e) (infix ,(car e)) (infix ,(caddr e))</a:t>
            </a:r>
            <a:r>
              <a:rPr lang="en"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endParaRPr sz="14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chemeClr val="dk1"/>
                </a:solidFill>
                <a:latin typeface="Courier New"/>
                <a:ea typeface="Courier New"/>
                <a:cs typeface="Courier New"/>
                <a:sym typeface="Courier New"/>
              </a:rPr>
              <a:t>(define (cadr x) (car (cdr x)))</a:t>
            </a:r>
            <a:endParaRPr sz="1400">
              <a:solidFill>
                <a:schemeClr val="dk1"/>
              </a:solidFill>
              <a:latin typeface="Courier New"/>
              <a:ea typeface="Courier New"/>
              <a:cs typeface="Courier New"/>
              <a:sym typeface="Courier New"/>
            </a:endParaRPr>
          </a:p>
          <a:p>
            <a:pPr marL="0" lvl="0" indent="0" algn="l" rtl="0">
              <a:lnSpc>
                <a:spcPct val="100000"/>
              </a:lnSpc>
              <a:spcBef>
                <a:spcPts val="100"/>
              </a:spcBef>
              <a:spcAft>
                <a:spcPts val="0"/>
              </a:spcAft>
              <a:buNone/>
            </a:pPr>
            <a:r>
              <a:rPr lang="en" sz="1400">
                <a:solidFill>
                  <a:schemeClr val="dk1"/>
                </a:solidFill>
                <a:latin typeface="Courier New"/>
                <a:ea typeface="Courier New"/>
                <a:cs typeface="Courier New"/>
                <a:sym typeface="Courier New"/>
              </a:rPr>
              <a:t>(define (caddr x) (car (cdr (cdr x))))</a:t>
            </a:r>
            <a:endParaRPr sz="1400">
              <a:solidFill>
                <a:schemeClr val="dk1"/>
              </a:solidFill>
              <a:latin typeface="Arial"/>
              <a:ea typeface="Arial"/>
              <a:cs typeface="Arial"/>
              <a:sym typeface="Arial"/>
            </a:endParaRPr>
          </a:p>
          <a:p>
            <a:pPr marL="0" lvl="0" indent="0" algn="l" rtl="0">
              <a:spcBef>
                <a:spcPts val="0"/>
              </a:spcBef>
              <a:spcAft>
                <a:spcPts val="16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In scheme, expressions are evaluated by default. </a:t>
            </a:r>
            <a:endParaRPr/>
          </a:p>
          <a:p>
            <a:pPr marL="457200" lvl="0" indent="-342900" algn="l" rtl="0">
              <a:spcBef>
                <a:spcPts val="1600"/>
              </a:spcBef>
              <a:spcAft>
                <a:spcPts val="0"/>
              </a:spcAft>
              <a:buSzPts val="1800"/>
              <a:buChar char="●"/>
            </a:pPr>
            <a:r>
              <a:rPr lang="en"/>
              <a:t>In order to work with expressions (without evaluating those expression to values) we have to store these expressions as data.</a:t>
            </a:r>
            <a:endParaRPr/>
          </a:p>
          <a:p>
            <a:pPr marL="457200" lvl="0" indent="-342900" algn="l" rtl="0">
              <a:spcBef>
                <a:spcPts val="1600"/>
              </a:spcBef>
              <a:spcAft>
                <a:spcPts val="1600"/>
              </a:spcAft>
              <a:buSzPts val="1800"/>
              <a:buChar char="●"/>
            </a:pPr>
            <a:r>
              <a:rPr lang="en"/>
              <a:t>How can we do that?</a:t>
            </a:r>
            <a:endParaRPr/>
          </a:p>
        </p:txBody>
      </p:sp>
      <p:sp>
        <p:nvSpPr>
          <p:cNvPr id="131" name="Google Shape;131;p30"/>
          <p:cNvSpPr txBox="1"/>
          <p:nvPr/>
        </p:nvSpPr>
        <p:spPr>
          <a:xfrm>
            <a:off x="370800" y="1164300"/>
            <a:ext cx="3004800" cy="81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Courier New"/>
                <a:ea typeface="Courier New"/>
                <a:cs typeface="Courier New"/>
                <a:sym typeface="Courier New"/>
              </a:rPr>
              <a:t>scm&gt; (+ 1 2)</a:t>
            </a:r>
            <a:endParaRPr sz="1800">
              <a:latin typeface="Courier New"/>
              <a:ea typeface="Courier New"/>
              <a:cs typeface="Courier New"/>
              <a:sym typeface="Courier New"/>
            </a:endParaRPr>
          </a:p>
          <a:p>
            <a:pPr marL="0" lvl="0" indent="0" algn="l" rtl="0">
              <a:lnSpc>
                <a:spcPct val="115000"/>
              </a:lnSpc>
              <a:spcBef>
                <a:spcPts val="1600"/>
              </a:spcBef>
              <a:spcAft>
                <a:spcPts val="0"/>
              </a:spcAft>
              <a:buNone/>
            </a:pPr>
            <a:endParaRPr sz="1800">
              <a:latin typeface="Courier New"/>
              <a:ea typeface="Courier New"/>
              <a:cs typeface="Courier New"/>
              <a:sym typeface="Courier New"/>
            </a:endParaRPr>
          </a:p>
          <a:p>
            <a:pPr marL="0" lvl="0" indent="0" algn="l" rtl="0">
              <a:lnSpc>
                <a:spcPct val="115000"/>
              </a:lnSpc>
              <a:spcBef>
                <a:spcPts val="1600"/>
              </a:spcBef>
              <a:spcAft>
                <a:spcPts val="0"/>
              </a:spcAft>
              <a:buNone/>
            </a:pPr>
            <a:endParaRPr sz="1800">
              <a:latin typeface="Courier New"/>
              <a:ea typeface="Courier New"/>
              <a:cs typeface="Courier New"/>
              <a:sym typeface="Courier New"/>
            </a:endParaRPr>
          </a:p>
          <a:p>
            <a:pPr marL="0" lvl="0" indent="0" algn="l" rtl="0">
              <a:lnSpc>
                <a:spcPct val="115000"/>
              </a:lnSpc>
              <a:spcBef>
                <a:spcPts val="1600"/>
              </a:spcBef>
              <a:spcAft>
                <a:spcPts val="1600"/>
              </a:spcAft>
              <a:buNone/>
            </a:pPr>
            <a:endParaRPr sz="1800">
              <a:latin typeface="Courier New"/>
              <a:ea typeface="Courier New"/>
              <a:cs typeface="Courier New"/>
              <a:sym typeface="Courier New"/>
            </a:endParaRPr>
          </a:p>
        </p:txBody>
      </p:sp>
      <p:sp>
        <p:nvSpPr>
          <p:cNvPr id="132" name="Google Shape;132;p30"/>
          <p:cNvSpPr txBox="1"/>
          <p:nvPr/>
        </p:nvSpPr>
        <p:spPr>
          <a:xfrm>
            <a:off x="370800" y="2184407"/>
            <a:ext cx="3004800" cy="99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latin typeface="Courier New"/>
                <a:ea typeface="Courier New"/>
                <a:cs typeface="Courier New"/>
                <a:sym typeface="Courier New"/>
              </a:rPr>
              <a:t>scm&gt; </a:t>
            </a:r>
            <a:r>
              <a:rPr lang="en" sz="1800">
                <a:latin typeface="Consolas"/>
                <a:ea typeface="Consolas"/>
                <a:cs typeface="Consolas"/>
                <a:sym typeface="Consolas"/>
              </a:rPr>
              <a:t>‘</a:t>
            </a:r>
            <a:r>
              <a:rPr lang="en" sz="1800">
                <a:latin typeface="Courier New"/>
                <a:ea typeface="Courier New"/>
                <a:cs typeface="Courier New"/>
                <a:sym typeface="Courier New"/>
              </a:rPr>
              <a:t>(+ 1 2)</a:t>
            </a:r>
            <a:endParaRPr sz="1800">
              <a:latin typeface="Courier New"/>
              <a:ea typeface="Courier New"/>
              <a:cs typeface="Courier New"/>
              <a:sym typeface="Courier New"/>
            </a:endParaRPr>
          </a:p>
        </p:txBody>
      </p:sp>
      <p:sp>
        <p:nvSpPr>
          <p:cNvPr id="133" name="Google Shape;133;p30"/>
          <p:cNvSpPr txBox="1"/>
          <p:nvPr/>
        </p:nvSpPr>
        <p:spPr>
          <a:xfrm>
            <a:off x="370800" y="3393499"/>
            <a:ext cx="3004800" cy="37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Courier New"/>
                <a:ea typeface="Courier New"/>
                <a:cs typeface="Courier New"/>
                <a:sym typeface="Courier New"/>
              </a:rPr>
              <a:t>scm&gt; (eval </a:t>
            </a:r>
            <a:r>
              <a:rPr lang="en" sz="1800">
                <a:latin typeface="Consolas"/>
                <a:ea typeface="Consolas"/>
                <a:cs typeface="Consolas"/>
                <a:sym typeface="Consolas"/>
              </a:rPr>
              <a:t>‘</a:t>
            </a:r>
            <a:r>
              <a:rPr lang="en" sz="1800">
                <a:latin typeface="Courier New"/>
                <a:ea typeface="Courier New"/>
                <a:cs typeface="Courier New"/>
                <a:sym typeface="Courier New"/>
              </a:rPr>
              <a:t>(+ 1 2))</a:t>
            </a:r>
            <a:endParaRPr sz="1800">
              <a:latin typeface="Courier New"/>
              <a:ea typeface="Courier New"/>
              <a:cs typeface="Courier New"/>
              <a:sym typeface="Courier New"/>
            </a:endParaRPr>
          </a:p>
          <a:p>
            <a:pPr marL="0" lvl="0" indent="0" algn="l" rtl="0">
              <a:lnSpc>
                <a:spcPct val="115000"/>
              </a:lnSpc>
              <a:spcBef>
                <a:spcPts val="1600"/>
              </a:spcBef>
              <a:spcAft>
                <a:spcPts val="1600"/>
              </a:spcAft>
              <a:buNone/>
            </a:pPr>
            <a:endParaRPr sz="1800">
              <a:latin typeface="Courier New"/>
              <a:ea typeface="Courier New"/>
              <a:cs typeface="Courier New"/>
              <a:sym typeface="Courier New"/>
            </a:endParaRPr>
          </a:p>
        </p:txBody>
      </p:sp>
      <p:sp>
        <p:nvSpPr>
          <p:cNvPr id="134" name="Google Shape;134;p30"/>
          <p:cNvSpPr txBox="1"/>
          <p:nvPr/>
        </p:nvSpPr>
        <p:spPr>
          <a:xfrm>
            <a:off x="372472" y="426550"/>
            <a:ext cx="4139100" cy="60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How can we postpone evaluation?</a:t>
            </a:r>
            <a:endParaRPr sz="1800">
              <a:solidFill>
                <a:schemeClr val="dk2"/>
              </a:solidFill>
              <a:latin typeface="Roboto"/>
              <a:ea typeface="Roboto"/>
              <a:cs typeface="Roboto"/>
              <a:sym typeface="Roboto"/>
            </a:endParaRPr>
          </a:p>
        </p:txBody>
      </p:sp>
      <p:sp>
        <p:nvSpPr>
          <p:cNvPr id="135" name="Google Shape;135;p30"/>
          <p:cNvSpPr txBox="1"/>
          <p:nvPr/>
        </p:nvSpPr>
        <p:spPr>
          <a:xfrm>
            <a:off x="316363" y="2582603"/>
            <a:ext cx="1716600" cy="81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solidFill>
                  <a:schemeClr val="dk1"/>
                </a:solidFill>
                <a:latin typeface="Courier New"/>
                <a:ea typeface="Courier New"/>
                <a:cs typeface="Courier New"/>
                <a:sym typeface="Courier New"/>
              </a:rPr>
              <a:t>(+ 1 2)</a:t>
            </a:r>
            <a:endParaRPr sz="1800"/>
          </a:p>
        </p:txBody>
      </p:sp>
      <p:sp>
        <p:nvSpPr>
          <p:cNvPr id="136" name="Google Shape;136;p30"/>
          <p:cNvSpPr txBox="1"/>
          <p:nvPr/>
        </p:nvSpPr>
        <p:spPr>
          <a:xfrm>
            <a:off x="392575" y="3890103"/>
            <a:ext cx="1716600" cy="81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latin typeface="Courier New"/>
                <a:ea typeface="Courier New"/>
                <a:cs typeface="Courier New"/>
                <a:sym typeface="Courier New"/>
              </a:rPr>
              <a:t>3</a:t>
            </a:r>
            <a:endParaRPr sz="1800">
              <a:latin typeface="Courier New"/>
              <a:ea typeface="Courier New"/>
              <a:cs typeface="Courier New"/>
              <a:sym typeface="Courier New"/>
            </a:endParaRPr>
          </a:p>
        </p:txBody>
      </p:sp>
      <p:sp>
        <p:nvSpPr>
          <p:cNvPr id="137" name="Google Shape;137;p30"/>
          <p:cNvSpPr txBox="1"/>
          <p:nvPr/>
        </p:nvSpPr>
        <p:spPr>
          <a:xfrm>
            <a:off x="392563" y="1592003"/>
            <a:ext cx="1716600" cy="81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1"/>
                </a:solidFill>
                <a:latin typeface="Courier New"/>
                <a:ea typeface="Courier New"/>
                <a:cs typeface="Courier New"/>
                <a:sym typeface="Courier New"/>
              </a:rPr>
              <a:t>3</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par>
                                <p:cTn id="8" presetID="10" presetClass="entr" presetSubtype="0" fill="hold"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1000"/>
                                        <p:tgtEl>
                                          <p:spTgt spid="133"/>
                                        </p:tgtEl>
                                      </p:cBhvr>
                                    </p:animEffect>
                                  </p:childTnLst>
                                </p:cTn>
                              </p:par>
                              <p:par>
                                <p:cTn id="11" presetID="10" presetClass="entr" presetSubtype="0"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animEffect transition="in" filter="fade">
                                      <p:cBhvr>
                                        <p:cTn id="13" dur="1000"/>
                                        <p:tgtEl>
                                          <p:spTgt spid="1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7"/>
                                        </p:tgtEl>
                                        <p:attrNameLst>
                                          <p:attrName>style.visibility</p:attrName>
                                        </p:attrNameLst>
                                      </p:cBhvr>
                                      <p:to>
                                        <p:strVal val="visible"/>
                                      </p:to>
                                    </p:set>
                                    <p:animEffect transition="in" filter="fade">
                                      <p:cBhvr>
                                        <p:cTn id="18" dur="1000"/>
                                        <p:tgtEl>
                                          <p:spTgt spid="1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5"/>
                                        </p:tgtEl>
                                        <p:attrNameLst>
                                          <p:attrName>style.visibility</p:attrName>
                                        </p:attrNameLst>
                                      </p:cBhvr>
                                      <p:to>
                                        <p:strVal val="visible"/>
                                      </p:to>
                                    </p:set>
                                    <p:animEffect transition="in" filter="fade">
                                      <p:cBhvr>
                                        <p:cTn id="23" dur="1000"/>
                                        <p:tgtEl>
                                          <p:spTgt spid="1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6"/>
                                        </p:tgtEl>
                                        <p:attrNameLst>
                                          <p:attrName>style.visibility</p:attrName>
                                        </p:attrNameLst>
                                      </p:cBhvr>
                                      <p:to>
                                        <p:strVal val="visible"/>
                                      </p:to>
                                    </p:set>
                                    <p:animEffect transition="in" filter="fade">
                                      <p:cBhvr>
                                        <p:cTn id="28"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Scheme expressions are just lists!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p:nvPr/>
        </p:nvSpPr>
        <p:spPr>
          <a:xfrm>
            <a:off x="1537175" y="1028352"/>
            <a:ext cx="2516400" cy="41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Courier New"/>
                <a:ea typeface="Courier New"/>
                <a:cs typeface="Courier New"/>
                <a:sym typeface="Courier New"/>
              </a:rPr>
              <a:t>scm&gt; (+ 1 2)</a:t>
            </a:r>
            <a:endParaRPr>
              <a:latin typeface="Courier New"/>
              <a:ea typeface="Courier New"/>
              <a:cs typeface="Courier New"/>
              <a:sym typeface="Courier New"/>
            </a:endParaRPr>
          </a:p>
          <a:p>
            <a:pPr marL="0" lvl="0" indent="0" algn="l" rtl="0">
              <a:lnSpc>
                <a:spcPct val="115000"/>
              </a:lnSpc>
              <a:spcBef>
                <a:spcPts val="1600"/>
              </a:spcBef>
              <a:spcAft>
                <a:spcPts val="0"/>
              </a:spcAft>
              <a:buNone/>
            </a:pPr>
            <a:endParaRPr sz="1200">
              <a:latin typeface="Courier New"/>
              <a:ea typeface="Courier New"/>
              <a:cs typeface="Courier New"/>
              <a:sym typeface="Courier New"/>
            </a:endParaRPr>
          </a:p>
          <a:p>
            <a:pPr marL="0" lvl="0" indent="0" algn="l" rtl="0">
              <a:lnSpc>
                <a:spcPct val="115000"/>
              </a:lnSpc>
              <a:spcBef>
                <a:spcPts val="1600"/>
              </a:spcBef>
              <a:spcAft>
                <a:spcPts val="1600"/>
              </a:spcAft>
              <a:buNone/>
            </a:pPr>
            <a:endParaRPr>
              <a:latin typeface="Courier New"/>
              <a:ea typeface="Courier New"/>
              <a:cs typeface="Courier New"/>
              <a:sym typeface="Courier New"/>
            </a:endParaRPr>
          </a:p>
        </p:txBody>
      </p:sp>
      <p:pic>
        <p:nvPicPr>
          <p:cNvPr id="148" name="Google Shape;148;p32"/>
          <p:cNvPicPr preferRelativeResize="0"/>
          <p:nvPr/>
        </p:nvPicPr>
        <p:blipFill>
          <a:blip r:embed="rId3">
            <a:alphaModFix/>
          </a:blip>
          <a:stretch>
            <a:fillRect/>
          </a:stretch>
        </p:blipFill>
        <p:spPr>
          <a:xfrm>
            <a:off x="2925004" y="1341588"/>
            <a:ext cx="3276325" cy="677316"/>
          </a:xfrm>
          <a:prstGeom prst="rect">
            <a:avLst/>
          </a:prstGeom>
          <a:noFill/>
          <a:ln>
            <a:noFill/>
          </a:ln>
        </p:spPr>
      </p:pic>
      <p:pic>
        <p:nvPicPr>
          <p:cNvPr id="149" name="Google Shape;149;p32"/>
          <p:cNvPicPr preferRelativeResize="0"/>
          <p:nvPr/>
        </p:nvPicPr>
        <p:blipFill>
          <a:blip r:embed="rId4">
            <a:alphaModFix/>
          </a:blip>
          <a:stretch>
            <a:fillRect/>
          </a:stretch>
        </p:blipFill>
        <p:spPr>
          <a:xfrm>
            <a:off x="1914394" y="2535266"/>
            <a:ext cx="5482709" cy="1211674"/>
          </a:xfrm>
          <a:prstGeom prst="rect">
            <a:avLst/>
          </a:prstGeom>
          <a:noFill/>
          <a:ln>
            <a:noFill/>
          </a:ln>
        </p:spPr>
      </p:pic>
      <p:pic>
        <p:nvPicPr>
          <p:cNvPr id="150" name="Google Shape;150;p32"/>
          <p:cNvPicPr preferRelativeResize="0"/>
          <p:nvPr/>
        </p:nvPicPr>
        <p:blipFill>
          <a:blip r:embed="rId5">
            <a:alphaModFix/>
          </a:blip>
          <a:stretch>
            <a:fillRect/>
          </a:stretch>
        </p:blipFill>
        <p:spPr>
          <a:xfrm>
            <a:off x="3146051" y="4337448"/>
            <a:ext cx="2834230" cy="606202"/>
          </a:xfrm>
          <a:prstGeom prst="rect">
            <a:avLst/>
          </a:prstGeom>
          <a:noFill/>
          <a:ln>
            <a:noFill/>
          </a:ln>
        </p:spPr>
      </p:pic>
      <p:sp>
        <p:nvSpPr>
          <p:cNvPr id="151" name="Google Shape;151;p32"/>
          <p:cNvSpPr txBox="1"/>
          <p:nvPr/>
        </p:nvSpPr>
        <p:spPr>
          <a:xfrm>
            <a:off x="1537175" y="2069216"/>
            <a:ext cx="4404600" cy="41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latin typeface="Courier New"/>
                <a:ea typeface="Courier New"/>
                <a:cs typeface="Courier New"/>
                <a:sym typeface="Courier New"/>
              </a:rPr>
              <a:t>scm&gt; (+ 1 (* 3 4))</a:t>
            </a:r>
            <a:endParaRPr/>
          </a:p>
        </p:txBody>
      </p:sp>
      <p:sp>
        <p:nvSpPr>
          <p:cNvPr id="152" name="Google Shape;152;p32"/>
          <p:cNvSpPr txBox="1"/>
          <p:nvPr/>
        </p:nvSpPr>
        <p:spPr>
          <a:xfrm>
            <a:off x="1537175" y="3834324"/>
            <a:ext cx="4404600" cy="41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latin typeface="Courier New"/>
                <a:ea typeface="Courier New"/>
                <a:cs typeface="Courier New"/>
                <a:sym typeface="Courier New"/>
              </a:rPr>
              <a:t>scm&gt; </a:t>
            </a:r>
            <a:r>
              <a:rPr lang="en">
                <a:latin typeface="Consolas"/>
                <a:ea typeface="Consolas"/>
                <a:cs typeface="Consolas"/>
                <a:sym typeface="Consolas"/>
              </a:rPr>
              <a:t>‘</a:t>
            </a:r>
            <a:r>
              <a:rPr lang="en">
                <a:latin typeface="Courier New"/>
                <a:ea typeface="Courier New"/>
                <a:cs typeface="Courier New"/>
                <a:sym typeface="Courier New"/>
              </a:rPr>
              <a:t>bananas</a:t>
            </a:r>
            <a:endParaRPr/>
          </a:p>
        </p:txBody>
      </p:sp>
      <p:sp>
        <p:nvSpPr>
          <p:cNvPr id="153" name="Google Shape;153;p32"/>
          <p:cNvSpPr txBox="1"/>
          <p:nvPr/>
        </p:nvSpPr>
        <p:spPr>
          <a:xfrm>
            <a:off x="1539625" y="199850"/>
            <a:ext cx="6067200" cy="67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What do these expressions look like as lists?</a:t>
            </a:r>
            <a:endParaRPr sz="1800">
              <a:solidFill>
                <a:schemeClr val="dk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fade">
                                      <p:cBhvr>
                                        <p:cTn id="12" dur="1000"/>
                                        <p:tgtEl>
                                          <p:spTgt spid="1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10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1000"/>
                                        <p:tgtEl>
                                          <p:spTgt spid="1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fade">
                                      <p:cBhvr>
                                        <p:cTn id="27" dur="1000"/>
                                        <p:tgtEl>
                                          <p:spTgt spid="1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0"/>
                                        </p:tgtEl>
                                        <p:attrNameLst>
                                          <p:attrName>style.visibility</p:attrName>
                                        </p:attrNameLst>
                                      </p:cBhvr>
                                      <p:to>
                                        <p:strVal val="visible"/>
                                      </p:to>
                                    </p:set>
                                    <p:animEffect transition="in" filter="fade">
                                      <p:cBhvr>
                                        <p:cTn id="32"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3"/>
          <p:cNvSpPr txBox="1">
            <a:spLocks noGrp="1"/>
          </p:cNvSpPr>
          <p:nvPr>
            <p:ph type="body" idx="1"/>
          </p:nvPr>
        </p:nvSpPr>
        <p:spPr>
          <a:xfrm>
            <a:off x="311700" y="884975"/>
            <a:ext cx="8520600" cy="3684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Proxima Nova"/>
              <a:buChar char="●"/>
            </a:pPr>
            <a:r>
              <a:rPr lang="en" sz="2200">
                <a:latin typeface="Proxima Nova"/>
                <a:ea typeface="Proxima Nova"/>
                <a:cs typeface="Proxima Nova"/>
                <a:sym typeface="Proxima Nova"/>
              </a:rPr>
              <a:t>Quote ( ‘ )</a:t>
            </a:r>
            <a:endParaRPr sz="2200">
              <a:latin typeface="Proxima Nova"/>
              <a:ea typeface="Proxima Nova"/>
              <a:cs typeface="Proxima Nova"/>
              <a:sym typeface="Proxima Nova"/>
            </a:endParaRPr>
          </a:p>
          <a:p>
            <a:pPr marL="914400" lvl="1" indent="-342900" algn="l" rtl="0">
              <a:spcBef>
                <a:spcPts val="0"/>
              </a:spcBef>
              <a:spcAft>
                <a:spcPts val="0"/>
              </a:spcAft>
              <a:buSzPts val="1800"/>
              <a:buFont typeface="Proxima Nova"/>
              <a:buChar char="○"/>
            </a:pPr>
            <a:r>
              <a:rPr lang="en" sz="1800">
                <a:latin typeface="Proxima Nova"/>
                <a:ea typeface="Proxima Nova"/>
                <a:cs typeface="Proxima Nova"/>
                <a:sym typeface="Proxima Nova"/>
              </a:rPr>
              <a:t>Returns everything to right of quote unevaluated</a:t>
            </a:r>
            <a:endParaRPr sz="1800">
              <a:latin typeface="Proxima Nova"/>
              <a:ea typeface="Proxima Nova"/>
              <a:cs typeface="Proxima Nova"/>
              <a:sym typeface="Proxima Nova"/>
            </a:endParaRPr>
          </a:p>
          <a:p>
            <a:pPr marL="914400" lvl="1" indent="-342900" algn="l" rtl="0">
              <a:spcBef>
                <a:spcPts val="0"/>
              </a:spcBef>
              <a:spcAft>
                <a:spcPts val="0"/>
              </a:spcAft>
              <a:buClr>
                <a:srgbClr val="000000"/>
              </a:buClr>
              <a:buSzPts val="1800"/>
              <a:buFont typeface="Consolas"/>
              <a:buChar char="○"/>
            </a:pPr>
            <a:r>
              <a:rPr lang="en" sz="1800">
                <a:solidFill>
                  <a:srgbClr val="000000"/>
                </a:solidFill>
                <a:latin typeface="Consolas"/>
                <a:ea typeface="Consolas"/>
                <a:cs typeface="Consolas"/>
                <a:sym typeface="Consolas"/>
              </a:rPr>
              <a:t>scm&gt; ‘(cons 1  2)</a:t>
            </a:r>
            <a:endParaRPr sz="1800">
              <a:solidFill>
                <a:srgbClr val="000000"/>
              </a:solidFill>
              <a:latin typeface="Consolas"/>
              <a:ea typeface="Consolas"/>
              <a:cs typeface="Consolas"/>
              <a:sym typeface="Consolas"/>
            </a:endParaRPr>
          </a:p>
          <a:p>
            <a:pPr marL="457200" lvl="0" indent="-368300" algn="l" rtl="0">
              <a:spcBef>
                <a:spcPts val="0"/>
              </a:spcBef>
              <a:spcAft>
                <a:spcPts val="0"/>
              </a:spcAft>
              <a:buSzPts val="2200"/>
              <a:buFont typeface="Proxima Nova"/>
              <a:buChar char="●"/>
            </a:pPr>
            <a:r>
              <a:rPr lang="en" sz="2200">
                <a:latin typeface="Proxima Nova"/>
                <a:ea typeface="Proxima Nova"/>
                <a:cs typeface="Proxima Nova"/>
                <a:sym typeface="Proxima Nova"/>
              </a:rPr>
              <a:t>List</a:t>
            </a:r>
            <a:endParaRPr sz="2200">
              <a:latin typeface="Proxima Nova"/>
              <a:ea typeface="Proxima Nova"/>
              <a:cs typeface="Proxima Nova"/>
              <a:sym typeface="Proxima Nova"/>
            </a:endParaRPr>
          </a:p>
          <a:p>
            <a:pPr marL="914400" lvl="1" indent="-342900" algn="l" rtl="0">
              <a:spcBef>
                <a:spcPts val="0"/>
              </a:spcBef>
              <a:spcAft>
                <a:spcPts val="0"/>
              </a:spcAft>
              <a:buClr>
                <a:srgbClr val="000000"/>
              </a:buClr>
              <a:buSzPts val="1800"/>
              <a:buFont typeface="Consolas"/>
              <a:buChar char="○"/>
            </a:pPr>
            <a:r>
              <a:rPr lang="en" sz="1800">
                <a:solidFill>
                  <a:srgbClr val="000000"/>
                </a:solidFill>
                <a:latin typeface="Consolas"/>
                <a:ea typeface="Consolas"/>
                <a:cs typeface="Consolas"/>
                <a:sym typeface="Consolas"/>
              </a:rPr>
              <a:t>scm&gt; (list ‘cons 1 2)</a:t>
            </a:r>
            <a:endParaRPr sz="1800">
              <a:solidFill>
                <a:srgbClr val="000000"/>
              </a:solidFill>
              <a:latin typeface="Consolas"/>
              <a:ea typeface="Consolas"/>
              <a:cs typeface="Consolas"/>
              <a:sym typeface="Consolas"/>
            </a:endParaRPr>
          </a:p>
          <a:p>
            <a:pPr marL="457200" lvl="0" indent="-368300" algn="l" rtl="0">
              <a:spcBef>
                <a:spcPts val="0"/>
              </a:spcBef>
              <a:spcAft>
                <a:spcPts val="0"/>
              </a:spcAft>
              <a:buSzPts val="2200"/>
              <a:buFont typeface="Proxima Nova"/>
              <a:buChar char="●"/>
            </a:pPr>
            <a:r>
              <a:rPr lang="en" sz="2200">
                <a:latin typeface="Proxima Nova"/>
                <a:ea typeface="Proxima Nova"/>
                <a:cs typeface="Proxima Nova"/>
                <a:sym typeface="Proxima Nova"/>
              </a:rPr>
              <a:t>Quasiquote ( ` ) </a:t>
            </a:r>
            <a:endParaRPr sz="2200">
              <a:latin typeface="Proxima Nova"/>
              <a:ea typeface="Proxima Nova"/>
              <a:cs typeface="Proxima Nova"/>
              <a:sym typeface="Proxima Nova"/>
            </a:endParaRPr>
          </a:p>
          <a:p>
            <a:pPr marL="914400" lvl="1" indent="-342900" algn="l" rtl="0">
              <a:spcBef>
                <a:spcPts val="0"/>
              </a:spcBef>
              <a:spcAft>
                <a:spcPts val="0"/>
              </a:spcAft>
              <a:buSzPts val="1800"/>
              <a:buFont typeface="Proxima Nova"/>
              <a:buChar char="○"/>
            </a:pPr>
            <a:r>
              <a:rPr lang="en" sz="1800">
                <a:latin typeface="Proxima Nova"/>
                <a:ea typeface="Proxima Nova"/>
                <a:cs typeface="Proxima Nova"/>
                <a:sym typeface="Proxima Nova"/>
              </a:rPr>
              <a:t>Only evaluate the expressions that have commas ( , ) in front and don’t evaluate anything else</a:t>
            </a:r>
            <a:endParaRPr sz="1800">
              <a:latin typeface="Proxima Nova"/>
              <a:ea typeface="Proxima Nova"/>
              <a:cs typeface="Proxima Nova"/>
              <a:sym typeface="Proxima Nova"/>
            </a:endParaRPr>
          </a:p>
          <a:p>
            <a:pPr marL="914400" lvl="1" indent="-342900" algn="l" rtl="0">
              <a:lnSpc>
                <a:spcPct val="100000"/>
              </a:lnSpc>
              <a:spcBef>
                <a:spcPts val="0"/>
              </a:spcBef>
              <a:spcAft>
                <a:spcPts val="0"/>
              </a:spcAft>
              <a:buSzPts val="1800"/>
              <a:buFont typeface="Consolas"/>
              <a:buChar char="○"/>
            </a:pPr>
            <a:r>
              <a:rPr lang="en" sz="1800">
                <a:solidFill>
                  <a:schemeClr val="dk1"/>
                </a:solidFill>
                <a:latin typeface="Consolas"/>
                <a:ea typeface="Consolas"/>
                <a:cs typeface="Consolas"/>
                <a:sym typeface="Consolas"/>
              </a:rPr>
              <a:t>scm&gt; (define fruit 4)</a:t>
            </a:r>
            <a:endParaRPr sz="1800">
              <a:solidFill>
                <a:schemeClr val="dk1"/>
              </a:solidFill>
              <a:latin typeface="Consolas"/>
              <a:ea typeface="Consolas"/>
              <a:cs typeface="Consolas"/>
              <a:sym typeface="Consolas"/>
            </a:endParaRPr>
          </a:p>
          <a:p>
            <a:pPr marL="914400" lvl="1" indent="-342900" algn="l" rtl="0">
              <a:lnSpc>
                <a:spcPct val="100000"/>
              </a:lnSpc>
              <a:spcBef>
                <a:spcPts val="0"/>
              </a:spcBef>
              <a:spcAft>
                <a:spcPts val="0"/>
              </a:spcAft>
              <a:buSzPts val="1800"/>
              <a:buFont typeface="Consolas"/>
              <a:buChar char="○"/>
            </a:pPr>
            <a:r>
              <a:rPr lang="en" sz="1800">
                <a:solidFill>
                  <a:schemeClr val="dk1"/>
                </a:solidFill>
                <a:latin typeface="Consolas"/>
                <a:ea typeface="Consolas"/>
                <a:cs typeface="Consolas"/>
                <a:sym typeface="Consolas"/>
              </a:rPr>
              <a:t>fruit</a:t>
            </a:r>
            <a:endParaRPr sz="1800">
              <a:solidFill>
                <a:schemeClr val="dk1"/>
              </a:solidFill>
              <a:latin typeface="Consolas"/>
              <a:ea typeface="Consolas"/>
              <a:cs typeface="Consolas"/>
              <a:sym typeface="Consolas"/>
            </a:endParaRPr>
          </a:p>
          <a:p>
            <a:pPr marL="914400" lvl="1" indent="-342900" algn="l" rtl="0">
              <a:lnSpc>
                <a:spcPct val="100000"/>
              </a:lnSpc>
              <a:spcBef>
                <a:spcPts val="0"/>
              </a:spcBef>
              <a:spcAft>
                <a:spcPts val="0"/>
              </a:spcAft>
              <a:buSzPts val="1800"/>
              <a:buFont typeface="Consolas"/>
              <a:buChar char="○"/>
            </a:pPr>
            <a:r>
              <a:rPr lang="en" sz="1800">
                <a:solidFill>
                  <a:schemeClr val="dk1"/>
                </a:solidFill>
                <a:latin typeface="Consolas"/>
                <a:ea typeface="Consolas"/>
                <a:cs typeface="Consolas"/>
                <a:sym typeface="Consolas"/>
              </a:rPr>
              <a:t>scm&gt; `(+ g r ,fruit p e s)</a:t>
            </a:r>
            <a:endParaRPr sz="1800">
              <a:solidFill>
                <a:schemeClr val="dk1"/>
              </a:solidFill>
              <a:latin typeface="Consolas"/>
              <a:ea typeface="Consolas"/>
              <a:cs typeface="Consolas"/>
              <a:sym typeface="Consolas"/>
            </a:endParaRPr>
          </a:p>
          <a:p>
            <a:pPr marL="914400" lvl="1" indent="-342900" algn="l" rtl="0">
              <a:lnSpc>
                <a:spcPct val="100000"/>
              </a:lnSpc>
              <a:spcBef>
                <a:spcPts val="0"/>
              </a:spcBef>
              <a:spcAft>
                <a:spcPts val="0"/>
              </a:spcAft>
              <a:buSzPts val="1800"/>
              <a:buFont typeface="Consolas"/>
              <a:buChar char="○"/>
            </a:pPr>
            <a:r>
              <a:rPr lang="en" sz="1800">
                <a:solidFill>
                  <a:schemeClr val="dk1"/>
                </a:solidFill>
                <a:latin typeface="Consolas"/>
                <a:ea typeface="Consolas"/>
                <a:cs typeface="Consolas"/>
                <a:sym typeface="Consolas"/>
              </a:rPr>
              <a:t>(+ g r 4 p e s)</a:t>
            </a:r>
            <a:endParaRPr sz="1800">
              <a:latin typeface="Consolas"/>
              <a:ea typeface="Consolas"/>
              <a:cs typeface="Consolas"/>
              <a:sym typeface="Consolas"/>
            </a:endParaRPr>
          </a:p>
          <a:p>
            <a:pPr marL="0" lvl="0" indent="0" algn="l" rtl="0">
              <a:spcBef>
                <a:spcPts val="0"/>
              </a:spcBef>
              <a:spcAft>
                <a:spcPts val="1600"/>
              </a:spcAft>
              <a:buNone/>
            </a:pPr>
            <a:endParaRPr>
              <a:latin typeface="Consolas"/>
              <a:ea typeface="Consolas"/>
              <a:cs typeface="Consolas"/>
              <a:sym typeface="Consolas"/>
            </a:endParaRPr>
          </a:p>
        </p:txBody>
      </p:sp>
      <p:sp>
        <p:nvSpPr>
          <p:cNvPr id="159" name="Google Shape;159;p3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Constructing code (expressions)!</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Lists vs. Quasiquoting vs. Quoting</a:t>
            </a:r>
            <a:endParaRPr>
              <a:latin typeface="Proxima Nova"/>
              <a:ea typeface="Proxima Nova"/>
              <a:cs typeface="Proxima Nova"/>
              <a:sym typeface="Proxima Nova"/>
            </a:endParaRPr>
          </a:p>
        </p:txBody>
      </p:sp>
      <p:sp>
        <p:nvSpPr>
          <p:cNvPr id="165" name="Google Shape;16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2400">
                <a:latin typeface="Proxima Nova"/>
                <a:ea typeface="Proxima Nova"/>
                <a:cs typeface="Proxima Nova"/>
                <a:sym typeface="Proxima Nova"/>
              </a:rPr>
              <a:t>Generalizing to everything in scheme: </a:t>
            </a:r>
            <a:endParaRPr sz="2400">
              <a:latin typeface="Proxima Nova"/>
              <a:ea typeface="Proxima Nova"/>
              <a:cs typeface="Proxima Nova"/>
              <a:sym typeface="Proxima Nova"/>
            </a:endParaRPr>
          </a:p>
          <a:p>
            <a:pPr marL="457200" lvl="0" indent="0" algn="l" rtl="0">
              <a:spcBef>
                <a:spcPts val="1600"/>
              </a:spcBef>
              <a:spcAft>
                <a:spcPts val="0"/>
              </a:spcAft>
              <a:buNone/>
            </a:pPr>
            <a:r>
              <a:rPr lang="en" sz="2400">
                <a:latin typeface="Roboto Mono"/>
                <a:ea typeface="Roboto Mono"/>
                <a:cs typeface="Roboto Mono"/>
                <a:sym typeface="Roboto Mono"/>
              </a:rPr>
              <a:t>‘(if (= (+ 1 2) 3) a b)</a:t>
            </a:r>
            <a:r>
              <a:rPr lang="en" sz="2400">
                <a:latin typeface="Proxima Nova"/>
                <a:ea typeface="Proxima Nova"/>
                <a:cs typeface="Proxima Nova"/>
                <a:sym typeface="Proxima Nova"/>
              </a:rPr>
              <a:t> </a:t>
            </a:r>
            <a:endParaRPr sz="2400">
              <a:latin typeface="Proxima Nova"/>
              <a:ea typeface="Proxima Nova"/>
              <a:cs typeface="Proxima Nova"/>
              <a:sym typeface="Proxima Nova"/>
            </a:endParaRPr>
          </a:p>
          <a:p>
            <a:pPr marL="457200" lvl="0" indent="0" algn="l" rtl="0">
              <a:spcBef>
                <a:spcPts val="1600"/>
              </a:spcBef>
              <a:spcAft>
                <a:spcPts val="0"/>
              </a:spcAft>
              <a:buNone/>
            </a:pPr>
            <a:r>
              <a:rPr lang="en" sz="2400">
                <a:latin typeface="Proxima Nova"/>
                <a:ea typeface="Proxima Nova"/>
                <a:cs typeface="Proxima Nova"/>
                <a:sym typeface="Proxima Nova"/>
              </a:rPr>
              <a:t>is the same thing as </a:t>
            </a:r>
            <a:endParaRPr sz="2400">
              <a:latin typeface="Proxima Nova"/>
              <a:ea typeface="Proxima Nova"/>
              <a:cs typeface="Proxima Nova"/>
              <a:sym typeface="Proxima Nova"/>
            </a:endParaRPr>
          </a:p>
          <a:p>
            <a:pPr marL="457200" lvl="0" indent="0" algn="l" rtl="0">
              <a:spcBef>
                <a:spcPts val="1600"/>
              </a:spcBef>
              <a:spcAft>
                <a:spcPts val="0"/>
              </a:spcAft>
              <a:buNone/>
            </a:pPr>
            <a:r>
              <a:rPr lang="en" sz="2400">
                <a:latin typeface="Roboto Mono"/>
                <a:ea typeface="Roboto Mono"/>
                <a:cs typeface="Roboto Mono"/>
                <a:sym typeface="Roboto Mono"/>
              </a:rPr>
              <a:t>(list ‘if (list ‘= (list ‘+ 1 2) 3) ‘a ‘b)</a:t>
            </a:r>
            <a:endParaRPr sz="2400">
              <a:latin typeface="Proxima Nova"/>
              <a:ea typeface="Proxima Nova"/>
              <a:cs typeface="Proxima Nova"/>
              <a:sym typeface="Proxima Nova"/>
            </a:endParaRPr>
          </a:p>
          <a:p>
            <a:pPr marL="457200" lvl="0" indent="0" algn="l" rtl="0">
              <a:spcBef>
                <a:spcPts val="1600"/>
              </a:spcBef>
              <a:spcAft>
                <a:spcPts val="1600"/>
              </a:spcAft>
              <a:buNone/>
            </a:pPr>
            <a:r>
              <a:rPr lang="en" sz="2400">
                <a:latin typeface="Proxima Nova"/>
                <a:ea typeface="Proxima Nova"/>
                <a:cs typeface="Proxima Nova"/>
                <a:sym typeface="Proxima Nova"/>
              </a:rPr>
              <a:t>(which is very unwieldy!)</a:t>
            </a:r>
            <a:endParaRPr sz="24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2604</Words>
  <Application>Microsoft Macintosh PowerPoint</Application>
  <PresentationFormat>Presentación en pantalla (16:9)</PresentationFormat>
  <Paragraphs>420</Paragraphs>
  <Slides>42</Slides>
  <Notes>42</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42</vt:i4>
      </vt:variant>
    </vt:vector>
  </HeadingPairs>
  <TitlesOfParts>
    <vt:vector size="52" baseType="lpstr">
      <vt:lpstr>Courier</vt:lpstr>
      <vt:lpstr>Roboto Mono</vt:lpstr>
      <vt:lpstr>Calibri</vt:lpstr>
      <vt:lpstr>Arial</vt:lpstr>
      <vt:lpstr>Courier New</vt:lpstr>
      <vt:lpstr>Consolas</vt:lpstr>
      <vt:lpstr>Roboto</vt:lpstr>
      <vt:lpstr>Proxima Nova</vt:lpstr>
      <vt:lpstr>Simple Light</vt:lpstr>
      <vt:lpstr>Simple Light</vt:lpstr>
      <vt:lpstr>RRR Topical Review: Macros</vt:lpstr>
      <vt:lpstr>Expressions as data</vt:lpstr>
      <vt:lpstr>Expressions vs. Values</vt:lpstr>
      <vt:lpstr>Expressions vs. Values</vt:lpstr>
      <vt:lpstr>Presentación de PowerPoint</vt:lpstr>
      <vt:lpstr>Scheme expressions are just lists!</vt:lpstr>
      <vt:lpstr>Presentación de PowerPoint</vt:lpstr>
      <vt:lpstr>Constructing code (expressions)!</vt:lpstr>
      <vt:lpstr>Lists vs. Quasiquoting vs. Quoting</vt:lpstr>
      <vt:lpstr>Presentación de PowerPoint</vt:lpstr>
      <vt:lpstr>Can we write code that returns code?</vt:lpstr>
      <vt:lpstr>Functions that return code</vt:lpstr>
      <vt:lpstr>Problems with functions that return code?</vt:lpstr>
      <vt:lpstr>Introducing: Macros</vt:lpstr>
      <vt:lpstr>What are macros?</vt:lpstr>
      <vt:lpstr>Scheme Procedures</vt:lpstr>
      <vt:lpstr>Scheme Macros</vt:lpstr>
      <vt:lpstr>What does this mean? How are macros different?</vt:lpstr>
      <vt:lpstr>Example: do-twice</vt:lpstr>
      <vt:lpstr>Rewriting do-twice as a macro</vt:lpstr>
      <vt:lpstr>What’s an example?</vt:lpstr>
      <vt:lpstr>What’s an example?</vt:lpstr>
      <vt:lpstr>What’s an example?</vt:lpstr>
      <vt:lpstr>Why is this useful?</vt:lpstr>
      <vt:lpstr>Solving Macros Questions</vt:lpstr>
      <vt:lpstr>Practice Problems</vt:lpstr>
      <vt:lpstr>WWSD</vt:lpstr>
      <vt:lpstr>WWSD</vt:lpstr>
      <vt:lpstr>WWSD</vt:lpstr>
      <vt:lpstr>WWSD</vt:lpstr>
      <vt:lpstr>And-Macro</vt:lpstr>
      <vt:lpstr>And-Macro</vt:lpstr>
      <vt:lpstr>Apply-Twice</vt:lpstr>
      <vt:lpstr>Apply-Twice</vt:lpstr>
      <vt:lpstr>Eval-All-Cond</vt:lpstr>
      <vt:lpstr>Eval-All-Cond</vt:lpstr>
      <vt:lpstr>Let-Macro</vt:lpstr>
      <vt:lpstr>Let-Macro</vt:lpstr>
      <vt:lpstr>Lambda-Macro</vt:lpstr>
      <vt:lpstr>Lambda-Macro</vt:lpstr>
      <vt:lpstr>Infix</vt:lpstr>
      <vt:lpstr>Infix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RRR Topical Review: Macros</dc:title>
  <cp:lastModifiedBy>Usuario de Microsoft Office</cp:lastModifiedBy>
  <cp:revision>1</cp:revision>
  <dcterms:modified xsi:type="dcterms:W3CDTF">2019-05-08T00:42:51Z</dcterms:modified>
</cp:coreProperties>
</file>