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ato" panose="020F0502020204030203" pitchFamily="34" charset="77"/>
      <p:regular r:id="rId33"/>
      <p:bold r:id="rId34"/>
      <p:italic r:id="rId35"/>
      <p:boldItalic r:id="rId36"/>
    </p:embeddedFont>
    <p:embeddedFont>
      <p:font typeface="Proxima Nova" panose="02000506030000020004" pitchFamily="2" charset="0"/>
      <p:regular r:id="rId37"/>
      <p:bold r:id="rId38"/>
      <p:italic r:id="rId39"/>
      <p:boldItalic r:id="rId40"/>
    </p:embeddedFont>
    <p:embeddedFont>
      <p:font typeface="Raleway" panose="020B0503030101060003" pitchFamily="34" charset="77"/>
      <p:regular r:id="rId41"/>
      <p:bold r:id="rId42"/>
      <p:italic r:id="rId43"/>
      <p:boldItalic r:id="rId44"/>
    </p:embeddedFont>
    <p:embeddedFont>
      <p:font typeface="Roboto Mono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759a3e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759a3e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759a3e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759a3e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7b3019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e7b3019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8280665f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8280665f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6d4c5c93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6d4c5c93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e84ede88b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e84ede88b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e6d4c5c93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e6d4c5c93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#Note: Also was in CSM final review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6d4c5c93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e6d4c5c93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6d4c5c93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6d4c5c93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6d4c5c93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6d4c5c93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d4c5c93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d4c5c93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e6d4c5c93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e6d4c5c93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of slide 9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e6d4c5c93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e6d4c5c93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e6d4c5c93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e6d4c5c93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e6d4c5c9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e6d4c5c9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 seems really long oof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6d4c5c93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6d4c5c93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e83fea5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e83fea5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8280665f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8280665f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8280665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8280665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8280665f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8280665f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together, 1 min to 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6d4c5c93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6d4c5c93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boxes are the last expressions that are evaluated.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 x y) is not tail recursive because + is the last operation in the frame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7b301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7b301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boxes are the last expressions that are evaluated.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(contains lst x) is not tail recursive because #t is the last operation in the frame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6d4c5c9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6d4c5c9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6d4c5c93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6d4c5c93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84ede88b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84ede88b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350" y="3055225"/>
            <a:ext cx="2430475" cy="22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53050" y="1817650"/>
            <a:ext cx="7688100" cy="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Recursion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61402" y="25119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Chae &amp; Mary</a:t>
            </a:r>
            <a:endParaRPr sz="200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5613784" y="11548"/>
            <a:ext cx="3559418" cy="2863903"/>
            <a:chOff x="4183225" y="2200750"/>
            <a:chExt cx="2943371" cy="2432602"/>
          </a:xfrm>
        </p:grpSpPr>
        <p:pic>
          <p:nvPicPr>
            <p:cNvPr id="90" name="Google Shape;9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83225" y="2200750"/>
              <a:ext cx="2943250" cy="2432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78317" y="2857807"/>
              <a:ext cx="2148279" cy="17755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2007" y="3365026"/>
              <a:ext cx="1534586" cy="1268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6387" y="3760507"/>
              <a:ext cx="1056060" cy="872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62760" y="4002307"/>
              <a:ext cx="763520" cy="6310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 t="14770"/>
          <a:stretch/>
        </p:blipFill>
        <p:spPr>
          <a:xfrm>
            <a:off x="4419375" y="3035925"/>
            <a:ext cx="1985200" cy="22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r="17505"/>
          <a:stretch/>
        </p:blipFill>
        <p:spPr>
          <a:xfrm>
            <a:off x="6404575" y="3039125"/>
            <a:ext cx="2768250" cy="24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76" y="0"/>
            <a:ext cx="2768250" cy="184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1675" y="0"/>
            <a:ext cx="28384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75" y="3053150"/>
            <a:ext cx="2564016" cy="20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75" y="602200"/>
            <a:ext cx="7550851" cy="4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5130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Summer 2015 Final: 7a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00" y="525675"/>
            <a:ext cx="7550851" cy="4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989350" y="2978900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  ((= (car lst) num) (helper (cdr lst) (+ total 1)))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102750" y="2638750"/>
            <a:ext cx="5937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(cond ((null? lst) total)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	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989350" y="3331450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  (else (helper (cdr lst) total)))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411975" y="4450800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lst                     0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0000"/>
              </a:solidFill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5130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Summer 2015 Final: 7a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660975" y="513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3: sum-satisfied-k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597275" y="1273725"/>
            <a:ext cx="82236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 </a:t>
            </a:r>
            <a:r>
              <a:rPr lang="en" sz="1700" b="1"/>
              <a:t>sum-satisfied-k</a:t>
            </a:r>
            <a:r>
              <a:rPr lang="en" sz="1700"/>
              <a:t> which, given an input list </a:t>
            </a:r>
            <a:r>
              <a:rPr lang="en" sz="1700" b="1"/>
              <a:t>lst</a:t>
            </a:r>
            <a:r>
              <a:rPr lang="en" sz="1700"/>
              <a:t>, a predicate procedure </a:t>
            </a:r>
            <a:r>
              <a:rPr lang="en" sz="1700" b="1"/>
              <a:t>f</a:t>
            </a:r>
            <a:r>
              <a:rPr lang="en" sz="1700"/>
              <a:t> which takes in one argument, and an integer </a:t>
            </a:r>
            <a:r>
              <a:rPr lang="en" sz="1700" b="1"/>
              <a:t>k</a:t>
            </a:r>
            <a:r>
              <a:rPr lang="en" sz="1700"/>
              <a:t>, will return the sum of the first </a:t>
            </a:r>
            <a:r>
              <a:rPr lang="en" sz="1700" b="1"/>
              <a:t>k</a:t>
            </a:r>
            <a:r>
              <a:rPr lang="en" sz="1700"/>
              <a:t> elements that satisfy </a:t>
            </a:r>
            <a:r>
              <a:rPr lang="en" sz="1700" b="1"/>
              <a:t>f</a:t>
            </a:r>
            <a:r>
              <a:rPr lang="en" sz="1700"/>
              <a:t>. If there are not k such elements, return 0. Make sure your implementation is tail recursive!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(sum-satisfied-k lst f k)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(sum-helper ______________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((= k 0) _______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((null? lst) ________)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((____________) (_____________________________________))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(else ___________________________________________))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(______________________________)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60975" y="513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2: sum-satisfied-k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97275" y="1273725"/>
            <a:ext cx="82236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 </a:t>
            </a:r>
            <a:r>
              <a:rPr lang="en" sz="1700" b="1"/>
              <a:t>sum-satisfied-k</a:t>
            </a:r>
            <a:r>
              <a:rPr lang="en" sz="1700"/>
              <a:t> which, given an input list </a:t>
            </a:r>
            <a:r>
              <a:rPr lang="en" sz="1700" b="1"/>
              <a:t>lst</a:t>
            </a:r>
            <a:r>
              <a:rPr lang="en" sz="1700"/>
              <a:t>, a predicate procedure </a:t>
            </a:r>
            <a:r>
              <a:rPr lang="en" sz="1700" b="1"/>
              <a:t>f</a:t>
            </a:r>
            <a:r>
              <a:rPr lang="en" sz="1700"/>
              <a:t> which takes in one argument, and an integer </a:t>
            </a:r>
            <a:r>
              <a:rPr lang="en" sz="1700" b="1"/>
              <a:t>k</a:t>
            </a:r>
            <a:r>
              <a:rPr lang="en" sz="1700"/>
              <a:t>, will return the sum of the first </a:t>
            </a:r>
            <a:r>
              <a:rPr lang="en" sz="1700" b="1"/>
              <a:t>k</a:t>
            </a:r>
            <a:r>
              <a:rPr lang="en" sz="1700"/>
              <a:t> elements that satisfy </a:t>
            </a:r>
            <a:r>
              <a:rPr lang="en" sz="1700" b="1"/>
              <a:t>f</a:t>
            </a:r>
            <a:r>
              <a:rPr lang="en" sz="1700"/>
              <a:t>. If there are not k such elements, return 0. Make sure your implementation is tail recursive!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(sum-satisfied-k lst f k)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(sum-helper ______________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((= k 0) _______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((null? lst) ________)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((____________) (_____________________________________))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(else ___________________________________________))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(______________________________)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442750" y="2958325"/>
            <a:ext cx="59373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lst    k    total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048825" y="3224100"/>
            <a:ext cx="59373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  total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3048825" y="3489888"/>
            <a:ext cx="59373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    0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740550" y="3771125"/>
            <a:ext cx="17022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f     (car lst)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613275" y="3767800"/>
            <a:ext cx="4808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sum-helper (cdr lst) (- k 1) (+ total (car lst))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481275" y="4021450"/>
            <a:ext cx="4808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(sum-helper   (cdr lst)   k   total)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258700" y="4318150"/>
            <a:ext cx="4808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sum-helper     lst       k       0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106"/>
            <a:ext cx="9144000" cy="441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271450" y="58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3: remove-range</a:t>
            </a:r>
            <a:endParaRPr sz="30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271450" y="1224875"/>
            <a:ext cx="8724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 </a:t>
            </a:r>
            <a:r>
              <a:rPr lang="en" sz="1700" b="1"/>
              <a:t>remove-range</a:t>
            </a:r>
            <a:r>
              <a:rPr lang="en" sz="1700"/>
              <a:t> which, given one input list </a:t>
            </a:r>
            <a:r>
              <a:rPr lang="en" sz="1700" b="1"/>
              <a:t>lst</a:t>
            </a:r>
            <a:r>
              <a:rPr lang="en" sz="1700"/>
              <a:t>, and two integers </a:t>
            </a:r>
            <a:r>
              <a:rPr lang="en" sz="1700" b="1"/>
              <a:t>i</a:t>
            </a:r>
            <a:r>
              <a:rPr lang="en" sz="1700"/>
              <a:t> and </a:t>
            </a:r>
            <a:r>
              <a:rPr lang="en" sz="1700" b="1"/>
              <a:t>j</a:t>
            </a:r>
            <a:r>
              <a:rPr lang="en" sz="1700"/>
              <a:t>, returns a new list containing the elements of </a:t>
            </a:r>
            <a:r>
              <a:rPr lang="en" sz="1700" b="1"/>
              <a:t>lst</a:t>
            </a:r>
            <a:r>
              <a:rPr lang="en" sz="1700"/>
              <a:t> in order, minus the elements from </a:t>
            </a:r>
            <a:r>
              <a:rPr lang="en" sz="1700" b="1"/>
              <a:t>i</a:t>
            </a:r>
            <a:r>
              <a:rPr lang="en" sz="1700"/>
              <a:t> to </a:t>
            </a:r>
            <a:r>
              <a:rPr lang="en" sz="1700" b="1"/>
              <a:t>j</a:t>
            </a:r>
            <a:r>
              <a:rPr lang="en" sz="1700"/>
              <a:t> inclusive. For example, given the list (0 1 2 3 4), with i = 1 and j = 3, we would return the list (0, 4). Your implementation must be tail recursive. You may assume j &gt;= i, i is non-negative, and j is less than the length of the list.  (Hint: You may want to use the built-in append function)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(</a:t>
            </a:r>
            <a:r>
              <a:rPr lang="en" sz="1700" b="1"/>
              <a:t>define </a:t>
            </a:r>
            <a:r>
              <a:rPr lang="en" sz="1700"/>
              <a:t>(remove-range lst i j)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(</a:t>
            </a:r>
            <a:r>
              <a:rPr lang="en" sz="1700" b="1"/>
              <a:t>define </a:t>
            </a:r>
            <a:r>
              <a:rPr lang="en" sz="1700"/>
              <a:t>(remove-tail _________________________)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(</a:t>
            </a:r>
            <a:r>
              <a:rPr lang="en" sz="1700" b="1"/>
              <a:t>cond</a:t>
            </a:r>
            <a:r>
              <a:rPr lang="en" sz="1700"/>
              <a:t> ((____________) (________________________))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((______________) ( _______________________________________________ 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(</a:t>
            </a:r>
            <a:r>
              <a:rPr lang="en" sz="1700" b="1"/>
              <a:t>else</a:t>
            </a:r>
            <a:r>
              <a:rPr lang="en" sz="1700"/>
              <a:t> __________________________________________________________________))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( ____________________________________)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)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271450" y="58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3: remove-range</a:t>
            </a:r>
            <a:endParaRPr sz="3000"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271450" y="1224875"/>
            <a:ext cx="8724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Implement </a:t>
            </a:r>
            <a:r>
              <a:rPr lang="en" sz="1700" b="1"/>
              <a:t>remove-range</a:t>
            </a:r>
            <a:r>
              <a:rPr lang="en" sz="1700"/>
              <a:t> which, given one input list </a:t>
            </a:r>
            <a:r>
              <a:rPr lang="en" sz="1700" b="1"/>
              <a:t>lst</a:t>
            </a:r>
            <a:r>
              <a:rPr lang="en" sz="1700"/>
              <a:t>, and two integers </a:t>
            </a:r>
            <a:r>
              <a:rPr lang="en" sz="1700" b="1"/>
              <a:t>i</a:t>
            </a:r>
            <a:r>
              <a:rPr lang="en" sz="1700"/>
              <a:t> and </a:t>
            </a:r>
            <a:r>
              <a:rPr lang="en" sz="1700" b="1"/>
              <a:t>j</a:t>
            </a:r>
            <a:r>
              <a:rPr lang="en" sz="1700"/>
              <a:t>, returns a new list containing the elements of lst in order, minus the elements from i to j inclusive. For example, given the list (0 1 2 3 4), with i = 1 and j = 3, we would return the list (0, 4). Your implementation must be tail recursive. You may assume j &gt;= i, i is non-negative, and j is less than the length of the list.  (Hint: You may want to use the built-in append function)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(</a:t>
            </a:r>
            <a:r>
              <a:rPr lang="en" sz="1700" b="1"/>
              <a:t>define </a:t>
            </a:r>
            <a:r>
              <a:rPr lang="en" sz="1700"/>
              <a:t>(remove-range lst i j)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(</a:t>
            </a:r>
            <a:r>
              <a:rPr lang="en" sz="1700" b="1"/>
              <a:t>define</a:t>
            </a:r>
            <a:r>
              <a:rPr lang="en" sz="1700"/>
              <a:t> (remove-tail _________________________)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(</a:t>
            </a:r>
            <a:r>
              <a:rPr lang="en" sz="1700" b="1"/>
              <a:t>cond</a:t>
            </a:r>
            <a:r>
              <a:rPr lang="en" sz="1700"/>
              <a:t> ((____________) (________________________))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((______________) ( _______________________________________________ 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	(</a:t>
            </a:r>
            <a:r>
              <a:rPr lang="en" sz="1700" b="1"/>
              <a:t>else</a:t>
            </a:r>
            <a:r>
              <a:rPr lang="en" sz="1700"/>
              <a:t> ____________________________________________________________________))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( ____________________________________)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)</a:t>
            </a:r>
            <a:endParaRPr sz="1700"/>
          </a:p>
        </p:txBody>
      </p:sp>
      <p:sp>
        <p:nvSpPr>
          <p:cNvPr id="241" name="Google Shape;241;p28"/>
          <p:cNvSpPr txBox="1"/>
          <p:nvPr/>
        </p:nvSpPr>
        <p:spPr>
          <a:xfrm>
            <a:off x="2700250" y="3133350"/>
            <a:ext cx="207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lst   index   sofar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1938250" y="3409650"/>
            <a:ext cx="11385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&gt; index j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185575" y="3409650"/>
            <a:ext cx="207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append sofar lst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938250" y="3714450"/>
            <a:ext cx="11385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&gt;= index i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386050" y="3714450"/>
            <a:ext cx="4425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remove-tail (cdr lst) (+ index 1) sofar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930900" y="4295550"/>
            <a:ext cx="364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remove-tail   lst   0   nil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166850" y="3990750"/>
            <a:ext cx="61212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(remove-tail (cdr lst) (+ index 1) (append sofar (list (car lst)))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3" y="0"/>
            <a:ext cx="81005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>
            <a:spLocks noGrp="1"/>
          </p:cNvSpPr>
          <p:nvPr>
            <p:ph type="title" idx="4294967295"/>
          </p:nvPr>
        </p:nvSpPr>
        <p:spPr>
          <a:xfrm>
            <a:off x="7620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Summer 13 Q8</a:t>
            </a:r>
            <a:endParaRPr sz="30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4294967295"/>
          </p:nvPr>
        </p:nvSpPr>
        <p:spPr>
          <a:xfrm>
            <a:off x="77400" y="535200"/>
            <a:ext cx="89892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The given tree is a Binary Search Tree. Use BST to define a tail-recursive procedure bst-path. This procedure takes a BST, as well as an item contained in the BST. It returns a list of the values encountered along the path from the root to the node containing that item. For example, assume we have defined the following BSTs in the scheme interpreter:</a:t>
            </a:r>
            <a:endParaRPr sz="1700"/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/>
          </a:blip>
          <a:srcRect t="70726" r="58050" b="6858"/>
          <a:stretch/>
        </p:blipFill>
        <p:spPr>
          <a:xfrm>
            <a:off x="2586800" y="2196100"/>
            <a:ext cx="3025925" cy="17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l="14883" t="44573" r="48852" b="30035"/>
          <a:stretch/>
        </p:blipFill>
        <p:spPr>
          <a:xfrm>
            <a:off x="154450" y="1824150"/>
            <a:ext cx="2309175" cy="17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53294" t="44573" r="10440" b="36035"/>
          <a:stretch/>
        </p:blipFill>
        <p:spPr>
          <a:xfrm>
            <a:off x="220250" y="3614850"/>
            <a:ext cx="2309175" cy="1367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0"/>
          <p:cNvGrpSpPr/>
          <p:nvPr/>
        </p:nvGrpSpPr>
        <p:grpSpPr>
          <a:xfrm>
            <a:off x="5670125" y="2073900"/>
            <a:ext cx="2867800" cy="2121850"/>
            <a:chOff x="5704975" y="2234475"/>
            <a:chExt cx="2867800" cy="2121850"/>
          </a:xfrm>
        </p:grpSpPr>
        <p:pic>
          <p:nvPicPr>
            <p:cNvPr id="265" name="Google Shape;265;p30"/>
            <p:cNvPicPr preferRelativeResize="0"/>
            <p:nvPr/>
          </p:nvPicPr>
          <p:blipFill rotWithShape="1">
            <a:blip r:embed="rId3">
              <a:alphaModFix/>
            </a:blip>
            <a:srcRect l="-1768" t="5428" r="59354" b="68041"/>
            <a:stretch/>
          </p:blipFill>
          <p:spPr>
            <a:xfrm>
              <a:off x="5704975" y="2565625"/>
              <a:ext cx="2606700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30"/>
            <p:cNvSpPr txBox="1"/>
            <p:nvPr/>
          </p:nvSpPr>
          <p:spPr>
            <a:xfrm>
              <a:off x="6097775" y="2234475"/>
              <a:ext cx="24750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Binary Tree ADT in Scheme: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600" y="4301440"/>
            <a:ext cx="6544950" cy="45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57800"/>
            <a:ext cx="9144000" cy="213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499300" y="553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Tail Recursion: definitions</a:t>
            </a:r>
            <a:endParaRPr sz="3000"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401850" y="1268550"/>
            <a:ext cx="85755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Tail context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Last action or evaluation step that a function does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Tail call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function call in tail context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Tail recursion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recursive call </a:t>
            </a:r>
            <a:r>
              <a:rPr lang="en" sz="1800" b="1"/>
              <a:t>must</a:t>
            </a:r>
            <a:r>
              <a:rPr lang="en" sz="1800"/>
              <a:t> be the last thing that can happen in a function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Tail call optimization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Reuse the current frame for the new function call.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Saves memory as you don’t create a new frame.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489100" y="225050"/>
            <a:ext cx="8343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Prequel to waldo question (summer 14 MT2)</a:t>
            </a:r>
            <a:endParaRPr sz="3000"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50" y="760250"/>
            <a:ext cx="7363301" cy="43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25" y="624324"/>
            <a:ext cx="7833951" cy="4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593"/>
            <a:ext cx="9144000" cy="359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85" y="1162425"/>
            <a:ext cx="4928767" cy="38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309563"/>
            <a:ext cx="89535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444775" y="1934650"/>
            <a:ext cx="8460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for a function to be tail recursive, each recursive call must be tail calls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Tail recursion is </a:t>
            </a:r>
            <a:r>
              <a:rPr lang="en" sz="1800" b="1"/>
              <a:t>iteration</a:t>
            </a:r>
            <a:r>
              <a:rPr lang="en" sz="1800"/>
              <a:t>! Think as if you are solving a problem using while loop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Define helper function w/ extra parameters as needed!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constructing some kind of list-so-far using a helper function, be careful of the order!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append, cons, or list appropriately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Ex. remove_range  (this slide), reverse (discussion 10)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Hope you learned something!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Chae &amp; Mary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727650" y="1274675"/>
            <a:ext cx="3331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Recursion</a:t>
            </a:r>
            <a:endParaRPr sz="3000"/>
          </a:p>
        </p:txBody>
      </p:sp>
      <p:sp>
        <p:nvSpPr>
          <p:cNvPr id="111" name="Google Shape;111;p15"/>
          <p:cNvSpPr txBox="1"/>
          <p:nvPr/>
        </p:nvSpPr>
        <p:spPr>
          <a:xfrm>
            <a:off x="727650" y="2014500"/>
            <a:ext cx="3387300" cy="180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(= n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 (</a:t>
            </a:r>
            <a:r>
              <a:rPr lang="en" sz="16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(- n </a:t>
            </a:r>
            <a:r>
              <a:rPr lang="en" sz="16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27650" y="3924325"/>
            <a:ext cx="311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 a call to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(fact 3)</a:t>
            </a:r>
            <a:endParaRPr sz="1800">
              <a:solidFill>
                <a:srgbClr val="3D85C6"/>
              </a:solidFill>
              <a:highlight>
                <a:srgbClr val="F9F2F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954475" y="10080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f1: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 b="1">
                <a:solidFill>
                  <a:srgbClr val="FFFF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954475" y="19224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f2: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 b="1">
                <a:solidFill>
                  <a:srgbClr val="FFFF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954475" y="28368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f3: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 b="1">
                <a:solidFill>
                  <a:srgbClr val="FFFF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54475" y="3751225"/>
            <a:ext cx="10911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f4: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042025" y="34022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8" name="Google Shape;118;p15"/>
          <p:cNvSpPr txBox="1"/>
          <p:nvPr/>
        </p:nvSpPr>
        <p:spPr>
          <a:xfrm>
            <a:off x="5764220" y="32667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042025" y="24878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0" name="Google Shape;120;p15"/>
          <p:cNvSpPr txBox="1"/>
          <p:nvPr/>
        </p:nvSpPr>
        <p:spPr>
          <a:xfrm>
            <a:off x="5764220" y="23523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042025" y="1573450"/>
            <a:ext cx="403600" cy="948800"/>
          </a:xfrm>
          <a:custGeom>
            <a:avLst/>
            <a:gdLst/>
            <a:ahLst/>
            <a:cxnLst/>
            <a:rect l="l" t="t" r="r" b="b"/>
            <a:pathLst>
              <a:path w="16144" h="37952" extrusionOk="0">
                <a:moveTo>
                  <a:pt x="0" y="37952"/>
                </a:moveTo>
                <a:cubicBezTo>
                  <a:pt x="2688" y="33445"/>
                  <a:pt x="15656" y="17236"/>
                  <a:pt x="16130" y="10911"/>
                </a:cubicBezTo>
                <a:cubicBezTo>
                  <a:pt x="16605" y="4586"/>
                  <a:pt x="5061" y="1819"/>
                  <a:pt x="2847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" name="Google Shape;122;p15"/>
          <p:cNvSpPr txBox="1"/>
          <p:nvPr/>
        </p:nvSpPr>
        <p:spPr>
          <a:xfrm>
            <a:off x="5764220" y="1437945"/>
            <a:ext cx="225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605250" y="951200"/>
            <a:ext cx="2226300" cy="2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keep these frames open because the last step in the function is to multiply </a:t>
            </a:r>
            <a:r>
              <a:rPr lang="en" sz="16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result of the recursive call.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399075" y="1286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Tail Recursion = </a:t>
            </a:r>
            <a:r>
              <a:rPr lang="en" sz="2900">
                <a:solidFill>
                  <a:srgbClr val="FF0000"/>
                </a:solidFill>
              </a:rPr>
              <a:t>saves space!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67250" y="1931075"/>
            <a:ext cx="4921200" cy="23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5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define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5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fact-tail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n result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(</a:t>
            </a:r>
            <a:r>
              <a:rPr lang="en" sz="15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(= n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   result</a:t>
            </a:r>
            <a:endParaRPr sz="15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   (</a:t>
            </a:r>
            <a:r>
              <a:rPr lang="en" sz="15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fact-tail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(- n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 (* n </a:t>
            </a:r>
            <a:r>
              <a:rPr lang="en" sz="15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 ))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(</a:t>
            </a:r>
            <a:r>
              <a:rPr lang="en" sz="15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fact-tail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5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620200" y="474300"/>
            <a:ext cx="35247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f1: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fact-tail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(fact-tail 1 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632650" y="1708800"/>
            <a:ext cx="2905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f2: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fact-tail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(fact-tail 0 2)</a:t>
            </a:r>
            <a:r>
              <a:rPr lang="en" b="1">
                <a:solidFill>
                  <a:srgbClr val="FFFF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632650" y="3165600"/>
            <a:ext cx="29052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Consolas"/>
                <a:ea typeface="Consolas"/>
                <a:cs typeface="Consolas"/>
                <a:sym typeface="Consolas"/>
              </a:rPr>
              <a:t>f3:</a:t>
            </a:r>
            <a:r>
              <a:rPr lang="en" u="sng">
                <a:latin typeface="Consolas"/>
                <a:ea typeface="Consolas"/>
                <a:cs typeface="Consolas"/>
                <a:sym typeface="Consolas"/>
              </a:rPr>
              <a:t> fact-tail</a:t>
            </a:r>
            <a:endParaRPr u="sng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rv: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result, which is 2</a:t>
            </a:r>
            <a:endParaRPr b="1">
              <a:solidFill>
                <a:srgbClr val="FFFF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225" y="348200"/>
            <a:ext cx="667100" cy="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225" y="1542775"/>
            <a:ext cx="667100" cy="8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727650" y="4304675"/>
            <a:ext cx="311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 a call to </a:t>
            </a:r>
            <a:r>
              <a:rPr lang="en" sz="1800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(fact 2)</a:t>
            </a:r>
            <a:endParaRPr sz="1800">
              <a:solidFill>
                <a:srgbClr val="3D85C6"/>
              </a:solidFill>
              <a:highlight>
                <a:srgbClr val="F9F2F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4546950" y="1992463"/>
            <a:ext cx="41739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(true2 n)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(= n 0)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#t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(true (- n 1)) #f)))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26700" y="2041850"/>
            <a:ext cx="41739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(mult x y)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(= 0 y)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	 0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(+ x (mult x (- y 1))))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564975" y="546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1: tail recursive?</a:t>
            </a:r>
            <a:endParaRPr sz="3000"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564975" y="1322525"/>
            <a:ext cx="81840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the following procedures, determine whether or not they use a constant number of space (is it tail recursive?). If they are not, write why they aren’t.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700784" y="2913950"/>
            <a:ext cx="2740800" cy="41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518850" y="4229300"/>
            <a:ext cx="1922700" cy="46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866450" y="2885900"/>
            <a:ext cx="464400" cy="41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2258925" y="2508950"/>
            <a:ext cx="23553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Not tail recursive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531150" y="3819500"/>
            <a:ext cx="2355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Tail recursive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441750" y="3335125"/>
            <a:ext cx="2355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Not tail recursive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04000" y="3396800"/>
            <a:ext cx="45033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(true1 n)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(= n 0)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#t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#t (true1 (- n 1)))))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608650" y="2933900"/>
            <a:ext cx="306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564975" y="546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1: tail recursive?</a:t>
            </a:r>
            <a:endParaRPr sz="300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564975" y="1202350"/>
            <a:ext cx="83838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the following procedures, determine whether or not they use a constant number of space (is it tail recursive?). If they are not, write why they aren’t.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8" name="Google Shape;158;p18"/>
          <p:cNvSpPr txBox="1"/>
          <p:nvPr/>
        </p:nvSpPr>
        <p:spPr>
          <a:xfrm>
            <a:off x="3670450" y="1799050"/>
            <a:ext cx="6370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define 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(search b x)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((null? b ) #f)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((eq? (label b) x) #t)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((&lt; (label t) x) (search (left b) x))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(else (search (right b) x))))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3850" y="2180050"/>
            <a:ext cx="4907100" cy="1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(contains lst x)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cond</a:t>
            </a: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((null? lst) #f)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((equal? (car lst) x) #t)</a:t>
            </a: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((contains (cdr lst) x) #t)))))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899050" y="3259075"/>
            <a:ext cx="303600" cy="37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798775" y="2930875"/>
            <a:ext cx="2223000" cy="37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549900" y="3263575"/>
            <a:ext cx="2355300" cy="37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847350" y="3702475"/>
            <a:ext cx="2355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Not tail recursive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230375" y="3798650"/>
            <a:ext cx="2355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Tail recursive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641600" y="124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Writing with Tail Recursion</a:t>
            </a:r>
            <a:endParaRPr sz="30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30850" y="1938950"/>
            <a:ext cx="80823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a helper function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Think about solving the problem </a:t>
            </a:r>
            <a:r>
              <a:rPr lang="en" sz="1800">
                <a:solidFill>
                  <a:srgbClr val="0000FF"/>
                </a:solidFill>
              </a:rPr>
              <a:t>iteratively</a:t>
            </a:r>
            <a:endParaRPr sz="1800">
              <a:solidFill>
                <a:srgbClr val="0000FF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Arguments in helper function should be the variables you keep track of during iteration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Base case in helper function should be termination case for iteration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Recursive call in helper function should update arguments like in iteration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Call helper function with initial values of variables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84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489100" y="152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Summer 14 Q4</a:t>
            </a:r>
            <a:endParaRPr sz="30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67" y="688150"/>
            <a:ext cx="8016334" cy="42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559875" y="2752600"/>
            <a:ext cx="1442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lst    index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755050" y="4236400"/>
            <a:ext cx="419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lst    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954475" y="3120888"/>
            <a:ext cx="419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null?  lst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879250" y="3489163"/>
            <a:ext cx="419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(equal? (car lst) ‘waldo) index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234500" y="3846325"/>
            <a:ext cx="419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(helper (cdr lst) (+ index 1)) 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Microsoft Macintosh PowerPoint</Application>
  <PresentationFormat>Presentación en pantalla (16:9)</PresentationFormat>
  <Paragraphs>208</Paragraphs>
  <Slides>26</Slides>
  <Notes>26</Notes>
  <HiddenSlides>7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Raleway</vt:lpstr>
      <vt:lpstr>Lato</vt:lpstr>
      <vt:lpstr>Roboto Mono</vt:lpstr>
      <vt:lpstr>Arial</vt:lpstr>
      <vt:lpstr>Consolas</vt:lpstr>
      <vt:lpstr>Proxima Nova</vt:lpstr>
      <vt:lpstr>Streamline</vt:lpstr>
      <vt:lpstr>Tail Recursion</vt:lpstr>
      <vt:lpstr>Tail Recursion: definitions</vt:lpstr>
      <vt:lpstr>Recursion</vt:lpstr>
      <vt:lpstr>Tail Recursion = saves space!</vt:lpstr>
      <vt:lpstr>Problem 1: tail recursive?</vt:lpstr>
      <vt:lpstr>Problem 1: tail recursive?</vt:lpstr>
      <vt:lpstr>Code Writing with Tail Recursion</vt:lpstr>
      <vt:lpstr>Presentación de PowerPoint</vt:lpstr>
      <vt:lpstr>Summer 14 Q4</vt:lpstr>
      <vt:lpstr>Summer 2015 Final: 7a </vt:lpstr>
      <vt:lpstr>Summer 2015 Final: 7a </vt:lpstr>
      <vt:lpstr>Problem 3: sum-satisfied-k </vt:lpstr>
      <vt:lpstr>Problem 2: sum-satisfied-k </vt:lpstr>
      <vt:lpstr>Presentación de PowerPoint</vt:lpstr>
      <vt:lpstr>Problem 3: remove-range</vt:lpstr>
      <vt:lpstr>Problem 3: remove-range</vt:lpstr>
      <vt:lpstr>Presentación de PowerPoint</vt:lpstr>
      <vt:lpstr>Summer 13 Q8</vt:lpstr>
      <vt:lpstr>Presentación de PowerPoint</vt:lpstr>
      <vt:lpstr>Prequel to waldo question (summer 14 MT2)</vt:lpstr>
      <vt:lpstr>Presentación de PowerPoint</vt:lpstr>
      <vt:lpstr>Presentación de PowerPoint</vt:lpstr>
      <vt:lpstr>Presentación de PowerPoint</vt:lpstr>
      <vt:lpstr>Presentación de PowerPoint</vt:lpstr>
      <vt:lpstr>Conclusion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</dc:title>
  <cp:lastModifiedBy>Usuario de Microsoft Office</cp:lastModifiedBy>
  <cp:revision>1</cp:revision>
  <dcterms:modified xsi:type="dcterms:W3CDTF">2019-05-07T22:46:42Z</dcterms:modified>
</cp:coreProperties>
</file>